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7" r:id="rId10"/>
    <p:sldId id="283" r:id="rId11"/>
    <p:sldId id="279" r:id="rId12"/>
    <p:sldId id="286" r:id="rId13"/>
    <p:sldId id="280" r:id="rId14"/>
    <p:sldId id="289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85455" autoAdjust="0"/>
  </p:normalViewPr>
  <p:slideViewPr>
    <p:cSldViewPr snapToGrid="0" showGuides="1">
      <p:cViewPr varScale="1">
        <p:scale>
          <a:sx n="75" d="100"/>
          <a:sy n="75" d="100"/>
        </p:scale>
        <p:origin x="5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OI </a:t>
            </a:r>
            <a:r>
              <a:rPr lang="zh-CN" altLang="en-US" baseline="0" dirty="0" smtClean="0"/>
              <a:t>模型找到的种子结点的传播结果要好于通过</a:t>
            </a:r>
            <a:r>
              <a:rPr lang="en-US" altLang="zh-CN" baseline="0" dirty="0" smtClean="0"/>
              <a:t>IC</a:t>
            </a:r>
            <a:r>
              <a:rPr lang="zh-CN" altLang="en-US" baseline="0" dirty="0" smtClean="0"/>
              <a:t>模型找到的种子结点的传播效果要好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同时也说使用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的效果要好于 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也是是一种考虑了个人意见的传播，但是这个意见是一直不变的，并不符合现在中的生活场景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使用现在中的真实数据来做实验         这是传播实验  使用相同的种子集合</a:t>
            </a:r>
            <a:endParaRPr lang="en-US" altLang="zh-CN" dirty="0" smtClean="0"/>
          </a:p>
          <a:p>
            <a:r>
              <a:rPr lang="en-US" altLang="zh-CN" dirty="0" smtClean="0"/>
              <a:t>ground </a:t>
            </a:r>
            <a:r>
              <a:rPr lang="en-US" altLang="zh-CN" dirty="0" smtClean="0"/>
              <a:t>truth </a:t>
            </a:r>
            <a:r>
              <a:rPr lang="zh-CN" altLang="en-US" dirty="0" smtClean="0"/>
              <a:t>标定过的真实数</a:t>
            </a:r>
            <a:r>
              <a:rPr lang="zh-CN" altLang="en-US" dirty="0" smtClean="0"/>
              <a:t>据（通过分析有多少人转发了这条消息）</a:t>
            </a:r>
            <a:endParaRPr lang="en-US" altLang="zh-CN" dirty="0" smtClean="0"/>
          </a:p>
          <a:p>
            <a:r>
              <a:rPr lang="zh-CN" altLang="en-US" dirty="0" smtClean="0"/>
              <a:t>通过主题划分的方式</a:t>
            </a:r>
            <a:endParaRPr lang="en-US" altLang="zh-CN" dirty="0" smtClean="0"/>
          </a:p>
          <a:p>
            <a:r>
              <a:rPr lang="en-US" altLang="zh-CN" dirty="0" smtClean="0"/>
              <a:t>OI </a:t>
            </a:r>
            <a:r>
              <a:rPr lang="zh-CN" altLang="en-US" dirty="0" smtClean="0"/>
              <a:t>的推广模型最接近真实的结果，并且产生的错误最少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OI </a:t>
            </a:r>
            <a:r>
              <a:rPr lang="zh-CN" altLang="en-US" dirty="0" smtClean="0"/>
              <a:t>选出来的种子比比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 </a:t>
            </a:r>
            <a:r>
              <a:rPr lang="zh-CN" altLang="en-US" dirty="0" smtClean="0"/>
              <a:t>选出来的传播效果都要好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</a:t>
            </a:r>
            <a:r>
              <a:rPr lang="zh-CN" altLang="en-US" sz="1200" baseline="0" dirty="0" smtClean="0">
                <a:latin typeface="+mn-lt"/>
                <a:ea typeface="+mn-ea"/>
              </a:rPr>
              <a:t>数</a:t>
            </a:r>
            <a:endParaRPr lang="en-US" altLang="zh-CN" sz="1200" baseline="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图的直径是指任意两个顶点间距离的最大值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922-F6C1-46DE-8BD8-5FAFD5A5913B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C1D8-3E73-4758-A33D-7128C4ADAA81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F011-91FD-4ADD-8D0D-CA61B2905CEF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E3DD-F0FC-4ED0-BE28-A1C0DD38512D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8ED3-B0EF-43DB-A9BA-503F935D0E4E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6912-8462-45A7-AC98-7211523CB934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823-E0B4-4BFF-BCC2-BF96C614DEA0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63A-9695-4896-B7D7-A93B561D06A2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013E-4B3B-46F8-ABA9-0E08AAAC36F8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679-51D1-48FB-8180-B5CCDE819C39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E7BB-DC23-4588-A666-E61AABBBF41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3DE4-B643-4E20-98B8-42C8A00744F8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DFB6-1B78-4C0C-8FD0-236442C86700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3AF2-5AB2-45E4-B317-E53B9CCC20DC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7B0-83FF-413F-B239-42BBCEF68E08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C6DE-8377-4C60-8578-9C8258F49E86}" type="datetime1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41.png"/><Relationship Id="rId21" Type="http://schemas.openxmlformats.org/officeDocument/2006/relationships/image" Target="../media/image4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24" Type="http://schemas.openxmlformats.org/officeDocument/2006/relationships/image" Target="../media/image47.png"/><Relationship Id="rId15" Type="http://schemas.openxmlformats.org/officeDocument/2006/relationships/image" Target="../media/image26.png"/><Relationship Id="rId23" Type="http://schemas.openxmlformats.org/officeDocument/2006/relationships/image" Target="../media/image46.png"/><Relationship Id="rId10" Type="http://schemas.openxmlformats.org/officeDocument/2006/relationships/image" Target="../media/image21.png"/><Relationship Id="rId19" Type="http://schemas.openxmlformats.org/officeDocument/2006/relationships/image" Target="../media/image42.png"/><Relationship Id="rId14" Type="http://schemas.openxmlformats.org/officeDocument/2006/relationships/image" Target="../media/image25.png"/><Relationship Id="rId22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9037" y="522119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8" name="椭圆 37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椭圆 39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4" name="椭圆 43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46" name="直接箭头连接符 45"/>
          <p:cNvCxnSpPr>
            <a:stCxn id="36" idx="5"/>
            <a:endCxn id="44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40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44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6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57" name="文本框 56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683415" y="1692889"/>
                <a:ext cx="661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1692889"/>
                <a:ext cx="6612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587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1645853" y="1697296"/>
                <a:ext cx="736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3" y="1697296"/>
                <a:ext cx="73603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4959" t="-1961" r="-1157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683415" y="2545751"/>
                <a:ext cx="394685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2545751"/>
                <a:ext cx="3946850" cy="78662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677752" y="3396734"/>
                <a:ext cx="5456558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−1)/2 ]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396734"/>
                <a:ext cx="5456558" cy="78662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2683055" y="1692889"/>
                <a:ext cx="741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5" y="1692889"/>
                <a:ext cx="741742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279" t="-4000" r="-1065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677752" y="4444393"/>
                <a:ext cx="3948902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4444393"/>
                <a:ext cx="3948902" cy="78662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/>
              <p:cNvSpPr/>
              <p:nvPr/>
            </p:nvSpPr>
            <p:spPr>
              <a:xfrm>
                <a:off x="527819" y="5643389"/>
                <a:ext cx="5542718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9" y="5643389"/>
                <a:ext cx="5542718" cy="6876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50" y="1723598"/>
            <a:ext cx="6408406" cy="3597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 b="9699"/>
          <a:stretch/>
        </p:blipFill>
        <p:spPr>
          <a:xfrm>
            <a:off x="388013" y="1764100"/>
            <a:ext cx="8065463" cy="3265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2" b="9865"/>
          <a:stretch/>
        </p:blipFill>
        <p:spPr>
          <a:xfrm>
            <a:off x="806426" y="1781604"/>
            <a:ext cx="7617502" cy="31586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25" y="1377950"/>
            <a:ext cx="4552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1444" y="491342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25850" y="1258398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25850" y="2460005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Opinion Aware IM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25850" y="3661612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25850" y="4863220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73600" y="1993899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73600" y="3174558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73600" y="4403352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1362130"/>
            <a:chOff x="542963" y="1533101"/>
            <a:chExt cx="1694695" cy="1362130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2963" y="2495121"/>
              <a:ext cx="1040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3423968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4351838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31487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44857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6828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8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9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9" grpId="0"/>
      <p:bldP spid="21" grpId="0"/>
      <p:bldP spid="50" grpId="0" animBg="1"/>
      <p:bldP spid="50" grpId="1" animBg="1"/>
      <p:bldP spid="51" grpId="0" animBg="1"/>
      <p:bldP spid="51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41085" y="4246635"/>
                <a:ext cx="4273349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4246635"/>
                <a:ext cx="4273349" cy="7954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6382267" y="2011255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8843" y="3554629"/>
            <a:ext cx="865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2267" y="2444906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88843" y="3976701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8555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71716" y="964296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23324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7071716" y="1825513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8" idx="2"/>
            <a:endCxn id="7" idx="7"/>
          </p:cNvCxnSpPr>
          <p:nvPr/>
        </p:nvCxnSpPr>
        <p:spPr>
          <a:xfrm flipH="1">
            <a:off x="6068163" y="1121850"/>
            <a:ext cx="1003554" cy="30899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1"/>
          </p:cNvCxnSpPr>
          <p:nvPr/>
        </p:nvCxnSpPr>
        <p:spPr>
          <a:xfrm>
            <a:off x="7402808" y="1121850"/>
            <a:ext cx="878928" cy="30899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6"/>
          </p:cNvCxnSpPr>
          <p:nvPr/>
        </p:nvCxnSpPr>
        <p:spPr>
          <a:xfrm flipH="1">
            <a:off x="7402808" y="1653654"/>
            <a:ext cx="878928" cy="329412"/>
          </a:xfrm>
          <a:prstGeom prst="straightConnector1">
            <a:avLst/>
          </a:prstGeom>
          <a:ln w="34925">
            <a:solidFill>
              <a:schemeClr val="tx1"/>
            </a:solidFill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10" idx="2"/>
          </p:cNvCxnSpPr>
          <p:nvPr/>
        </p:nvCxnSpPr>
        <p:spPr>
          <a:xfrm>
            <a:off x="6068163" y="1653654"/>
            <a:ext cx="1003554" cy="32941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43" y="1699801"/>
            <a:ext cx="492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node </a:t>
            </a:r>
            <a:r>
              <a:rPr lang="zh-CN" altLang="en-US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 to get activated by a seed </a:t>
            </a:r>
            <a:r>
              <a:rPr lang="zh-CN" altLang="en-US" sz="2000" dirty="0" smtClean="0"/>
              <a:t>node </a:t>
            </a:r>
            <a:r>
              <a:rPr lang="zh-CN" altLang="en-US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is dependent upon the number </a:t>
            </a:r>
            <a:r>
              <a:rPr lang="zh-CN" altLang="en-US" sz="2000" dirty="0">
                <a:solidFill>
                  <a:srgbClr val="FF0000"/>
                </a:solidFill>
              </a:rPr>
              <a:t>of simple paths </a:t>
            </a:r>
            <a:r>
              <a:rPr lang="zh-CN" altLang="en-US" sz="2000" dirty="0"/>
              <a:t>from u to </a:t>
            </a:r>
            <a:r>
              <a:rPr lang="zh-CN" altLang="en-US" sz="2000" dirty="0" smtClean="0"/>
              <a:t>v 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43" y="2970961"/>
            <a:ext cx="580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 </a:t>
            </a:r>
            <a:r>
              <a:rPr lang="zh-CN" altLang="en-US" sz="2000" dirty="0"/>
              <a:t>number of paths from a node u to all other nodes v ∈ V \ {u} can be used to assign a score to </a:t>
            </a:r>
            <a:r>
              <a:rPr lang="zh-CN" altLang="en-US" sz="2000" dirty="0" smtClean="0"/>
              <a:t>u .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18" y="4225131"/>
                <a:ext cx="266605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02" t="-1961" r="-29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(1+∆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28" y="5079192"/>
                <a:ext cx="4394473" cy="932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/>
              <p:cNvSpPr/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  <a:blipFill rotWithShape="0">
                <a:blip r:embed="rId2"/>
                <a:stretch>
                  <a:fillRect t="-9524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372350" y="2307143"/>
            <a:ext cx="204189" cy="341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圆角矩形 5"/>
              <p:cNvSpPr/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  <a:blipFill rotWithShape="0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圆角矩形 6"/>
              <p:cNvSpPr/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  <a:blipFill rotWithShape="0">
                <a:blip r:embed="rId4"/>
                <a:stretch>
                  <a:fillRect t="-117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372350" y="32836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 8"/>
              <p:cNvSpPr/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  <a:blipFill rotWithShape="0"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372350" y="43745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0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6251</TotalTime>
  <Words>1059</Words>
  <Application>Microsoft Office PowerPoint</Application>
  <PresentationFormat>全屏显示(4:3)</PresentationFormat>
  <Paragraphs>180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1876</cp:revision>
  <dcterms:created xsi:type="dcterms:W3CDTF">2016-08-04T01:53:59Z</dcterms:created>
  <dcterms:modified xsi:type="dcterms:W3CDTF">2016-11-08T03:43:51Z</dcterms:modified>
</cp:coreProperties>
</file>