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48" y="84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3E4-6437-4AA7-A697-DB1785E4EBA8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6821-E27C-468A-B0DF-45C41166D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2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8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5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4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84" y="2543542"/>
            <a:ext cx="10531033" cy="17510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2170" y="1086363"/>
            <a:ext cx="10187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Efficient and Progressive Group Steiner Tree Search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5113" y="4868472"/>
            <a:ext cx="2536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SIGMOD-2016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TianzhuWei</a:t>
            </a:r>
          </a:p>
          <a:p>
            <a:pPr algn="ctr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2016/10/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</a:t>
            </a:r>
            <a:endParaRPr lang="zh-CN" altLang="en-US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i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Thinking</a:t>
            </a:r>
            <a:endParaRPr lang="zh-CN" altLang="en-US" sz="3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264" y="64423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4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741" y="195242"/>
            <a:ext cx="23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741" y="808688"/>
            <a:ext cx="5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a weighted and labelled graph 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V; E)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741" y="1351368"/>
            <a:ext cx="373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subset of labels 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P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⊆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741" y="1851015"/>
            <a:ext cx="592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 seeks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find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minimum weight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that includes all the labels in 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93423" y="642554"/>
            <a:ext cx="4074459" cy="3403587"/>
            <a:chOff x="7893423" y="642554"/>
            <a:chExt cx="4074459" cy="3403587"/>
          </a:xfrm>
        </p:grpSpPr>
        <p:sp>
          <p:nvSpPr>
            <p:cNvPr id="6" name="椭圆 5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" name="椭圆 6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" name="椭圆 8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5" name="直接连接符 14"/>
            <p:cNvCxnSpPr>
              <a:stCxn id="12" idx="4"/>
              <a:endCxn id="6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4"/>
              <a:endCxn id="10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25" name="直接连接符 24"/>
            <p:cNvCxnSpPr>
              <a:stCxn id="6" idx="4"/>
              <a:endCxn id="7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" idx="4"/>
              <a:endCxn id="13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4"/>
              <a:endCxn id="9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0" idx="4"/>
              <a:endCxn id="8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8" idx="3"/>
              <a:endCxn id="11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8" idx="5"/>
              <a:endCxn id="23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6" idx="2"/>
              <a:endCxn id="13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6" idx="6"/>
              <a:endCxn id="9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0" idx="2"/>
              <a:endCxn id="11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0" idx="6"/>
              <a:endCxn id="23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23" name="文本框 122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853888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200741" y="2667444"/>
            <a:ext cx="354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每一个结点都有含有多个标签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099638" y="2916830"/>
            <a:ext cx="3813201" cy="3403587"/>
            <a:chOff x="8088086" y="642554"/>
            <a:chExt cx="3813201" cy="3403587"/>
          </a:xfrm>
        </p:grpSpPr>
        <p:sp>
          <p:nvSpPr>
            <p:cNvPr id="78" name="椭圆 77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1" name="椭圆 80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04" name="直接连接符 103"/>
            <p:cNvCxnSpPr>
              <a:stCxn id="102" idx="4"/>
              <a:endCxn id="78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2" idx="4"/>
              <a:endCxn id="82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椭圆 111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14" name="直接连接符 113"/>
            <p:cNvCxnSpPr>
              <a:stCxn id="78" idx="4"/>
              <a:endCxn id="79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79" idx="4"/>
              <a:endCxn id="103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79" idx="4"/>
              <a:endCxn id="81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82" idx="4"/>
              <a:endCxn id="80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0" idx="3"/>
              <a:endCxn id="83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80" idx="5"/>
              <a:endCxn id="112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文本框 145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51" name="文本框 150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853888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8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56872" y="310634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521" y="1032719"/>
            <a:ext cx="3789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parameterized DP algorithm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893423" y="642554"/>
            <a:ext cx="4074459" cy="3403587"/>
            <a:chOff x="7893423" y="642554"/>
            <a:chExt cx="4074459" cy="3403587"/>
          </a:xfrm>
        </p:grpSpPr>
        <p:sp>
          <p:nvSpPr>
            <p:cNvPr id="50" name="椭圆 49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3" name="椭圆 52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56" name="椭圆 55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7" name="椭圆 56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58" name="直接连接符 57"/>
            <p:cNvCxnSpPr>
              <a:stCxn id="56" idx="4"/>
              <a:endCxn id="50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6" idx="4"/>
              <a:endCxn id="54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61" name="直接连接符 60"/>
            <p:cNvCxnSpPr>
              <a:stCxn id="50" idx="4"/>
              <a:endCxn id="51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1" idx="4"/>
              <a:endCxn id="57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1" idx="4"/>
              <a:endCxn id="53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4" idx="4"/>
              <a:endCxn id="52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2" idx="3"/>
              <a:endCxn id="55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2" idx="5"/>
              <a:endCxn id="60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43"/>
            <p:cNvCxnSpPr>
              <a:stCxn id="50" idx="2"/>
              <a:endCxn id="57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49"/>
            <p:cNvCxnSpPr>
              <a:stCxn id="50" idx="6"/>
              <a:endCxn id="53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58"/>
            <p:cNvCxnSpPr>
              <a:stCxn id="54" idx="2"/>
              <a:endCxn id="55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1"/>
            <p:cNvCxnSpPr>
              <a:stCxn id="54" idx="6"/>
              <a:endCxn id="60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76" name="文本框 75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53888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  <p:sp>
        <p:nvSpPr>
          <p:cNvPr id="87" name="矩形 86"/>
          <p:cNvSpPr/>
          <p:nvPr/>
        </p:nvSpPr>
        <p:spPr>
          <a:xfrm>
            <a:off x="342635" y="1772947"/>
            <a:ext cx="2869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 growing operation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09979" y="4167805"/>
            <a:ext cx="279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121269" y="1838530"/>
            <a:ext cx="2177562" cy="2077466"/>
            <a:chOff x="4528038" y="1815084"/>
            <a:chExt cx="2177562" cy="2077466"/>
          </a:xfrm>
        </p:grpSpPr>
        <p:sp>
          <p:nvSpPr>
            <p:cNvPr id="89" name="椭圆 88"/>
            <p:cNvSpPr/>
            <p:nvPr/>
          </p:nvSpPr>
          <p:spPr>
            <a:xfrm>
              <a:off x="5309889" y="222363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806416" y="211988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5309889" y="2919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800974" y="27830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u</a:t>
              </a:r>
              <a:endParaRPr lang="zh-CN" altLang="en-US" b="1" i="1" spc="300" dirty="0"/>
            </a:p>
          </p:txBody>
        </p:sp>
        <p:sp>
          <p:nvSpPr>
            <p:cNvPr id="95" name="椭圆 94"/>
            <p:cNvSpPr>
              <a:spLocks/>
            </p:cNvSpPr>
            <p:nvPr/>
          </p:nvSpPr>
          <p:spPr>
            <a:xfrm flipV="1">
              <a:off x="4528038" y="3443794"/>
              <a:ext cx="1694962" cy="4487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>
              <a:stCxn id="89" idx="4"/>
              <a:endCxn id="92" idx="0"/>
            </p:cNvCxnSpPr>
            <p:nvPr/>
          </p:nvCxnSpPr>
          <p:spPr>
            <a:xfrm>
              <a:off x="5388390" y="2380636"/>
              <a:ext cx="0" cy="5388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92" idx="4"/>
            </p:cNvCxnSpPr>
            <p:nvPr/>
          </p:nvCxnSpPr>
          <p:spPr>
            <a:xfrm flipH="1">
              <a:off x="5378450" y="3076485"/>
              <a:ext cx="9940" cy="6001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740774" y="34434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p</a:t>
              </a:r>
              <a:endParaRPr lang="zh-CN" altLang="en-US" b="1" i="1" spc="300" dirty="0"/>
            </a:p>
          </p:txBody>
        </p:sp>
        <p:cxnSp>
          <p:nvCxnSpPr>
            <p:cNvPr id="96" name="直接连接符 95"/>
            <p:cNvCxnSpPr>
              <a:stCxn id="92" idx="3"/>
            </p:cNvCxnSpPr>
            <p:nvPr/>
          </p:nvCxnSpPr>
          <p:spPr>
            <a:xfrm flipH="1">
              <a:off x="4959350" y="3053493"/>
              <a:ext cx="373531" cy="6295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5"/>
            </p:cNvCxnSpPr>
            <p:nvPr/>
          </p:nvCxnSpPr>
          <p:spPr>
            <a:xfrm>
              <a:off x="5443899" y="3053493"/>
              <a:ext cx="296501" cy="597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5365216" y="18150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T(v,p)</a:t>
              </a:r>
              <a:endParaRPr lang="zh-CN" altLang="en-US" b="1" spc="300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5365216" y="27802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T(u,p)</a:t>
              </a:r>
              <a:endParaRPr lang="zh-CN" altLang="en-US" b="1" spc="3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73215" y="4837683"/>
            <a:ext cx="2107712" cy="1163066"/>
            <a:chOff x="2889738" y="4837684"/>
            <a:chExt cx="2107712" cy="1163066"/>
          </a:xfrm>
        </p:grpSpPr>
        <p:sp>
          <p:nvSpPr>
            <p:cNvPr id="102" name="文本框 101"/>
            <p:cNvSpPr txBox="1"/>
            <p:nvPr/>
          </p:nvSpPr>
          <p:spPr>
            <a:xfrm>
              <a:off x="3162674" y="48912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657066" y="48376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T(v,p)</a:t>
              </a:r>
              <a:endParaRPr lang="zh-CN" altLang="en-US" b="1" spc="3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3671589" y="50276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04" name="直接连接符 103"/>
            <p:cNvCxnSpPr>
              <a:stCxn id="101" idx="4"/>
            </p:cNvCxnSpPr>
            <p:nvPr/>
          </p:nvCxnSpPr>
          <p:spPr>
            <a:xfrm flipH="1">
              <a:off x="3511550" y="5184685"/>
              <a:ext cx="238540" cy="6065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889738" y="5551994"/>
              <a:ext cx="1817106" cy="448756"/>
              <a:chOff x="2889738" y="5551994"/>
              <a:chExt cx="1817106" cy="448756"/>
            </a:xfrm>
          </p:grpSpPr>
          <p:sp>
            <p:nvSpPr>
              <p:cNvPr id="103" name="椭圆 102"/>
              <p:cNvSpPr>
                <a:spLocks/>
              </p:cNvSpPr>
              <p:nvPr/>
            </p:nvSpPr>
            <p:spPr>
              <a:xfrm flipV="1">
                <a:off x="2889738" y="5551994"/>
                <a:ext cx="1694962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p</a:t>
                </a:r>
                <a:endParaRPr lang="zh-CN" altLang="en-US" b="1" i="1" spc="300" dirty="0"/>
              </a:p>
            </p:txBody>
          </p:sp>
        </p:grpSp>
        <p:cxnSp>
          <p:nvCxnSpPr>
            <p:cNvPr id="106" name="直接连接符 105"/>
            <p:cNvCxnSpPr>
              <a:stCxn id="101" idx="3"/>
            </p:cNvCxnSpPr>
            <p:nvPr/>
          </p:nvCxnSpPr>
          <p:spPr>
            <a:xfrm flipH="1">
              <a:off x="3181350" y="5161693"/>
              <a:ext cx="513231" cy="5914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1" idx="5"/>
            </p:cNvCxnSpPr>
            <p:nvPr/>
          </p:nvCxnSpPr>
          <p:spPr>
            <a:xfrm>
              <a:off x="3805599" y="5161693"/>
              <a:ext cx="360001" cy="6168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1" idx="4"/>
            </p:cNvCxnSpPr>
            <p:nvPr/>
          </p:nvCxnSpPr>
          <p:spPr>
            <a:xfrm>
              <a:off x="3750090" y="5184685"/>
              <a:ext cx="123410" cy="625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5397874" y="4126484"/>
            <a:ext cx="1828426" cy="1163066"/>
            <a:chOff x="5397874" y="4126484"/>
            <a:chExt cx="1828426" cy="1163066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848350" y="4840794"/>
              <a:ext cx="1055594" cy="448756"/>
              <a:chOff x="3651250" y="5551994"/>
              <a:chExt cx="1055594" cy="448756"/>
            </a:xfrm>
          </p:grpSpPr>
          <p:sp>
            <p:nvSpPr>
              <p:cNvPr id="111" name="椭圆 110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p</a:t>
                </a:r>
                <a:r>
                  <a:rPr lang="en-US" altLang="zh-CN" b="1" i="1" baseline="-25000" dirty="0" smtClean="0"/>
                  <a:t>2</a:t>
                </a:r>
                <a:endParaRPr lang="zh-CN" altLang="en-US" b="1" i="1" baseline="-25000" dirty="0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5868689" y="43291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18" name="直接连接符 117"/>
            <p:cNvCxnSpPr>
              <a:stCxn id="113" idx="5"/>
            </p:cNvCxnSpPr>
            <p:nvPr/>
          </p:nvCxnSpPr>
          <p:spPr>
            <a:xfrm>
              <a:off x="6002699" y="4463193"/>
              <a:ext cx="436201" cy="5469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3" idx="4"/>
            </p:cNvCxnSpPr>
            <p:nvPr/>
          </p:nvCxnSpPr>
          <p:spPr>
            <a:xfrm>
              <a:off x="5947190" y="4486185"/>
              <a:ext cx="180560" cy="5112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5397874" y="421175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885916" y="41264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p</a:t>
              </a:r>
              <a:r>
                <a:rPr lang="en-US" altLang="zh-CN" b="1" baseline="-25000" dirty="0" smtClean="0"/>
                <a:t>2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645150" y="5601150"/>
            <a:ext cx="2025650" cy="1124966"/>
            <a:chOff x="5645150" y="5542534"/>
            <a:chExt cx="2025650" cy="1124966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645150" y="6218744"/>
              <a:ext cx="1055594" cy="448756"/>
              <a:chOff x="3651250" y="5551994"/>
              <a:chExt cx="1055594" cy="448756"/>
            </a:xfrm>
          </p:grpSpPr>
          <p:sp>
            <p:nvSpPr>
              <p:cNvPr id="115" name="椭圆 114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p</a:t>
                </a:r>
                <a:r>
                  <a:rPr lang="en-US" altLang="zh-CN" b="1" i="1" baseline="-25000" dirty="0" smtClean="0"/>
                  <a:t>1</a:t>
                </a:r>
                <a:endParaRPr lang="zh-CN" altLang="en-US" b="1" i="1" baseline="-25000" dirty="0"/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6338589" y="5713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20" name="直接连接符 119"/>
            <p:cNvCxnSpPr>
              <a:stCxn id="117" idx="3"/>
            </p:cNvCxnSpPr>
            <p:nvPr/>
          </p:nvCxnSpPr>
          <p:spPr>
            <a:xfrm flipH="1">
              <a:off x="5873750" y="5847493"/>
              <a:ext cx="487831" cy="572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7" idx="4"/>
            </p:cNvCxnSpPr>
            <p:nvPr/>
          </p:nvCxnSpPr>
          <p:spPr>
            <a:xfrm flipH="1">
              <a:off x="6216650" y="5870485"/>
              <a:ext cx="200440" cy="498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5848724" y="55643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6330416" y="554253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p</a:t>
              </a:r>
              <a:r>
                <a:rPr lang="en-US" altLang="zh-CN" b="1" baseline="-25000" dirty="0" smtClean="0"/>
                <a:t>1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flipH="1">
            <a:off x="4607171" y="4947138"/>
            <a:ext cx="961291" cy="43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 flipV="1">
            <a:off x="4607169" y="5967046"/>
            <a:ext cx="937847" cy="33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87915" y="161908"/>
            <a:ext cx="4074459" cy="3403587"/>
            <a:chOff x="7893423" y="642554"/>
            <a:chExt cx="4074459" cy="3403587"/>
          </a:xfrm>
        </p:grpSpPr>
        <p:sp>
          <p:nvSpPr>
            <p:cNvPr id="3" name="椭圆 2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4" name="椭圆 3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" name="椭圆 4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6" name="椭圆 5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" name="椭圆 6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9" name="椭圆 8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1" name="直接连接符 10"/>
            <p:cNvCxnSpPr>
              <a:stCxn id="9" idx="4"/>
              <a:endCxn id="3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4"/>
              <a:endCxn id="7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4" name="直接连接符 13"/>
            <p:cNvCxnSpPr>
              <a:stCxn id="3" idx="4"/>
              <a:endCxn id="4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4"/>
              <a:endCxn id="10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4"/>
              <a:endCxn id="6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5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3"/>
              <a:endCxn id="8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3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43"/>
            <p:cNvCxnSpPr>
              <a:stCxn id="3" idx="2"/>
              <a:endCxn id="10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49"/>
            <p:cNvCxnSpPr>
              <a:stCxn id="3" idx="6"/>
              <a:endCxn id="6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58"/>
            <p:cNvCxnSpPr>
              <a:stCxn id="7" idx="2"/>
              <a:endCxn id="8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61"/>
            <p:cNvCxnSpPr>
              <a:stCxn id="7" idx="6"/>
              <a:endCxn id="13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96789" y="2113255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486671" y="2621732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v5</a:t>
              </a:r>
              <a:endParaRPr lang="zh-CN" altLang="en-US" sz="1400" b="1" i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61655" y="263345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v6</a:t>
              </a:r>
              <a:endParaRPr lang="zh-CN" altLang="en-US" sz="1400" b="1" i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416332" y="1484594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v7</a:t>
              </a:r>
              <a:endParaRPr lang="zh-CN" altLang="en-US" sz="1400" b="1" i="1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018855" y="144942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v8</a:t>
              </a:r>
              <a:endParaRPr lang="zh-CN" altLang="en-US" sz="1400" b="1" i="1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776208" y="945333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v9</a:t>
              </a:r>
              <a:endParaRPr lang="zh-CN" altLang="en-US" sz="1400" b="1" i="1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93076" y="480647"/>
            <a:ext cx="2297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优先队列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按</a:t>
            </a:r>
            <a:r>
              <a:rPr lang="zh-CN" altLang="en-US" dirty="0" smtClean="0">
                <a:latin typeface="+mj-ea"/>
                <a:ea typeface="+mj-ea"/>
              </a:rPr>
              <a:t>照</a:t>
            </a:r>
            <a:r>
              <a:rPr lang="zh-CN" altLang="en-US" dirty="0">
                <a:latin typeface="+mj-ea"/>
                <a:ea typeface="+mj-ea"/>
              </a:rPr>
              <a:t>入</a:t>
            </a:r>
            <a:r>
              <a:rPr lang="zh-CN" altLang="en-US" dirty="0" smtClean="0">
                <a:latin typeface="+mj-ea"/>
                <a:ea typeface="+mj-ea"/>
              </a:rPr>
              <a:t>队子树的权重和进行排列，权重越小，优先值越高</a:t>
            </a:r>
            <a:endParaRPr lang="zh-CN" altLang="en-US" dirty="0" smtClean="0">
              <a:latin typeface="+mj-ea"/>
              <a:ea typeface="+mj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942492" y="832339"/>
            <a:ext cx="2825262" cy="504093"/>
            <a:chOff x="3200400" y="1266092"/>
            <a:chExt cx="2825262" cy="504093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3200400" y="1266092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200400" y="1770185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75139" y="2192215"/>
            <a:ext cx="296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初始情况下将含有标签的结点看成是一个单个结点的树，权重为 </a:t>
            </a:r>
            <a:r>
              <a:rPr lang="en-US" altLang="zh-CN" dirty="0" smtClean="0"/>
              <a:t>0 </a:t>
            </a:r>
            <a:endParaRPr lang="zh-CN" altLang="en-US" dirty="0" smtClean="0"/>
          </a:p>
        </p:txBody>
      </p:sp>
      <p:grpSp>
        <p:nvGrpSpPr>
          <p:cNvPr id="69" name="组合 68"/>
          <p:cNvGrpSpPr/>
          <p:nvPr/>
        </p:nvGrpSpPr>
        <p:grpSpPr>
          <a:xfrm>
            <a:off x="4254638" y="2680886"/>
            <a:ext cx="591670" cy="537308"/>
            <a:chOff x="3598147" y="3255317"/>
            <a:chExt cx="591670" cy="537308"/>
          </a:xfrm>
        </p:grpSpPr>
        <p:sp>
          <p:nvSpPr>
            <p:cNvPr id="70" name="椭圆 69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934577" y="2680886"/>
            <a:ext cx="591670" cy="537308"/>
            <a:chOff x="3598147" y="3255317"/>
            <a:chExt cx="591670" cy="537308"/>
          </a:xfrm>
        </p:grpSpPr>
        <p:sp>
          <p:nvSpPr>
            <p:cNvPr id="73" name="椭圆 72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094055" y="1121717"/>
            <a:ext cx="591670" cy="537308"/>
            <a:chOff x="3598147" y="3255317"/>
            <a:chExt cx="591670" cy="537308"/>
          </a:xfrm>
        </p:grpSpPr>
        <p:sp>
          <p:nvSpPr>
            <p:cNvPr id="76" name="椭圆 75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668485" y="1121717"/>
            <a:ext cx="591670" cy="537308"/>
            <a:chOff x="3598147" y="3255317"/>
            <a:chExt cx="591670" cy="537308"/>
          </a:xfrm>
        </p:grpSpPr>
        <p:sp>
          <p:nvSpPr>
            <p:cNvPr id="79" name="椭圆 78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266362" y="1121717"/>
            <a:ext cx="591670" cy="537308"/>
            <a:chOff x="3598147" y="3255317"/>
            <a:chExt cx="591670" cy="537308"/>
          </a:xfrm>
        </p:grpSpPr>
        <p:sp>
          <p:nvSpPr>
            <p:cNvPr id="82" name="椭圆 81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946301" y="1121717"/>
            <a:ext cx="591670" cy="537308"/>
            <a:chOff x="3598147" y="3255317"/>
            <a:chExt cx="591670" cy="537308"/>
          </a:xfrm>
        </p:grpSpPr>
        <p:sp>
          <p:nvSpPr>
            <p:cNvPr id="85" name="椭圆 84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125684" y="3665086"/>
            <a:ext cx="717810" cy="1299847"/>
            <a:chOff x="1417653" y="3817485"/>
            <a:chExt cx="717810" cy="1299847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417653" y="4778778"/>
              <a:ext cx="717809" cy="338554"/>
              <a:chOff x="3246454" y="3196163"/>
              <a:chExt cx="717809" cy="338554"/>
            </a:xfrm>
          </p:grpSpPr>
          <p:sp>
            <p:nvSpPr>
              <p:cNvPr id="109" name="椭圆 10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3246454" y="3196163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378" y="3817485"/>
              <a:ext cx="706085" cy="338554"/>
              <a:chOff x="3258178" y="3172717"/>
              <a:chExt cx="706085" cy="338554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258178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114" name="直接连接符 113"/>
            <p:cNvCxnSpPr>
              <a:stCxn id="112" idx="4"/>
              <a:endCxn id="109" idx="0"/>
            </p:cNvCxnSpPr>
            <p:nvPr/>
          </p:nvCxnSpPr>
          <p:spPr>
            <a:xfrm flipH="1">
              <a:off x="2056961" y="4057087"/>
              <a:ext cx="1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1499717" y="432157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714268" y="3547855"/>
            <a:ext cx="732350" cy="1299847"/>
            <a:chOff x="2332053" y="3758870"/>
            <a:chExt cx="732350" cy="1299847"/>
          </a:xfrm>
        </p:grpSpPr>
        <p:grpSp>
          <p:nvGrpSpPr>
            <p:cNvPr id="65" name="组合 64"/>
            <p:cNvGrpSpPr/>
            <p:nvPr/>
          </p:nvGrpSpPr>
          <p:grpSpPr>
            <a:xfrm>
              <a:off x="2332053" y="4720163"/>
              <a:ext cx="717809" cy="338554"/>
              <a:chOff x="3246454" y="3196163"/>
              <a:chExt cx="717809" cy="338554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3246454" y="3196163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343778" y="3758870"/>
              <a:ext cx="706085" cy="338554"/>
              <a:chOff x="3258178" y="3172717"/>
              <a:chExt cx="706085" cy="338554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3258178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102" name="直接连接符 101"/>
            <p:cNvCxnSpPr>
              <a:stCxn id="88" idx="4"/>
              <a:endCxn id="63" idx="0"/>
            </p:cNvCxnSpPr>
            <p:nvPr/>
          </p:nvCxnSpPr>
          <p:spPr>
            <a:xfrm flipH="1">
              <a:off x="2971361" y="3998472"/>
              <a:ext cx="1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472733" y="4274685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534884" y="3571302"/>
            <a:ext cx="814411" cy="1229507"/>
            <a:chOff x="3422299" y="3758871"/>
            <a:chExt cx="814411" cy="1229507"/>
          </a:xfrm>
        </p:grpSpPr>
        <p:grpSp>
          <p:nvGrpSpPr>
            <p:cNvPr id="66" name="组合 65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95" name="直接连接符 94"/>
            <p:cNvCxnSpPr>
              <a:stCxn id="91" idx="4"/>
              <a:endCxn id="67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793897" y="3782317"/>
            <a:ext cx="741255" cy="1229507"/>
            <a:chOff x="4266360" y="3758871"/>
            <a:chExt cx="741255" cy="1229507"/>
          </a:xfrm>
        </p:grpSpPr>
        <p:grpSp>
          <p:nvGrpSpPr>
            <p:cNvPr id="115" name="组合 114"/>
            <p:cNvGrpSpPr/>
            <p:nvPr/>
          </p:nvGrpSpPr>
          <p:grpSpPr>
            <a:xfrm>
              <a:off x="4266360" y="4649824"/>
              <a:ext cx="729532" cy="338554"/>
              <a:chOff x="3234731" y="3160994"/>
              <a:chExt cx="729532" cy="338554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348422" y="3758871"/>
              <a:ext cx="659193" cy="338554"/>
              <a:chOff x="3305070" y="3160994"/>
              <a:chExt cx="659193" cy="33855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121" name="直接连接符 120"/>
            <p:cNvCxnSpPr>
              <a:stCxn id="119" idx="4"/>
              <a:endCxn id="116" idx="0"/>
            </p:cNvCxnSpPr>
            <p:nvPr/>
          </p:nvCxnSpPr>
          <p:spPr>
            <a:xfrm flipH="1">
              <a:off x="4917391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395317" y="420434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367222" y="3594748"/>
            <a:ext cx="814411" cy="1229507"/>
            <a:chOff x="3422299" y="3758871"/>
            <a:chExt cx="814411" cy="1229507"/>
          </a:xfrm>
        </p:grpSpPr>
        <p:grpSp>
          <p:nvGrpSpPr>
            <p:cNvPr id="133" name="组合 132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135" name="直接连接符 134"/>
            <p:cNvCxnSpPr>
              <a:stCxn id="137" idx="4"/>
              <a:endCxn id="139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本框 135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696577" y="3782317"/>
            <a:ext cx="814411" cy="1229507"/>
            <a:chOff x="3422299" y="3758871"/>
            <a:chExt cx="814411" cy="122950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144" name="直接连接符 143"/>
            <p:cNvCxnSpPr>
              <a:stCxn id="146" idx="4"/>
              <a:endCxn id="148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3223007" y="3583025"/>
            <a:ext cx="814411" cy="1229507"/>
            <a:chOff x="3422299" y="3758871"/>
            <a:chExt cx="814411" cy="1229507"/>
          </a:xfrm>
        </p:grpSpPr>
        <p:grpSp>
          <p:nvGrpSpPr>
            <p:cNvPr id="151" name="组合 150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155" name="椭圆 154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153" name="直接连接符 152"/>
            <p:cNvCxnSpPr>
              <a:stCxn id="155" idx="4"/>
              <a:endCxn id="157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6575807" y="3864379"/>
            <a:ext cx="814411" cy="1229507"/>
            <a:chOff x="3422299" y="3758871"/>
            <a:chExt cx="814411" cy="1229507"/>
          </a:xfrm>
        </p:grpSpPr>
        <p:grpSp>
          <p:nvGrpSpPr>
            <p:cNvPr id="160" name="组合 159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166" name="椭圆 16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164" name="椭圆 163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162" name="直接连接符 161"/>
            <p:cNvCxnSpPr>
              <a:stCxn id="164" idx="4"/>
              <a:endCxn id="166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49439" y="6091764"/>
            <a:ext cx="717809" cy="338554"/>
            <a:chOff x="3246454" y="3196163"/>
            <a:chExt cx="717809" cy="338554"/>
          </a:xfrm>
        </p:grpSpPr>
        <p:sp>
          <p:nvSpPr>
            <p:cNvPr id="175" name="椭圆 174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3246454" y="3196163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1019070" y="5130471"/>
            <a:ext cx="706085" cy="338554"/>
            <a:chOff x="3258178" y="3172717"/>
            <a:chExt cx="706085" cy="338554"/>
          </a:xfrm>
        </p:grpSpPr>
        <p:sp>
          <p:nvSpPr>
            <p:cNvPr id="173" name="椭圆 172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3258178" y="317271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v5</a:t>
              </a:r>
              <a:endParaRPr lang="zh-CN" altLang="en-US" sz="1600" b="1" i="1" dirty="0"/>
            </a:p>
          </p:txBody>
        </p:sp>
      </p:grpSp>
      <p:cxnSp>
        <p:nvCxnSpPr>
          <p:cNvPr id="171" name="直接连接符 170"/>
          <p:cNvCxnSpPr>
            <a:stCxn id="173" idx="4"/>
            <a:endCxn id="175" idx="0"/>
          </p:cNvCxnSpPr>
          <p:nvPr/>
        </p:nvCxnSpPr>
        <p:spPr>
          <a:xfrm flipH="1">
            <a:off x="1388747" y="5370073"/>
            <a:ext cx="257907" cy="780845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983902" y="5599394"/>
            <a:ext cx="59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/>
              <a:t>1</a:t>
            </a:r>
            <a:endParaRPr lang="zh-CN" altLang="en-US" sz="1600" b="1" i="1" dirty="0"/>
          </a:p>
        </p:txBody>
      </p:sp>
      <p:grpSp>
        <p:nvGrpSpPr>
          <p:cNvPr id="177" name="组合 176"/>
          <p:cNvGrpSpPr/>
          <p:nvPr/>
        </p:nvGrpSpPr>
        <p:grpSpPr>
          <a:xfrm>
            <a:off x="1652116" y="6091764"/>
            <a:ext cx="717809" cy="338554"/>
            <a:chOff x="3246454" y="3196163"/>
            <a:chExt cx="717809" cy="338554"/>
          </a:xfrm>
        </p:grpSpPr>
        <p:sp>
          <p:nvSpPr>
            <p:cNvPr id="178" name="椭圆 177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246454" y="3196163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1863132" y="5564225"/>
            <a:ext cx="59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/>
              <a:t>4</a:t>
            </a:r>
            <a:endParaRPr lang="zh-CN" altLang="en-US" sz="1600" b="1" i="1" dirty="0"/>
          </a:p>
        </p:txBody>
      </p:sp>
      <p:cxnSp>
        <p:nvCxnSpPr>
          <p:cNvPr id="181" name="直接连接符 180"/>
          <p:cNvCxnSpPr>
            <a:stCxn id="173" idx="4"/>
            <a:endCxn id="178" idx="7"/>
          </p:cNvCxnSpPr>
          <p:nvPr/>
        </p:nvCxnSpPr>
        <p:spPr>
          <a:xfrm>
            <a:off x="1646654" y="5370073"/>
            <a:ext cx="700279" cy="803837"/>
          </a:xfrm>
          <a:prstGeom prst="line">
            <a:avLst/>
          </a:prstGeom>
          <a:ln w="22225"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5099539" y="5391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缺</a:t>
            </a:r>
            <a:r>
              <a:rPr lang="zh-CN" altLang="en-US" dirty="0" smtClean="0"/>
              <a:t>点：First</a:t>
            </a:r>
            <a:r>
              <a:rPr lang="zh-CN" altLang="en-US" dirty="0"/>
              <a:t>, the </a:t>
            </a:r>
            <a:r>
              <a:rPr lang="zh-CN" altLang="en-US" dirty="0" smtClean="0"/>
              <a:t>time complexity</a:t>
            </a:r>
            <a:endParaRPr lang="en-US" altLang="zh-CN" dirty="0" smtClean="0"/>
          </a:p>
          <a:p>
            <a:r>
              <a:rPr lang="en-US" altLang="zh-CN" dirty="0" smtClean="0"/>
              <a:t>Second,the </a:t>
            </a:r>
            <a:r>
              <a:rPr lang="en-US" altLang="zh-CN" dirty="0"/>
              <a:t>algorithm only generates a solution</a:t>
            </a:r>
            <a:r>
              <a:rPr lang="zh-CN" altLang="en-US" dirty="0" smtClean="0"/>
              <a:t> </a:t>
            </a:r>
            <a:r>
              <a:rPr lang="en-US" altLang="zh-CN" dirty="0"/>
              <a:t>when </a:t>
            </a:r>
            <a:r>
              <a:rPr lang="en-US" altLang="zh-CN" dirty="0" smtClean="0"/>
              <a:t>it terminates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1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666" y="571472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The Basic algorithm</a:t>
            </a:r>
          </a:p>
        </p:txBody>
      </p:sp>
      <p:sp>
        <p:nvSpPr>
          <p:cNvPr id="4" name="矩形 3"/>
          <p:cNvSpPr/>
          <p:nvPr/>
        </p:nvSpPr>
        <p:spPr>
          <a:xfrm>
            <a:off x="531263" y="147415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reprocessing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57907" y="2087268"/>
                <a:ext cx="6459415" cy="1232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 for a label p ∈ P , we create a </a:t>
                </a:r>
                <a:r>
                  <a:rPr lang="zh-CN" altLang="en-US" dirty="0"/>
                  <a:t>virtual </a:t>
                </a:r>
                <a:r>
                  <a:rPr lang="zh-CN" altLang="en-US" dirty="0" smtClean="0"/>
                  <a:t>node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pc="-15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pc="-150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 smtClean="0"/>
                  <a:t>, </a:t>
                </a:r>
                <a:r>
                  <a:rPr lang="zh-CN" altLang="en-US" dirty="0"/>
                  <a:t>and create an undirected </a:t>
                </a:r>
                <a:r>
                  <a:rPr lang="zh-CN" altLang="en-US" dirty="0" smtClean="0"/>
                  <a:t>edge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pc="-15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0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v ) with </a:t>
                </a:r>
                <a:r>
                  <a:rPr lang="zh-CN" altLang="en-US" dirty="0" smtClean="0"/>
                  <a:t>zero weight </a:t>
                </a:r>
                <a:r>
                  <a:rPr lang="zh-CN" altLang="en-US" dirty="0"/>
                  <a:t>for each v ∈ V that includes a label p. Then, we </a:t>
                </a:r>
                <a:r>
                  <a:rPr lang="zh-CN" altLang="en-US" dirty="0" smtClean="0"/>
                  <a:t>compute the </a:t>
                </a:r>
                <a:r>
                  <a:rPr lang="zh-CN" altLang="en-US" dirty="0"/>
                  <a:t>single-source shortest path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pc="-15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/>
                  <a:t> to all the other nodes in </a:t>
                </a:r>
                <a:r>
                  <a:rPr lang="zh-CN" altLang="en-US" dirty="0" smtClean="0"/>
                  <a:t>the graph </a:t>
                </a:r>
                <a:r>
                  <a:rPr lang="zh-CN" altLang="en-US" dirty="0"/>
                  <a:t>G. 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7" y="2087268"/>
                <a:ext cx="6459415" cy="1232902"/>
              </a:xfrm>
              <a:prstGeom prst="rect">
                <a:avLst/>
              </a:prstGeom>
              <a:blipFill rotWithShape="0">
                <a:blip r:embed="rId2"/>
                <a:stretch>
                  <a:fillRect l="-755" t="-2463" r="-94" b="-5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612069" y="220523"/>
            <a:ext cx="4074459" cy="3403587"/>
            <a:chOff x="7893423" y="642554"/>
            <a:chExt cx="4074459" cy="3403587"/>
          </a:xfrm>
        </p:grpSpPr>
        <p:sp>
          <p:nvSpPr>
            <p:cNvPr id="7" name="椭圆 6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" name="椭圆 8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5" name="直接连接符 14"/>
            <p:cNvCxnSpPr>
              <a:stCxn id="13" idx="4"/>
              <a:endCxn id="7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4"/>
              <a:endCxn id="11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8" name="直接连接符 17"/>
            <p:cNvCxnSpPr>
              <a:stCxn id="7" idx="4"/>
              <a:endCxn id="8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4"/>
              <a:endCxn id="14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0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1" idx="4"/>
              <a:endCxn id="9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9" idx="3"/>
              <a:endCxn id="12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5"/>
              <a:endCxn id="17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43"/>
            <p:cNvCxnSpPr>
              <a:stCxn id="7" idx="2"/>
              <a:endCxn id="14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49"/>
            <p:cNvCxnSpPr>
              <a:stCxn id="7" idx="6"/>
              <a:endCxn id="10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58"/>
            <p:cNvCxnSpPr>
              <a:stCxn id="11" idx="2"/>
              <a:endCxn id="12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61"/>
            <p:cNvCxnSpPr>
              <a:stCxn id="11" idx="6"/>
              <a:endCxn id="17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796789" y="2113255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486671" y="2621732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v5</a:t>
              </a:r>
              <a:endParaRPr lang="zh-CN" altLang="en-US" sz="1400" b="1" i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561655" y="263345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v6</a:t>
              </a:r>
              <a:endParaRPr lang="zh-CN" altLang="en-US" sz="1400" b="1" i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416332" y="1484594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v7</a:t>
              </a:r>
              <a:endParaRPr lang="zh-CN" altLang="en-US" sz="1400" b="1" i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1018855" y="144942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v8</a:t>
              </a:r>
              <a:endParaRPr lang="zh-CN" altLang="en-US" sz="1400" b="1" i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776208" y="945333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v9</a:t>
              </a:r>
              <a:endParaRPr lang="zh-CN" altLang="en-US" sz="1400" b="1" i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20379" y="3735963"/>
            <a:ext cx="514500" cy="572796"/>
            <a:chOff x="6820379" y="3735963"/>
            <a:chExt cx="514500" cy="5727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矩形 48"/>
                <p:cNvSpPr/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pc="-15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452" r="-9524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椭圆 4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852010" y="4146271"/>
            <a:ext cx="514500" cy="572796"/>
            <a:chOff x="6820379" y="3735963"/>
            <a:chExt cx="514500" cy="5727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/>
                <p:cNvSpPr/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pc="-15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452" r="-10714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椭圆 53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918810" y="4228332"/>
            <a:ext cx="514500" cy="572796"/>
            <a:chOff x="6820379" y="3735963"/>
            <a:chExt cx="514500" cy="5727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/>
                <p:cNvSpPr/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pc="-15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452" r="-10714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椭圆 56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61456" y="4064209"/>
            <a:ext cx="514500" cy="572796"/>
            <a:chOff x="6820379" y="3735963"/>
            <a:chExt cx="514500" cy="5727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/>
                <p:cNvSpPr/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pc="-15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4500" cy="37619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452" r="-9524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椭圆 5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cxnSp>
        <p:nvCxnSpPr>
          <p:cNvPr id="61" name="直接连接符 60"/>
          <p:cNvCxnSpPr>
            <a:stCxn id="14" idx="1"/>
          </p:cNvCxnSpPr>
          <p:nvPr/>
        </p:nvCxnSpPr>
        <p:spPr>
          <a:xfrm flipH="1">
            <a:off x="7188564" y="3125909"/>
            <a:ext cx="850274" cy="656492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54" idx="7"/>
          </p:cNvCxnSpPr>
          <p:nvPr/>
        </p:nvCxnSpPr>
        <p:spPr>
          <a:xfrm flipH="1">
            <a:off x="8243641" y="3231417"/>
            <a:ext cx="944059" cy="937846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57" idx="7"/>
          </p:cNvCxnSpPr>
          <p:nvPr/>
        </p:nvCxnSpPr>
        <p:spPr>
          <a:xfrm flipH="1">
            <a:off x="9310441" y="3207971"/>
            <a:ext cx="861998" cy="1043353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60" idx="7"/>
          </p:cNvCxnSpPr>
          <p:nvPr/>
        </p:nvCxnSpPr>
        <p:spPr>
          <a:xfrm flipH="1">
            <a:off x="10553087" y="3196247"/>
            <a:ext cx="733044" cy="890954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/>
              <p:cNvSpPr/>
              <p:nvPr/>
            </p:nvSpPr>
            <p:spPr>
              <a:xfrm>
                <a:off x="285079" y="3431903"/>
                <a:ext cx="5472588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使</a:t>
                </a:r>
                <a:r>
                  <a:rPr lang="zh-CN" altLang="en-US" dirty="0" smtClean="0"/>
                  <a:t>用 </a:t>
                </a:r>
                <a:r>
                  <a:rPr lang="en-US" altLang="zh-CN" dirty="0" smtClean="0"/>
                  <a:t>Dijkstra </a:t>
                </a:r>
                <a:r>
                  <a:rPr lang="zh-CN" altLang="en-US" dirty="0" smtClean="0"/>
                  <a:t>方法求解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pc="-15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到其它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结点的最短路径 </a:t>
                </a:r>
                <a:endParaRPr lang="zh-CN" altLang="en-US" dirty="0"/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9" y="3431903"/>
                <a:ext cx="5472588" cy="376193"/>
              </a:xfrm>
              <a:prstGeom prst="rect">
                <a:avLst/>
              </a:prstGeom>
              <a:blipFill rotWithShape="0">
                <a:blip r:embed="rId7"/>
                <a:stretch>
                  <a:fillRect l="-1003" t="-11290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797169" y="3944816"/>
                <a:ext cx="948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 smtClean="0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9" y="3944816"/>
                <a:ext cx="9482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161" t="-2174" r="-580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/>
              <p:cNvSpPr/>
              <p:nvPr/>
            </p:nvSpPr>
            <p:spPr>
              <a:xfrm>
                <a:off x="249909" y="4451810"/>
                <a:ext cx="549439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虚拟结点的最短路径进行合并构成一棵树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然后将 </a:t>
                </a:r>
                <a:r>
                  <a:rPr lang="en-US" altLang="zh-CN" dirty="0" smtClean="0"/>
                  <a:t>T(v, X)</a:t>
                </a:r>
                <a:r>
                  <a:rPr lang="zh-CN" altLang="en-US" dirty="0" smtClean="0"/>
                  <a:t>与 </a:t>
                </a:r>
                <a:r>
                  <a:rPr lang="en-US" altLang="zh-CN" dirty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 smtClean="0"/>
                  <a:t>进行合并形成的最小生成树（</a:t>
                </a:r>
                <a:r>
                  <a:rPr lang="en-US" altLang="zh-CN" dirty="0" smtClean="0"/>
                  <a:t>MST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样获得一个可行解</a:t>
                </a:r>
                <a:endParaRPr lang="zh-CN" altLang="en-US" dirty="0"/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9" y="4451810"/>
                <a:ext cx="5494399" cy="1754326"/>
              </a:xfrm>
              <a:prstGeom prst="rect">
                <a:avLst/>
              </a:prstGeom>
              <a:blipFill rotWithShape="0">
                <a:blip r:embed="rId9"/>
                <a:stretch>
                  <a:fillRect l="-999" t="-2431" r="-333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3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29136" y="1440535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3" name="椭圆 2"/>
          <p:cNvSpPr/>
          <p:nvPr/>
        </p:nvSpPr>
        <p:spPr>
          <a:xfrm>
            <a:off x="4926592" y="2461420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4" name="椭圆 3"/>
          <p:cNvSpPr/>
          <p:nvPr/>
        </p:nvSpPr>
        <p:spPr>
          <a:xfrm>
            <a:off x="7015975" y="2530108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 dirty="0"/>
          </a:p>
        </p:txBody>
      </p:sp>
      <p:sp>
        <p:nvSpPr>
          <p:cNvPr id="5" name="椭圆 4"/>
          <p:cNvSpPr/>
          <p:nvPr/>
        </p:nvSpPr>
        <p:spPr>
          <a:xfrm>
            <a:off x="5445940" y="3171569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6" name="椭圆 5"/>
          <p:cNvSpPr/>
          <p:nvPr/>
        </p:nvSpPr>
        <p:spPr>
          <a:xfrm>
            <a:off x="6987626" y="1433628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7" name="椭圆 6"/>
          <p:cNvSpPr/>
          <p:nvPr/>
        </p:nvSpPr>
        <p:spPr>
          <a:xfrm>
            <a:off x="6428301" y="3291140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8" name="椭圆 7"/>
          <p:cNvSpPr/>
          <p:nvPr/>
        </p:nvSpPr>
        <p:spPr>
          <a:xfrm>
            <a:off x="5974738" y="408746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300" dirty="0"/>
          </a:p>
        </p:txBody>
      </p:sp>
      <p:sp>
        <p:nvSpPr>
          <p:cNvPr id="9" name="椭圆 8"/>
          <p:cNvSpPr/>
          <p:nvPr/>
        </p:nvSpPr>
        <p:spPr>
          <a:xfrm>
            <a:off x="4317477" y="3197375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 dirty="0"/>
          </a:p>
        </p:txBody>
      </p:sp>
      <p:cxnSp>
        <p:nvCxnSpPr>
          <p:cNvPr id="10" name="直接连接符 9"/>
          <p:cNvCxnSpPr>
            <a:stCxn id="8" idx="4"/>
            <a:endCxn id="2" idx="0"/>
          </p:cNvCxnSpPr>
          <p:nvPr/>
        </p:nvCxnSpPr>
        <p:spPr>
          <a:xfrm flipH="1">
            <a:off x="5169061" y="888595"/>
            <a:ext cx="1045602" cy="551940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4"/>
            <a:endCxn id="6" idx="0"/>
          </p:cNvCxnSpPr>
          <p:nvPr/>
        </p:nvCxnSpPr>
        <p:spPr>
          <a:xfrm>
            <a:off x="6214663" y="888595"/>
            <a:ext cx="1012888" cy="545033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504066" y="3264246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cxnSp>
        <p:nvCxnSpPr>
          <p:cNvPr id="13" name="直接连接符 12"/>
          <p:cNvCxnSpPr>
            <a:stCxn id="2" idx="4"/>
            <a:endCxn id="3" idx="0"/>
          </p:cNvCxnSpPr>
          <p:nvPr/>
        </p:nvCxnSpPr>
        <p:spPr>
          <a:xfrm flipH="1">
            <a:off x="5166517" y="1920384"/>
            <a:ext cx="2544" cy="541036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4"/>
            <a:endCxn id="9" idx="0"/>
          </p:cNvCxnSpPr>
          <p:nvPr/>
        </p:nvCxnSpPr>
        <p:spPr>
          <a:xfrm flipH="1">
            <a:off x="4557402" y="2941269"/>
            <a:ext cx="609115" cy="256106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4"/>
            <a:endCxn id="5" idx="1"/>
          </p:cNvCxnSpPr>
          <p:nvPr/>
        </p:nvCxnSpPr>
        <p:spPr>
          <a:xfrm>
            <a:off x="5166517" y="2941269"/>
            <a:ext cx="349695" cy="300572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4" idx="0"/>
          </p:cNvCxnSpPr>
          <p:nvPr/>
        </p:nvCxnSpPr>
        <p:spPr>
          <a:xfrm>
            <a:off x="7227551" y="1913477"/>
            <a:ext cx="28349" cy="616631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6668226" y="2939685"/>
            <a:ext cx="418021" cy="351455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5"/>
            <a:endCxn id="12" idx="1"/>
          </p:cNvCxnSpPr>
          <p:nvPr/>
        </p:nvCxnSpPr>
        <p:spPr>
          <a:xfrm>
            <a:off x="7425552" y="2939685"/>
            <a:ext cx="148786" cy="394833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43"/>
          <p:cNvCxnSpPr>
            <a:stCxn id="2" idx="2"/>
            <a:endCxn id="9" idx="1"/>
          </p:cNvCxnSpPr>
          <p:nvPr/>
        </p:nvCxnSpPr>
        <p:spPr>
          <a:xfrm rot="10800000" flipV="1">
            <a:off x="4387750" y="1680459"/>
            <a:ext cx="541387" cy="1587187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49"/>
          <p:cNvCxnSpPr>
            <a:stCxn id="2" idx="6"/>
            <a:endCxn id="5" idx="7"/>
          </p:cNvCxnSpPr>
          <p:nvPr/>
        </p:nvCxnSpPr>
        <p:spPr>
          <a:xfrm>
            <a:off x="5408985" y="1680460"/>
            <a:ext cx="446532" cy="1561381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58"/>
          <p:cNvCxnSpPr>
            <a:stCxn id="6" idx="2"/>
            <a:endCxn id="7" idx="1"/>
          </p:cNvCxnSpPr>
          <p:nvPr/>
        </p:nvCxnSpPr>
        <p:spPr>
          <a:xfrm rot="10800000" flipV="1">
            <a:off x="6498574" y="1673552"/>
            <a:ext cx="489053" cy="1687859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61"/>
          <p:cNvCxnSpPr>
            <a:stCxn id="6" idx="6"/>
            <a:endCxn id="12" idx="7"/>
          </p:cNvCxnSpPr>
          <p:nvPr/>
        </p:nvCxnSpPr>
        <p:spPr>
          <a:xfrm>
            <a:off x="7467475" y="1673553"/>
            <a:ext cx="446168" cy="1660965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2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45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343</Words>
  <Application>Microsoft Office PowerPoint</Application>
  <PresentationFormat>宽屏</PresentationFormat>
  <Paragraphs>175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华文隶书</vt:lpstr>
      <vt:lpstr>宋体</vt:lpstr>
      <vt:lpstr>微软雅黑</vt:lpstr>
      <vt:lpstr>Arial</vt:lpstr>
      <vt:lpstr>Arial Black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134</cp:revision>
  <dcterms:created xsi:type="dcterms:W3CDTF">2016-10-01T02:52:16Z</dcterms:created>
  <dcterms:modified xsi:type="dcterms:W3CDTF">2016-10-09T13:45:41Z</dcterms:modified>
</cp:coreProperties>
</file>