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3" r:id="rId6"/>
    <p:sldId id="269" r:id="rId7"/>
    <p:sldId id="266" r:id="rId8"/>
    <p:sldId id="259" r:id="rId9"/>
    <p:sldId id="280" r:id="rId10"/>
    <p:sldId id="270" r:id="rId11"/>
    <p:sldId id="271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1" r:id="rId23"/>
    <p:sldId id="260" r:id="rId24"/>
    <p:sldId id="2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B9B"/>
    <a:srgbClr val="AA263C"/>
    <a:srgbClr val="DE909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3" autoAdjust="0"/>
    <p:restoredTop sz="88808" autoAdjust="0"/>
  </p:normalViewPr>
  <p:slideViewPr>
    <p:cSldViewPr snapToGrid="0" showGuides="1">
      <p:cViewPr varScale="1">
        <p:scale>
          <a:sx n="82" d="100"/>
          <a:sy n="82" d="100"/>
        </p:scale>
        <p:origin x="336" y="60"/>
      </p:cViewPr>
      <p:guideLst>
        <p:guide orient="horz" pos="2976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 G1 G2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满足 </a:t>
            </a:r>
            <a:r>
              <a:rPr lang="en-US" altLang="zh-CN" baseline="0" dirty="0" smtClean="0"/>
              <a:t>4-truss </a:t>
            </a:r>
            <a:r>
              <a:rPr lang="zh-CN" altLang="en-US" baseline="0" dirty="0" smtClean="0"/>
              <a:t>且包含查询结点集合 </a:t>
            </a:r>
            <a:r>
              <a:rPr lang="en-US" altLang="zh-CN" baseline="0" dirty="0" smtClean="0"/>
              <a:t>Q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G0 </a:t>
            </a:r>
            <a:r>
              <a:rPr lang="zh-CN" altLang="en-US" dirty="0" smtClean="0"/>
              <a:t>需要满足包含所有的查询结点的同时保证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K-Truss</a:t>
            </a:r>
            <a:r>
              <a:rPr lang="zh-CN" altLang="en-US" baseline="0" dirty="0" smtClean="0"/>
              <a:t>最大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先找到 </a:t>
            </a:r>
            <a:r>
              <a:rPr lang="en-US" altLang="zh-CN" dirty="0" smtClean="0"/>
              <a:t>G0</a:t>
            </a:r>
            <a:r>
              <a:rPr lang="zh-CN" altLang="en-US" dirty="0" smtClean="0"/>
              <a:t>（满足查询结点中的最大 </a:t>
            </a:r>
            <a:r>
              <a:rPr lang="en-US" altLang="zh-CN" dirty="0" smtClean="0"/>
              <a:t>K-truss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G0 </a:t>
            </a:r>
            <a:r>
              <a:rPr lang="zh-CN" altLang="en-US" dirty="0" smtClean="0"/>
              <a:t>可能有一个非常大的 图直径，所以我们需要找到一些点将这些“搭便车”的点删除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删除这些点之后可能使我们之前找到的子图不在满足 </a:t>
            </a:r>
            <a:r>
              <a:rPr lang="en-US" altLang="zh-CN" dirty="0" smtClean="0"/>
              <a:t>K-kruss </a:t>
            </a:r>
            <a:r>
              <a:rPr lang="zh-CN" altLang="en-US" dirty="0" smtClean="0"/>
              <a:t>图的性质，这个时候我们就要进行维护了。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2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Approximate Closest Community Search in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77150" y="5194300"/>
            <a:ext cx="434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VLDB 2015</a:t>
            </a:r>
          </a:p>
          <a:p>
            <a:pPr algn="ctr"/>
            <a:r>
              <a:rPr lang="en-US" altLang="zh-CN" sz="2400" dirty="0" smtClean="0"/>
              <a:t>Tianzhu Wei</a:t>
            </a:r>
          </a:p>
          <a:p>
            <a:pPr algn="ctr"/>
            <a:r>
              <a:rPr lang="en-US" altLang="zh-CN" sz="2400" dirty="0" smtClean="0"/>
              <a:t>2016 – 11 -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20800" y="2768600"/>
            <a:ext cx="10075080" cy="1651000"/>
            <a:chOff x="1320800" y="2768600"/>
            <a:chExt cx="10075080" cy="1651000"/>
          </a:xfrm>
        </p:grpSpPr>
        <p:sp>
          <p:nvSpPr>
            <p:cNvPr id="8" name="文本框 7"/>
            <p:cNvSpPr txBox="1"/>
            <p:nvPr/>
          </p:nvSpPr>
          <p:spPr>
            <a:xfrm>
              <a:off x="1320800" y="2828835"/>
              <a:ext cx="4775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Xin Huang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r>
                <a:rPr lang="en-US" altLang="zh-CN" sz="2400" dirty="0" smtClean="0"/>
                <a:t>, Laks V.S. Lakshmanan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 smtClean="0">
                  <a:latin typeface="Calisto MT" panose="02040603050505030304" pitchFamily="18" charset="0"/>
                </a:rPr>
                <a:t>University of British Columbia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2849" y="2828835"/>
              <a:ext cx="5103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Jeffrey Xu Yu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  <a:r>
                <a:rPr lang="en-US" altLang="zh-CN" sz="2400" dirty="0" smtClean="0"/>
                <a:t> , Hong Cheng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>
                  <a:latin typeface="Calisto MT" panose="02040603050505030304" pitchFamily="18" charset="0"/>
                </a:rPr>
                <a:t>The Chinese University of Hong Kong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08700" y="2768600"/>
              <a:ext cx="0" cy="1651000"/>
            </a:xfrm>
            <a:prstGeom prst="line">
              <a:avLst/>
            </a:prstGeom>
            <a:ln w="3492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299" y="1520679"/>
            <a:ext cx="36433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Fast Search Algorithmic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99" y="1570953"/>
            <a:ext cx="4163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Bulk Deletion Optimization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1536438"/>
            <a:ext cx="8743950" cy="3457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196" y="1783440"/>
            <a:ext cx="10434969" cy="41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126" y="1865762"/>
            <a:ext cx="10183220" cy="3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9856" y="1890213"/>
            <a:ext cx="10013196" cy="38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502" y="1754021"/>
            <a:ext cx="10247019" cy="40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150" y="1871165"/>
            <a:ext cx="10357799" cy="39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4705" y="1213372"/>
            <a:ext cx="7513519" cy="37922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572" y="5465545"/>
            <a:ext cx="7640375" cy="9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887" y="1365250"/>
            <a:ext cx="10944225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39487" y="259307"/>
            <a:ext cx="589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该没用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898" y="1584841"/>
            <a:ext cx="10520135" cy="40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5571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2108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4" name="椭圆 3"/>
          <p:cNvSpPr/>
          <p:nvPr/>
        </p:nvSpPr>
        <p:spPr>
          <a:xfrm>
            <a:off x="6736080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1615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6" name="椭圆 5"/>
          <p:cNvSpPr/>
          <p:nvPr/>
        </p:nvSpPr>
        <p:spPr>
          <a:xfrm>
            <a:off x="883994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59751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8" name="椭圆 7"/>
          <p:cNvSpPr/>
          <p:nvPr/>
        </p:nvSpPr>
        <p:spPr>
          <a:xfrm>
            <a:off x="604958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1996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0" name="椭圆 9"/>
          <p:cNvSpPr/>
          <p:nvPr/>
        </p:nvSpPr>
        <p:spPr>
          <a:xfrm>
            <a:off x="8153118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0504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747995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8367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4" name="椭圆 13"/>
          <p:cNvSpPr/>
          <p:nvPr/>
        </p:nvSpPr>
        <p:spPr>
          <a:xfrm>
            <a:off x="8839946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07376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16" name="椭圆 15"/>
          <p:cNvSpPr/>
          <p:nvPr/>
        </p:nvSpPr>
        <p:spPr>
          <a:xfrm>
            <a:off x="6740429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8337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7622258" y="8640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94855" y="444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0" name="椭圆 19"/>
          <p:cNvSpPr/>
          <p:nvPr/>
        </p:nvSpPr>
        <p:spPr>
          <a:xfrm>
            <a:off x="10642771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36201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2" name="直接连接符 21"/>
          <p:cNvCxnSpPr>
            <a:stCxn id="2" idx="6"/>
            <a:endCxn id="8" idx="2"/>
          </p:cNvCxnSpPr>
          <p:nvPr/>
        </p:nvCxnSpPr>
        <p:spPr>
          <a:xfrm>
            <a:off x="5210175" y="3048266"/>
            <a:ext cx="839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0" idx="2"/>
          </p:cNvCxnSpPr>
          <p:nvPr/>
        </p:nvCxnSpPr>
        <p:spPr>
          <a:xfrm>
            <a:off x="6304048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6"/>
            <a:endCxn id="12" idx="2"/>
          </p:cNvCxnSpPr>
          <p:nvPr/>
        </p:nvCxnSpPr>
        <p:spPr>
          <a:xfrm>
            <a:off x="8407582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314943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2" idx="6"/>
            <a:endCxn id="25" idx="2"/>
          </p:cNvCxnSpPr>
          <p:nvPr/>
        </p:nvCxnSpPr>
        <p:spPr>
          <a:xfrm>
            <a:off x="10002459" y="3048266"/>
            <a:ext cx="13124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481577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28" name="直接连接符 27"/>
          <p:cNvCxnSpPr>
            <a:stCxn id="20" idx="5"/>
            <a:endCxn id="25" idx="0"/>
          </p:cNvCxnSpPr>
          <p:nvPr/>
        </p:nvCxnSpPr>
        <p:spPr>
          <a:xfrm>
            <a:off x="10859970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3"/>
            <a:endCxn id="12" idx="7"/>
          </p:cNvCxnSpPr>
          <p:nvPr/>
        </p:nvCxnSpPr>
        <p:spPr>
          <a:xfrm flipH="1">
            <a:off x="9965194" y="2252386"/>
            <a:ext cx="7148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064100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527360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2" name="直接连接符 31"/>
          <p:cNvCxnSpPr>
            <a:stCxn id="20" idx="4"/>
            <a:endCxn id="30" idx="0"/>
          </p:cNvCxnSpPr>
          <p:nvPr/>
        </p:nvCxnSpPr>
        <p:spPr>
          <a:xfrm flipH="1">
            <a:off x="10768238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4"/>
            <a:endCxn id="30" idx="7"/>
          </p:cNvCxnSpPr>
          <p:nvPr/>
        </p:nvCxnSpPr>
        <p:spPr>
          <a:xfrm flipH="1">
            <a:off x="10858205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5"/>
            <a:endCxn id="30" idx="1"/>
          </p:cNvCxnSpPr>
          <p:nvPr/>
        </p:nvCxnSpPr>
        <p:spPr>
          <a:xfrm>
            <a:off x="9965194" y="3138233"/>
            <a:ext cx="7130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6" idx="7"/>
          </p:cNvCxnSpPr>
          <p:nvPr/>
        </p:nvCxnSpPr>
        <p:spPr>
          <a:xfrm flipH="1">
            <a:off x="9057145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4"/>
            <a:endCxn id="6" idx="0"/>
          </p:cNvCxnSpPr>
          <p:nvPr/>
        </p:nvCxnSpPr>
        <p:spPr>
          <a:xfrm>
            <a:off x="8967178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5"/>
            <a:endCxn id="12" idx="1"/>
          </p:cNvCxnSpPr>
          <p:nvPr/>
        </p:nvCxnSpPr>
        <p:spPr>
          <a:xfrm>
            <a:off x="9057145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3"/>
            <a:endCxn id="10" idx="7"/>
          </p:cNvCxnSpPr>
          <p:nvPr/>
        </p:nvCxnSpPr>
        <p:spPr>
          <a:xfrm flipH="1">
            <a:off x="8370317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5"/>
            <a:endCxn id="6" idx="1"/>
          </p:cNvCxnSpPr>
          <p:nvPr/>
        </p:nvCxnSpPr>
        <p:spPr>
          <a:xfrm>
            <a:off x="8370317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6" idx="4"/>
            <a:endCxn id="4" idx="0"/>
          </p:cNvCxnSpPr>
          <p:nvPr/>
        </p:nvCxnSpPr>
        <p:spPr>
          <a:xfrm flipH="1">
            <a:off x="6863312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6" idx="3"/>
            <a:endCxn id="8" idx="0"/>
          </p:cNvCxnSpPr>
          <p:nvPr/>
        </p:nvCxnSpPr>
        <p:spPr>
          <a:xfrm flipH="1">
            <a:off x="6176816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4"/>
            <a:endCxn id="4" idx="1"/>
          </p:cNvCxnSpPr>
          <p:nvPr/>
        </p:nvCxnSpPr>
        <p:spPr>
          <a:xfrm>
            <a:off x="6176816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2"/>
            <a:endCxn id="2" idx="7"/>
          </p:cNvCxnSpPr>
          <p:nvPr/>
        </p:nvCxnSpPr>
        <p:spPr>
          <a:xfrm flipH="1">
            <a:off x="5172910" y="2162419"/>
            <a:ext cx="1567519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" idx="5"/>
            <a:endCxn id="4" idx="2"/>
          </p:cNvCxnSpPr>
          <p:nvPr/>
        </p:nvCxnSpPr>
        <p:spPr>
          <a:xfrm>
            <a:off x="5172910" y="3138233"/>
            <a:ext cx="1563170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6"/>
            <a:endCxn id="6" idx="2"/>
          </p:cNvCxnSpPr>
          <p:nvPr/>
        </p:nvCxnSpPr>
        <p:spPr>
          <a:xfrm>
            <a:off x="6990544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6" idx="6"/>
            <a:endCxn id="14" idx="2"/>
          </p:cNvCxnSpPr>
          <p:nvPr/>
        </p:nvCxnSpPr>
        <p:spPr>
          <a:xfrm>
            <a:off x="6994893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5"/>
          </p:cNvCxnSpPr>
          <p:nvPr/>
        </p:nvCxnSpPr>
        <p:spPr>
          <a:xfrm>
            <a:off x="6266783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" idx="7"/>
          </p:cNvCxnSpPr>
          <p:nvPr/>
        </p:nvCxnSpPr>
        <p:spPr>
          <a:xfrm flipH="1">
            <a:off x="6953279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6" idx="5"/>
            <a:endCxn id="10" idx="1"/>
          </p:cNvCxnSpPr>
          <p:nvPr/>
        </p:nvCxnSpPr>
        <p:spPr>
          <a:xfrm>
            <a:off x="6957628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8"/>
          <p:cNvCxnSpPr>
            <a:stCxn id="18" idx="2"/>
            <a:endCxn id="2" idx="0"/>
          </p:cNvCxnSpPr>
          <p:nvPr/>
        </p:nvCxnSpPr>
        <p:spPr>
          <a:xfrm rot="10800000" flipV="1">
            <a:off x="5082944" y="991320"/>
            <a:ext cx="253931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41"/>
          <p:cNvCxnSpPr>
            <a:stCxn id="18" idx="6"/>
            <a:endCxn id="12" idx="0"/>
          </p:cNvCxnSpPr>
          <p:nvPr/>
        </p:nvCxnSpPr>
        <p:spPr>
          <a:xfrm>
            <a:off x="7876722" y="991320"/>
            <a:ext cx="199850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22931" y="5101662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)}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67516" y="1631966"/>
            <a:ext cx="4725838" cy="1853960"/>
            <a:chOff x="383681" y="1643320"/>
            <a:chExt cx="4725838" cy="1853960"/>
          </a:xfrm>
        </p:grpSpPr>
        <p:sp>
          <p:nvSpPr>
            <p:cNvPr id="61" name="矩形 60"/>
            <p:cNvSpPr/>
            <p:nvPr/>
          </p:nvSpPr>
          <p:spPr>
            <a:xfrm>
              <a:off x="383681" y="1643320"/>
              <a:ext cx="24454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Query Distance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444589" y="2292327"/>
                  <a:ext cx="4587731" cy="6891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dist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9" y="2292327"/>
                  <a:ext cx="4587731" cy="6891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/>
                <p:cNvSpPr/>
                <p:nvPr/>
              </p:nvSpPr>
              <p:spPr>
                <a:xfrm>
                  <a:off x="444589" y="2850949"/>
                  <a:ext cx="466493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dist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9" y="2850949"/>
                  <a:ext cx="46649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367516" y="4676871"/>
            <a:ext cx="4689679" cy="1246807"/>
            <a:chOff x="392493" y="3864403"/>
            <a:chExt cx="4689679" cy="1246807"/>
          </a:xfrm>
        </p:grpSpPr>
        <p:sp>
          <p:nvSpPr>
            <p:cNvPr id="64" name="矩形 63"/>
            <p:cNvSpPr/>
            <p:nvPr/>
          </p:nvSpPr>
          <p:spPr>
            <a:xfrm>
              <a:off x="392493" y="3864403"/>
              <a:ext cx="25321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Graph Diameter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 64"/>
                <p:cNvSpPr/>
                <p:nvPr/>
              </p:nvSpPr>
              <p:spPr>
                <a:xfrm>
                  <a:off x="488029" y="4425701"/>
                  <a:ext cx="4594143" cy="685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{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)}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9" y="4425701"/>
                  <a:ext cx="4594143" cy="6855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2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/>
              <p:cNvSpPr txBox="1"/>
              <p:nvPr/>
            </p:nvSpPr>
            <p:spPr>
              <a:xfrm>
                <a:off x="1736179" y="2636652"/>
                <a:ext cx="2749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𝑢𝑣𝑤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9" y="2636652"/>
                <a:ext cx="274974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 146"/>
              <p:cNvSpPr/>
              <p:nvPr/>
            </p:nvSpPr>
            <p:spPr>
              <a:xfrm>
                <a:off x="571564" y="2633473"/>
                <a:ext cx="1374030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" y="2633473"/>
                <a:ext cx="1374030" cy="499367"/>
              </a:xfrm>
              <a:prstGeom prst="rect">
                <a:avLst/>
              </a:prstGeom>
              <a:blipFill rotWithShape="0">
                <a:blip r:embed="rId3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of an edge </a:t>
            </a:r>
            <a:r>
              <a:rPr lang="en-US" altLang="zh-CN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/>
              <a:t> G</a:t>
            </a:r>
          </a:p>
        </p:txBody>
      </p:sp>
      <p:cxnSp>
        <p:nvCxnSpPr>
          <p:cNvPr id="62" name="直接连接符 61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/>
              <p:cNvSpPr/>
              <p:nvPr/>
            </p:nvSpPr>
            <p:spPr>
              <a:xfrm>
                <a:off x="745736" y="4007614"/>
                <a:ext cx="295324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400" dirty="0" smtClean="0">
                    <a:latin typeface="Cambria Math" panose="02040503050406030204" pitchFamily="18" charset="0"/>
                  </a:rPr>
                  <a:t>eg :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e(p1,p2)</a:t>
                </a:r>
              </a:p>
              <a:p>
                <a:pPr/>
                <a:endParaRPr lang="en-US" altLang="zh-CN" sz="240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6" y="4007614"/>
                <a:ext cx="295324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3093" t="-4061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380649" y="4830252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z="2400" dirty="0" smtClean="0"/>
              <a:t>4 - Truss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an integer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connected k-truss is a connected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 smtClean="0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7452" y="2310486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r</a:t>
            </a:r>
            <a:endParaRPr lang="zh-CN" altLang="en-US" sz="2000" i="1" dirty="0"/>
          </a:p>
        </p:txBody>
      </p:sp>
      <p:sp>
        <p:nvSpPr>
          <p:cNvPr id="61" name="矩形 60"/>
          <p:cNvSpPr/>
          <p:nvPr/>
        </p:nvSpPr>
        <p:spPr>
          <a:xfrm>
            <a:off x="3550323" y="518492"/>
            <a:ext cx="2592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 Rider Effect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6221156" y="2049987"/>
            <a:ext cx="335027" cy="33502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87217" y="2052483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68" idx="1"/>
            <a:endCxn id="3" idx="0"/>
          </p:cNvCxnSpPr>
          <p:nvPr/>
        </p:nvCxnSpPr>
        <p:spPr>
          <a:xfrm flipH="1">
            <a:off x="6388670" y="1442721"/>
            <a:ext cx="1630897" cy="60726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19567" y="1321246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019567" y="2724540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936940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894883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894883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936940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094670" y="3123965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96212" y="29854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</a:t>
            </a:r>
            <a:endParaRPr lang="zh-CN" altLang="en-US" sz="2000" i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8919337" y="161771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85187" y="158081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</a:t>
            </a:r>
            <a:endParaRPr lang="zh-CN" altLang="en-US" sz="20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8919337" y="332500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cxnSp>
        <p:nvCxnSpPr>
          <p:cNvPr id="84" name="直接连接符 83"/>
          <p:cNvCxnSpPr>
            <a:stCxn id="7" idx="1"/>
            <a:endCxn id="3" idx="4"/>
          </p:cNvCxnSpPr>
          <p:nvPr/>
        </p:nvCxnSpPr>
        <p:spPr>
          <a:xfrm flipH="1">
            <a:off x="6556183" y="2173958"/>
            <a:ext cx="731034" cy="399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9" idx="1"/>
            <a:endCxn id="3" idx="3"/>
          </p:cNvCxnSpPr>
          <p:nvPr/>
        </p:nvCxnSpPr>
        <p:spPr>
          <a:xfrm flipH="1" flipV="1">
            <a:off x="6492198" y="2385013"/>
            <a:ext cx="1527369" cy="4610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5" idx="2"/>
            <a:endCxn id="7" idx="3"/>
          </p:cNvCxnSpPr>
          <p:nvPr/>
        </p:nvCxnSpPr>
        <p:spPr>
          <a:xfrm flipH="1">
            <a:off x="7530167" y="2170698"/>
            <a:ext cx="1564503" cy="326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9" idx="0"/>
            <a:endCxn id="68" idx="2"/>
          </p:cNvCxnSpPr>
          <p:nvPr/>
        </p:nvCxnSpPr>
        <p:spPr>
          <a:xfrm flipV="1">
            <a:off x="8141042" y="1564196"/>
            <a:ext cx="0" cy="116034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5" idx="1"/>
            <a:endCxn id="68" idx="3"/>
          </p:cNvCxnSpPr>
          <p:nvPr/>
        </p:nvCxnSpPr>
        <p:spPr>
          <a:xfrm flipH="1" flipV="1">
            <a:off x="8262517" y="1442721"/>
            <a:ext cx="869418" cy="63801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5" idx="3"/>
            <a:endCxn id="69" idx="3"/>
          </p:cNvCxnSpPr>
          <p:nvPr/>
        </p:nvCxnSpPr>
        <p:spPr>
          <a:xfrm flipH="1">
            <a:off x="8262517" y="2260665"/>
            <a:ext cx="869418" cy="58535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0" idx="2"/>
            <a:endCxn id="65" idx="6"/>
          </p:cNvCxnSpPr>
          <p:nvPr/>
        </p:nvCxnSpPr>
        <p:spPr>
          <a:xfrm flipH="1">
            <a:off x="9349134" y="2170698"/>
            <a:ext cx="587806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1" idx="2"/>
            <a:endCxn id="70" idx="6"/>
          </p:cNvCxnSpPr>
          <p:nvPr/>
        </p:nvCxnSpPr>
        <p:spPr>
          <a:xfrm flipH="1">
            <a:off x="10191404" y="2170698"/>
            <a:ext cx="703479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4" idx="2"/>
            <a:endCxn id="75" idx="6"/>
          </p:cNvCxnSpPr>
          <p:nvPr/>
        </p:nvCxnSpPr>
        <p:spPr>
          <a:xfrm flipH="1">
            <a:off x="9349134" y="3251197"/>
            <a:ext cx="587806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73" idx="2"/>
            <a:endCxn id="74" idx="6"/>
          </p:cNvCxnSpPr>
          <p:nvPr/>
        </p:nvCxnSpPr>
        <p:spPr>
          <a:xfrm flipH="1">
            <a:off x="10191404" y="3251197"/>
            <a:ext cx="703479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75" idx="0"/>
            <a:endCxn id="65" idx="4"/>
          </p:cNvCxnSpPr>
          <p:nvPr/>
        </p:nvCxnSpPr>
        <p:spPr>
          <a:xfrm flipV="1">
            <a:off x="9221902" y="2297930"/>
            <a:ext cx="0" cy="82603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73" idx="0"/>
            <a:endCxn id="71" idx="4"/>
          </p:cNvCxnSpPr>
          <p:nvPr/>
        </p:nvCxnSpPr>
        <p:spPr>
          <a:xfrm flipV="1">
            <a:off x="11022115" y="2297930"/>
            <a:ext cx="0" cy="82603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5" idx="7"/>
            <a:endCxn id="71" idx="3"/>
          </p:cNvCxnSpPr>
          <p:nvPr/>
        </p:nvCxnSpPr>
        <p:spPr>
          <a:xfrm flipV="1">
            <a:off x="9311869" y="2260665"/>
            <a:ext cx="162027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75" idx="7"/>
            <a:endCxn id="70" idx="3"/>
          </p:cNvCxnSpPr>
          <p:nvPr/>
        </p:nvCxnSpPr>
        <p:spPr>
          <a:xfrm flipV="1">
            <a:off x="9311869" y="2260665"/>
            <a:ext cx="662336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73" idx="1"/>
            <a:endCxn id="70" idx="5"/>
          </p:cNvCxnSpPr>
          <p:nvPr/>
        </p:nvCxnSpPr>
        <p:spPr>
          <a:xfrm flipH="1" flipV="1">
            <a:off x="10154139" y="2260665"/>
            <a:ext cx="77800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73" idx="1"/>
            <a:endCxn id="65" idx="5"/>
          </p:cNvCxnSpPr>
          <p:nvPr/>
        </p:nvCxnSpPr>
        <p:spPr>
          <a:xfrm flipH="1" flipV="1">
            <a:off x="9311869" y="2260665"/>
            <a:ext cx="1620279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74" idx="7"/>
            <a:endCxn id="71" idx="3"/>
          </p:cNvCxnSpPr>
          <p:nvPr/>
        </p:nvCxnSpPr>
        <p:spPr>
          <a:xfrm flipV="1">
            <a:off x="10154139" y="2260665"/>
            <a:ext cx="77800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74" idx="1"/>
            <a:endCxn id="65" idx="5"/>
          </p:cNvCxnSpPr>
          <p:nvPr/>
        </p:nvCxnSpPr>
        <p:spPr>
          <a:xfrm flipH="1" flipV="1">
            <a:off x="9311869" y="2260665"/>
            <a:ext cx="662336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094670" y="2043466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92198" y="873949"/>
            <a:ext cx="5147240" cy="3697659"/>
            <a:chOff x="6492198" y="873949"/>
            <a:chExt cx="5147240" cy="3697659"/>
          </a:xfrm>
        </p:grpSpPr>
        <p:sp>
          <p:nvSpPr>
            <p:cNvPr id="143" name="圆角矩形 142"/>
            <p:cNvSpPr/>
            <p:nvPr/>
          </p:nvSpPr>
          <p:spPr>
            <a:xfrm>
              <a:off x="6891209" y="873949"/>
              <a:ext cx="4748229" cy="3369300"/>
            </a:xfrm>
            <a:prstGeom prst="roundRect">
              <a:avLst/>
            </a:prstGeom>
            <a:noFill/>
            <a:ln w="44450">
              <a:solidFill>
                <a:srgbClr val="ED7D3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6492198" y="4109943"/>
              <a:ext cx="638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</a:rPr>
                <a:t>G1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47160" y="1442721"/>
            <a:ext cx="2760186" cy="2767964"/>
            <a:chOff x="8647160" y="1442721"/>
            <a:chExt cx="2760186" cy="2767964"/>
          </a:xfrm>
        </p:grpSpPr>
        <p:sp>
          <p:nvSpPr>
            <p:cNvPr id="146" name="圆角矩形 145"/>
            <p:cNvSpPr/>
            <p:nvPr/>
          </p:nvSpPr>
          <p:spPr>
            <a:xfrm>
              <a:off x="8919337" y="1442721"/>
              <a:ext cx="2488009" cy="2405642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8647160" y="3749020"/>
              <a:ext cx="638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7030A0"/>
                  </a:solidFill>
                </a:rPr>
                <a:t>G2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3" name="直接连接符 42"/>
          <p:cNvCxnSpPr>
            <a:stCxn id="7" idx="0"/>
          </p:cNvCxnSpPr>
          <p:nvPr/>
        </p:nvCxnSpPr>
        <p:spPr>
          <a:xfrm flipV="1">
            <a:off x="7408692" y="1564196"/>
            <a:ext cx="610875" cy="48828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7" idx="2"/>
          </p:cNvCxnSpPr>
          <p:nvPr/>
        </p:nvCxnSpPr>
        <p:spPr>
          <a:xfrm flipH="1" flipV="1">
            <a:off x="7408692" y="2295433"/>
            <a:ext cx="610875" cy="42910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35299" y="1320478"/>
            <a:ext cx="2445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 Distance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339256" y="1926351"/>
                <a:ext cx="5276316" cy="689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dist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=3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6" y="1926351"/>
                <a:ext cx="5276316" cy="6891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439969" y="2577972"/>
                <a:ext cx="5066708" cy="58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dist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=3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9" y="2577972"/>
                <a:ext cx="5066708" cy="581057"/>
              </a:xfrm>
              <a:prstGeom prst="rect">
                <a:avLst/>
              </a:prstGeom>
              <a:blipFill rotWithShape="0">
                <a:blip r:embed="rId4"/>
                <a:stretch>
                  <a:fillRect l="-361" r="-963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439969" y="3301173"/>
                <a:ext cx="5223097" cy="58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dist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9" y="3301173"/>
                <a:ext cx="5223097" cy="581057"/>
              </a:xfrm>
              <a:prstGeom prst="rect">
                <a:avLst/>
              </a:prstGeom>
              <a:blipFill rotWithShape="0">
                <a:blip r:embed="rId5"/>
                <a:stretch>
                  <a:fillRect l="-350" r="-817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439969" y="4017570"/>
                <a:ext cx="5223097" cy="58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dist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2,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9" y="4017570"/>
                <a:ext cx="5223097" cy="581057"/>
              </a:xfrm>
              <a:prstGeom prst="rect">
                <a:avLst/>
              </a:prstGeom>
              <a:blipFill rotWithShape="0">
                <a:blip r:embed="rId6"/>
                <a:stretch>
                  <a:fillRect l="-350" r="-817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511848" y="4790346"/>
            <a:ext cx="253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Graph Diameter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67069" y="5436677"/>
            <a:ext cx="4408206" cy="646331"/>
            <a:chOff x="967069" y="5436677"/>
            <a:chExt cx="4408206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/>
                <p:cNvSpPr/>
                <p:nvPr/>
              </p:nvSpPr>
              <p:spPr>
                <a:xfrm>
                  <a:off x="967069" y="5436677"/>
                  <a:ext cx="201318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069" y="5436677"/>
                  <a:ext cx="201318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/>
                <p:cNvSpPr/>
                <p:nvPr/>
              </p:nvSpPr>
              <p:spPr>
                <a:xfrm>
                  <a:off x="3362095" y="5436677"/>
                  <a:ext cx="201318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095" y="5436677"/>
                  <a:ext cx="201318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直接连接符 58"/>
          <p:cNvCxnSpPr>
            <a:stCxn id="65" idx="2"/>
          </p:cNvCxnSpPr>
          <p:nvPr/>
        </p:nvCxnSpPr>
        <p:spPr>
          <a:xfrm flipH="1">
            <a:off x="7550111" y="2170698"/>
            <a:ext cx="1544559" cy="401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75" idx="0"/>
            <a:endCxn id="65" idx="4"/>
          </p:cNvCxnSpPr>
          <p:nvPr/>
        </p:nvCxnSpPr>
        <p:spPr>
          <a:xfrm flipV="1">
            <a:off x="9221902" y="2297930"/>
            <a:ext cx="0" cy="826035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7" idx="1"/>
            <a:endCxn id="3" idx="4"/>
          </p:cNvCxnSpPr>
          <p:nvPr/>
        </p:nvCxnSpPr>
        <p:spPr>
          <a:xfrm flipH="1">
            <a:off x="6556183" y="2173958"/>
            <a:ext cx="731034" cy="3998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36516" y="1646209"/>
            <a:ext cx="5093368" cy="3187460"/>
            <a:chOff x="5236515" y="1646209"/>
            <a:chExt cx="6816231" cy="3187460"/>
          </a:xfrm>
        </p:grpSpPr>
        <p:sp>
          <p:nvSpPr>
            <p:cNvPr id="62" name="圆角矩形 61"/>
            <p:cNvSpPr/>
            <p:nvPr/>
          </p:nvSpPr>
          <p:spPr>
            <a:xfrm>
              <a:off x="5236515" y="1646209"/>
              <a:ext cx="6816231" cy="2827029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0756" y="4433559"/>
              <a:ext cx="1704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4-Truss</a:t>
              </a:r>
              <a:endParaRPr lang="zh-CN" altLang="en-US" sz="2000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60940" y="514225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Closest Truss Community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1888" y="1504821"/>
            <a:ext cx="3625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Connected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k-Truss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1888" y="2464155"/>
            <a:ext cx="32374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Smallest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Diameter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06141" y="4754281"/>
                <a:ext cx="825680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CTC-Problem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Given a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set of query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vertices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find a closest truss community containing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Q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1" y="4754281"/>
                <a:ext cx="825680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738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236515" y="1646209"/>
            <a:ext cx="6816231" cy="2827029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2242" y="488883"/>
            <a:ext cx="455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Basic Algorithmic Framework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3" name="椭圆 12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7" name="椭圆 16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9" name="椭圆 18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23" name="椭圆 22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5" name="椭圆 24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7" name="直接连接符 26"/>
          <p:cNvCxnSpPr>
            <a:stCxn id="7" idx="6"/>
            <a:endCxn id="13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6"/>
            <a:endCxn id="15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17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17" idx="6"/>
            <a:endCxn id="30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33" name="直接连接符 32"/>
          <p:cNvCxnSpPr>
            <a:stCxn id="25" idx="5"/>
            <a:endCxn id="30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3"/>
            <a:endCxn id="17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7" name="直接连接符 36"/>
          <p:cNvCxnSpPr>
            <a:stCxn id="25" idx="4"/>
            <a:endCxn id="35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0" idx="4"/>
            <a:endCxn id="35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5"/>
            <a:endCxn id="35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3"/>
            <a:endCxn id="11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4"/>
            <a:endCxn id="11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5"/>
            <a:endCxn id="17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15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5"/>
            <a:endCxn id="11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1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3"/>
            <a:endCxn id="13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1" idx="2"/>
            <a:endCxn id="7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7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9" idx="6"/>
            <a:endCxn id="11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1" idx="6"/>
            <a:endCxn id="19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1" idx="5"/>
            <a:endCxn id="15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38"/>
          <p:cNvCxnSpPr>
            <a:stCxn id="23" idx="2"/>
            <a:endCxn id="7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141"/>
          <p:cNvCxnSpPr>
            <a:stCxn id="23" idx="6"/>
            <a:endCxn id="17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75808" y="1706190"/>
            <a:ext cx="18309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Finding G0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378" y="2533697"/>
            <a:ext cx="3786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emove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nodes far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away      from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query nodes</a:t>
            </a:r>
          </a:p>
        </p:txBody>
      </p:sp>
      <p:sp>
        <p:nvSpPr>
          <p:cNvPr id="61" name="矩形 60"/>
          <p:cNvSpPr/>
          <p:nvPr/>
        </p:nvSpPr>
        <p:spPr>
          <a:xfrm>
            <a:off x="1075808" y="3449863"/>
            <a:ext cx="2086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Maintenance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763487" y="2010035"/>
            <a:ext cx="297840" cy="2978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85278" y="4191177"/>
            <a:ext cx="975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786490" y="2229746"/>
            <a:ext cx="2304917" cy="22918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大括号 64"/>
          <p:cNvSpPr/>
          <p:nvPr/>
        </p:nvSpPr>
        <p:spPr>
          <a:xfrm>
            <a:off x="588269" y="2016762"/>
            <a:ext cx="338312" cy="1791535"/>
          </a:xfrm>
          <a:prstGeom prst="leftBrace">
            <a:avLst>
              <a:gd name="adj1" fmla="val 14144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60" grpId="0"/>
      <p:bldP spid="6" grpId="0"/>
      <p:bldP spid="61" grpId="0"/>
      <p:bldP spid="62" grpId="0" animBg="1"/>
      <p:bldP spid="62" grpId="1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7299" y="508085"/>
            <a:ext cx="32544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K-truss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Identification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6785" y="1308149"/>
            <a:ext cx="131799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Find G0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020" y="3141994"/>
            <a:ext cx="4792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之前找</a:t>
            </a:r>
            <a:r>
              <a:rPr lang="en-US" altLang="zh-CN" dirty="0" smtClean="0"/>
              <a:t>G0 </a:t>
            </a:r>
            <a:r>
              <a:rPr lang="zh-CN" altLang="en-US" dirty="0" smtClean="0"/>
              <a:t>是利用图分解的方法来进行的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K=3 </a:t>
            </a:r>
            <a:r>
              <a:rPr lang="zh-CN" altLang="en-US" dirty="0" smtClean="0"/>
              <a:t>开始进行循环，然后计算出每条边的 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值，将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值小于（</a:t>
            </a:r>
            <a:r>
              <a:rPr lang="en-US" altLang="zh-CN" dirty="0" smtClean="0"/>
              <a:t>k-2</a:t>
            </a:r>
            <a:r>
              <a:rPr lang="zh-CN" altLang="en-US" dirty="0" smtClean="0"/>
              <a:t>）的边删除，因为删除一条边可能对其它边的 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值影响，所以我们要将可能影响的值进行一下更新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00442" y="1308149"/>
            <a:ext cx="297228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Index Construction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84701" y="3732510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31047" y="48249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cxnSp>
        <p:nvCxnSpPr>
          <p:cNvPr id="11" name="直接连接符 10"/>
          <p:cNvCxnSpPr>
            <a:stCxn id="12" idx="3"/>
            <a:endCxn id="9" idx="7"/>
          </p:cNvCxnSpPr>
          <p:nvPr/>
        </p:nvCxnSpPr>
        <p:spPr>
          <a:xfrm flipH="1">
            <a:off x="7701900" y="3099167"/>
            <a:ext cx="631866" cy="6706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296501" y="288196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96501" y="4576093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12" idx="4"/>
            <a:endCxn id="13" idx="0"/>
          </p:cNvCxnSpPr>
          <p:nvPr/>
        </p:nvCxnSpPr>
        <p:spPr>
          <a:xfrm>
            <a:off x="8423733" y="3136432"/>
            <a:ext cx="0" cy="14396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051250" y="373251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940481" y="373251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521403" y="3714516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735959" y="288753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735959" y="45794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9" idx="5"/>
            <a:endCxn id="13" idx="1"/>
          </p:cNvCxnSpPr>
          <p:nvPr/>
        </p:nvCxnSpPr>
        <p:spPr>
          <a:xfrm>
            <a:off x="7701900" y="3949709"/>
            <a:ext cx="631866" cy="663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4"/>
            <a:endCxn id="24" idx="0"/>
          </p:cNvCxnSpPr>
          <p:nvPr/>
        </p:nvCxnSpPr>
        <p:spPr>
          <a:xfrm>
            <a:off x="10863191" y="3141994"/>
            <a:ext cx="0" cy="1437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2"/>
            <a:endCxn id="21" idx="6"/>
          </p:cNvCxnSpPr>
          <p:nvPr/>
        </p:nvCxnSpPr>
        <p:spPr>
          <a:xfrm flipH="1">
            <a:off x="10194945" y="3841748"/>
            <a:ext cx="1326458" cy="179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2"/>
            <a:endCxn id="20" idx="6"/>
          </p:cNvCxnSpPr>
          <p:nvPr/>
        </p:nvCxnSpPr>
        <p:spPr>
          <a:xfrm flipH="1">
            <a:off x="9305714" y="3859742"/>
            <a:ext cx="6347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0" idx="2"/>
            <a:endCxn id="9" idx="6"/>
          </p:cNvCxnSpPr>
          <p:nvPr/>
        </p:nvCxnSpPr>
        <p:spPr>
          <a:xfrm flipH="1">
            <a:off x="7739165" y="3859742"/>
            <a:ext cx="13120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" idx="3"/>
            <a:endCxn id="13" idx="7"/>
          </p:cNvCxnSpPr>
          <p:nvPr/>
        </p:nvCxnSpPr>
        <p:spPr>
          <a:xfrm flipH="1">
            <a:off x="8513700" y="3949709"/>
            <a:ext cx="574815" cy="663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  <a:endCxn id="20" idx="1"/>
          </p:cNvCxnSpPr>
          <p:nvPr/>
        </p:nvCxnSpPr>
        <p:spPr>
          <a:xfrm>
            <a:off x="8513700" y="3099167"/>
            <a:ext cx="574815" cy="6706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2" idx="1"/>
          </p:cNvCxnSpPr>
          <p:nvPr/>
        </p:nvCxnSpPr>
        <p:spPr>
          <a:xfrm>
            <a:off x="10953158" y="3104729"/>
            <a:ext cx="605510" cy="6470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2" idx="3"/>
            <a:endCxn id="24" idx="7"/>
          </p:cNvCxnSpPr>
          <p:nvPr/>
        </p:nvCxnSpPr>
        <p:spPr>
          <a:xfrm flipH="1">
            <a:off x="10953158" y="3931715"/>
            <a:ext cx="605510" cy="6850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1" idx="5"/>
            <a:endCxn id="24" idx="1"/>
          </p:cNvCxnSpPr>
          <p:nvPr/>
        </p:nvCxnSpPr>
        <p:spPr>
          <a:xfrm>
            <a:off x="10157680" y="3949709"/>
            <a:ext cx="615544" cy="667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3" idx="3"/>
            <a:endCxn id="21" idx="7"/>
          </p:cNvCxnSpPr>
          <p:nvPr/>
        </p:nvCxnSpPr>
        <p:spPr>
          <a:xfrm flipH="1">
            <a:off x="10157680" y="3104729"/>
            <a:ext cx="615544" cy="6650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0594014" y="48249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11561944" y="38863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0594014" y="249057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8131047" y="249057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7015022" y="372940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8964579" y="4051946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t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9784921" y="4051946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t2</a:t>
            </a:r>
            <a:endParaRPr lang="zh-CN" altLang="en-US" sz="2000" i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7561290" y="421324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1" name="文本框 70"/>
          <p:cNvSpPr txBox="1"/>
          <p:nvPr/>
        </p:nvSpPr>
        <p:spPr>
          <a:xfrm>
            <a:off x="7501362" y="3124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8605022" y="308122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7836528" y="357205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8227946" y="330851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8590890" y="423586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10069794" y="421324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11087343" y="421324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11143669" y="316840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10069794" y="316840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10444801" y="334135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10793186" y="3559492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9402180" y="349864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97385" y="5714502"/>
            <a:ext cx="316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Q1 q2 </a:t>
            </a:r>
            <a:r>
              <a:rPr lang="zh-CN" altLang="en-US" dirty="0" smtClean="0"/>
              <a:t>是我们要查询的结点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661</Words>
  <Application>Microsoft Office PowerPoint</Application>
  <PresentationFormat>宽屏</PresentationFormat>
  <Paragraphs>209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华文隶书</vt:lpstr>
      <vt:lpstr>宋体</vt:lpstr>
      <vt:lpstr>微软雅黑</vt:lpstr>
      <vt:lpstr>Arial</vt:lpstr>
      <vt:lpstr>Calibri</vt:lpstr>
      <vt:lpstr>Calibri Light</vt:lpstr>
      <vt:lpstr>Calisto MT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367</cp:revision>
  <dcterms:created xsi:type="dcterms:W3CDTF">2016-11-19T09:18:31Z</dcterms:created>
  <dcterms:modified xsi:type="dcterms:W3CDTF">2016-11-20T12:20:04Z</dcterms:modified>
</cp:coreProperties>
</file>