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75" r:id="rId4"/>
    <p:sldId id="285" r:id="rId5"/>
    <p:sldId id="276" r:id="rId6"/>
    <p:sldId id="281" r:id="rId7"/>
    <p:sldId id="282" r:id="rId8"/>
    <p:sldId id="284" r:id="rId9"/>
    <p:sldId id="283" r:id="rId10"/>
    <p:sldId id="279" r:id="rId11"/>
    <p:sldId id="286" r:id="rId12"/>
    <p:sldId id="280" r:id="rId13"/>
    <p:sldId id="274" r:id="rId14"/>
    <p:sldId id="277" r:id="rId15"/>
    <p:sldId id="278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tianzhu" initials="wtz" lastIdx="1" clrIdx="0">
    <p:extLst>
      <p:ext uri="{19B8F6BF-5375-455C-9EA6-DF929625EA0E}">
        <p15:presenceInfo xmlns:p15="http://schemas.microsoft.com/office/powerpoint/2012/main" userId="weitianz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13A"/>
    <a:srgbClr val="11D471"/>
    <a:srgbClr val="9D55B8"/>
    <a:srgbClr val="F2F2F2"/>
    <a:srgbClr val="1604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 autoAdjust="0"/>
    <p:restoredTop sz="89099" autoAdjust="0"/>
  </p:normalViewPr>
  <p:slideViewPr>
    <p:cSldViewPr snapToGrid="0" showGuides="1">
      <p:cViewPr>
        <p:scale>
          <a:sx n="66" d="100"/>
          <a:sy n="66" d="100"/>
        </p:scale>
        <p:origin x="100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6E363-E6B3-49EC-99B9-D71939BAE8EA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420D-8A95-4630-BF7A-52C82380C3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845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D7B70-739F-46B8-8786-37DA01C23847}" type="datetimeFigureOut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FF4EF-A403-442C-A4E6-B25DFCE337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9395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基于个人意见的整体影响最大化模型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结合可扩展性并且高效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施乐印度研究中心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（题目写的这么牛，你论文能不能清晰点啊）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49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0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ground truth </a:t>
            </a:r>
            <a:r>
              <a:rPr lang="zh-CN" altLang="en-US" dirty="0" smtClean="0"/>
              <a:t>标定过的真实数据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6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IC </a:t>
                </a:r>
                <a:r>
                  <a:rPr lang="zh-CN" altLang="en-US" dirty="0" smtClean="0"/>
                  <a:t>模型是使激活结点个数的期望最大为目的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重点是要使被激活结点的个数最大化 的期望</a:t>
                </a:r>
                <a:endParaRPr lang="en-US" altLang="zh-CN" dirty="0" smtClean="0"/>
              </a:p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） 代表以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集合中的点为种子结点时可以激活结点的期望个数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23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200" b="0" i="1" baseline="3000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sz="1200" i="0" smtClean="0">
                    <a:latin typeface="Cambria Math" panose="02040503050406030204" pitchFamily="18" charset="0"/>
                  </a:rPr>
                  <a:t>𝜎</a:t>
                </a:r>
                <a:r>
                  <a:rPr lang="en-US" altLang="zh-CN" sz="1200" b="0" i="0" baseline="30000" smtClean="0">
                    <a:latin typeface="Cambria Math" panose="02040503050406030204" pitchFamily="18" charset="0"/>
                  </a:rPr>
                  <a:t>𝑜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0" i="0" smtClean="0">
                    <a:latin typeface="Cambria Math" panose="02040503050406030204" pitchFamily="18" charset="0"/>
                  </a:rPr>
                  <a:t>𝑆)</a:t>
                </a:r>
                <a:r>
                  <a:rPr lang="zh-CN" altLang="en-US" dirty="0" smtClean="0"/>
                  <a:t>  代表以集合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内的结点做为种子结点，使最后</a:t>
                </a:r>
                <a:r>
                  <a:rPr lang="zh-CN" altLang="en-US" baseline="0" dirty="0" smtClean="0"/>
                  <a:t>激活结点的 </a:t>
                </a:r>
                <a:r>
                  <a:rPr lang="en-US" altLang="zh-CN" baseline="0" dirty="0" smtClean="0"/>
                  <a:t>opinion </a:t>
                </a:r>
                <a:r>
                  <a:rPr lang="zh-CN" altLang="en-US" baseline="0" dirty="0" smtClean="0"/>
                  <a:t>和的值最大的期望</a:t>
                </a:r>
                <a:endParaRPr lang="en-US" altLang="zh-CN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41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</a:t>
                </a:r>
                <a:r>
                  <a:rPr lang="zh-CN" altLang="en-US" baseline="0" dirty="0" smtClean="0"/>
                  <a:t>边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邻</a:t>
                </a:r>
                <a:r>
                  <a:rPr lang="zh-CN" altLang="en-US" baseline="0" dirty="0" smtClean="0"/>
                  <a:t>居</a:t>
                </a:r>
                <a:r>
                  <a:rPr lang="en-US" altLang="zh-CN" baseline="0" dirty="0" smtClean="0"/>
                  <a:t>   </a:t>
                </a:r>
                <a14:m>
                  <m:oMath xmlns:m="http://schemas.openxmlformats.org/officeDocument/2006/math">
                    <m:r>
                      <a:rPr lang="zh-CN" alt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200" b="0" i="1" baseline="-2500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</a:t>
                </a:r>
                <a:r>
                  <a:rPr lang="zh-CN" altLang="en-US" sz="1200" baseline="0" dirty="0" smtClean="0"/>
                  <a:t>小</a:t>
                </a:r>
                <a:endParaRPr lang="en-US" altLang="zh-CN" sz="1200" baseline="0" dirty="0" smtClean="0"/>
              </a:p>
              <a:p>
                <a:r>
                  <a:rPr lang="zh-CN" altLang="en-US" baseline="0" dirty="0" smtClean="0"/>
                  <a:t>我们这里的 </a:t>
                </a:r>
                <a:r>
                  <a:rPr lang="en-US" altLang="zh-CN" baseline="0" dirty="0" smtClean="0"/>
                  <a:t>Spread </a:t>
                </a:r>
                <a:r>
                  <a:rPr lang="zh-CN" altLang="en-US" baseline="0" dirty="0" smtClean="0"/>
                  <a:t>代表到程序截止时被种子结点激活的结点个数</a:t>
                </a:r>
                <a:endParaRPr lang="en-US" altLang="zh-CN" sz="1200" baseline="0" dirty="0" smtClean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LT</a:t>
                </a:r>
                <a:r>
                  <a:rPr lang="zh-CN" altLang="en-US" dirty="0" smtClean="0"/>
                  <a:t>模型中</a:t>
                </a:r>
                <a:r>
                  <a:rPr lang="zh-CN" altLang="en-US" baseline="0" dirty="0" smtClean="0"/>
                  <a:t> </a:t>
                </a:r>
                <a:r>
                  <a:rPr lang="en-US" altLang="zh-CN" baseline="0" dirty="0" smtClean="0"/>
                  <a:t>A(v) </a:t>
                </a:r>
                <a:r>
                  <a:rPr lang="zh-CN" altLang="en-US" baseline="0" dirty="0" smtClean="0"/>
                  <a:t>代表 </a:t>
                </a:r>
                <a:r>
                  <a:rPr lang="en-US" altLang="zh-CN" baseline="0" dirty="0" smtClean="0"/>
                  <a:t>v </a:t>
                </a:r>
                <a:r>
                  <a:rPr lang="zh-CN" altLang="en-US" baseline="0" dirty="0" smtClean="0"/>
                  <a:t>结点的入边邻居</a:t>
                </a:r>
                <a:r>
                  <a:rPr lang="en-US" altLang="zh-CN" baseline="0" dirty="0" smtClean="0"/>
                  <a:t>   </a:t>
                </a:r>
                <a:r>
                  <a:rPr lang="zh-CN" altLang="en-US" sz="1200" b="0" i="0" smtClean="0">
                    <a:latin typeface="Cambria Math" panose="02040503050406030204" pitchFamily="18" charset="0"/>
                  </a:rPr>
                  <a:t>𝜃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结点的特异性阈值</a:t>
                </a:r>
                <a:r>
                  <a:rPr lang="en-US" altLang="zh-CN" sz="1200" baseline="0" dirty="0" smtClean="0"/>
                  <a:t>   b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对结点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的影响大小</a:t>
                </a:r>
                <a:endParaRPr lang="en-US" altLang="zh-CN" sz="1200" baseline="0" dirty="0" smtClean="0"/>
              </a:p>
              <a:p>
                <a:pPr/>
                <a:r>
                  <a:rPr lang="en-US" altLang="zh-CN" sz="1200" baseline="0" dirty="0" smtClean="0"/>
                  <a:t>IC</a:t>
                </a:r>
                <a:r>
                  <a:rPr lang="zh-CN" altLang="en-US" sz="1200" baseline="0" dirty="0" smtClean="0"/>
                  <a:t>模型  </a:t>
                </a:r>
                <a:r>
                  <a:rPr lang="en-US" altLang="zh-CN" sz="1200" baseline="0" dirty="0" smtClean="0"/>
                  <a:t>p</a:t>
                </a:r>
                <a:r>
                  <a:rPr lang="en-US" altLang="zh-CN" sz="1200" baseline="-25000" dirty="0" smtClean="0"/>
                  <a:t>uv </a:t>
                </a:r>
                <a:r>
                  <a:rPr lang="zh-CN" altLang="en-US" sz="1200" baseline="0" dirty="0" smtClean="0"/>
                  <a:t>代表结点</a:t>
                </a:r>
                <a:r>
                  <a:rPr lang="en-US" altLang="zh-CN" sz="1200" baseline="0" dirty="0" smtClean="0"/>
                  <a:t>u</a:t>
                </a:r>
                <a:r>
                  <a:rPr lang="zh-CN" altLang="en-US" sz="1200" baseline="0" dirty="0" smtClean="0"/>
                  <a:t>可能激活结点</a:t>
                </a:r>
                <a:r>
                  <a:rPr lang="en-US" altLang="zh-CN" sz="1200" baseline="0" dirty="0" smtClean="0"/>
                  <a:t>v</a:t>
                </a:r>
                <a:r>
                  <a:rPr lang="zh-CN" altLang="en-US" sz="1200" baseline="0" dirty="0" smtClean="0"/>
                  <a:t>的概率</a:t>
                </a:r>
                <a:endParaRPr lang="en-US" altLang="zh-CN" sz="1200" baseline="-25000" dirty="0" smtClean="0"/>
              </a:p>
              <a:p>
                <a:pPr/>
                <a:endParaRPr lang="en-US" altLang="zh-CN" sz="1200" baseline="0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60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aseline="0" dirty="0" smtClean="0"/>
              <a:t>IC</a:t>
            </a:r>
            <a:r>
              <a:rPr lang="zh-CN" altLang="en-US" sz="1200" baseline="0" dirty="0" smtClean="0"/>
              <a:t>模型  </a:t>
            </a:r>
            <a:r>
              <a:rPr lang="en-US" altLang="zh-CN" sz="1200" baseline="0" dirty="0" smtClean="0"/>
              <a:t>p</a:t>
            </a:r>
            <a:r>
              <a:rPr lang="en-US" altLang="zh-CN" sz="1200" baseline="-25000" dirty="0" smtClean="0"/>
              <a:t>uv </a:t>
            </a:r>
            <a:r>
              <a:rPr lang="zh-CN" altLang="en-US" sz="1200" baseline="0" dirty="0" smtClean="0"/>
              <a:t>代表结点</a:t>
            </a:r>
            <a:r>
              <a:rPr lang="en-US" altLang="zh-CN" sz="1200" baseline="0" dirty="0" smtClean="0"/>
              <a:t>u</a:t>
            </a:r>
            <a:r>
              <a:rPr lang="zh-CN" altLang="en-US" sz="1200" baseline="0" dirty="0" smtClean="0"/>
              <a:t>可能激活结点</a:t>
            </a:r>
            <a:r>
              <a:rPr lang="en-US" altLang="zh-CN" sz="1200" baseline="0" dirty="0" smtClean="0"/>
              <a:t>v</a:t>
            </a:r>
            <a:r>
              <a:rPr lang="zh-CN" altLang="en-US" sz="1200" baseline="0" dirty="0" smtClean="0"/>
              <a:t>的概率</a:t>
            </a:r>
            <a:endParaRPr lang="en-US" altLang="zh-CN" sz="1200" baseline="0" dirty="0" smtClean="0"/>
          </a:p>
          <a:p>
            <a:r>
              <a:rPr lang="zh-CN" altLang="en-US" sz="1200" baseline="0" dirty="0" smtClean="0"/>
              <a:t>作者与实际生活的例子相结合，发现这样做并不符合真实的生活场景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每个结点都被认为是有利于信息传播的，而没有考虑每个结点自身的“意见”，也可能是消极的</a:t>
            </a:r>
            <a:endParaRPr lang="en-US" altLang="zh-CN" sz="1200" baseline="0" dirty="0" smtClean="0"/>
          </a:p>
          <a:p>
            <a:pPr marL="228600" indent="-228600">
              <a:buAutoNum type="alphaLcParenR"/>
            </a:pPr>
            <a:r>
              <a:rPr lang="zh-CN" altLang="en-US" sz="1200" baseline="0" dirty="0" smtClean="0"/>
              <a:t>每个新被激活的结点都被看成完全赞同激活它的结点的意图</a:t>
            </a:r>
            <a:endParaRPr lang="en-US" altLang="zh-CN" sz="1200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186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用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0~1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之间的一个数来表示个人意见的强烈程度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O&lt;0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O=0 O&gt;0 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分别代表反对</a:t>
                </a:r>
                <a:r>
                  <a:rPr lang="zh-CN" altLang="en-US" sz="1800" b="1" i="0" baseline="0" dirty="0" smtClean="0">
                    <a:latin typeface="Cambria Math" panose="02040503050406030204" pitchFamily="18" charset="0"/>
                  </a:rPr>
                  <a:t> 、中立 、支持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我们的 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OI 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模型这里介绍的是基于</a:t>
                </a:r>
                <a:r>
                  <a:rPr lang="en-US" altLang="zh-CN" sz="1800" b="1" i="0" dirty="0" smtClean="0">
                    <a:latin typeface="Cambria Math" panose="02040503050406030204" pitchFamily="18" charset="0"/>
                  </a:rPr>
                  <a:t>IC</a:t>
                </a:r>
                <a:r>
                  <a:rPr lang="zh-CN" altLang="en-US" sz="1800" b="1" i="0" dirty="0" smtClean="0">
                    <a:latin typeface="Cambria Math" panose="02040503050406030204" pitchFamily="18" charset="0"/>
                  </a:rPr>
                  <a:t>模型的</a:t>
                </a:r>
                <a:endParaRPr lang="en-US" altLang="zh-CN" sz="1800" b="1" i="0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800" b="1" i="1" dirty="0" smtClean="0">
                  <a:latin typeface="Cambria Math" panose="02040503050406030204" pitchFamily="18" charset="0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l-GR" altLang="zh-CN" sz="18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800" b="1" i="1" baseline="-25000" smtClean="0">
                        <a:latin typeface="Cambria Math" panose="02040503050406030204" pitchFamily="18" charset="0"/>
                      </a:rPr>
                      <m:t>𝒖𝒗</m:t>
                    </m:r>
                  </m:oMath>
                </a14:m>
                <a:r>
                  <a:rPr lang="zh-CN" altLang="en-US" sz="1800" b="1" baseline="-25000" dirty="0" smtClean="0"/>
                  <a:t> </a:t>
                </a:r>
                <a:r>
                  <a:rPr lang="zh-CN" altLang="en-US" sz="2000" b="1" baseline="0" dirty="0" smtClean="0"/>
                  <a:t>代表 </a:t>
                </a:r>
                <a:r>
                  <a:rPr lang="en-US" altLang="zh-CN" sz="2000" b="1" baseline="0" dirty="0" smtClean="0"/>
                  <a:t>v </a:t>
                </a:r>
                <a:r>
                  <a:rPr lang="zh-CN" altLang="en-US" sz="2000" b="1" baseline="0" dirty="0" smtClean="0"/>
                  <a:t>接受 </a:t>
                </a:r>
                <a:r>
                  <a:rPr lang="en-US" altLang="zh-CN" sz="2000" b="1" baseline="0" dirty="0" smtClean="0"/>
                  <a:t>u </a:t>
                </a:r>
                <a:r>
                  <a:rPr lang="zh-CN" altLang="en-US" sz="2000" b="1" baseline="0" dirty="0" smtClean="0"/>
                  <a:t>的 </a:t>
                </a:r>
                <a:r>
                  <a:rPr lang="en-US" altLang="zh-CN" sz="2000" b="1" baseline="0" dirty="0" smtClean="0"/>
                  <a:t>opinion </a:t>
                </a:r>
                <a:r>
                  <a:rPr lang="zh-CN" altLang="en-US" sz="2000" b="1" baseline="0" dirty="0" smtClean="0"/>
                  <a:t>的可能性</a:t>
                </a:r>
                <a:r>
                  <a:rPr lang="en-US" altLang="zh-CN" sz="2000" b="1" baseline="0" dirty="0" smtClean="0"/>
                  <a:t>(</a:t>
                </a:r>
                <a:r>
                  <a:rPr lang="zh-CN" altLang="en-US" sz="2000" b="1" baseline="0" dirty="0" smtClean="0"/>
                  <a:t>完全接受</a:t>
                </a:r>
                <a:r>
                  <a:rPr lang="en-US" altLang="zh-CN" sz="2000" b="1" baseline="0" dirty="0" smtClean="0"/>
                  <a:t>)</a:t>
                </a:r>
                <a:endParaRPr lang="zh-CN" altLang="en-US" sz="2000" b="1" baseline="-25000" dirty="0"/>
              </a:p>
              <a:p>
                <a:pPr algn="l"/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</a:rPr>
                  <a:t>φ</a:t>
                </a:r>
                <a:r>
                  <a:rPr lang="en-US" altLang="zh-CN" sz="1200" b="0" i="0" baseline="-25000" smtClean="0">
                    <a:latin typeface="Cambria Math" panose="02040503050406030204" pitchFamily="18" charset="0"/>
                  </a:rPr>
                  <a:t>𝑢𝑣</a:t>
                </a:r>
                <a:r>
                  <a:rPr lang="zh-CN" altLang="en-US" sz="1200" baseline="-25000" dirty="0" smtClean="0"/>
                  <a:t> </a:t>
                </a:r>
                <a:r>
                  <a:rPr lang="zh-CN" altLang="en-US" sz="1200" baseline="0" dirty="0" smtClean="0"/>
                  <a:t>代表 </a:t>
                </a:r>
                <a:r>
                  <a:rPr lang="en-US" altLang="zh-CN" sz="1200" baseline="0" dirty="0" smtClean="0"/>
                  <a:t>v </a:t>
                </a:r>
                <a:r>
                  <a:rPr lang="zh-CN" altLang="en-US" sz="1200" baseline="0" dirty="0" smtClean="0"/>
                  <a:t>接受 </a:t>
                </a:r>
                <a:r>
                  <a:rPr lang="en-US" altLang="zh-CN" sz="1200" baseline="0" dirty="0" smtClean="0"/>
                  <a:t>u </a:t>
                </a:r>
                <a:r>
                  <a:rPr lang="zh-CN" altLang="en-US" sz="1200" baseline="0" dirty="0" smtClean="0"/>
                  <a:t>的 </a:t>
                </a:r>
                <a:r>
                  <a:rPr lang="en-US" altLang="zh-CN" sz="1200" baseline="0" dirty="0" smtClean="0"/>
                  <a:t>opinion </a:t>
                </a:r>
                <a:r>
                  <a:rPr lang="zh-CN" altLang="en-US" sz="1200" baseline="0" dirty="0" smtClean="0"/>
                  <a:t>的可能性</a:t>
                </a:r>
                <a:endParaRPr lang="zh-CN" altLang="en-US" sz="1200" baseline="-25000" dirty="0"/>
              </a:p>
              <a:p>
                <a:pPr algn="l"/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60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37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r>
              <a:rPr lang="zh-CN" altLang="en-US" sz="1200" baseline="0" dirty="0" smtClean="0">
                <a:latin typeface="+mn-lt"/>
                <a:ea typeface="+mn-ea"/>
              </a:rPr>
              <a:t> 为每一个结点都分配一个分数，选出一个分数最大的结点做为一个种子结点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+mn-lt"/>
                <a:ea typeface="+mn-ea"/>
              </a:rPr>
              <a:t>重点是采用什么策略为每一个结点分配分数</a:t>
            </a:r>
            <a:endParaRPr lang="en-US" altLang="zh-CN" sz="1200" baseline="0" dirty="0" smtClean="0">
              <a:latin typeface="+mn-lt"/>
              <a:ea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12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分数高低由当前点所能到达结点的个数影响，也就是说：结点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分数的高低，由以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为起点的最短路径的条数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我们将 由结点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出去的路径乘以相应边的概率的值进行加和即为结点 </a:t>
            </a:r>
            <a:r>
              <a:rPr lang="en-US" altLang="zh-CN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 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的最后评分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FF4EF-A403-442C-A4E6-B25DFCE337E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922-F6C1-46DE-8BD8-5FAFD5A5913B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C061-0F2E-446A-8BCB-2F286E750A5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42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C1D8-3E73-4758-A33D-7128C4ADAA81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62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5F011-91FD-4ADD-8D0D-CA61B2905CEF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44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E3DD-F0FC-4ED0-BE28-A1C0DD38512D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36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68ED3-B0EF-43DB-A9BA-503F935D0E4E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54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6912-8462-45A7-AC98-7211523CB934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0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823-E0B4-4BFF-BCC2-BF96C614DEA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3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663A-9695-4896-B7D7-A93B561D06A2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8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013E-4B3B-46F8-ABA9-0E08AAAC36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r>
              <a:rPr lang="en-US" altLang="zh-CN" smtClean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003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1B679-51D1-48FB-8180-B5CCDE819C39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323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E7BB-DC23-4588-A666-E61AABBBF41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B3DE4-B643-4E20-98B8-42C8A00744F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193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0DFB6-1B78-4C0C-8FD0-236442C86700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65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63AF2-5AB2-45E4-B317-E53B9CCC20DC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31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57B0-83FF-413F-B239-42BBCEF68E08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1C6DE-8377-4C60-8578-9C8258F49E86}" type="datetime1">
              <a:rPr lang="zh-CN" altLang="en-US" smtClean="0"/>
              <a:t>2016/11/7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685F-CAB6-4DB2-B1E5-AC83AB7F8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8795" y="622300"/>
            <a:ext cx="9297791" cy="14029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Holistic Influence Maximization : Combining Scalability and Efficiency with Opinion-Aware Models.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59971" y="5180401"/>
            <a:ext cx="19021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altLang="zh-CN" sz="2000" dirty="0"/>
              <a:t>SIGMOD-2016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TianzhuWei</a:t>
            </a:r>
          </a:p>
          <a:p>
            <a:pPr algn="ctr">
              <a:spcAft>
                <a:spcPts val="450"/>
              </a:spcAft>
            </a:pPr>
            <a:r>
              <a:rPr lang="en-US" altLang="zh-CN" sz="2000" dirty="0"/>
              <a:t>2016/11</a:t>
            </a:r>
            <a:r>
              <a:rPr lang="en-US" altLang="zh-CN" sz="2000" b="1" dirty="0">
                <a:solidFill>
                  <a:srgbClr val="FF0000"/>
                </a:solidFill>
              </a:rPr>
              <a:t>/?????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68052" y="2718858"/>
            <a:ext cx="676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Sainyam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Galhotra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Akhil 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Arora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r>
              <a:rPr lang="zh-CN" altLang="en-US" sz="2400" dirty="0" smtClean="0">
                <a:solidFill>
                  <a:schemeClr val="bg2">
                    <a:lumMod val="25000"/>
                  </a:schemeClr>
                </a:solidFill>
              </a:rPr>
              <a:t> Shourya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</a:rPr>
              <a:t>Roy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47406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Text and Graph Analytics (TGA</a:t>
            </a:r>
            <a:r>
              <a:rPr lang="zh-CN" altLang="en-US" sz="2000" dirty="0" smtClean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Xerox Research Centre India (XRCI),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94018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C7EDCC"/>
              </a:clrFrom>
              <a:clrTo>
                <a:srgbClr val="C7ED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1350" y="2028398"/>
            <a:ext cx="5863287" cy="32916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76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246" r="49260"/>
          <a:stretch/>
        </p:blipFill>
        <p:spPr>
          <a:xfrm>
            <a:off x="1099213" y="2043500"/>
            <a:ext cx="6629939" cy="29762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63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255" t="2502"/>
          <a:stretch/>
        </p:blipFill>
        <p:spPr>
          <a:xfrm>
            <a:off x="1238226" y="2099104"/>
            <a:ext cx="6709444" cy="30953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1444" y="491342"/>
            <a:ext cx="18485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92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577" y="2886543"/>
            <a:ext cx="2983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72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Thanks</a:t>
            </a:r>
            <a:endParaRPr lang="zh-CN" altLang="en-US" sz="7200" b="1" spc="45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99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79372" y="1350321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629473" y="2249740"/>
                <a:ext cx="1265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3" y="2249740"/>
                <a:ext cx="1265026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923" r="-4327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11319" y="2873377"/>
                <a:ext cx="41050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altLang="zh-CN" sz="2000" dirty="0"/>
                  <a:t>1+0.1+0.1*0.8+0.1*0.9 =0.37</a:t>
                </a: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9" y="2873377"/>
                <a:ext cx="410509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84" t="-25490" r="-2967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611319" y="3497014"/>
                <a:ext cx="12641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9" y="3497014"/>
                <a:ext cx="126419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923" r="-432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822049" y="3497013"/>
                <a:ext cx="1090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49" y="3497013"/>
                <a:ext cx="1090491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352" r="-4469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355707" y="983390"/>
            <a:ext cx="4701843" cy="2197764"/>
            <a:chOff x="4518154" y="2966945"/>
            <a:chExt cx="4701843" cy="2197764"/>
          </a:xfrm>
        </p:grpSpPr>
        <p:grpSp>
          <p:nvGrpSpPr>
            <p:cNvPr id="22" name="组合 21"/>
            <p:cNvGrpSpPr/>
            <p:nvPr/>
          </p:nvGrpSpPr>
          <p:grpSpPr>
            <a:xfrm>
              <a:off x="4518154" y="2966945"/>
              <a:ext cx="4701843" cy="2197764"/>
              <a:chOff x="5375868" y="1716710"/>
              <a:chExt cx="6269125" cy="2930349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978024" y="3059223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A</a:t>
                </a:r>
                <a:endParaRPr lang="zh-CN" altLang="en-US" sz="2000" dirty="0"/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8161568" y="2205951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B</a:t>
                </a:r>
                <a:endParaRPr lang="zh-CN" altLang="en-US" sz="2000" dirty="0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10550014" y="3053729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C</a:t>
                </a:r>
                <a:endParaRPr lang="zh-CN" altLang="en-US" sz="2000" dirty="0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8173925" y="3680141"/>
                <a:ext cx="407772" cy="4077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/>
                  <a:t>D</a:t>
                </a:r>
                <a:endParaRPr lang="zh-CN" altLang="en-US" sz="2000" dirty="0"/>
              </a:p>
            </p:txBody>
          </p:sp>
          <p:cxnSp>
            <p:nvCxnSpPr>
              <p:cNvPr id="38" name="直接箭头连接符 37"/>
              <p:cNvCxnSpPr>
                <a:stCxn id="34" idx="2"/>
                <a:endCxn id="33" idx="7"/>
              </p:cNvCxnSpPr>
              <p:nvPr/>
            </p:nvCxnSpPr>
            <p:spPr>
              <a:xfrm flipH="1">
                <a:off x="6326080" y="2409838"/>
                <a:ext cx="1835489" cy="70910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4" idx="6"/>
                <a:endCxn id="36" idx="1"/>
              </p:cNvCxnSpPr>
              <p:nvPr/>
            </p:nvCxnSpPr>
            <p:spPr>
              <a:xfrm>
                <a:off x="8569341" y="2409838"/>
                <a:ext cx="2040391" cy="70360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36" idx="3"/>
                <a:endCxn id="37" idx="6"/>
              </p:cNvCxnSpPr>
              <p:nvPr/>
            </p:nvCxnSpPr>
            <p:spPr>
              <a:xfrm flipH="1">
                <a:off x="8581697" y="3401786"/>
                <a:ext cx="2028034" cy="482243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3" idx="5"/>
                <a:endCxn id="37" idx="2"/>
              </p:cNvCxnSpPr>
              <p:nvPr/>
            </p:nvCxnSpPr>
            <p:spPr>
              <a:xfrm>
                <a:off x="6326079" y="3407280"/>
                <a:ext cx="1847846" cy="476749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5375868" y="3519825"/>
                <a:ext cx="1163613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O</a:t>
                </a:r>
                <a:r>
                  <a:rPr lang="en-US" altLang="zh-CN" sz="1600" baseline="-25000" dirty="0"/>
                  <a:t>A </a:t>
                </a:r>
                <a:r>
                  <a:rPr lang="en-US" altLang="zh-CN" sz="1600" dirty="0"/>
                  <a:t>= 0.8</a:t>
                </a:r>
                <a:endParaRPr lang="zh-CN" altLang="en-US" sz="1600" baseline="-25000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7830661" y="1716710"/>
                <a:ext cx="1163613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O</a:t>
                </a:r>
                <a:r>
                  <a:rPr lang="en-US" altLang="zh-CN" sz="1600" baseline="-25000" dirty="0"/>
                  <a:t>B </a:t>
                </a:r>
                <a:r>
                  <a:rPr lang="en-US" altLang="zh-CN" sz="1600" dirty="0"/>
                  <a:t>= 0</a:t>
                </a:r>
                <a:endParaRPr lang="zh-CN" altLang="en-US" sz="1600" baseline="-25000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0481380" y="3519825"/>
                <a:ext cx="1163613" cy="45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O</a:t>
                </a:r>
                <a:r>
                  <a:rPr lang="en-US" altLang="zh-CN" sz="1600" baseline="-25000" dirty="0"/>
                  <a:t>C </a:t>
                </a:r>
                <a:r>
                  <a:rPr lang="en-US" altLang="zh-CN" sz="1600" dirty="0"/>
                  <a:t>= 0.6</a:t>
                </a:r>
                <a:endParaRPr lang="zh-CN" altLang="en-US" sz="1600" baseline="-25000" dirty="0"/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7796003" y="4154617"/>
                <a:ext cx="1441191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O</a:t>
                </a:r>
                <a:r>
                  <a:rPr lang="en-US" altLang="zh-CN" baseline="-25000" dirty="0"/>
                  <a:t>D </a:t>
                </a:r>
                <a:r>
                  <a:rPr lang="en-US" altLang="zh-CN" dirty="0"/>
                  <a:t>= </a:t>
                </a:r>
                <a:r>
                  <a:rPr lang="en-US" altLang="zh-CN" dirty="0" smtClean="0"/>
                  <a:t>- 0.3</a:t>
                </a:r>
                <a:endParaRPr lang="zh-CN" alt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文本框 45"/>
                  <p:cNvSpPr txBox="1"/>
                  <p:nvPr/>
                </p:nvSpPr>
                <p:spPr>
                  <a:xfrm>
                    <a:off x="6787769" y="3780134"/>
                    <a:ext cx="972489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a14:m>
                    <a:r>
                      <a:rPr lang="en-US" altLang="zh-CN" sz="1600" dirty="0"/>
                      <a:t>= 0.9</a:t>
                    </a:r>
                    <a:endParaRPr lang="zh-CN" altLang="en-US" sz="1600" baseline="-25000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7769" y="3780136"/>
                    <a:ext cx="912109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000" t="-26000" r="-16000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9237195" y="3691028"/>
                    <a:ext cx="1023785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a14:m>
                    <a:r>
                      <a:rPr lang="en-US" altLang="zh-CN" sz="1600" dirty="0"/>
                      <a:t> = 0.1</a:t>
                    </a:r>
                    <a:endParaRPr lang="zh-CN" altLang="en-US" sz="1600" baseline="-25000" dirty="0"/>
                  </a:p>
                </p:txBody>
              </p:sp>
            </mc:Choice>
            <mc:Fallback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7195" y="3691028"/>
                    <a:ext cx="1023785" cy="32829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524" t="-24390" r="-15079" b="-4878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/>
                  <p:cNvSpPr txBox="1"/>
                  <p:nvPr/>
                </p:nvSpPr>
                <p:spPr>
                  <a:xfrm>
                    <a:off x="7107320" y="2776033"/>
                    <a:ext cx="1025921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a14:m>
                    <a:r>
                      <a:rPr lang="en-US" altLang="zh-CN" sz="1600" dirty="0"/>
                      <a:t> = 0.7</a:t>
                    </a:r>
                    <a:endParaRPr lang="zh-CN" altLang="en-US" sz="1600" baseline="-25000" dirty="0"/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7320" y="2776033"/>
                    <a:ext cx="960199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9554" t="-26000" r="-15924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/>
                  <p:cNvSpPr txBox="1"/>
                  <p:nvPr/>
                </p:nvSpPr>
                <p:spPr>
                  <a:xfrm>
                    <a:off x="8778850" y="2791281"/>
                    <a:ext cx="1033703" cy="328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sz="1600" i="1" baseline="-2500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a14:m>
                    <a:r>
                      <a:rPr lang="en-US" altLang="zh-CN" sz="1600" dirty="0"/>
                      <a:t> = 0.8</a:t>
                    </a:r>
                    <a:endParaRPr lang="zh-CN" altLang="en-US" sz="1600" baseline="-25000" dirty="0"/>
                  </a:p>
                </p:txBody>
              </p:sp>
            </mc:Choice>
            <mc:Fallback>
              <p:sp>
                <p:nvSpPr>
                  <p:cNvPr id="49" name="文本框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8850" y="2791281"/>
                    <a:ext cx="1033703" cy="328294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9449" t="-27500" r="-1574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文本框 23"/>
            <p:cNvSpPr txBox="1"/>
            <p:nvPr/>
          </p:nvSpPr>
          <p:spPr>
            <a:xfrm>
              <a:off x="5356894" y="3294331"/>
              <a:ext cx="106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BA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333439" y="3285556"/>
              <a:ext cx="106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BC </a:t>
              </a:r>
              <a:r>
                <a:rPr lang="en-US" altLang="zh-CN" sz="2000" dirty="0"/>
                <a:t>= 0.1</a:t>
              </a:r>
              <a:endParaRPr lang="zh-CN" altLang="en-US" sz="2000" baseline="-25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67395" y="4023691"/>
              <a:ext cx="106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CD </a:t>
              </a:r>
              <a:r>
                <a:rPr lang="en-US" altLang="zh-CN" sz="2000" dirty="0"/>
                <a:t>= 0.9</a:t>
              </a:r>
              <a:endParaRPr lang="zh-CN" altLang="en-US" sz="2000" baseline="-25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12721" y="3999858"/>
              <a:ext cx="1065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</a:t>
              </a:r>
              <a:r>
                <a:rPr lang="en-US" altLang="zh-CN" sz="2000" baseline="-25000" dirty="0"/>
                <a:t>AD </a:t>
              </a:r>
              <a:r>
                <a:rPr lang="en-US" altLang="zh-CN" sz="2000" dirty="0"/>
                <a:t>= 0.8</a:t>
              </a:r>
              <a:endParaRPr lang="zh-CN" altLang="en-US" sz="2000" baseline="-25000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261444" y="491342"/>
            <a:ext cx="5121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Compare OI model with IC 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48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28035" y="2408985"/>
            <a:ext cx="3734822" cy="1458591"/>
            <a:chOff x="6570714" y="2068980"/>
            <a:chExt cx="4979762" cy="1944788"/>
          </a:xfrm>
        </p:grpSpPr>
        <p:sp>
          <p:nvSpPr>
            <p:cNvPr id="4" name="椭圆 3"/>
            <p:cNvSpPr/>
            <p:nvPr/>
          </p:nvSpPr>
          <p:spPr>
            <a:xfrm>
              <a:off x="6570714" y="2985078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8754258" y="213180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11142704" y="297958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6615" y="3605996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8" name="直接箭头连接符 7"/>
            <p:cNvCxnSpPr>
              <a:stCxn id="5" idx="2"/>
              <a:endCxn id="4" idx="7"/>
            </p:cNvCxnSpPr>
            <p:nvPr/>
          </p:nvCxnSpPr>
          <p:spPr>
            <a:xfrm flipH="1">
              <a:off x="6918770" y="2335693"/>
              <a:ext cx="1835489" cy="70910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6"/>
              <a:endCxn id="6" idx="1"/>
            </p:cNvCxnSpPr>
            <p:nvPr/>
          </p:nvCxnSpPr>
          <p:spPr>
            <a:xfrm>
              <a:off x="9162031" y="2335693"/>
              <a:ext cx="2040391" cy="70360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3"/>
              <a:endCxn id="7" idx="6"/>
            </p:cNvCxnSpPr>
            <p:nvPr/>
          </p:nvCxnSpPr>
          <p:spPr>
            <a:xfrm flipH="1">
              <a:off x="9174387" y="3327641"/>
              <a:ext cx="2028034" cy="48224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4" idx="5"/>
              <a:endCxn id="7" idx="2"/>
            </p:cNvCxnSpPr>
            <p:nvPr/>
          </p:nvCxnSpPr>
          <p:spPr>
            <a:xfrm>
              <a:off x="6918769" y="3333135"/>
              <a:ext cx="1847846" cy="47674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7388610" y="2170536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BA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435124" y="2068980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 </a:t>
              </a:r>
              <a:r>
                <a:rPr lang="en-US" altLang="zh-CN" sz="1500" dirty="0"/>
                <a:t>= 0.1</a:t>
              </a:r>
              <a:endParaRPr lang="zh-CN" altLang="en-US" sz="1500" baseline="-250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613141" y="3142973"/>
              <a:ext cx="11172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 </a:t>
              </a:r>
              <a:r>
                <a:rPr lang="en-US" altLang="zh-CN" sz="1500" dirty="0"/>
                <a:t>= 0.8</a:t>
              </a:r>
              <a:endParaRPr lang="zh-CN" altLang="en-US" sz="1500" baseline="-25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00547" y="3143477"/>
              <a:ext cx="11172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CD </a:t>
              </a:r>
              <a:r>
                <a:rPr lang="en-US" altLang="zh-CN" sz="1500" dirty="0"/>
                <a:t>= 0.9</a:t>
              </a:r>
              <a:endParaRPr lang="zh-CN" altLang="en-US" sz="1500" baseline="-25000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42729" y="2115766"/>
            <a:ext cx="4601272" cy="2125003"/>
            <a:chOff x="6056971" y="1678022"/>
            <a:chExt cx="6135029" cy="2833336"/>
          </a:xfrm>
        </p:grpSpPr>
        <p:sp>
          <p:nvSpPr>
            <p:cNvPr id="17" name="文本框 16"/>
            <p:cNvSpPr txBox="1"/>
            <p:nvPr/>
          </p:nvSpPr>
          <p:spPr>
            <a:xfrm>
              <a:off x="6056971" y="345977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A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0.8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388694" y="1678022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B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028385" y="3391180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C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0.6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388694" y="4080471"/>
              <a:ext cx="11636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srgbClr val="7030A0"/>
                  </a:solidFill>
                </a:rPr>
                <a:t>O</a:t>
              </a:r>
              <a:r>
                <a:rPr lang="en-US" altLang="zh-CN" sz="1500" baseline="-25000" dirty="0">
                  <a:solidFill>
                    <a:srgbClr val="7030A0"/>
                  </a:solidFill>
                </a:rPr>
                <a:t>D </a:t>
              </a:r>
              <a:r>
                <a:rPr lang="en-US" altLang="zh-CN" sz="1500" dirty="0">
                  <a:solidFill>
                    <a:srgbClr val="7030A0"/>
                  </a:solidFill>
                </a:rPr>
                <a:t>= -0.3</a:t>
              </a:r>
              <a:endParaRPr lang="zh-CN" altLang="en-US" sz="1500" baseline="-25000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7380459" y="3705990"/>
                  <a:ext cx="912644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AD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= 0.9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459" y="3705991"/>
                  <a:ext cx="91210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067" t="-26000" r="-16107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9984345" y="3671384"/>
                  <a:ext cx="959665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CD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0.1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4346" y="3671384"/>
                  <a:ext cx="960199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9554" t="-25490" r="-15924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700010" y="2701888"/>
                  <a:ext cx="961801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BA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0.7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010" y="2701888"/>
                  <a:ext cx="96019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494" t="-25490" r="-15823" b="-490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9308076" y="2699204"/>
                  <a:ext cx="968812" cy="3077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5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m:rPr>
                          <m:sty m:val="p"/>
                        </m:rP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1500" i="1" baseline="-250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1500" dirty="0">
                      <a:solidFill>
                        <a:srgbClr val="7030A0"/>
                      </a:solidFill>
                    </a:rPr>
                    <a:t> = 0.8</a:t>
                  </a:r>
                  <a:endParaRPr lang="zh-CN" altLang="en-US" sz="1500" baseline="-25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8076" y="2699204"/>
                  <a:ext cx="96827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9434" t="-26000" r="-15094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矩形 24"/>
          <p:cNvSpPr/>
          <p:nvPr/>
        </p:nvSpPr>
        <p:spPr>
          <a:xfrm>
            <a:off x="441013" y="1267069"/>
            <a:ext cx="48744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(OI) Model</a:t>
            </a:r>
            <a:endParaRPr lang="zh-CN" altLang="en-US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1013" y="1904733"/>
            <a:ext cx="4042727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OI model using IC at the first-layer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3658" y="2496694"/>
                <a:ext cx="4959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/>
                  <a:t>= 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AD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+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/>
                  <a:t>)/2 +(1-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m:rPr>
                        <m:sty m:val="p"/>
                      </m:rPr>
                      <a:rPr lang="en-US" altLang="zh-CN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AD</m:t>
                    </m:r>
                  </m:oMath>
                </a14:m>
                <a:r>
                  <a:rPr lang="en-US" altLang="zh-CN" dirty="0"/>
                  <a:t>)(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D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-O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dirty="0"/>
                  <a:t>)/2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]</a:t>
                </a:r>
                <a:r>
                  <a:rPr lang="en-US" altLang="zh-CN" dirty="0"/>
                  <a:t>=0.136</a:t>
                </a: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76" y="2185925"/>
                <a:ext cx="6580519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205" t="-26667" r="-17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96289" y="3212332"/>
                <a:ext cx="1634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dirty="0"/>
                  <a:t>=-0.022564</a:t>
                </a: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140108"/>
                <a:ext cx="217482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361" t="-24590" r="-7283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2714471" y="3196090"/>
                <a:ext cx="12727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dirty="0"/>
                  <a:t>=-0.351</a:t>
                </a: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95" y="3118453"/>
                <a:ext cx="169597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76" t="-26667" r="-971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696289" y="3779104"/>
                <a:ext cx="812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dirty="0"/>
                  <a:t>=0</a:t>
                </a: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85" y="3895805"/>
                <a:ext cx="108234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6742" t="-24590" r="-1629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41005" y="4345876"/>
                <a:ext cx="3848746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74" y="4651502"/>
                <a:ext cx="5123646" cy="9545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63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683" y="2002895"/>
            <a:ext cx="364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About Maximization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Opinion Aware IM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MEO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Experiment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9200" y="894900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</a:t>
            </a:r>
            <a:r>
              <a:rPr lang="zh-CN" altLang="en-US" dirty="0" smtClean="0"/>
              <a:t>么是影响最大化，以及当前常用的两种传播模型 </a:t>
            </a:r>
            <a:r>
              <a:rPr lang="en-US" altLang="zh-CN" dirty="0" smtClean="0"/>
              <a:t>LT IC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29200" y="2002895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当前的传播模型存在什么样的缺点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029200" y="311089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作</a:t>
            </a:r>
            <a:r>
              <a:rPr lang="zh-CN" altLang="en-US" dirty="0" smtClean="0"/>
              <a:t>者提出一个新的传播模型来弥补上面提到的缺点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029200" y="4218887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当我们有了一个新的传播模型之后，需要在限制种子集合中结点个数为 </a:t>
            </a:r>
            <a:r>
              <a:rPr lang="en-US" altLang="zh-CN" dirty="0" smtClean="0"/>
              <a:t>k </a:t>
            </a:r>
            <a:r>
              <a:rPr lang="zh-CN" altLang="en-US" dirty="0" smtClean="0"/>
              <a:t>的条件下找到使传播影响最大化的</a:t>
            </a:r>
            <a:r>
              <a:rPr lang="en-US" altLang="zh-CN" dirty="0"/>
              <a:t> </a:t>
            </a:r>
            <a:r>
              <a:rPr lang="en-US" altLang="zh-CN" dirty="0" smtClean="0"/>
              <a:t>k </a:t>
            </a:r>
            <a:r>
              <a:rPr lang="zh-CN" altLang="en-US" dirty="0" smtClean="0"/>
              <a:t>个点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0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4" name="椭圆 3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" name="椭圆 4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6" name="椭圆 5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7" name="椭圆 6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8" name="直接箭头连接符 7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6"/>
          </p:cNvCxnSpPr>
          <p:nvPr/>
        </p:nvCxnSpPr>
        <p:spPr>
          <a:xfrm flipH="1">
            <a:off x="7035919" y="2080340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5"/>
            <a:endCxn id="7" idx="2"/>
          </p:cNvCxnSpPr>
          <p:nvPr/>
        </p:nvCxnSpPr>
        <p:spPr>
          <a:xfrm>
            <a:off x="5538530" y="2123432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05709" y="3068762"/>
            <a:ext cx="29042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Linear Threshold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100" i="1" baseline="-2500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nary>
                      <m:r>
                        <a:rPr lang="en-US" altLang="zh-CN" sz="2100" i="1">
                          <a:latin typeface="Cambria Math" panose="02040503050406030204" pitchFamily="18" charset="0"/>
                        </a:rPr>
                        <m:t> ≥ </m:t>
                      </m:r>
                      <m:r>
                        <a:rPr lang="zh-CN" alt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100" i="1" baseline="-2500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zh-CN" altLang="en-US" sz="2100" baseline="-250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9" y="2176039"/>
                <a:ext cx="1857240" cy="8258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/>
          <p:cNvSpPr/>
          <p:nvPr/>
        </p:nvSpPr>
        <p:spPr>
          <a:xfrm>
            <a:off x="763700" y="3185893"/>
            <a:ext cx="207559" cy="895534"/>
          </a:xfrm>
          <a:prstGeom prst="leftBrace">
            <a:avLst>
              <a:gd name="adj1" fmla="val 120054"/>
              <a:gd name="adj2" fmla="val 5109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05709" y="3856140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5" idx="2"/>
            <a:endCxn id="4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5" idx="6"/>
            <a:endCxn id="6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5"/>
            <a:endCxn id="7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6" idx="3"/>
            <a:endCxn id="7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971259" y="1255245"/>
            <a:ext cx="1694695" cy="1362130"/>
            <a:chOff x="542963" y="1533101"/>
            <a:chExt cx="1694695" cy="1362130"/>
          </a:xfrm>
        </p:grpSpPr>
        <p:sp>
          <p:nvSpPr>
            <p:cNvPr id="14" name="矩形 13"/>
            <p:cNvSpPr/>
            <p:nvPr/>
          </p:nvSpPr>
          <p:spPr>
            <a:xfrm>
              <a:off x="542963" y="1533101"/>
              <a:ext cx="14943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Seed </a:t>
              </a:r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42963" y="2013389"/>
              <a:ext cx="1694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Active Node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2963" y="2495121"/>
              <a:ext cx="10402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Spread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70455" y="684163"/>
            <a:ext cx="3787882" cy="2471998"/>
            <a:chOff x="4970455" y="684163"/>
            <a:chExt cx="3787882" cy="2471998"/>
          </a:xfrm>
        </p:grpSpPr>
        <p:grpSp>
          <p:nvGrpSpPr>
            <p:cNvPr id="33" name="组合 32"/>
            <p:cNvGrpSpPr/>
            <p:nvPr/>
          </p:nvGrpSpPr>
          <p:grpSpPr>
            <a:xfrm>
              <a:off x="5822535" y="1154758"/>
              <a:ext cx="2273559" cy="1496143"/>
              <a:chOff x="7762148" y="2049217"/>
              <a:chExt cx="3031411" cy="199485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/>
                  <p:cNvSpPr/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𝐵𝐴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矩形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4668" y="2049217"/>
                    <a:ext cx="779616" cy="52399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/>
                  <p:cNvSpPr/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矩形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2148" y="3520083"/>
                    <a:ext cx="794832" cy="52399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/>
                  <p:cNvSpPr/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𝐶𝐷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矩形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07277" y="3517382"/>
                    <a:ext cx="786282" cy="52399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/>
                  <p:cNvSpPr/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baseline="-25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𝐵𝐶</m:t>
                          </m:r>
                        </m:oMath>
                      </m:oMathPara>
                    </a14:m>
                    <a:endParaRPr lang="zh-CN" altLang="en-US" sz="2000" baseline="-25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矩形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73861" y="2106050"/>
                    <a:ext cx="812616" cy="52399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455" y="2122345"/>
                  <a:ext cx="537135" cy="4531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矩形 43"/>
                <p:cNvSpPr/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080" y="2703024"/>
                  <a:ext cx="555986" cy="4531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矩形 44"/>
                <p:cNvSpPr/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8702" y="2122344"/>
                  <a:ext cx="539635" cy="4531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矩形 45"/>
                <p:cNvSpPr/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2400" baseline="-25000" dirty="0"/>
                </a:p>
              </p:txBody>
            </p:sp>
          </mc:Choice>
          <mc:Fallback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746" y="684163"/>
                  <a:ext cx="547201" cy="45313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9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L -0.0467 -0.25393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26" grpId="0" animBg="1"/>
      <p:bldP spid="26" grpId="1" animBg="1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07056" y="1219617"/>
            <a:ext cx="2026756" cy="1341012"/>
            <a:chOff x="7897291" y="2147020"/>
            <a:chExt cx="2702340" cy="17880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539805" cy="40087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555024" cy="40088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647" r="-735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542969" cy="40087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182" r="-7576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2000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546474" cy="40088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910" r="-7463" b="-306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矩形 8"/>
          <p:cNvSpPr/>
          <p:nvPr/>
        </p:nvSpPr>
        <p:spPr>
          <a:xfrm>
            <a:off x="479463" y="3423968"/>
            <a:ext cx="81350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node is considered to be contributing fully and positively towards the spread of information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9463" y="4351838"/>
            <a:ext cx="7158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+mj-lt"/>
              <a:buAutoNum type="alphaLcParenR" startAt="2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newly active node is always considered to perceive the information with the same intent as that of the node that activated it</a:t>
            </a:r>
          </a:p>
        </p:txBody>
      </p:sp>
      <p:sp>
        <p:nvSpPr>
          <p:cNvPr id="11" name="矩形 10"/>
          <p:cNvSpPr/>
          <p:nvPr/>
        </p:nvSpPr>
        <p:spPr>
          <a:xfrm>
            <a:off x="261444" y="491342"/>
            <a:ext cx="3607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Influence Maximization</a:t>
            </a:r>
          </a:p>
        </p:txBody>
      </p:sp>
      <p:sp>
        <p:nvSpPr>
          <p:cNvPr id="12" name="椭圆 11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3" name="椭圆 12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4" name="椭圆 13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5" name="椭圆 14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365640" y="1298092"/>
            <a:ext cx="35028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 Cascade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箭头连接符 16"/>
          <p:cNvCxnSpPr>
            <a:stCxn id="12" idx="5"/>
            <a:endCxn id="15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3" idx="6"/>
            <a:endCxn id="14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3" idx="2"/>
            <a:endCxn id="12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41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7080" y="2207124"/>
            <a:ext cx="1175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</a:t>
            </a:r>
            <a:endParaRPr lang="zh-CN" altLang="en-US" sz="2000" dirty="0"/>
          </a:p>
        </p:txBody>
      </p:sp>
      <p:grpSp>
        <p:nvGrpSpPr>
          <p:cNvPr id="17" name="positive"/>
          <p:cNvGrpSpPr/>
          <p:nvPr/>
        </p:nvGrpSpPr>
        <p:grpSpPr>
          <a:xfrm>
            <a:off x="3148759" y="3580751"/>
            <a:ext cx="973728" cy="831786"/>
            <a:chOff x="500130" y="4973779"/>
            <a:chExt cx="1560300" cy="133285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726" y="4973779"/>
              <a:ext cx="735106" cy="735107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500130" y="5788792"/>
              <a:ext cx="1560300" cy="5178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F251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negative</a:t>
              </a:r>
              <a:endParaRPr lang="zh-CN" altLang="en-US" sz="1500" dirty="0"/>
            </a:p>
          </p:txBody>
        </p:sp>
      </p:grpSp>
      <p:grpSp>
        <p:nvGrpSpPr>
          <p:cNvPr id="18" name="neutral"/>
          <p:cNvGrpSpPr/>
          <p:nvPr/>
        </p:nvGrpSpPr>
        <p:grpSpPr>
          <a:xfrm>
            <a:off x="4485732" y="3588111"/>
            <a:ext cx="833883" cy="824425"/>
            <a:chOff x="2458696" y="4925956"/>
            <a:chExt cx="1325074" cy="131004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7631" y="4925956"/>
              <a:ext cx="735106" cy="735106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8696" y="5722478"/>
              <a:ext cx="1325074" cy="5135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9D55B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neutral</a:t>
              </a:r>
              <a:endParaRPr lang="zh-CN" altLang="en-US" sz="1500" dirty="0"/>
            </a:p>
          </p:txBody>
        </p:sp>
      </p:grpSp>
      <p:grpSp>
        <p:nvGrpSpPr>
          <p:cNvPr id="20" name="negative"/>
          <p:cNvGrpSpPr/>
          <p:nvPr/>
        </p:nvGrpSpPr>
        <p:grpSpPr>
          <a:xfrm>
            <a:off x="5682860" y="3586536"/>
            <a:ext cx="903196" cy="828776"/>
            <a:chOff x="3872184" y="4966835"/>
            <a:chExt cx="1379687" cy="123434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2662" y="4966835"/>
              <a:ext cx="735107" cy="735106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3872184" y="5719870"/>
              <a:ext cx="1379687" cy="4813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500" dirty="0">
                  <a:solidFill>
                    <a:srgbClr val="11D47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positive</a:t>
              </a:r>
              <a:endParaRPr lang="zh-CN" altLang="en-US" sz="15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97080" y="2994706"/>
            <a:ext cx="15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Interaction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altLang="zh-CN" sz="2400" i="1" baseline="-25000">
                          <a:latin typeface="Cambria Math" panose="02040503050406030204" pitchFamily="18" charset="0"/>
                        </a:rPr>
                        <m:t>𝑢𝑣</m:t>
                      </m:r>
                    </m:oMath>
                  </m:oMathPara>
                </a14:m>
                <a:endParaRPr lang="zh-CN" altLang="en-US" sz="2400" baseline="-250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438" y="2943906"/>
                <a:ext cx="504369" cy="360804"/>
              </a:xfrm>
              <a:prstGeom prst="rect">
                <a:avLst/>
              </a:prstGeom>
              <a:blipFill rotWithShape="0">
                <a:blip r:embed="rId6"/>
                <a:stretch>
                  <a:fillRect l="-16867" r="-3614" b="-3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[−1,1]</m:t>
                    </m:r>
                  </m:oMath>
                </a14:m>
                <a:endParaRPr lang="zh-CN" altLang="en-US" sz="2000" baseline="-250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5" y="2250301"/>
                <a:ext cx="126816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6731" t="-1961" r="-913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=0 </a:t>
                </a:r>
                <a:endParaRPr lang="en-US" altLang="zh-CN" sz="2400" dirty="0">
                  <a:solidFill>
                    <a:srgbClr val="7030A0"/>
                  </a:solidFill>
                </a:endParaRP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v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never agrees with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 </a:t>
                </a: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188" y="3580751"/>
                <a:ext cx="2564869" cy="969496"/>
              </a:xfrm>
              <a:prstGeom prst="rect">
                <a:avLst/>
              </a:prstGeom>
              <a:blipFill rotWithShape="0">
                <a:blip r:embed="rId8"/>
                <a:stretch>
                  <a:fillRect r="-1174"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  <a:prstDash val="dashDot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di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400" i="1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altLang="zh-CN" sz="2400" dirty="0">
                    <a:solidFill>
                      <a:srgbClr val="7030A0"/>
                    </a:solidFill>
                  </a:rPr>
                  <a:t>=</a:t>
                </a:r>
                <a:r>
                  <a:rPr lang="en-US" altLang="zh-CN" sz="2400" dirty="0">
                    <a:solidFill>
                      <a:srgbClr val="7030A0"/>
                    </a:solidFill>
                  </a:rPr>
                  <a:t>0.5 </a:t>
                </a:r>
              </a:p>
              <a:p>
                <a:pPr algn="dist">
                  <a:lnSpc>
                    <a:spcPct val="150000"/>
                  </a:lnSpc>
                </a:pP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u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agrees with v half of the </a:t>
                </a:r>
                <a:r>
                  <a:rPr lang="en-US" altLang="zh-CN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  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55" y="3580751"/>
                <a:ext cx="3717621" cy="969496"/>
              </a:xfrm>
              <a:prstGeom prst="rect">
                <a:avLst/>
              </a:prstGeom>
              <a:blipFill rotWithShape="0">
                <a:blip r:embed="rId9"/>
                <a:stretch>
                  <a:fillRect b="-7317"/>
                </a:stretch>
              </a:blipFill>
              <a:ln w="28575">
                <a:solidFill>
                  <a:srgbClr val="00B0F0"/>
                </a:solidFill>
                <a:prstDash val="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61444" y="491342"/>
            <a:ext cx="5092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Opinion-cum-Interaction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277489" y="1872272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54" name="椭圆 53"/>
          <p:cNvSpPr/>
          <p:nvPr/>
        </p:nvSpPr>
        <p:spPr>
          <a:xfrm>
            <a:off x="6730090" y="1232318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55" name="椭圆 54"/>
          <p:cNvSpPr/>
          <p:nvPr/>
        </p:nvSpPr>
        <p:spPr>
          <a:xfrm>
            <a:off x="8194853" y="1829180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56" name="椭圆 55"/>
          <p:cNvSpPr/>
          <p:nvPr/>
        </p:nvSpPr>
        <p:spPr>
          <a:xfrm>
            <a:off x="6730090" y="2337961"/>
            <a:ext cx="305829" cy="294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7" name="直接箭头连接符 56"/>
          <p:cNvCxnSpPr>
            <a:stCxn id="53" idx="5"/>
            <a:endCxn id="56" idx="2"/>
          </p:cNvCxnSpPr>
          <p:nvPr/>
        </p:nvCxnSpPr>
        <p:spPr>
          <a:xfrm>
            <a:off x="5538530" y="2123433"/>
            <a:ext cx="1191560" cy="361655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4" idx="6"/>
            <a:endCxn id="55" idx="1"/>
          </p:cNvCxnSpPr>
          <p:nvPr/>
        </p:nvCxnSpPr>
        <p:spPr>
          <a:xfrm>
            <a:off x="7035919" y="1379445"/>
            <a:ext cx="1203722" cy="49282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5" idx="3"/>
            <a:endCxn id="56" idx="6"/>
          </p:cNvCxnSpPr>
          <p:nvPr/>
        </p:nvCxnSpPr>
        <p:spPr>
          <a:xfrm flipH="1">
            <a:off x="7035919" y="2080341"/>
            <a:ext cx="1203722" cy="404747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4" idx="2"/>
            <a:endCxn id="53" idx="7"/>
          </p:cNvCxnSpPr>
          <p:nvPr/>
        </p:nvCxnSpPr>
        <p:spPr>
          <a:xfrm flipH="1">
            <a:off x="5538530" y="1379445"/>
            <a:ext cx="1191560" cy="53591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5944819" y="1296130"/>
            <a:ext cx="1943528" cy="1280931"/>
            <a:chOff x="7897291" y="2147020"/>
            <a:chExt cx="2591370" cy="17079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8706" y="2167032"/>
                  <a:ext cx="430119" cy="32077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81" r="-7547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291" y="3512962"/>
                  <a:ext cx="441916" cy="32077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364" r="-5455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050" y="2147020"/>
                  <a:ext cx="433111" cy="32077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981" r="-5660" b="-307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600" i="1" baseline="-2500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𝐶𝐷</m:t>
                        </m:r>
                      </m:oMath>
                    </m:oMathPara>
                  </a14:m>
                  <a:endParaRPr lang="zh-CN" altLang="en-US" sz="1600" baseline="-25000" dirty="0">
                    <a:solidFill>
                      <a:schemeClr val="bg2">
                        <a:lumMod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3157" y="3534155"/>
                  <a:ext cx="435504" cy="32077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667" r="-5556" b="-2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opinion 结点"/>
          <p:cNvGrpSpPr/>
          <p:nvPr/>
        </p:nvGrpSpPr>
        <p:grpSpPr>
          <a:xfrm>
            <a:off x="4719795" y="850028"/>
            <a:ext cx="4238704" cy="2134336"/>
            <a:chOff x="4879339" y="4697069"/>
            <a:chExt cx="4238704" cy="2134336"/>
          </a:xfrm>
        </p:grpSpPr>
        <p:sp>
          <p:nvSpPr>
            <p:cNvPr id="70" name="文本框 69"/>
            <p:cNvSpPr txBox="1"/>
            <p:nvPr/>
          </p:nvSpPr>
          <p:spPr>
            <a:xfrm>
              <a:off x="4879339" y="5414414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A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6597792" y="4697069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B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8245333" y="5343050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C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46521" y="6462073"/>
              <a:ext cx="872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FF0000"/>
                  </a:solidFill>
                </a:rPr>
                <a:t>O</a:t>
              </a:r>
              <a:r>
                <a:rPr lang="en-US" altLang="zh-CN" baseline="-25000" dirty="0" smtClean="0">
                  <a:solidFill>
                    <a:srgbClr val="FF0000"/>
                  </a:solidFill>
                </a:rPr>
                <a:t>D</a:t>
              </a:r>
              <a:endParaRPr lang="zh-CN" altLang="en-US" baseline="-25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73883" y="1540486"/>
            <a:ext cx="2037645" cy="644742"/>
            <a:chOff x="5834472" y="5386780"/>
            <a:chExt cx="2037645" cy="644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4472" y="5760870"/>
                  <a:ext cx="399148" cy="27065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923" r="-10769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CD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587" y="5747615"/>
                  <a:ext cx="389530" cy="27065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BA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6535" y="5388793"/>
                  <a:ext cx="391133" cy="27065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7188" r="-9375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i="1" baseline="-25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984" y="5386780"/>
                  <a:ext cx="396455" cy="27065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6923" r="-6154" b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矩形 77"/>
          <p:cNvSpPr/>
          <p:nvPr/>
        </p:nvSpPr>
        <p:spPr>
          <a:xfrm>
            <a:off x="297080" y="1395898"/>
            <a:ext cx="4450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OI</a:t>
            </a:r>
            <a:r>
              <a:rPr lang="en-US" altLang="zh-CN" sz="2000" dirty="0" smtClean="0"/>
              <a:t> serves as extension over the </a:t>
            </a:r>
            <a:r>
              <a:rPr lang="en-US" altLang="zh-CN" sz="2000" dirty="0" smtClean="0">
                <a:solidFill>
                  <a:srgbClr val="FF0000"/>
                </a:solidFill>
              </a:rPr>
              <a:t>IC</a:t>
            </a:r>
            <a:r>
              <a:rPr lang="en-US" altLang="zh-CN" sz="2000" dirty="0" smtClean="0"/>
              <a:t> and LT</a:t>
            </a:r>
            <a:endParaRPr lang="zh-CN" altLang="en-US" sz="2000" dirty="0"/>
          </a:p>
        </p:txBody>
      </p:sp>
      <p:sp>
        <p:nvSpPr>
          <p:cNvPr id="79" name="矩形 78"/>
          <p:cNvSpPr/>
          <p:nvPr/>
        </p:nvSpPr>
        <p:spPr>
          <a:xfrm>
            <a:off x="297080" y="3785685"/>
            <a:ext cx="2146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Opinion change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425" y="4725769"/>
                <a:ext cx="2566793" cy="708656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= 0 with a probability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/>
                  <a:t>α </a:t>
                </a:r>
                <a:r>
                  <a:rPr lang="zh-CN" altLang="en-US" sz="2000" dirty="0"/>
                  <a:t>= 1 with a probability </a:t>
                </a:r>
                <a:r>
                  <a:rPr lang="zh-CN" alt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056" y="4337894"/>
                <a:ext cx="4572000" cy="1193660"/>
              </a:xfrm>
              <a:prstGeom prst="rect">
                <a:avLst/>
              </a:prstGeom>
              <a:blipFill rotWithShape="0">
                <a:blip r:embed="rId19"/>
                <a:stretch>
                  <a:fillRect l="-1333" b="-3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0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" decel="100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50" accel="10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" decel="100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accel="100000">
                                          <p:stCondLst>
                                            <p:cond delay="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" decel="100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22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7" presetClass="emph" presetSubtype="2" accel="1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49" grpId="0"/>
      <p:bldP spid="21" grpId="0"/>
      <p:bldP spid="50" grpId="0" animBg="1"/>
      <p:bldP spid="50" grpId="1" animBg="1"/>
      <p:bldP spid="51" grpId="0" animBg="1"/>
      <p:bldP spid="51" grpId="1" animBg="1"/>
      <p:bldP spid="78" grpId="0"/>
      <p:bldP spid="79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m:rPr>
                                      <m:brk m:alnAt="7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nary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2846312"/>
                <a:ext cx="6837064" cy="8149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41085" y="4246635"/>
                <a:ext cx="4273349" cy="7954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/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/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zh-CN" altLang="en-US" sz="2000" dirty="0"/>
                                <m:t> 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4246635"/>
                <a:ext cx="4273349" cy="7954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61444" y="491342"/>
            <a:ext cx="6083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Maximizing the Effective Opinion (MEO)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85" y="1676007"/>
                <a:ext cx="3443122" cy="359457"/>
              </a:xfrm>
              <a:prstGeom prst="rect">
                <a:avLst/>
              </a:prstGeom>
              <a:blipFill rotWithShape="0">
                <a:blip r:embed="rId5"/>
                <a:stretch>
                  <a:fillRect l="-531" b="-25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31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633091" y="1493281"/>
            <a:ext cx="2565964" cy="656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for(i=1;i&lt;=k;i++)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193965" y="2810572"/>
            <a:ext cx="3530976" cy="83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Assignment </a:t>
            </a:r>
            <a:r>
              <a:rPr lang="en-US" altLang="zh-CN" sz="2400" dirty="0">
                <a:solidFill>
                  <a:srgbClr val="FF0000"/>
                </a:solidFill>
              </a:rPr>
              <a:t>score</a:t>
            </a:r>
            <a:r>
              <a:rPr lang="en-US" altLang="zh-CN" sz="2400" dirty="0">
                <a:solidFill>
                  <a:schemeClr val="tx1"/>
                </a:solidFill>
              </a:rPr>
              <a:t> to every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107651" y="4371860"/>
            <a:ext cx="3583073" cy="530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Select the max score node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 smtClean="0">
                    <a:solidFill>
                      <a:schemeClr val="tx1"/>
                    </a:solidFill>
                  </a:rPr>
                  <a:t>S =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{max score node}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28" y="5530514"/>
                <a:ext cx="3745291" cy="568188"/>
              </a:xfrm>
              <a:prstGeom prst="roundRect">
                <a:avLst/>
              </a:prstGeom>
              <a:blipFill rotWithShape="0">
                <a:blip r:embed="rId3"/>
                <a:stretch>
                  <a:fillRect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58572" y="1362775"/>
            <a:ext cx="128753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Budget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3705479" y="2233251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6" name="下箭头 25"/>
          <p:cNvSpPr/>
          <p:nvPr/>
        </p:nvSpPr>
        <p:spPr>
          <a:xfrm>
            <a:off x="3712781" y="3789025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下箭头 26"/>
          <p:cNvSpPr/>
          <p:nvPr/>
        </p:nvSpPr>
        <p:spPr>
          <a:xfrm>
            <a:off x="3705479" y="4978922"/>
            <a:ext cx="210594" cy="4874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5" name="肘形连接符 24"/>
          <p:cNvCxnSpPr>
            <a:stCxn id="22" idx="1"/>
            <a:endCxn id="2" idx="1"/>
          </p:cNvCxnSpPr>
          <p:nvPr/>
        </p:nvCxnSpPr>
        <p:spPr>
          <a:xfrm rot="10800000" flipH="1">
            <a:off x="2043427" y="1821684"/>
            <a:ext cx="589663" cy="3992924"/>
          </a:xfrm>
          <a:prstGeom prst="bentConnector3">
            <a:avLst>
              <a:gd name="adj1" fmla="val -3876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>
            <a:off x="6103577" y="2359599"/>
            <a:ext cx="181110" cy="1617102"/>
          </a:xfrm>
          <a:prstGeom prst="leftBrace">
            <a:avLst>
              <a:gd name="adj1" fmla="val 60892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矩形 33"/>
          <p:cNvSpPr/>
          <p:nvPr/>
        </p:nvSpPr>
        <p:spPr>
          <a:xfrm>
            <a:off x="6382267" y="2011255"/>
            <a:ext cx="10695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88843" y="3554629"/>
            <a:ext cx="865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2267" y="2444906"/>
            <a:ext cx="23952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Opinion-oblivious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88843" y="3976701"/>
            <a:ext cx="2010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Opinion-aware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1444" y="491342"/>
            <a:ext cx="2828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 Assignment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6210597" y="1374452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圆角矩形 18"/>
              <p:cNvSpPr/>
              <p:nvPr/>
            </p:nvSpPr>
            <p:spPr>
              <a:xfrm>
                <a:off x="1896749" y="1127710"/>
                <a:ext cx="2210069" cy="8720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圆角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749" y="1127710"/>
                <a:ext cx="2210069" cy="872085"/>
              </a:xfrm>
              <a:prstGeom prst="roundRect">
                <a:avLst/>
              </a:prstGeom>
              <a:blipFill rotWithShape="0">
                <a:blip r:embed="rId3"/>
                <a:stretch>
                  <a:fillRect t="-2069" b="-12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下箭头 19"/>
          <p:cNvSpPr/>
          <p:nvPr/>
        </p:nvSpPr>
        <p:spPr>
          <a:xfrm>
            <a:off x="2888978" y="2090208"/>
            <a:ext cx="225610" cy="47573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圆角矩形 20"/>
              <p:cNvSpPr/>
              <p:nvPr/>
            </p:nvSpPr>
            <p:spPr>
              <a:xfrm>
                <a:off x="1838536" y="2640033"/>
                <a:ext cx="2326495" cy="5305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圆角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536" y="2640033"/>
                <a:ext cx="2326495" cy="530543"/>
              </a:xfrm>
              <a:prstGeom prst="roundRect">
                <a:avLst/>
              </a:prstGeom>
              <a:blipFill rotWithShape="0">
                <a:blip r:embed="rId4"/>
                <a:stretch>
                  <a:fillRect t="-1124" b="-17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圆角矩形 21"/>
              <p:cNvSpPr/>
              <p:nvPr/>
            </p:nvSpPr>
            <p:spPr>
              <a:xfrm>
                <a:off x="1986155" y="3751016"/>
                <a:ext cx="2031256" cy="85596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圆角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155" y="3751016"/>
                <a:ext cx="2031256" cy="855968"/>
              </a:xfrm>
              <a:prstGeom prst="roundRect">
                <a:avLst/>
              </a:prstGeom>
              <a:blipFill rotWithShape="0">
                <a:blip r:embed="rId5"/>
                <a:stretch>
                  <a:fillRect t="-2797" b="-6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下箭头 22"/>
          <p:cNvSpPr/>
          <p:nvPr/>
        </p:nvSpPr>
        <p:spPr>
          <a:xfrm>
            <a:off x="2888978" y="3247571"/>
            <a:ext cx="225610" cy="4416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1444" y="491342"/>
            <a:ext cx="12493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EaSyIM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圆角矩形 24"/>
              <p:cNvSpPr/>
              <p:nvPr/>
            </p:nvSpPr>
            <p:spPr>
              <a:xfrm>
                <a:off x="1308832" y="5167577"/>
                <a:ext cx="3611512" cy="92842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altLang="zh-CN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32" y="5167577"/>
                <a:ext cx="3611512" cy="928421"/>
              </a:xfrm>
              <a:prstGeom prst="roundRect">
                <a:avLst/>
              </a:prstGeom>
              <a:blipFill rotWithShape="0"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/>
        </p:nvSpPr>
        <p:spPr>
          <a:xfrm>
            <a:off x="2888978" y="4654294"/>
            <a:ext cx="225610" cy="4416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7377006" y="1602451"/>
            <a:ext cx="2566756" cy="1205027"/>
            <a:chOff x="7804099" y="1922602"/>
            <a:chExt cx="3422341" cy="1606703"/>
          </a:xfrm>
        </p:grpSpPr>
        <p:sp>
          <p:nvSpPr>
            <p:cNvPr id="7" name="椭圆 6"/>
            <p:cNvSpPr/>
            <p:nvPr/>
          </p:nvSpPr>
          <p:spPr>
            <a:xfrm>
              <a:off x="7804099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9388128" y="2007054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10818668" y="2551080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9388128" y="3121533"/>
              <a:ext cx="407772" cy="4077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8" idx="2"/>
              <a:endCxn id="7" idx="7"/>
            </p:cNvCxnSpPr>
            <p:nvPr/>
          </p:nvCxnSpPr>
          <p:spPr>
            <a:xfrm flipH="1">
              <a:off x="8152154" y="2210940"/>
              <a:ext cx="1235974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1"/>
            </p:cNvCxnSpPr>
            <p:nvPr/>
          </p:nvCxnSpPr>
          <p:spPr>
            <a:xfrm>
              <a:off x="9795900" y="2210940"/>
              <a:ext cx="1082485" cy="399857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3"/>
              <a:endCxn id="10" idx="6"/>
            </p:cNvCxnSpPr>
            <p:nvPr/>
          </p:nvCxnSpPr>
          <p:spPr>
            <a:xfrm flipH="1">
              <a:off x="9795900" y="2899135"/>
              <a:ext cx="1082485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arrow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5"/>
              <a:endCxn id="10" idx="2"/>
            </p:cNvCxnSpPr>
            <p:nvPr/>
          </p:nvCxnSpPr>
          <p:spPr>
            <a:xfrm>
              <a:off x="8152154" y="2899135"/>
              <a:ext cx="1235974" cy="42628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8355098" y="2005666"/>
              <a:ext cx="558635" cy="636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AB</a:t>
              </a:r>
              <a:endParaRPr lang="zh-CN" altLang="en-US" sz="1500" baseline="-25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060617" y="1922602"/>
              <a:ext cx="61835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BC</a:t>
              </a:r>
              <a:endParaRPr lang="zh-CN" altLang="en-US" sz="1500" baseline="-25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55098" y="3001852"/>
              <a:ext cx="70949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AD</a:t>
              </a:r>
              <a:endParaRPr lang="zh-CN" altLang="en-US" sz="1500" baseline="-25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108664" y="3027252"/>
              <a:ext cx="58645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/>
                <a:t>p</a:t>
              </a:r>
              <a:r>
                <a:rPr lang="en-US" altLang="zh-CN" sz="1500" baseline="-25000" dirty="0"/>
                <a:t>DC</a:t>
              </a:r>
              <a:endParaRPr lang="zh-CN" altLang="en-US" sz="1500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39539" y="2910973"/>
                <a:ext cx="1079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2738297"/>
                <a:ext cx="143443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128" r="-510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39538" y="3167598"/>
                <a:ext cx="1256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)←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080463"/>
                <a:ext cx="16707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25" r="-365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9538" y="3468868"/>
                <a:ext cx="699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51" y="3482156"/>
                <a:ext cx="92839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947" r="-1184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41013" y="3841351"/>
                <a:ext cx="1081193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1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←0</m:t>
                      </m:r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7" y="3978801"/>
                <a:ext cx="1381147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2081843" y="3393324"/>
            <a:ext cx="5384588" cy="1560784"/>
            <a:chOff x="3891968" y="3194853"/>
            <a:chExt cx="4893127" cy="1330530"/>
          </a:xfrm>
        </p:grpSpPr>
        <p:sp>
          <p:nvSpPr>
            <p:cNvPr id="39" name="圆角矩形 38"/>
            <p:cNvSpPr/>
            <p:nvPr/>
          </p:nvSpPr>
          <p:spPr>
            <a:xfrm>
              <a:off x="3929065" y="3194853"/>
              <a:ext cx="4774766" cy="13305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891968" y="3296414"/>
              <a:ext cx="4893127" cy="1153769"/>
              <a:chOff x="4555830" y="3193579"/>
              <a:chExt cx="6524169" cy="15383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4807166" y="3193579"/>
                    <a:ext cx="4637776" cy="4390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2" name="文本框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7166" y="3193579"/>
                    <a:ext cx="4291880" cy="39523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426" r="-198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4555830" y="3724983"/>
                    <a:ext cx="6524169" cy="4390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)(2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−1)/2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>
              <p:sp>
                <p:nvSpPr>
                  <p:cNvPr id="24" name="文本框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5830" y="3724983"/>
                    <a:ext cx="6524169" cy="43900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95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/>
                  <p:cNvSpPr txBox="1"/>
                  <p:nvPr/>
                </p:nvSpPr>
                <p:spPr>
                  <a:xfrm>
                    <a:off x="4809666" y="4292928"/>
                    <a:ext cx="4633289" cy="43900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sc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5" name="文本框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9666" y="4292928"/>
                    <a:ext cx="4286879" cy="39523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569" r="-1991" b="-2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组合 44"/>
          <p:cNvGrpSpPr/>
          <p:nvPr/>
        </p:nvGrpSpPr>
        <p:grpSpPr>
          <a:xfrm>
            <a:off x="2286558" y="5240847"/>
            <a:ext cx="5542718" cy="1446364"/>
            <a:chOff x="2541303" y="5388467"/>
            <a:chExt cx="5183891" cy="1232989"/>
          </a:xfrm>
        </p:grpSpPr>
        <p:grpSp>
          <p:nvGrpSpPr>
            <p:cNvPr id="42" name="组合 41"/>
            <p:cNvGrpSpPr/>
            <p:nvPr/>
          </p:nvGrpSpPr>
          <p:grpSpPr>
            <a:xfrm>
              <a:off x="2541303" y="5388467"/>
              <a:ext cx="5183891" cy="1232989"/>
              <a:chOff x="2928479" y="5414554"/>
              <a:chExt cx="5183891" cy="1232989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2968421" y="5414554"/>
                <a:ext cx="5080306" cy="12329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矩形 5"/>
                  <p:cNvSpPr/>
                  <p:nvPr/>
                </p:nvSpPr>
                <p:spPr>
                  <a:xfrm>
                    <a:off x="2928479" y="5906969"/>
                    <a:ext cx="5183891" cy="58618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𝑜𝑟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𝑠𝑐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矩形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479" y="5906969"/>
                    <a:ext cx="5183891" cy="58618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809207" y="5558642"/>
                  <a:ext cx="294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207" y="5558642"/>
                  <a:ext cx="2946832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166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圆角矩形 26"/>
              <p:cNvSpPr/>
              <p:nvPr/>
            </p:nvSpPr>
            <p:spPr>
              <a:xfrm>
                <a:off x="3426729" y="827314"/>
                <a:ext cx="1914527" cy="7588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29" y="827314"/>
                <a:ext cx="1914527" cy="758801"/>
              </a:xfrm>
              <a:prstGeom prst="roundRect">
                <a:avLst/>
              </a:prstGeom>
              <a:blipFill rotWithShape="0"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圆角矩形 27"/>
              <p:cNvSpPr/>
              <p:nvPr/>
            </p:nvSpPr>
            <p:spPr>
              <a:xfrm>
                <a:off x="3401865" y="1944454"/>
                <a:ext cx="1914527" cy="5220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圆角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865" y="1944454"/>
                <a:ext cx="1914527" cy="522091"/>
              </a:xfrm>
              <a:prstGeom prst="roundRect">
                <a:avLst/>
              </a:prstGeom>
              <a:blipFill rotWithShape="0">
                <a:blip r:embed="rId1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圆角矩形 28"/>
              <p:cNvSpPr/>
              <p:nvPr/>
            </p:nvSpPr>
            <p:spPr>
              <a:xfrm>
                <a:off x="3426729" y="2567779"/>
                <a:ext cx="1914527" cy="67147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for each</a:t>
                </a:r>
              </a:p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𝑂𝑢𝑡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圆角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729" y="2567779"/>
                <a:ext cx="1914527" cy="671474"/>
              </a:xfrm>
              <a:prstGeom prst="roundRect">
                <a:avLst/>
              </a:prstGeom>
              <a:blipFill rotWithShape="0">
                <a:blip r:embed="rId14"/>
                <a:stretch>
                  <a:fillRect t="-625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肘形连接符 32"/>
          <p:cNvCxnSpPr>
            <a:endCxn id="28" idx="1"/>
          </p:cNvCxnSpPr>
          <p:nvPr/>
        </p:nvCxnSpPr>
        <p:spPr>
          <a:xfrm rot="5400000" flipH="1" flipV="1">
            <a:off x="1407340" y="2537197"/>
            <a:ext cx="2326222" cy="1662828"/>
          </a:xfrm>
          <a:prstGeom prst="bentConnector2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61444" y="491342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OSIM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2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6080</TotalTime>
  <Words>1115</Words>
  <Application>Microsoft Office PowerPoint</Application>
  <PresentationFormat>全屏显示(4:3)</PresentationFormat>
  <Paragraphs>221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华文隶书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Wingdings</vt:lpstr>
      <vt:lpstr>Office 主题​​</vt:lpstr>
      <vt:lpstr>Holistic Influence Maximization : Combining Scalability and Efficiency with Opinion-Aware Models.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Being prepared in a sparse world:The case of KNN graph construction</dc:title>
  <dc:creator>tianzhu wei</dc:creator>
  <cp:lastModifiedBy>weitianzhu</cp:lastModifiedBy>
  <cp:revision>1783</cp:revision>
  <dcterms:created xsi:type="dcterms:W3CDTF">2016-08-04T01:53:59Z</dcterms:created>
  <dcterms:modified xsi:type="dcterms:W3CDTF">2016-11-07T14:32:04Z</dcterms:modified>
</cp:coreProperties>
</file>