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1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5" autoAdjust="0"/>
    <p:restoredTop sz="86483" autoAdjust="0"/>
  </p:normalViewPr>
  <p:slideViewPr>
    <p:cSldViewPr>
      <p:cViewPr>
        <p:scale>
          <a:sx n="75" d="100"/>
          <a:sy n="75" d="100"/>
        </p:scale>
        <p:origin x="348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"/>
    </p:cViewPr>
  </p:sorter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3E4-6437-4AA7-A697-DB1785E4EBA8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76821-E27C-468A-B0DF-45C41166D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5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边加权 </a:t>
            </a:r>
            <a:r>
              <a:rPr lang="en-US" altLang="zh-CN" dirty="0" smtClean="0"/>
              <a:t>ST 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每一个结点都有含有多个标签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给定一个查询标签集合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4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 (v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 表示以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为根，含有标签集合 </a:t>
            </a:r>
            <a:r>
              <a:rPr lang="en-US" altLang="zh-CN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的树 </a:t>
            </a:r>
            <a:endParaRPr lang="en-US" altLang="zh-CN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2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2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6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7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6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0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1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5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5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2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4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37C1-E7DF-4582-BB6E-1AE80099D491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6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84" y="2543542"/>
            <a:ext cx="10531033" cy="17510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2170" y="1086363"/>
            <a:ext cx="10187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Efficient and Progressive Group Steiner Tree Search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35113" y="4868472"/>
            <a:ext cx="2536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SIGMOD-2016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TianzhuWei</a:t>
            </a:r>
          </a:p>
          <a:p>
            <a:pPr algn="ctr"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2016/10/</a:t>
            </a:r>
            <a:r>
              <a:rPr lang="en-US" altLang="zh-CN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??</a:t>
            </a:r>
            <a:endParaRPr lang="zh-CN" altLang="en-US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1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009441" y="2457439"/>
            <a:ext cx="126059" cy="12605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4" name="椭圆 3"/>
          <p:cNvSpPr/>
          <p:nvPr/>
        </p:nvSpPr>
        <p:spPr>
          <a:xfrm>
            <a:off x="5007398" y="3092786"/>
            <a:ext cx="126059" cy="12605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5" name="椭圆 4"/>
          <p:cNvSpPr/>
          <p:nvPr/>
        </p:nvSpPr>
        <p:spPr>
          <a:xfrm>
            <a:off x="6684996" y="3092786"/>
            <a:ext cx="126059" cy="12605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6" name="椭圆 5"/>
          <p:cNvSpPr/>
          <p:nvPr/>
        </p:nvSpPr>
        <p:spPr>
          <a:xfrm>
            <a:off x="5424391" y="3703830"/>
            <a:ext cx="126059" cy="12605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7" name="椭圆 6"/>
          <p:cNvSpPr/>
          <p:nvPr/>
        </p:nvSpPr>
        <p:spPr>
          <a:xfrm>
            <a:off x="6684006" y="2457439"/>
            <a:ext cx="126059" cy="12605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8" name="椭圆 7"/>
          <p:cNvSpPr/>
          <p:nvPr/>
        </p:nvSpPr>
        <p:spPr>
          <a:xfrm>
            <a:off x="6213143" y="3703830"/>
            <a:ext cx="126059" cy="12605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300"/>
          </a:p>
        </p:txBody>
      </p:sp>
      <p:sp>
        <p:nvSpPr>
          <p:cNvPr id="9" name="椭圆 8"/>
          <p:cNvSpPr/>
          <p:nvPr/>
        </p:nvSpPr>
        <p:spPr>
          <a:xfrm>
            <a:off x="5848971" y="1629000"/>
            <a:ext cx="126059" cy="12605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0" name="椭圆 9"/>
          <p:cNvSpPr/>
          <p:nvPr/>
        </p:nvSpPr>
        <p:spPr>
          <a:xfrm>
            <a:off x="4518330" y="3703830"/>
            <a:ext cx="126059" cy="12605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300" dirty="0"/>
          </a:p>
        </p:txBody>
      </p:sp>
      <p:cxnSp>
        <p:nvCxnSpPr>
          <p:cNvPr id="11" name="直接连接符 10"/>
          <p:cNvCxnSpPr>
            <a:stCxn id="9" idx="4"/>
            <a:endCxn id="3" idx="0"/>
          </p:cNvCxnSpPr>
          <p:nvPr/>
        </p:nvCxnSpPr>
        <p:spPr>
          <a:xfrm flipH="1">
            <a:off x="5072470" y="1755059"/>
            <a:ext cx="839530" cy="702380"/>
          </a:xfrm>
          <a:prstGeom prst="line">
            <a:avLst/>
          </a:prstGeom>
          <a:ln w="22225"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" idx="4"/>
            <a:endCxn id="7" idx="0"/>
          </p:cNvCxnSpPr>
          <p:nvPr/>
        </p:nvCxnSpPr>
        <p:spPr>
          <a:xfrm>
            <a:off x="5912001" y="1755059"/>
            <a:ext cx="835035" cy="702380"/>
          </a:xfrm>
          <a:prstGeom prst="line">
            <a:avLst/>
          </a:prstGeom>
          <a:ln w="22225"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7076891" y="3703830"/>
            <a:ext cx="126059" cy="12605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300"/>
          </a:p>
        </p:txBody>
      </p:sp>
      <p:cxnSp>
        <p:nvCxnSpPr>
          <p:cNvPr id="14" name="直接连接符 13"/>
          <p:cNvCxnSpPr>
            <a:stCxn id="3" idx="4"/>
            <a:endCxn id="4" idx="0"/>
          </p:cNvCxnSpPr>
          <p:nvPr/>
        </p:nvCxnSpPr>
        <p:spPr>
          <a:xfrm flipH="1">
            <a:off x="5070428" y="2583498"/>
            <a:ext cx="2043" cy="509288"/>
          </a:xfrm>
          <a:prstGeom prst="line">
            <a:avLst/>
          </a:prstGeom>
          <a:ln w="25400"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4"/>
            <a:endCxn id="10" idx="7"/>
          </p:cNvCxnSpPr>
          <p:nvPr/>
        </p:nvCxnSpPr>
        <p:spPr>
          <a:xfrm flipH="1">
            <a:off x="4625929" y="3218846"/>
            <a:ext cx="444499" cy="503445"/>
          </a:xfrm>
          <a:prstGeom prst="line">
            <a:avLst/>
          </a:prstGeom>
          <a:ln w="22225"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1"/>
          </p:cNvCxnSpPr>
          <p:nvPr/>
        </p:nvCxnSpPr>
        <p:spPr>
          <a:xfrm>
            <a:off x="5070428" y="3218846"/>
            <a:ext cx="372423" cy="503445"/>
          </a:xfrm>
          <a:prstGeom prst="line">
            <a:avLst/>
          </a:prstGeom>
          <a:ln w="22225"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4"/>
            <a:endCxn id="5" idx="0"/>
          </p:cNvCxnSpPr>
          <p:nvPr/>
        </p:nvCxnSpPr>
        <p:spPr>
          <a:xfrm>
            <a:off x="6747036" y="2583498"/>
            <a:ext cx="990" cy="509288"/>
          </a:xfrm>
          <a:prstGeom prst="line">
            <a:avLst/>
          </a:prstGeom>
          <a:ln w="22225"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3"/>
            <a:endCxn id="8" idx="7"/>
          </p:cNvCxnSpPr>
          <p:nvPr/>
        </p:nvCxnSpPr>
        <p:spPr>
          <a:xfrm flipH="1">
            <a:off x="6320742" y="3200385"/>
            <a:ext cx="382714" cy="521906"/>
          </a:xfrm>
          <a:prstGeom prst="line">
            <a:avLst/>
          </a:prstGeom>
          <a:ln w="22225"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5"/>
            <a:endCxn id="13" idx="1"/>
          </p:cNvCxnSpPr>
          <p:nvPr/>
        </p:nvCxnSpPr>
        <p:spPr>
          <a:xfrm>
            <a:off x="6792594" y="3200385"/>
            <a:ext cx="302758" cy="521906"/>
          </a:xfrm>
          <a:prstGeom prst="line">
            <a:avLst/>
          </a:prstGeom>
          <a:ln w="22225"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296000" y="3825762"/>
            <a:ext cx="55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FF0000"/>
                </a:solidFill>
              </a:rPr>
              <a:t>v1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41763" y="3825762"/>
            <a:ext cx="54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FF0000"/>
                </a:solidFill>
              </a:rPr>
              <a:t>v2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96919" y="3825762"/>
            <a:ext cx="56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FF0000"/>
                </a:solidFill>
              </a:rPr>
              <a:t>v3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04388" y="3825762"/>
            <a:ext cx="5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FF0000"/>
                </a:solidFill>
              </a:rPr>
              <a:t>v4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19148785">
            <a:off x="5133458" y="1836473"/>
            <a:ext cx="475061" cy="29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spc="300" dirty="0" smtClean="0"/>
              <a:t>1</a:t>
            </a:r>
            <a:endParaRPr lang="zh-CN" altLang="en-US" b="1" i="1" spc="300" dirty="0"/>
          </a:p>
        </p:txBody>
      </p:sp>
      <p:sp>
        <p:nvSpPr>
          <p:cNvPr id="25" name="文本框 24"/>
          <p:cNvSpPr txBox="1"/>
          <p:nvPr/>
        </p:nvSpPr>
        <p:spPr>
          <a:xfrm rot="2485824">
            <a:off x="6169955" y="1793286"/>
            <a:ext cx="475061" cy="29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spc="300" dirty="0" smtClean="0"/>
              <a:t>1</a:t>
            </a:r>
            <a:endParaRPr lang="zh-CN" altLang="en-US" b="1" i="1" spc="3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712381" y="2655075"/>
            <a:ext cx="475061" cy="29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spc="300" dirty="0" smtClean="0"/>
              <a:t>4</a:t>
            </a:r>
            <a:endParaRPr lang="zh-CN" altLang="en-US" b="1" i="1" spc="3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385892" y="2655075"/>
            <a:ext cx="475061" cy="29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spc="300" dirty="0" smtClean="0"/>
              <a:t>4</a:t>
            </a:r>
            <a:endParaRPr lang="zh-CN" altLang="en-US" b="1" i="1" spc="3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518037" y="3184120"/>
            <a:ext cx="475061" cy="29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spc="300" dirty="0" smtClean="0"/>
              <a:t>1</a:t>
            </a:r>
            <a:endParaRPr lang="zh-CN" altLang="en-US" b="1" i="1" spc="3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122661" y="3184120"/>
            <a:ext cx="475061" cy="29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spc="300" dirty="0" smtClean="0"/>
              <a:t>1</a:t>
            </a:r>
            <a:endParaRPr lang="zh-CN" altLang="en-US" b="1" i="1" spc="3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245534" y="3184120"/>
            <a:ext cx="475061" cy="29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spc="300" dirty="0" smtClean="0"/>
              <a:t>1</a:t>
            </a:r>
            <a:endParaRPr lang="zh-CN" altLang="en-US" b="1" i="1" spc="3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796173" y="3184120"/>
            <a:ext cx="475061" cy="29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spc="300" dirty="0" smtClean="0"/>
              <a:t>1</a:t>
            </a:r>
            <a:endParaRPr lang="zh-CN" altLang="en-US" b="1" i="1" spc="300" dirty="0"/>
          </a:p>
        </p:txBody>
      </p:sp>
    </p:spTree>
    <p:extLst>
      <p:ext uri="{BB962C8B-B14F-4D97-AF65-F5344CB8AC3E}">
        <p14:creationId xmlns:p14="http://schemas.microsoft.com/office/powerpoint/2010/main" val="26187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4102" y="2705724"/>
            <a:ext cx="3978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9600" b="1" spc="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4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i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Thinking</a:t>
            </a:r>
            <a:endParaRPr lang="zh-CN" altLang="en-US" sz="3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264" y="644237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21654" y="6356350"/>
            <a:ext cx="93214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4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50" y="553080"/>
            <a:ext cx="339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GST Problem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2283" y="1628746"/>
            <a:ext cx="561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 a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labelled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S ) graph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4983" y="2603226"/>
            <a:ext cx="373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subset of labels P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P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8414" y="3380460"/>
            <a:ext cx="5920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minimum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weight connected tree from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that includes all the labels in 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683500" y="3954396"/>
            <a:ext cx="3838601" cy="369332"/>
            <a:chOff x="7872186" y="3765709"/>
            <a:chExt cx="3838601" cy="369332"/>
          </a:xfrm>
        </p:grpSpPr>
        <p:sp>
          <p:nvSpPr>
            <p:cNvPr id="117" name="文本框 116"/>
            <p:cNvSpPr txBox="1"/>
            <p:nvPr/>
          </p:nvSpPr>
          <p:spPr>
            <a:xfrm>
              <a:off x="7872186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9034823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0044847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1119117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514237" y="920141"/>
            <a:ext cx="4074459" cy="3039396"/>
            <a:chOff x="7702923" y="731454"/>
            <a:chExt cx="4074459" cy="3039396"/>
          </a:xfrm>
        </p:grpSpPr>
        <p:grpSp>
          <p:nvGrpSpPr>
            <p:cNvPr id="19" name="组合 18"/>
            <p:cNvGrpSpPr/>
            <p:nvPr/>
          </p:nvGrpSpPr>
          <p:grpSpPr>
            <a:xfrm>
              <a:off x="8796860" y="731454"/>
              <a:ext cx="2081350" cy="1031789"/>
              <a:chOff x="8796860" y="731454"/>
              <a:chExt cx="2081350" cy="1031789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9763961" y="731454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8796860" y="888456"/>
                <a:ext cx="1045602" cy="874787"/>
                <a:chOff x="8796860" y="888456"/>
                <a:chExt cx="1045602" cy="874787"/>
              </a:xfrm>
            </p:grpSpPr>
            <p:cxnSp>
              <p:nvCxnSpPr>
                <p:cNvPr id="15" name="直接连接符 14"/>
                <p:cNvCxnSpPr>
                  <a:stCxn id="12" idx="4"/>
                  <a:endCxn id="6" idx="0"/>
                </p:cNvCxnSpPr>
                <p:nvPr/>
              </p:nvCxnSpPr>
              <p:spPr>
                <a:xfrm flipH="1">
                  <a:off x="8796860" y="888456"/>
                  <a:ext cx="1045602" cy="874787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文本框 121"/>
                <p:cNvSpPr txBox="1"/>
                <p:nvPr/>
              </p:nvSpPr>
              <p:spPr>
                <a:xfrm rot="19148785">
                  <a:off x="8872818" y="989854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9842462" y="888456"/>
                <a:ext cx="1035748" cy="874787"/>
                <a:chOff x="9842462" y="888456"/>
                <a:chExt cx="1035748" cy="874787"/>
              </a:xfrm>
            </p:grpSpPr>
            <p:cxnSp>
              <p:nvCxnSpPr>
                <p:cNvPr id="18" name="直接连接符 17"/>
                <p:cNvCxnSpPr>
                  <a:stCxn id="12" idx="4"/>
                  <a:endCxn id="10" idx="0"/>
                </p:cNvCxnSpPr>
                <p:nvPr/>
              </p:nvCxnSpPr>
              <p:spPr>
                <a:xfrm>
                  <a:off x="9842462" y="888456"/>
                  <a:ext cx="1035748" cy="874787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文本框 122"/>
                <p:cNvSpPr txBox="1"/>
                <p:nvPr/>
              </p:nvSpPr>
              <p:spPr>
                <a:xfrm rot="2485824">
                  <a:off x="10163735" y="936066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702923" y="1763243"/>
              <a:ext cx="2003612" cy="2007607"/>
              <a:chOff x="7702923" y="1763243"/>
              <a:chExt cx="2003612" cy="200760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8718359" y="1763243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715815" y="2852816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235163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106700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cxnSp>
            <p:nvCxnSpPr>
              <p:cNvPr id="25" name="直接连接符 24"/>
              <p:cNvCxnSpPr>
                <a:stCxn id="6" idx="4"/>
                <a:endCxn id="7" idx="0"/>
              </p:cNvCxnSpPr>
              <p:nvPr/>
            </p:nvCxnSpPr>
            <p:spPr>
              <a:xfrm flipH="1">
                <a:off x="8794316" y="1920245"/>
                <a:ext cx="2544" cy="932571"/>
              </a:xfrm>
              <a:prstGeom prst="line">
                <a:avLst/>
              </a:prstGeom>
              <a:ln w="25400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7" idx="4"/>
                <a:endCxn id="13" idx="7"/>
              </p:cNvCxnSpPr>
              <p:nvPr/>
            </p:nvCxnSpPr>
            <p:spPr>
              <a:xfrm flipH="1">
                <a:off x="8240710" y="3009818"/>
                <a:ext cx="553606" cy="627022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7" idx="4"/>
                <a:endCxn id="9" idx="1"/>
              </p:cNvCxnSpPr>
              <p:nvPr/>
            </p:nvCxnSpPr>
            <p:spPr>
              <a:xfrm>
                <a:off x="8794316" y="3009818"/>
                <a:ext cx="463839" cy="627022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6" idx="2"/>
                <a:endCxn id="13" idx="1"/>
              </p:cNvCxnSpPr>
              <p:nvPr/>
            </p:nvCxnSpPr>
            <p:spPr>
              <a:xfrm rot="10800000" flipV="1">
                <a:off x="8129693" y="1841744"/>
                <a:ext cx="588667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6" idx="6"/>
                <a:endCxn id="9" idx="7"/>
              </p:cNvCxnSpPr>
              <p:nvPr/>
            </p:nvCxnSpPr>
            <p:spPr>
              <a:xfrm>
                <a:off x="8875361" y="1841744"/>
                <a:ext cx="493812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文本框 123"/>
              <p:cNvSpPr txBox="1"/>
              <p:nvPr/>
            </p:nvSpPr>
            <p:spPr>
              <a:xfrm>
                <a:off x="7702923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8348382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9114865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8106335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8859371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935135" y="1763243"/>
              <a:ext cx="1842247" cy="2007607"/>
              <a:chOff x="9935135" y="1763243"/>
              <a:chExt cx="1842247" cy="200760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805198" y="2868056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0799709" y="1763243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0217524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1293289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/>
              </a:p>
            </p:txBody>
          </p:sp>
          <p:cxnSp>
            <p:nvCxnSpPr>
              <p:cNvPr id="35" name="直接连接符 34"/>
              <p:cNvCxnSpPr>
                <a:stCxn id="10" idx="4"/>
                <a:endCxn id="8" idx="0"/>
              </p:cNvCxnSpPr>
              <p:nvPr/>
            </p:nvCxnSpPr>
            <p:spPr>
              <a:xfrm>
                <a:off x="10878210" y="1920245"/>
                <a:ext cx="5489" cy="947811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8" idx="3"/>
                <a:endCxn id="11" idx="7"/>
              </p:cNvCxnSpPr>
              <p:nvPr/>
            </p:nvCxnSpPr>
            <p:spPr>
              <a:xfrm flipH="1">
                <a:off x="10351534" y="3002066"/>
                <a:ext cx="476656" cy="634774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8" idx="5"/>
                <a:endCxn id="23" idx="1"/>
              </p:cNvCxnSpPr>
              <p:nvPr/>
            </p:nvCxnSpPr>
            <p:spPr>
              <a:xfrm>
                <a:off x="10939208" y="3002066"/>
                <a:ext cx="377073" cy="634774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10" idx="2"/>
                <a:endCxn id="11" idx="1"/>
              </p:cNvCxnSpPr>
              <p:nvPr/>
            </p:nvCxnSpPr>
            <p:spPr>
              <a:xfrm rot="10800000" flipV="1">
                <a:off x="10240517" y="1841744"/>
                <a:ext cx="559193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10" idx="6"/>
                <a:endCxn id="23" idx="7"/>
              </p:cNvCxnSpPr>
              <p:nvPr/>
            </p:nvCxnSpPr>
            <p:spPr>
              <a:xfrm>
                <a:off x="10956711" y="1841744"/>
                <a:ext cx="470588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9935135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0432676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11185712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10257865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43665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</p:grpSp>
      </p:grpSp>
      <p:cxnSp>
        <p:nvCxnSpPr>
          <p:cNvPr id="84" name="直接连接符 83"/>
          <p:cNvCxnSpPr>
            <a:stCxn id="7" idx="0"/>
            <a:endCxn id="6" idx="4"/>
          </p:cNvCxnSpPr>
          <p:nvPr/>
        </p:nvCxnSpPr>
        <p:spPr>
          <a:xfrm flipV="1">
            <a:off x="8605630" y="2108932"/>
            <a:ext cx="2544" cy="932571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0" idx="0"/>
            <a:endCxn id="12" idx="4"/>
          </p:cNvCxnSpPr>
          <p:nvPr/>
        </p:nvCxnSpPr>
        <p:spPr>
          <a:xfrm flipH="1" flipV="1">
            <a:off x="9653776" y="1077143"/>
            <a:ext cx="1035748" cy="874787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" idx="0"/>
            <a:endCxn id="10" idx="4"/>
          </p:cNvCxnSpPr>
          <p:nvPr/>
        </p:nvCxnSpPr>
        <p:spPr>
          <a:xfrm flipH="1" flipV="1">
            <a:off x="10689524" y="2108932"/>
            <a:ext cx="5489" cy="947811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6" idx="0"/>
            <a:endCxn id="12" idx="4"/>
          </p:cNvCxnSpPr>
          <p:nvPr/>
        </p:nvCxnSpPr>
        <p:spPr>
          <a:xfrm flipV="1">
            <a:off x="8608174" y="1077143"/>
            <a:ext cx="1045602" cy="874787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3" idx="7"/>
            <a:endCxn id="7" idx="4"/>
          </p:cNvCxnSpPr>
          <p:nvPr/>
        </p:nvCxnSpPr>
        <p:spPr>
          <a:xfrm flipV="1">
            <a:off x="8052024" y="3198505"/>
            <a:ext cx="553606" cy="627022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" idx="1"/>
            <a:endCxn id="7" idx="4"/>
          </p:cNvCxnSpPr>
          <p:nvPr/>
        </p:nvCxnSpPr>
        <p:spPr>
          <a:xfrm flipH="1" flipV="1">
            <a:off x="8605630" y="3198505"/>
            <a:ext cx="463839" cy="627022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3" idx="1"/>
            <a:endCxn id="8" idx="5"/>
          </p:cNvCxnSpPr>
          <p:nvPr/>
        </p:nvCxnSpPr>
        <p:spPr>
          <a:xfrm flipH="1" flipV="1">
            <a:off x="10750522" y="3190753"/>
            <a:ext cx="377073" cy="634774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1" idx="7"/>
            <a:endCxn id="8" idx="3"/>
          </p:cNvCxnSpPr>
          <p:nvPr/>
        </p:nvCxnSpPr>
        <p:spPr>
          <a:xfrm flipV="1">
            <a:off x="10162848" y="3190753"/>
            <a:ext cx="476656" cy="634774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9556621" y="8925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16" name="椭圆 115"/>
          <p:cNvSpPr/>
          <p:nvPr/>
        </p:nvSpPr>
        <p:spPr>
          <a:xfrm>
            <a:off x="8512046" y="19212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8" name="椭圆 127"/>
          <p:cNvSpPr/>
          <p:nvPr/>
        </p:nvSpPr>
        <p:spPr>
          <a:xfrm>
            <a:off x="10598021" y="19212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9" name="椭圆 128"/>
          <p:cNvSpPr/>
          <p:nvPr/>
        </p:nvSpPr>
        <p:spPr>
          <a:xfrm>
            <a:off x="8512046" y="30261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34" name="椭圆 133"/>
          <p:cNvSpPr/>
          <p:nvPr/>
        </p:nvSpPr>
        <p:spPr>
          <a:xfrm>
            <a:off x="10598021" y="30261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37" name="椭圆 136"/>
          <p:cNvSpPr/>
          <p:nvPr/>
        </p:nvSpPr>
        <p:spPr>
          <a:xfrm>
            <a:off x="7902446" y="3778582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42" name="椭圆 141"/>
          <p:cNvSpPr/>
          <p:nvPr/>
        </p:nvSpPr>
        <p:spPr>
          <a:xfrm>
            <a:off x="9035921" y="3778582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43" name="椭圆 142"/>
          <p:cNvSpPr/>
          <p:nvPr/>
        </p:nvSpPr>
        <p:spPr>
          <a:xfrm>
            <a:off x="10016996" y="3788107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44" name="椭圆 143"/>
          <p:cNvSpPr/>
          <p:nvPr/>
        </p:nvSpPr>
        <p:spPr>
          <a:xfrm>
            <a:off x="11083796" y="3778582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</p:spTree>
    <p:extLst>
      <p:ext uri="{BB962C8B-B14F-4D97-AF65-F5344CB8AC3E}">
        <p14:creationId xmlns:p14="http://schemas.microsoft.com/office/powerpoint/2010/main" val="24788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3" grpId="0" animBg="1"/>
      <p:bldP spid="116" grpId="0" animBg="1"/>
      <p:bldP spid="128" grpId="0" animBg="1"/>
      <p:bldP spid="129" grpId="0" animBg="1"/>
      <p:bldP spid="134" grpId="0" animBg="1"/>
      <p:bldP spid="137" grpId="0" animBg="1"/>
      <p:bldP spid="142" grpId="0" animBg="1"/>
      <p:bldP spid="143" grpId="0" animBg="1"/>
      <p:bldP spid="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51170" y="553423"/>
            <a:ext cx="2496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 Solution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65805" y="629303"/>
            <a:ext cx="4183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parameterized DP algorithm</a:t>
            </a:r>
          </a:p>
        </p:txBody>
      </p:sp>
      <p:sp>
        <p:nvSpPr>
          <p:cNvPr id="87" name="矩形 86"/>
          <p:cNvSpPr/>
          <p:nvPr/>
        </p:nvSpPr>
        <p:spPr>
          <a:xfrm>
            <a:off x="490275" y="2308890"/>
            <a:ext cx="3579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growing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90275" y="3168387"/>
            <a:ext cx="3477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 merging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76000" y="1306369"/>
            <a:ext cx="698390" cy="369332"/>
            <a:chOff x="8127097" y="1529702"/>
            <a:chExt cx="698390" cy="369332"/>
          </a:xfrm>
        </p:grpSpPr>
        <p:sp>
          <p:nvSpPr>
            <p:cNvPr id="89" name="椭圆 88"/>
            <p:cNvSpPr/>
            <p:nvPr/>
          </p:nvSpPr>
          <p:spPr>
            <a:xfrm>
              <a:off x="8622350" y="1612800"/>
              <a:ext cx="203137" cy="20313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127097" y="1529702"/>
              <a:ext cx="540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</p:grpSp>
      <p:cxnSp>
        <p:nvCxnSpPr>
          <p:cNvPr id="5" name="直接连接符 4"/>
          <p:cNvCxnSpPr>
            <a:stCxn id="89" idx="4"/>
            <a:endCxn id="92" idx="0"/>
          </p:cNvCxnSpPr>
          <p:nvPr/>
        </p:nvCxnSpPr>
        <p:spPr>
          <a:xfrm flipH="1">
            <a:off x="9562487" y="1592604"/>
            <a:ext cx="10335" cy="4831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720007" y="1223272"/>
            <a:ext cx="10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300" dirty="0" smtClean="0">
                <a:solidFill>
                  <a:srgbClr val="FF0000"/>
                </a:solidFill>
              </a:rPr>
              <a:t>T(v,X)</a:t>
            </a:r>
            <a:endParaRPr lang="zh-CN" altLang="en-US" b="1" spc="3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49320" y="1977062"/>
            <a:ext cx="2413622" cy="1368102"/>
            <a:chOff x="7799297" y="2245108"/>
            <a:chExt cx="2413622" cy="1368102"/>
          </a:xfrm>
        </p:grpSpPr>
        <p:sp>
          <p:nvSpPr>
            <p:cNvPr id="92" name="椭圆 91"/>
            <p:cNvSpPr/>
            <p:nvPr/>
          </p:nvSpPr>
          <p:spPr>
            <a:xfrm>
              <a:off x="8810895" y="2343752"/>
              <a:ext cx="203137" cy="20313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362750" y="2249378"/>
              <a:ext cx="51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u</a:t>
              </a:r>
              <a:endParaRPr lang="zh-CN" altLang="en-US" b="1" i="1" spc="300" dirty="0"/>
            </a:p>
          </p:txBody>
        </p:sp>
        <p:sp>
          <p:nvSpPr>
            <p:cNvPr id="95" name="椭圆 94"/>
            <p:cNvSpPr>
              <a:spLocks/>
            </p:cNvSpPr>
            <p:nvPr/>
          </p:nvSpPr>
          <p:spPr>
            <a:xfrm flipV="1">
              <a:off x="7799297" y="3022132"/>
              <a:ext cx="2193027" cy="58062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>
              <a:stCxn id="92" idx="4"/>
            </p:cNvCxnSpPr>
            <p:nvPr/>
          </p:nvCxnSpPr>
          <p:spPr>
            <a:xfrm flipH="1">
              <a:off x="8899603" y="2546889"/>
              <a:ext cx="12861" cy="7765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9461894" y="3135350"/>
              <a:ext cx="437339" cy="47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X</a:t>
              </a:r>
              <a:endParaRPr lang="zh-CN" altLang="en-US" b="1" i="1" spc="300" dirty="0"/>
            </a:p>
          </p:txBody>
        </p:sp>
        <p:cxnSp>
          <p:nvCxnSpPr>
            <p:cNvPr id="96" name="直接连接符 95"/>
            <p:cNvCxnSpPr>
              <a:stCxn id="92" idx="3"/>
            </p:cNvCxnSpPr>
            <p:nvPr/>
          </p:nvCxnSpPr>
          <p:spPr>
            <a:xfrm flipH="1">
              <a:off x="8357350" y="2517141"/>
              <a:ext cx="483293" cy="8144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5"/>
            </p:cNvCxnSpPr>
            <p:nvPr/>
          </p:nvCxnSpPr>
          <p:spPr>
            <a:xfrm>
              <a:off x="8984284" y="2517141"/>
              <a:ext cx="383628" cy="7734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/>
            <p:cNvSpPr txBox="1"/>
            <p:nvPr/>
          </p:nvSpPr>
          <p:spPr>
            <a:xfrm>
              <a:off x="9050043" y="2245108"/>
              <a:ext cx="1162876" cy="47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T(u,X)</a:t>
              </a:r>
              <a:endParaRPr lang="zh-CN" altLang="en-US" b="1" spc="300" dirty="0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7332548" y="4849355"/>
            <a:ext cx="1771418" cy="1356658"/>
            <a:chOff x="5525576" y="4226199"/>
            <a:chExt cx="1388439" cy="1063351"/>
          </a:xfrm>
        </p:grpSpPr>
        <p:grpSp>
          <p:nvGrpSpPr>
            <p:cNvPr id="110" name="组合 109"/>
            <p:cNvGrpSpPr/>
            <p:nvPr/>
          </p:nvGrpSpPr>
          <p:grpSpPr>
            <a:xfrm>
              <a:off x="5848350" y="4840794"/>
              <a:ext cx="1055594" cy="448756"/>
              <a:chOff x="3651250" y="5551994"/>
              <a:chExt cx="1055594" cy="448756"/>
            </a:xfrm>
          </p:grpSpPr>
          <p:sp>
            <p:nvSpPr>
              <p:cNvPr id="111" name="椭圆 110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X</a:t>
                </a:r>
                <a:r>
                  <a:rPr lang="en-US" altLang="zh-CN" b="1" i="1" baseline="-25000" dirty="0" smtClean="0"/>
                  <a:t>2</a:t>
                </a:r>
                <a:endParaRPr lang="zh-CN" altLang="en-US" b="1" i="1" baseline="-25000" dirty="0"/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5885557" y="431076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18" name="直接连接符 117"/>
            <p:cNvCxnSpPr>
              <a:stCxn id="113" idx="5"/>
            </p:cNvCxnSpPr>
            <p:nvPr/>
          </p:nvCxnSpPr>
          <p:spPr>
            <a:xfrm>
              <a:off x="6019567" y="4444775"/>
              <a:ext cx="389847" cy="5473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3" idx="4"/>
            </p:cNvCxnSpPr>
            <p:nvPr/>
          </p:nvCxnSpPr>
          <p:spPr>
            <a:xfrm>
              <a:off x="5964059" y="4467768"/>
              <a:ext cx="240521" cy="5974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>
              <a:off x="5525576" y="4226199"/>
              <a:ext cx="361876" cy="31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300" dirty="0" smtClean="0"/>
                <a:t>v</a:t>
              </a:r>
              <a:endParaRPr lang="zh-CN" altLang="en-US" sz="2000" b="1" i="1" spc="3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6122845" y="4262942"/>
              <a:ext cx="791170" cy="289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X</a:t>
              </a:r>
              <a:r>
                <a:rPr lang="en-US" altLang="zh-CN" b="1" baseline="-25000" dirty="0" smtClean="0"/>
                <a:t>2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4175630" y="4827916"/>
            <a:ext cx="1920370" cy="1421470"/>
            <a:chOff x="5441783" y="5642209"/>
            <a:chExt cx="1385142" cy="1025291"/>
          </a:xfrm>
        </p:grpSpPr>
        <p:grpSp>
          <p:nvGrpSpPr>
            <p:cNvPr id="114" name="组合 113"/>
            <p:cNvGrpSpPr/>
            <p:nvPr/>
          </p:nvGrpSpPr>
          <p:grpSpPr>
            <a:xfrm>
              <a:off x="5645150" y="6218744"/>
              <a:ext cx="1055594" cy="448756"/>
              <a:chOff x="3651250" y="5551994"/>
              <a:chExt cx="1055594" cy="448756"/>
            </a:xfrm>
          </p:grpSpPr>
          <p:sp>
            <p:nvSpPr>
              <p:cNvPr id="115" name="椭圆 114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X</a:t>
                </a:r>
                <a:r>
                  <a:rPr lang="en-US" altLang="zh-CN" b="1" i="1" baseline="-25000" dirty="0" smtClean="0"/>
                  <a:t>1</a:t>
                </a:r>
                <a:endParaRPr lang="zh-CN" altLang="en-US" b="1" i="1" baseline="-25000" dirty="0"/>
              </a:p>
            </p:txBody>
          </p:sp>
        </p:grpSp>
        <p:sp>
          <p:nvSpPr>
            <p:cNvPr id="117" name="椭圆 116"/>
            <p:cNvSpPr/>
            <p:nvPr/>
          </p:nvSpPr>
          <p:spPr>
            <a:xfrm>
              <a:off x="6338589" y="57134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20" name="直接连接符 119"/>
            <p:cNvCxnSpPr>
              <a:stCxn id="117" idx="3"/>
            </p:cNvCxnSpPr>
            <p:nvPr/>
          </p:nvCxnSpPr>
          <p:spPr>
            <a:xfrm flipH="1">
              <a:off x="5873750" y="5847493"/>
              <a:ext cx="487831" cy="5723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7" idx="4"/>
            </p:cNvCxnSpPr>
            <p:nvPr/>
          </p:nvCxnSpPr>
          <p:spPr>
            <a:xfrm flipH="1">
              <a:off x="6216650" y="5870485"/>
              <a:ext cx="200440" cy="4985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6515236" y="5642209"/>
              <a:ext cx="311689" cy="28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300" dirty="0" smtClean="0"/>
                <a:t>v</a:t>
              </a:r>
              <a:endParaRPr lang="zh-CN" altLang="en-US" sz="2000" b="1" i="1" spc="3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441783" y="5697472"/>
              <a:ext cx="740612" cy="266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X</a:t>
              </a:r>
              <a:r>
                <a:rPr lang="en-US" altLang="zh-CN" b="1" baseline="-25000" dirty="0" smtClean="0"/>
                <a:t>1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cxnSp>
        <p:nvCxnSpPr>
          <p:cNvPr id="126" name="直接箭头连接符 125"/>
          <p:cNvCxnSpPr/>
          <p:nvPr/>
        </p:nvCxnSpPr>
        <p:spPr>
          <a:xfrm flipV="1">
            <a:off x="5782497" y="3996962"/>
            <a:ext cx="409960" cy="6516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90275" y="1491035"/>
            <a:ext cx="7049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optimal weight of the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(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could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 obtained by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20925" y="2553801"/>
            <a:ext cx="3868861" cy="1163066"/>
            <a:chOff x="478539" y="4318681"/>
            <a:chExt cx="3868861" cy="1163066"/>
          </a:xfrm>
        </p:grpSpPr>
        <p:grpSp>
          <p:nvGrpSpPr>
            <p:cNvPr id="45" name="组合 44"/>
            <p:cNvGrpSpPr/>
            <p:nvPr/>
          </p:nvGrpSpPr>
          <p:grpSpPr>
            <a:xfrm>
              <a:off x="478539" y="4318681"/>
              <a:ext cx="2107712" cy="1163066"/>
              <a:chOff x="2889738" y="4837684"/>
              <a:chExt cx="2107712" cy="1163066"/>
            </a:xfrm>
          </p:grpSpPr>
          <p:sp>
            <p:nvSpPr>
              <p:cNvPr id="102" name="文本框 101"/>
              <p:cNvSpPr txBox="1"/>
              <p:nvPr/>
            </p:nvSpPr>
            <p:spPr>
              <a:xfrm>
                <a:off x="3261270" y="4853107"/>
                <a:ext cx="348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V </a:t>
                </a:r>
                <a:endParaRPr lang="zh-CN" altLang="en-US" b="1" i="1" spc="300" dirty="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3657066" y="4837684"/>
                <a:ext cx="1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spc="300" dirty="0" smtClean="0"/>
                  <a:t>T(v,X)</a:t>
                </a:r>
                <a:endParaRPr lang="zh-CN" altLang="en-US" b="1" spc="300" dirty="0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671589" y="5027683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cxnSp>
            <p:nvCxnSpPr>
              <p:cNvPr id="104" name="直接连接符 103"/>
              <p:cNvCxnSpPr>
                <a:stCxn id="101" idx="4"/>
              </p:cNvCxnSpPr>
              <p:nvPr/>
            </p:nvCxnSpPr>
            <p:spPr>
              <a:xfrm flipH="1">
                <a:off x="3511550" y="5184685"/>
                <a:ext cx="238540" cy="6065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组合 32"/>
              <p:cNvGrpSpPr/>
              <p:nvPr/>
            </p:nvGrpSpPr>
            <p:grpSpPr>
              <a:xfrm>
                <a:off x="2889738" y="5551994"/>
                <a:ext cx="1694962" cy="448756"/>
                <a:chOff x="2889738" y="5551994"/>
                <a:chExt cx="1694962" cy="448756"/>
              </a:xfrm>
            </p:grpSpPr>
            <p:sp>
              <p:nvSpPr>
                <p:cNvPr id="103" name="椭圆 102"/>
                <p:cNvSpPr>
                  <a:spLocks/>
                </p:cNvSpPr>
                <p:nvPr/>
              </p:nvSpPr>
              <p:spPr>
                <a:xfrm flipV="1">
                  <a:off x="2889738" y="5551994"/>
                  <a:ext cx="1694962" cy="44875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4247790" y="5568434"/>
                  <a:ext cx="3071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X</a:t>
                  </a:r>
                  <a:endParaRPr lang="zh-CN" altLang="en-US" b="1" i="1" spc="300" dirty="0"/>
                </a:p>
              </p:txBody>
            </p:sp>
          </p:grpSp>
          <p:cxnSp>
            <p:nvCxnSpPr>
              <p:cNvPr id="106" name="直接连接符 105"/>
              <p:cNvCxnSpPr>
                <a:stCxn id="101" idx="3"/>
              </p:cNvCxnSpPr>
              <p:nvPr/>
            </p:nvCxnSpPr>
            <p:spPr>
              <a:xfrm flipH="1">
                <a:off x="3181350" y="5161693"/>
                <a:ext cx="513231" cy="5914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1" idx="5"/>
              </p:cNvCxnSpPr>
              <p:nvPr/>
            </p:nvCxnSpPr>
            <p:spPr>
              <a:xfrm>
                <a:off x="3805599" y="5161693"/>
                <a:ext cx="360001" cy="6168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01" idx="4"/>
              </p:cNvCxnSpPr>
              <p:nvPr/>
            </p:nvCxnSpPr>
            <p:spPr>
              <a:xfrm>
                <a:off x="3750090" y="5184685"/>
                <a:ext cx="160506" cy="5938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8" name="文本框 137"/>
            <p:cNvSpPr txBox="1"/>
            <p:nvPr/>
          </p:nvSpPr>
          <p:spPr>
            <a:xfrm>
              <a:off x="2213134" y="5040158"/>
              <a:ext cx="213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X = X</a:t>
              </a:r>
              <a:r>
                <a:rPr lang="en-US" altLang="zh-CN" b="1" spc="300" baseline="-25000" dirty="0" smtClean="0"/>
                <a:t>1</a:t>
              </a:r>
              <a:r>
                <a:rPr lang="en-US" altLang="zh-CN" b="1" spc="300" dirty="0" smtClean="0"/>
                <a:t> ∪ X</a:t>
              </a:r>
              <a:r>
                <a:rPr lang="en-US" altLang="zh-CN" b="1" spc="300" baseline="-25000" dirty="0" smtClean="0"/>
                <a:t>2</a:t>
              </a:r>
              <a:endParaRPr lang="zh-CN" altLang="en-US" b="1" spc="300" baseline="-25000" dirty="0"/>
            </a:p>
          </p:txBody>
        </p:sp>
      </p:grpSp>
      <p:cxnSp>
        <p:nvCxnSpPr>
          <p:cNvPr id="139" name="直接箭头连接符 138"/>
          <p:cNvCxnSpPr/>
          <p:nvPr/>
        </p:nvCxnSpPr>
        <p:spPr>
          <a:xfrm flipH="1" flipV="1">
            <a:off x="7198232" y="3996962"/>
            <a:ext cx="365163" cy="6516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6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7" grpId="1"/>
      <p:bldP spid="87" grpId="2"/>
      <p:bldP spid="88" grpId="0"/>
      <p:bldP spid="88" grpId="1"/>
      <p:bldP spid="99" grpId="0"/>
      <p:bldP spid="99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87915" y="161908"/>
            <a:ext cx="4074459" cy="3403587"/>
            <a:chOff x="7893423" y="642554"/>
            <a:chExt cx="4074459" cy="3403587"/>
          </a:xfrm>
        </p:grpSpPr>
        <p:sp>
          <p:nvSpPr>
            <p:cNvPr id="3" name="椭圆 2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4" name="椭圆 3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" name="椭圆 4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6" name="椭圆 5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7" name="椭圆 6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" name="椭圆 7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9" name="椭圆 8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1" name="直接连接符 10"/>
            <p:cNvCxnSpPr>
              <a:stCxn id="9" idx="4"/>
              <a:endCxn id="3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4"/>
              <a:endCxn id="7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14" name="直接连接符 13"/>
            <p:cNvCxnSpPr>
              <a:stCxn id="3" idx="4"/>
              <a:endCxn id="4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4"/>
              <a:endCxn id="10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4"/>
              <a:endCxn id="6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4"/>
              <a:endCxn id="5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" idx="3"/>
              <a:endCxn id="8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3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43"/>
            <p:cNvCxnSpPr>
              <a:stCxn id="3" idx="2"/>
              <a:endCxn id="10" idx="1"/>
            </p:cNvCxnSpPr>
            <p:nvPr/>
          </p:nvCxnSpPr>
          <p:spPr>
            <a:xfrm rot="10800000" flipV="1">
              <a:off x="8320193" y="1752844"/>
              <a:ext cx="588667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49"/>
            <p:cNvCxnSpPr>
              <a:stCxn id="3" idx="6"/>
              <a:endCxn id="6" idx="7"/>
            </p:cNvCxnSpPr>
            <p:nvPr/>
          </p:nvCxnSpPr>
          <p:spPr>
            <a:xfrm>
              <a:off x="9065861" y="1752844"/>
              <a:ext cx="493812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58"/>
            <p:cNvCxnSpPr>
              <a:stCxn id="7" idx="2"/>
              <a:endCxn id="8" idx="1"/>
            </p:cNvCxnSpPr>
            <p:nvPr/>
          </p:nvCxnSpPr>
          <p:spPr>
            <a:xfrm rot="10800000" flipV="1">
              <a:off x="10431017" y="1752844"/>
              <a:ext cx="536333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61"/>
            <p:cNvCxnSpPr>
              <a:stCxn id="7" idx="6"/>
              <a:endCxn id="13" idx="7"/>
            </p:cNvCxnSpPr>
            <p:nvPr/>
          </p:nvCxnSpPr>
          <p:spPr>
            <a:xfrm>
              <a:off x="11124351" y="1752844"/>
              <a:ext cx="493448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893423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796789" y="2113255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30536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12563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37621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486671" y="2621732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v5</a:t>
              </a:r>
              <a:endParaRPr lang="zh-CN" altLang="en-US" sz="1400" b="1" i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561655" y="2633455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v6</a:t>
              </a:r>
              <a:endParaRPr lang="zh-CN" altLang="en-US" sz="1400" b="1" i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416332" y="1484594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v7</a:t>
              </a:r>
              <a:endParaRPr lang="zh-CN" altLang="en-US" sz="1400" b="1" i="1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018855" y="1449425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v8</a:t>
              </a:r>
              <a:endParaRPr lang="zh-CN" altLang="en-US" sz="1400" b="1" i="1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776208" y="945333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v9</a:t>
              </a:r>
              <a:endParaRPr lang="zh-CN" altLang="en-US" sz="1400" b="1" i="1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93076" y="480647"/>
            <a:ext cx="2297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优先队列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按</a:t>
            </a:r>
            <a:r>
              <a:rPr lang="zh-CN" altLang="en-US" dirty="0" smtClean="0">
                <a:latin typeface="+mj-ea"/>
                <a:ea typeface="+mj-ea"/>
              </a:rPr>
              <a:t>照</a:t>
            </a:r>
            <a:r>
              <a:rPr lang="zh-CN" altLang="en-US" dirty="0">
                <a:latin typeface="+mj-ea"/>
                <a:ea typeface="+mj-ea"/>
              </a:rPr>
              <a:t>入</a:t>
            </a:r>
            <a:r>
              <a:rPr lang="zh-CN" altLang="en-US" dirty="0" smtClean="0">
                <a:latin typeface="+mj-ea"/>
                <a:ea typeface="+mj-ea"/>
              </a:rPr>
              <a:t>队子树的权重和进行排列，权重越小，优先值越高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942492" y="832339"/>
            <a:ext cx="2825262" cy="504093"/>
            <a:chOff x="3200400" y="1266092"/>
            <a:chExt cx="2825262" cy="504093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3200400" y="1266092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200400" y="1770185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375139" y="2192215"/>
            <a:ext cx="2965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初始情况下将含有标签的结点看成是一个单个结点的树，权重为 </a:t>
            </a:r>
            <a:r>
              <a:rPr lang="en-US" altLang="zh-CN" dirty="0" smtClean="0"/>
              <a:t>0 </a:t>
            </a:r>
            <a:endParaRPr lang="zh-CN" altLang="en-US" dirty="0" smtClean="0"/>
          </a:p>
        </p:txBody>
      </p:sp>
      <p:grpSp>
        <p:nvGrpSpPr>
          <p:cNvPr id="69" name="组合 68"/>
          <p:cNvGrpSpPr/>
          <p:nvPr/>
        </p:nvGrpSpPr>
        <p:grpSpPr>
          <a:xfrm>
            <a:off x="4254638" y="2680886"/>
            <a:ext cx="591670" cy="537308"/>
            <a:chOff x="3598147" y="3255317"/>
            <a:chExt cx="591670" cy="537308"/>
          </a:xfrm>
        </p:grpSpPr>
        <p:sp>
          <p:nvSpPr>
            <p:cNvPr id="70" name="椭圆 69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934577" y="2680886"/>
            <a:ext cx="591670" cy="537308"/>
            <a:chOff x="3598147" y="3255317"/>
            <a:chExt cx="591670" cy="537308"/>
          </a:xfrm>
        </p:grpSpPr>
        <p:sp>
          <p:nvSpPr>
            <p:cNvPr id="73" name="椭圆 72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094055" y="1121717"/>
            <a:ext cx="591670" cy="537308"/>
            <a:chOff x="3598147" y="3255317"/>
            <a:chExt cx="591670" cy="537308"/>
          </a:xfrm>
        </p:grpSpPr>
        <p:sp>
          <p:nvSpPr>
            <p:cNvPr id="76" name="椭圆 75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668485" y="1121717"/>
            <a:ext cx="591670" cy="537308"/>
            <a:chOff x="3598147" y="3255317"/>
            <a:chExt cx="591670" cy="537308"/>
          </a:xfrm>
        </p:grpSpPr>
        <p:sp>
          <p:nvSpPr>
            <p:cNvPr id="79" name="椭圆 78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266362" y="1121717"/>
            <a:ext cx="591670" cy="537308"/>
            <a:chOff x="3598147" y="3255317"/>
            <a:chExt cx="591670" cy="537308"/>
          </a:xfrm>
        </p:grpSpPr>
        <p:sp>
          <p:nvSpPr>
            <p:cNvPr id="82" name="椭圆 81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946301" y="1121717"/>
            <a:ext cx="591670" cy="537308"/>
            <a:chOff x="3598147" y="3255317"/>
            <a:chExt cx="591670" cy="537308"/>
          </a:xfrm>
        </p:grpSpPr>
        <p:sp>
          <p:nvSpPr>
            <p:cNvPr id="85" name="椭圆 84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125684" y="3665086"/>
            <a:ext cx="717810" cy="1299847"/>
            <a:chOff x="1417653" y="3817485"/>
            <a:chExt cx="717810" cy="1299847"/>
          </a:xfrm>
        </p:grpSpPr>
        <p:grpSp>
          <p:nvGrpSpPr>
            <p:cNvPr id="108" name="组合 107"/>
            <p:cNvGrpSpPr/>
            <p:nvPr/>
          </p:nvGrpSpPr>
          <p:grpSpPr>
            <a:xfrm>
              <a:off x="1417653" y="4778778"/>
              <a:ext cx="717809" cy="338554"/>
              <a:chOff x="3246454" y="3196163"/>
              <a:chExt cx="717809" cy="338554"/>
            </a:xfrm>
          </p:grpSpPr>
          <p:sp>
            <p:nvSpPr>
              <p:cNvPr id="109" name="椭圆 108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3246454" y="3196163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378" y="3817485"/>
              <a:ext cx="706085" cy="338554"/>
              <a:chOff x="3258178" y="3172717"/>
              <a:chExt cx="706085" cy="338554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3258178" y="3172717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114" name="直接连接符 113"/>
            <p:cNvCxnSpPr>
              <a:stCxn id="112" idx="4"/>
              <a:endCxn id="109" idx="0"/>
            </p:cNvCxnSpPr>
            <p:nvPr/>
          </p:nvCxnSpPr>
          <p:spPr>
            <a:xfrm flipH="1">
              <a:off x="2056961" y="4057087"/>
              <a:ext cx="1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1499717" y="4321577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714268" y="3547855"/>
            <a:ext cx="732350" cy="1299847"/>
            <a:chOff x="2332053" y="3758870"/>
            <a:chExt cx="732350" cy="1299847"/>
          </a:xfrm>
        </p:grpSpPr>
        <p:grpSp>
          <p:nvGrpSpPr>
            <p:cNvPr id="65" name="组合 64"/>
            <p:cNvGrpSpPr/>
            <p:nvPr/>
          </p:nvGrpSpPr>
          <p:grpSpPr>
            <a:xfrm>
              <a:off x="2332053" y="4720163"/>
              <a:ext cx="717809" cy="338554"/>
              <a:chOff x="3246454" y="3196163"/>
              <a:chExt cx="717809" cy="338554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3246454" y="3196163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2343778" y="3758870"/>
              <a:ext cx="706085" cy="338554"/>
              <a:chOff x="3258178" y="3172717"/>
              <a:chExt cx="706085" cy="338554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3258178" y="3172717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</p:grpSp>
        <p:cxnSp>
          <p:nvCxnSpPr>
            <p:cNvPr id="102" name="直接连接符 101"/>
            <p:cNvCxnSpPr>
              <a:stCxn id="88" idx="4"/>
              <a:endCxn id="63" idx="0"/>
            </p:cNvCxnSpPr>
            <p:nvPr/>
          </p:nvCxnSpPr>
          <p:spPr>
            <a:xfrm flipH="1">
              <a:off x="2971361" y="3998472"/>
              <a:ext cx="1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472733" y="4274685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534884" y="3571302"/>
            <a:ext cx="814411" cy="1229507"/>
            <a:chOff x="3422299" y="3758871"/>
            <a:chExt cx="814411" cy="1229507"/>
          </a:xfrm>
        </p:grpSpPr>
        <p:grpSp>
          <p:nvGrpSpPr>
            <p:cNvPr id="66" name="组合 65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</p:grpSp>
        <p:cxnSp>
          <p:nvCxnSpPr>
            <p:cNvPr id="95" name="直接连接符 94"/>
            <p:cNvCxnSpPr>
              <a:stCxn id="91" idx="4"/>
              <a:endCxn id="67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4793897" y="3782317"/>
            <a:ext cx="741255" cy="1229507"/>
            <a:chOff x="4266360" y="3758871"/>
            <a:chExt cx="741255" cy="1229507"/>
          </a:xfrm>
        </p:grpSpPr>
        <p:grpSp>
          <p:nvGrpSpPr>
            <p:cNvPr id="115" name="组合 114"/>
            <p:cNvGrpSpPr/>
            <p:nvPr/>
          </p:nvGrpSpPr>
          <p:grpSpPr>
            <a:xfrm>
              <a:off x="4266360" y="4649824"/>
              <a:ext cx="729532" cy="338554"/>
              <a:chOff x="3234731" y="3160994"/>
              <a:chExt cx="729532" cy="338554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348422" y="3758871"/>
              <a:ext cx="659193" cy="338554"/>
              <a:chOff x="3305070" y="3160994"/>
              <a:chExt cx="659193" cy="338554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121" name="直接连接符 120"/>
            <p:cNvCxnSpPr>
              <a:stCxn id="119" idx="4"/>
              <a:endCxn id="116" idx="0"/>
            </p:cNvCxnSpPr>
            <p:nvPr/>
          </p:nvCxnSpPr>
          <p:spPr>
            <a:xfrm flipH="1">
              <a:off x="4917391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395317" y="4204347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367222" y="3594748"/>
            <a:ext cx="814411" cy="1229507"/>
            <a:chOff x="3422299" y="3758871"/>
            <a:chExt cx="814411" cy="1229507"/>
          </a:xfrm>
        </p:grpSpPr>
        <p:grpSp>
          <p:nvGrpSpPr>
            <p:cNvPr id="133" name="组合 132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137" name="椭圆 136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v6</a:t>
                </a:r>
                <a:endParaRPr lang="zh-CN" altLang="en-US" sz="1600" b="1" i="1" dirty="0"/>
              </a:p>
            </p:txBody>
          </p:sp>
        </p:grpSp>
        <p:cxnSp>
          <p:nvCxnSpPr>
            <p:cNvPr id="135" name="直接连接符 134"/>
            <p:cNvCxnSpPr>
              <a:stCxn id="137" idx="4"/>
              <a:endCxn id="139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文本框 135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696577" y="3782317"/>
            <a:ext cx="814411" cy="1229507"/>
            <a:chOff x="3422299" y="3758871"/>
            <a:chExt cx="814411" cy="1229507"/>
          </a:xfrm>
        </p:grpSpPr>
        <p:grpSp>
          <p:nvGrpSpPr>
            <p:cNvPr id="142" name="组合 141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v8</a:t>
                </a:r>
                <a:endParaRPr lang="zh-CN" altLang="en-US" sz="1600" b="1" i="1" dirty="0"/>
              </a:p>
            </p:txBody>
          </p:sp>
        </p:grpSp>
        <p:cxnSp>
          <p:nvCxnSpPr>
            <p:cNvPr id="144" name="直接连接符 143"/>
            <p:cNvCxnSpPr>
              <a:stCxn id="146" idx="4"/>
              <a:endCxn id="148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文本框 144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3223007" y="3583025"/>
            <a:ext cx="814411" cy="1229507"/>
            <a:chOff x="3422299" y="3758871"/>
            <a:chExt cx="814411" cy="1229507"/>
          </a:xfrm>
        </p:grpSpPr>
        <p:grpSp>
          <p:nvGrpSpPr>
            <p:cNvPr id="151" name="组合 150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58" name="文本框 157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155" name="椭圆 154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v6</a:t>
                </a:r>
                <a:endParaRPr lang="zh-CN" altLang="en-US" sz="1600" b="1" i="1" dirty="0"/>
              </a:p>
            </p:txBody>
          </p:sp>
        </p:grpSp>
        <p:cxnSp>
          <p:nvCxnSpPr>
            <p:cNvPr id="153" name="直接连接符 152"/>
            <p:cNvCxnSpPr>
              <a:stCxn id="155" idx="4"/>
              <a:endCxn id="157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6575807" y="3864379"/>
            <a:ext cx="814411" cy="1229507"/>
            <a:chOff x="3422299" y="3758871"/>
            <a:chExt cx="814411" cy="1229507"/>
          </a:xfrm>
        </p:grpSpPr>
        <p:grpSp>
          <p:nvGrpSpPr>
            <p:cNvPr id="160" name="组合 159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166" name="椭圆 165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164" name="椭圆 163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v8</a:t>
                </a:r>
                <a:endParaRPr lang="zh-CN" altLang="en-US" sz="1600" b="1" i="1" dirty="0"/>
              </a:p>
            </p:txBody>
          </p:sp>
        </p:grpSp>
        <p:cxnSp>
          <p:nvCxnSpPr>
            <p:cNvPr id="162" name="直接连接符 161"/>
            <p:cNvCxnSpPr>
              <a:stCxn id="164" idx="4"/>
              <a:endCxn id="166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749439" y="6091764"/>
            <a:ext cx="717809" cy="338554"/>
            <a:chOff x="3246454" y="3196163"/>
            <a:chExt cx="717809" cy="338554"/>
          </a:xfrm>
        </p:grpSpPr>
        <p:sp>
          <p:nvSpPr>
            <p:cNvPr id="175" name="椭圆 174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3246454" y="3196163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1019070" y="5130471"/>
            <a:ext cx="706085" cy="338554"/>
            <a:chOff x="3258178" y="3172717"/>
            <a:chExt cx="706085" cy="338554"/>
          </a:xfrm>
        </p:grpSpPr>
        <p:sp>
          <p:nvSpPr>
            <p:cNvPr id="173" name="椭圆 172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3258178" y="3172717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v5</a:t>
              </a:r>
              <a:endParaRPr lang="zh-CN" altLang="en-US" sz="1600" b="1" i="1" dirty="0"/>
            </a:p>
          </p:txBody>
        </p:sp>
      </p:grpSp>
      <p:cxnSp>
        <p:nvCxnSpPr>
          <p:cNvPr id="171" name="直接连接符 170"/>
          <p:cNvCxnSpPr>
            <a:stCxn id="173" idx="4"/>
            <a:endCxn id="175" idx="0"/>
          </p:cNvCxnSpPr>
          <p:nvPr/>
        </p:nvCxnSpPr>
        <p:spPr>
          <a:xfrm flipH="1">
            <a:off x="1388747" y="5370073"/>
            <a:ext cx="257907" cy="780845"/>
          </a:xfrm>
          <a:prstGeom prst="line">
            <a:avLst/>
          </a:prstGeom>
          <a:ln w="22225"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983902" y="5599394"/>
            <a:ext cx="59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/>
              <a:t>1</a:t>
            </a:r>
            <a:endParaRPr lang="zh-CN" altLang="en-US" sz="1600" b="1" i="1" dirty="0"/>
          </a:p>
        </p:txBody>
      </p:sp>
      <p:grpSp>
        <p:nvGrpSpPr>
          <p:cNvPr id="177" name="组合 176"/>
          <p:cNvGrpSpPr/>
          <p:nvPr/>
        </p:nvGrpSpPr>
        <p:grpSpPr>
          <a:xfrm>
            <a:off x="1652116" y="6091764"/>
            <a:ext cx="717809" cy="338554"/>
            <a:chOff x="3246454" y="3196163"/>
            <a:chExt cx="717809" cy="338554"/>
          </a:xfrm>
        </p:grpSpPr>
        <p:sp>
          <p:nvSpPr>
            <p:cNvPr id="178" name="椭圆 177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246454" y="3196163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1863132" y="5564225"/>
            <a:ext cx="59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/>
              <a:t>4</a:t>
            </a:r>
            <a:endParaRPr lang="zh-CN" altLang="en-US" sz="1600" b="1" i="1" dirty="0"/>
          </a:p>
        </p:txBody>
      </p:sp>
      <p:cxnSp>
        <p:nvCxnSpPr>
          <p:cNvPr id="181" name="直接连接符 180"/>
          <p:cNvCxnSpPr>
            <a:stCxn id="173" idx="4"/>
            <a:endCxn id="178" idx="7"/>
          </p:cNvCxnSpPr>
          <p:nvPr/>
        </p:nvCxnSpPr>
        <p:spPr>
          <a:xfrm>
            <a:off x="1646654" y="5370073"/>
            <a:ext cx="700279" cy="803837"/>
          </a:xfrm>
          <a:prstGeom prst="line">
            <a:avLst/>
          </a:prstGeom>
          <a:ln w="22225"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5099539" y="5391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缺</a:t>
            </a:r>
            <a:r>
              <a:rPr lang="zh-CN" altLang="en-US" dirty="0" smtClean="0"/>
              <a:t>点：First</a:t>
            </a:r>
            <a:r>
              <a:rPr lang="zh-CN" altLang="en-US" dirty="0"/>
              <a:t>, the </a:t>
            </a:r>
            <a:r>
              <a:rPr lang="zh-CN" altLang="en-US" dirty="0" smtClean="0"/>
              <a:t>time complexity</a:t>
            </a:r>
            <a:endParaRPr lang="en-US" altLang="zh-CN" dirty="0" smtClean="0"/>
          </a:p>
          <a:p>
            <a:r>
              <a:rPr lang="en-US" altLang="zh-CN" dirty="0" smtClean="0"/>
              <a:t>Second,the </a:t>
            </a:r>
            <a:r>
              <a:rPr lang="en-US" altLang="zh-CN" dirty="0"/>
              <a:t>algorithm only generates a solution</a:t>
            </a:r>
            <a:r>
              <a:rPr lang="zh-CN" altLang="en-US" dirty="0" smtClean="0"/>
              <a:t> </a:t>
            </a:r>
            <a:r>
              <a:rPr lang="en-US" altLang="zh-CN" dirty="0"/>
              <a:t>when </a:t>
            </a:r>
            <a:r>
              <a:rPr lang="en-US" altLang="zh-CN" dirty="0" smtClean="0"/>
              <a:t>it terminates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1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7666" y="571472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The Basic algorithm</a:t>
            </a:r>
          </a:p>
        </p:txBody>
      </p:sp>
      <p:sp>
        <p:nvSpPr>
          <p:cNvPr id="4" name="矩形 3"/>
          <p:cNvSpPr/>
          <p:nvPr/>
        </p:nvSpPr>
        <p:spPr>
          <a:xfrm>
            <a:off x="531263" y="147415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reprocessing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7907" y="2087268"/>
                <a:ext cx="6459415" cy="1232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 for a label p ∈ P , we create a </a:t>
                </a:r>
                <a:r>
                  <a:rPr lang="zh-CN" altLang="en-US" dirty="0"/>
                  <a:t>virtual </a:t>
                </a:r>
                <a:r>
                  <a:rPr lang="zh-CN" altLang="en-US" dirty="0" smtClean="0"/>
                  <a:t>node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pc="-15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pc="-150" baseline="-2500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 smtClean="0"/>
                  <a:t>, </a:t>
                </a:r>
                <a:r>
                  <a:rPr lang="zh-CN" altLang="en-US" dirty="0"/>
                  <a:t>and create an undirected </a:t>
                </a:r>
                <a:r>
                  <a:rPr lang="zh-CN" altLang="en-US" dirty="0" smtClean="0"/>
                  <a:t>edge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spc="-15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b="0" i="0" spc="-150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v ) with </a:t>
                </a:r>
                <a:r>
                  <a:rPr lang="zh-CN" altLang="en-US" dirty="0" smtClean="0"/>
                  <a:t>zero weight </a:t>
                </a:r>
                <a:r>
                  <a:rPr lang="zh-CN" altLang="en-US" dirty="0"/>
                  <a:t>for each v ∈ V that includes a label p. Then, we </a:t>
                </a:r>
                <a:r>
                  <a:rPr lang="zh-CN" altLang="en-US" dirty="0" smtClean="0"/>
                  <a:t>compute the </a:t>
                </a:r>
                <a:r>
                  <a:rPr lang="zh-CN" altLang="en-US" dirty="0"/>
                  <a:t>single-source shortest path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spc="-15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/>
                  <a:t> to all the other nodes in </a:t>
                </a:r>
                <a:r>
                  <a:rPr lang="zh-CN" altLang="en-US" dirty="0" smtClean="0"/>
                  <a:t>the graph </a:t>
                </a:r>
                <a:r>
                  <a:rPr lang="zh-CN" altLang="en-US" dirty="0"/>
                  <a:t>G.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7" y="2087268"/>
                <a:ext cx="6459415" cy="1232902"/>
              </a:xfrm>
              <a:prstGeom prst="rect">
                <a:avLst/>
              </a:prstGeom>
              <a:blipFill rotWithShape="0">
                <a:blip r:embed="rId2"/>
                <a:stretch>
                  <a:fillRect l="-755" t="-2463" r="-94" b="-5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612069" y="220523"/>
            <a:ext cx="4074459" cy="3403587"/>
            <a:chOff x="7893423" y="642554"/>
            <a:chExt cx="4074459" cy="3403587"/>
          </a:xfrm>
        </p:grpSpPr>
        <p:sp>
          <p:nvSpPr>
            <p:cNvPr id="7" name="椭圆 6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" name="椭圆 7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" name="椭圆 8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" name="椭圆 9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5" name="直接连接符 14"/>
            <p:cNvCxnSpPr>
              <a:stCxn id="13" idx="4"/>
              <a:endCxn id="7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4"/>
              <a:endCxn id="11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18" name="直接连接符 17"/>
            <p:cNvCxnSpPr>
              <a:stCxn id="7" idx="4"/>
              <a:endCxn id="8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4"/>
              <a:endCxn id="14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0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1" idx="4"/>
              <a:endCxn id="9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9" idx="3"/>
              <a:endCxn id="12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9" idx="5"/>
              <a:endCxn id="17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43"/>
            <p:cNvCxnSpPr>
              <a:stCxn id="7" idx="2"/>
              <a:endCxn id="14" idx="1"/>
            </p:cNvCxnSpPr>
            <p:nvPr/>
          </p:nvCxnSpPr>
          <p:spPr>
            <a:xfrm rot="10800000" flipV="1">
              <a:off x="8320193" y="1752844"/>
              <a:ext cx="588667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49"/>
            <p:cNvCxnSpPr>
              <a:stCxn id="7" idx="6"/>
              <a:endCxn id="10" idx="7"/>
            </p:cNvCxnSpPr>
            <p:nvPr/>
          </p:nvCxnSpPr>
          <p:spPr>
            <a:xfrm>
              <a:off x="9065861" y="1752844"/>
              <a:ext cx="493812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58"/>
            <p:cNvCxnSpPr>
              <a:stCxn id="11" idx="2"/>
              <a:endCxn id="12" idx="1"/>
            </p:cNvCxnSpPr>
            <p:nvPr/>
          </p:nvCxnSpPr>
          <p:spPr>
            <a:xfrm rot="10800000" flipV="1">
              <a:off x="10431017" y="1752844"/>
              <a:ext cx="536333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61"/>
            <p:cNvCxnSpPr>
              <a:stCxn id="11" idx="6"/>
              <a:endCxn id="17" idx="7"/>
            </p:cNvCxnSpPr>
            <p:nvPr/>
          </p:nvCxnSpPr>
          <p:spPr>
            <a:xfrm>
              <a:off x="11124351" y="1752844"/>
              <a:ext cx="493448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893423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796789" y="2113255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30536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12563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37621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486671" y="2621732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v5</a:t>
              </a:r>
              <a:endParaRPr lang="zh-CN" altLang="en-US" sz="1400" b="1" i="1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561655" y="2633455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v6</a:t>
              </a:r>
              <a:endParaRPr lang="zh-CN" altLang="en-US" sz="1400" b="1" i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416332" y="1484594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v7</a:t>
              </a:r>
              <a:endParaRPr lang="zh-CN" altLang="en-US" sz="1400" b="1" i="1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1018855" y="1449425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v8</a:t>
              </a:r>
              <a:endParaRPr lang="zh-CN" altLang="en-US" sz="1400" b="1" i="1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776208" y="945333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v9</a:t>
              </a:r>
              <a:endParaRPr lang="zh-CN" altLang="en-US" sz="1400" b="1" i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820379" y="3735963"/>
            <a:ext cx="514500" cy="572796"/>
            <a:chOff x="6820379" y="3735963"/>
            <a:chExt cx="514500" cy="572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pc="-15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452" r="-9524" b="-258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椭圆 49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852010" y="4146271"/>
            <a:ext cx="514500" cy="572796"/>
            <a:chOff x="6820379" y="3735963"/>
            <a:chExt cx="514500" cy="572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pc="-15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452" r="-10714" b="-258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椭圆 53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918810" y="4228332"/>
            <a:ext cx="514500" cy="572796"/>
            <a:chOff x="6820379" y="3735963"/>
            <a:chExt cx="514500" cy="572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pc="-15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6452" r="-10714" b="-258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椭圆 56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61456" y="4064209"/>
            <a:ext cx="514500" cy="572796"/>
            <a:chOff x="6820379" y="3735963"/>
            <a:chExt cx="514500" cy="572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pc="-15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452" r="-9524" b="-258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椭圆 59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cxnSp>
        <p:nvCxnSpPr>
          <p:cNvPr id="61" name="直接连接符 60"/>
          <p:cNvCxnSpPr>
            <a:stCxn id="14" idx="1"/>
          </p:cNvCxnSpPr>
          <p:nvPr/>
        </p:nvCxnSpPr>
        <p:spPr>
          <a:xfrm flipH="1">
            <a:off x="7188564" y="3125909"/>
            <a:ext cx="850274" cy="656492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54" idx="7"/>
          </p:cNvCxnSpPr>
          <p:nvPr/>
        </p:nvCxnSpPr>
        <p:spPr>
          <a:xfrm flipH="1">
            <a:off x="8243641" y="3231417"/>
            <a:ext cx="944059" cy="937846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57" idx="7"/>
          </p:cNvCxnSpPr>
          <p:nvPr/>
        </p:nvCxnSpPr>
        <p:spPr>
          <a:xfrm flipH="1">
            <a:off x="9310441" y="3207971"/>
            <a:ext cx="861998" cy="1043353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60" idx="7"/>
          </p:cNvCxnSpPr>
          <p:nvPr/>
        </p:nvCxnSpPr>
        <p:spPr>
          <a:xfrm flipH="1">
            <a:off x="10553087" y="3196247"/>
            <a:ext cx="733044" cy="890954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285079" y="3431903"/>
                <a:ext cx="5472588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使</a:t>
                </a:r>
                <a:r>
                  <a:rPr lang="zh-CN" altLang="en-US" dirty="0" smtClean="0"/>
                  <a:t>用 </a:t>
                </a:r>
                <a:r>
                  <a:rPr lang="en-US" altLang="zh-CN" dirty="0" smtClean="0"/>
                  <a:t>Dijkstra </a:t>
                </a:r>
                <a:r>
                  <a:rPr lang="zh-CN" altLang="en-US" dirty="0" smtClean="0"/>
                  <a:t>方法求解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spc="-15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pc="-150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到其它 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结点的最短路径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9" y="3431903"/>
                <a:ext cx="5472588" cy="376193"/>
              </a:xfrm>
              <a:prstGeom prst="rect">
                <a:avLst/>
              </a:prstGeom>
              <a:blipFill rotWithShape="0">
                <a:blip r:embed="rId7"/>
                <a:stretch>
                  <a:fillRect l="-1003" t="-11290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797169" y="3944816"/>
                <a:ext cx="948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69" y="3944816"/>
                <a:ext cx="94820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161" t="-2174" r="-580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249909" y="4451810"/>
                <a:ext cx="549439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T’ ( v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虚拟结点的最短路径进行合并构成一棵树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然后将 </a:t>
                </a:r>
                <a:r>
                  <a:rPr lang="en-US" altLang="zh-CN" dirty="0" smtClean="0"/>
                  <a:t>T(v, X)</a:t>
                </a:r>
                <a:r>
                  <a:rPr lang="zh-CN" altLang="en-US" dirty="0" smtClean="0"/>
                  <a:t>与 </a:t>
                </a:r>
                <a:r>
                  <a:rPr lang="en-US" altLang="zh-CN" dirty="0"/>
                  <a:t>T’ ( v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 smtClean="0"/>
                  <a:t>进行合并形成的最小生成树（</a:t>
                </a:r>
                <a:r>
                  <a:rPr lang="en-US" altLang="zh-CN" dirty="0" smtClean="0"/>
                  <a:t>MST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样获得一个可行解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09" y="4451810"/>
                <a:ext cx="5494399" cy="1754326"/>
              </a:xfrm>
              <a:prstGeom prst="rect">
                <a:avLst/>
              </a:prstGeom>
              <a:blipFill rotWithShape="0">
                <a:blip r:embed="rId9"/>
                <a:stretch>
                  <a:fillRect l="-999" t="-2431" r="-333" b="-3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215" y="208056"/>
            <a:ext cx="291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The PrunedDP algorithm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215" y="684516"/>
            <a:ext cx="416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Optimal-Tree Decomposition </a:t>
            </a:r>
            <a:r>
              <a:rPr lang="zh-CN" altLang="en-US" dirty="0" smtClean="0"/>
              <a:t>Theorem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7215" y="1093489"/>
            <a:ext cx="6052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Assume that each edge in the graph G has a positive </a:t>
            </a:r>
            <a:r>
              <a:rPr lang="zh-CN" altLang="en-US" dirty="0" smtClean="0"/>
              <a:t>weight</a:t>
            </a:r>
            <a:r>
              <a:rPr lang="zh-CN" altLang="en-US" dirty="0"/>
              <a:t>. Then</a:t>
            </a:r>
            <a:r>
              <a:rPr lang="zh-CN" altLang="en-US" dirty="0" smtClean="0"/>
              <a:t>, for </a:t>
            </a:r>
            <a:r>
              <a:rPr lang="zh-CN" altLang="en-US" dirty="0"/>
              <a:t>the optimal tree </a:t>
            </a:r>
            <a:r>
              <a:rPr lang="zh-CN" altLang="en-US" dirty="0" smtClean="0"/>
              <a:t>T</a:t>
            </a:r>
            <a:r>
              <a:rPr lang="zh-CN" altLang="en-US" baseline="30000" dirty="0" smtClean="0"/>
              <a:t>∗ </a:t>
            </a:r>
            <a:r>
              <a:rPr lang="zh-CN" altLang="en-US" dirty="0" smtClean="0"/>
              <a:t>(</a:t>
            </a:r>
            <a:r>
              <a:rPr lang="zh-CN" altLang="en-US" dirty="0"/>
              <a:t>P ), there always exists a node u ∈ </a:t>
            </a:r>
            <a:r>
              <a:rPr lang="zh-CN" altLang="en-US" dirty="0" smtClean="0"/>
              <a:t>T ∗ (</a:t>
            </a:r>
            <a:r>
              <a:rPr lang="zh-CN" altLang="en-US" dirty="0"/>
              <a:t>P </a:t>
            </a:r>
            <a:r>
              <a:rPr lang="zh-CN" altLang="en-US" dirty="0" smtClean="0"/>
              <a:t>) such </a:t>
            </a:r>
            <a:r>
              <a:rPr lang="zh-CN" altLang="en-US" dirty="0"/>
              <a:t>that </a:t>
            </a:r>
            <a:r>
              <a:rPr lang="zh-CN" altLang="en-US" dirty="0">
                <a:solidFill>
                  <a:srgbClr val="FF0000"/>
                </a:solidFill>
              </a:rPr>
              <a:t>(i)</a:t>
            </a:r>
            <a:r>
              <a:rPr lang="zh-CN" altLang="en-US" dirty="0"/>
              <a:t> the tree </a:t>
            </a:r>
            <a:r>
              <a:rPr lang="zh-CN" altLang="en-US" dirty="0" smtClean="0"/>
              <a:t>T</a:t>
            </a:r>
            <a:r>
              <a:rPr lang="zh-CN" altLang="en-US" baseline="30000" dirty="0" smtClean="0"/>
              <a:t>∗</a:t>
            </a:r>
            <a:r>
              <a:rPr lang="zh-CN" altLang="en-US" dirty="0" smtClean="0"/>
              <a:t> (</a:t>
            </a:r>
            <a:r>
              <a:rPr lang="zh-CN" altLang="en-US" dirty="0"/>
              <a:t>P ) rooted at u has k (k ≥ 1) </a:t>
            </a:r>
            <a:r>
              <a:rPr lang="zh-CN" altLang="en-US" dirty="0" smtClean="0"/>
              <a:t>subtrees T1</a:t>
            </a:r>
            <a:r>
              <a:rPr lang="zh-CN" altLang="en-US" dirty="0"/>
              <a:t>; T2; · · · ; Tk, and </a:t>
            </a:r>
            <a:r>
              <a:rPr lang="zh-CN" altLang="en-US" dirty="0">
                <a:solidFill>
                  <a:srgbClr val="FF0000"/>
                </a:solidFill>
              </a:rPr>
              <a:t>(ii) </a:t>
            </a:r>
            <a:r>
              <a:rPr lang="zh-CN" altLang="en-US" dirty="0"/>
              <a:t>each subtree Ti (for i ∈ {1; 2; · · · ; k</a:t>
            </a:r>
            <a:r>
              <a:rPr lang="zh-CN" altLang="en-US" dirty="0" smtClean="0"/>
              <a:t>}) has </a:t>
            </a:r>
            <a:r>
              <a:rPr lang="zh-CN" altLang="en-US" dirty="0"/>
              <a:t>a weight smaller than </a:t>
            </a:r>
            <a:r>
              <a:rPr lang="zh-CN" altLang="en-US" dirty="0" smtClean="0"/>
              <a:t>f</a:t>
            </a:r>
            <a:r>
              <a:rPr lang="zh-CN" altLang="en-US" baseline="30000" dirty="0" smtClean="0"/>
              <a:t>∗</a:t>
            </a:r>
            <a:r>
              <a:rPr lang="zh-CN" altLang="en-US" dirty="0" smtClean="0"/>
              <a:t> (</a:t>
            </a:r>
            <a:r>
              <a:rPr lang="zh-CN" altLang="en-US" dirty="0"/>
              <a:t>P )=2.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990448" y="269630"/>
            <a:ext cx="2631179" cy="2385702"/>
            <a:chOff x="8440614" y="1113692"/>
            <a:chExt cx="2631179" cy="2385702"/>
          </a:xfrm>
        </p:grpSpPr>
        <p:sp>
          <p:nvSpPr>
            <p:cNvPr id="17" name="椭圆 16"/>
            <p:cNvSpPr/>
            <p:nvPr/>
          </p:nvSpPr>
          <p:spPr>
            <a:xfrm>
              <a:off x="9577753" y="1113692"/>
              <a:ext cx="422031" cy="422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17" idx="3"/>
              <a:endCxn id="18" idx="0"/>
            </p:cNvCxnSpPr>
            <p:nvPr/>
          </p:nvCxnSpPr>
          <p:spPr>
            <a:xfrm flipH="1">
              <a:off x="8768862" y="1473918"/>
              <a:ext cx="870696" cy="7182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7" idx="5"/>
              <a:endCxn id="28" idx="0"/>
            </p:cNvCxnSpPr>
            <p:nvPr/>
          </p:nvCxnSpPr>
          <p:spPr>
            <a:xfrm>
              <a:off x="9937979" y="1473918"/>
              <a:ext cx="823805" cy="7182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4"/>
              <a:endCxn id="25" idx="0"/>
            </p:cNvCxnSpPr>
            <p:nvPr/>
          </p:nvCxnSpPr>
          <p:spPr>
            <a:xfrm flipH="1">
              <a:off x="9648093" y="1535723"/>
              <a:ext cx="140676" cy="656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8440614" y="2192215"/>
              <a:ext cx="638257" cy="1283733"/>
              <a:chOff x="8440614" y="2192215"/>
              <a:chExt cx="638257" cy="1283733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8440614" y="2192215"/>
                <a:ext cx="638257" cy="914400"/>
                <a:chOff x="8440614" y="2192215"/>
                <a:chExt cx="638257" cy="914400"/>
              </a:xfrm>
            </p:grpSpPr>
            <p:sp>
              <p:nvSpPr>
                <p:cNvPr id="21" name="等腰三角形 20"/>
                <p:cNvSpPr/>
                <p:nvPr/>
              </p:nvSpPr>
              <p:spPr>
                <a:xfrm>
                  <a:off x="8440614" y="2614246"/>
                  <a:ext cx="638257" cy="492369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8557846" y="2192215"/>
                  <a:ext cx="422031" cy="422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spc="-300" dirty="0"/>
                </a:p>
              </p:txBody>
            </p:sp>
          </p:grpSp>
          <p:sp>
            <p:nvSpPr>
              <p:cNvPr id="37" name="文本框 36"/>
              <p:cNvSpPr txBox="1"/>
              <p:nvPr/>
            </p:nvSpPr>
            <p:spPr>
              <a:xfrm>
                <a:off x="8534400" y="2227385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lt1"/>
                    </a:solidFill>
                  </a:rPr>
                  <a:t>v1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8534400" y="3106616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T1</a:t>
                </a:r>
                <a:endParaRPr lang="zh-CN" altLang="en-US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9319845" y="2192215"/>
              <a:ext cx="638257" cy="1283733"/>
              <a:chOff x="9319845" y="2192215"/>
              <a:chExt cx="638257" cy="1283733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9319845" y="2192215"/>
                <a:ext cx="638257" cy="914400"/>
                <a:chOff x="8440614" y="2192215"/>
                <a:chExt cx="638257" cy="914400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>
                  <a:off x="8440614" y="2614246"/>
                  <a:ext cx="638257" cy="492369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8557846" y="2192215"/>
                  <a:ext cx="422031" cy="422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9437077" y="2227385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lt1"/>
                    </a:solidFill>
                  </a:rPr>
                  <a:t>v2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9437077" y="3106616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T2</a:t>
                </a:r>
                <a:endParaRPr lang="zh-CN" altLang="en-US" dirty="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0433536" y="2192215"/>
              <a:ext cx="638257" cy="1307179"/>
              <a:chOff x="10257691" y="2192215"/>
              <a:chExt cx="638257" cy="130717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0257691" y="2192215"/>
                <a:ext cx="638257" cy="914400"/>
                <a:chOff x="8440614" y="2192215"/>
                <a:chExt cx="638257" cy="914400"/>
              </a:xfrm>
            </p:grpSpPr>
            <p:sp>
              <p:nvSpPr>
                <p:cNvPr id="27" name="等腰三角形 26"/>
                <p:cNvSpPr/>
                <p:nvPr/>
              </p:nvSpPr>
              <p:spPr>
                <a:xfrm>
                  <a:off x="8440614" y="2614246"/>
                  <a:ext cx="638257" cy="492369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8557846" y="2192215"/>
                  <a:ext cx="422031" cy="422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" name="文本框 42"/>
              <p:cNvSpPr txBox="1"/>
              <p:nvPr/>
            </p:nvSpPr>
            <p:spPr>
              <a:xfrm>
                <a:off x="10363200" y="2227385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lt1"/>
                    </a:solidFill>
                  </a:rPr>
                  <a:t>vk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0363200" y="3130062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T3</a:t>
                </a:r>
                <a:endParaRPr lang="zh-CN" altLang="en-US" dirty="0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9917725" y="2227385"/>
              <a:ext cx="55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……</a:t>
              </a:r>
              <a:endParaRPr lang="zh-CN" altLang="en-US" b="1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103161" y="3092440"/>
            <a:ext cx="9976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THEOREM 2. Conditional Tree Merging Theorem: </a:t>
            </a:r>
            <a:r>
              <a:rPr lang="zh-CN" altLang="en-US" dirty="0" smtClean="0"/>
              <a:t>Without loss </a:t>
            </a:r>
            <a:r>
              <a:rPr lang="zh-CN" altLang="en-US" dirty="0"/>
              <a:t>of optimality, to expand a state (v; X ) by a tree merging operation in the best-first DP algorithm, we can merge two </a:t>
            </a:r>
            <a:r>
              <a:rPr lang="zh-CN" altLang="en-US" dirty="0" smtClean="0"/>
              <a:t>subtrees T </a:t>
            </a:r>
            <a:r>
              <a:rPr lang="zh-CN" altLang="en-US" dirty="0"/>
              <a:t>(v; X ) and T (v; </a:t>
            </a:r>
            <a:r>
              <a:rPr lang="zh-CN" altLang="en-US" dirty="0" smtClean="0"/>
              <a:t>X ′ ) for X ′ ⊂ </a:t>
            </a:r>
            <a:r>
              <a:rPr lang="zh-CN" altLang="en-US" dirty="0"/>
              <a:t>P \X only when the total </a:t>
            </a:r>
            <a:r>
              <a:rPr lang="zh-CN" altLang="en-US" dirty="0" smtClean="0"/>
              <a:t>weight of </a:t>
            </a:r>
            <a:r>
              <a:rPr lang="zh-CN" altLang="en-US" dirty="0"/>
              <a:t>these two subtrees is no larger than 2=3 × </a:t>
            </a:r>
            <a:r>
              <a:rPr lang="zh-CN" altLang="en-US" dirty="0" smtClean="0"/>
              <a:t>f ∗ (</a:t>
            </a:r>
            <a:r>
              <a:rPr lang="zh-CN" altLang="en-US" dirty="0"/>
              <a:t>P ).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41877" y="3812344"/>
            <a:ext cx="2042160" cy="2643610"/>
            <a:chOff x="9812216" y="3587261"/>
            <a:chExt cx="2042160" cy="2643610"/>
          </a:xfrm>
        </p:grpSpPr>
        <p:sp>
          <p:nvSpPr>
            <p:cNvPr id="52" name="椭圆 51"/>
            <p:cNvSpPr/>
            <p:nvPr/>
          </p:nvSpPr>
          <p:spPr>
            <a:xfrm>
              <a:off x="10602350" y="3587261"/>
              <a:ext cx="422031" cy="422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cxnSp>
          <p:nvCxnSpPr>
            <p:cNvPr id="53" name="直接连接符 52"/>
            <p:cNvCxnSpPr>
              <a:stCxn id="52" idx="3"/>
              <a:endCxn id="56" idx="0"/>
            </p:cNvCxnSpPr>
            <p:nvPr/>
          </p:nvCxnSpPr>
          <p:spPr>
            <a:xfrm flipH="1">
              <a:off x="10081845" y="3947487"/>
              <a:ext cx="582310" cy="4697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2" idx="5"/>
              <a:endCxn id="62" idx="0"/>
            </p:cNvCxnSpPr>
            <p:nvPr/>
          </p:nvCxnSpPr>
          <p:spPr>
            <a:xfrm>
              <a:off x="10962576" y="3947487"/>
              <a:ext cx="511971" cy="4697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2" idx="4"/>
              <a:endCxn id="59" idx="0"/>
            </p:cNvCxnSpPr>
            <p:nvPr/>
          </p:nvCxnSpPr>
          <p:spPr>
            <a:xfrm flipH="1">
              <a:off x="10799297" y="4009292"/>
              <a:ext cx="14069" cy="4079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10588281" y="4417254"/>
              <a:ext cx="492370" cy="422031"/>
              <a:chOff x="5186287" y="5922498"/>
              <a:chExt cx="492370" cy="422031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5186287" y="5922498"/>
                <a:ext cx="422031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5198011" y="5967047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lt1"/>
                    </a:solidFill>
                  </a:rPr>
                  <a:t>v2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9854419" y="4417254"/>
              <a:ext cx="480646" cy="422031"/>
              <a:chOff x="4213274" y="5922498"/>
              <a:chExt cx="480646" cy="422031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29684" y="5922498"/>
                <a:ext cx="422031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4213274" y="5967046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lt1"/>
                    </a:solidFill>
                  </a:rPr>
                  <a:t>v1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1263531" y="4417254"/>
              <a:ext cx="492373" cy="422031"/>
              <a:chOff x="6002214" y="5936566"/>
              <a:chExt cx="492373" cy="422031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6002214" y="5936566"/>
                <a:ext cx="422031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6013941" y="5967047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lt1"/>
                    </a:solidFill>
                  </a:rPr>
                  <a:t>v3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9826284" y="5387925"/>
              <a:ext cx="480646" cy="422031"/>
              <a:chOff x="4213274" y="5922498"/>
              <a:chExt cx="480646" cy="422031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4229684" y="5922498"/>
                <a:ext cx="422031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213274" y="5967046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lt1"/>
                    </a:solidFill>
                  </a:rPr>
                  <a:t>w1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10614075" y="5359790"/>
              <a:ext cx="480646" cy="422031"/>
              <a:chOff x="4213274" y="5922498"/>
              <a:chExt cx="480646" cy="422031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4229684" y="5922498"/>
                <a:ext cx="422031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4213274" y="5967046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lt1"/>
                    </a:solidFill>
                  </a:rPr>
                  <a:t>w2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11345595" y="5373857"/>
              <a:ext cx="480646" cy="422031"/>
              <a:chOff x="4213274" y="5922498"/>
              <a:chExt cx="480646" cy="422031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4229684" y="5922498"/>
                <a:ext cx="422031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4213274" y="5967046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lt1"/>
                    </a:solidFill>
                  </a:rPr>
                  <a:t>w3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86" name="直接连接符 85"/>
            <p:cNvCxnSpPr>
              <a:stCxn id="65" idx="2"/>
              <a:endCxn id="76" idx="0"/>
            </p:cNvCxnSpPr>
            <p:nvPr/>
          </p:nvCxnSpPr>
          <p:spPr>
            <a:xfrm flipH="1">
              <a:off x="10066607" y="4831134"/>
              <a:ext cx="28135" cy="601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64" idx="2"/>
              <a:endCxn id="81" idx="0"/>
            </p:cNvCxnSpPr>
            <p:nvPr/>
          </p:nvCxnSpPr>
          <p:spPr>
            <a:xfrm>
              <a:off x="10840328" y="4831135"/>
              <a:ext cx="1173" cy="528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66" idx="2"/>
              <a:endCxn id="84" idx="0"/>
            </p:cNvCxnSpPr>
            <p:nvPr/>
          </p:nvCxnSpPr>
          <p:spPr>
            <a:xfrm>
              <a:off x="11515581" y="4817067"/>
              <a:ext cx="57440" cy="5567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9812216" y="5861539"/>
              <a:ext cx="48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T1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698481" y="5861539"/>
              <a:ext cx="48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T2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1373730" y="5861539"/>
              <a:ext cx="48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83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680" y="4914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THE PROGRESSIVE </a:t>
            </a:r>
            <a:r>
              <a:rPr lang="zh-CN" altLang="en-US" dirty="0" smtClean="0"/>
              <a:t>A</a:t>
            </a:r>
            <a:r>
              <a:rPr lang="en-US" altLang="zh-CN" dirty="0" smtClean="0"/>
              <a:t>* </a:t>
            </a:r>
            <a:r>
              <a:rPr lang="zh-CN" altLang="en-US" dirty="0" smtClean="0"/>
              <a:t>ALGORITHM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4786" y="1216276"/>
            <a:ext cx="272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The PrunedDP++ algorithm</a:t>
            </a:r>
          </a:p>
        </p:txBody>
      </p:sp>
    </p:spTree>
    <p:extLst>
      <p:ext uri="{BB962C8B-B14F-4D97-AF65-F5344CB8AC3E}">
        <p14:creationId xmlns:p14="http://schemas.microsoft.com/office/powerpoint/2010/main" val="6230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3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</TotalTime>
  <Words>605</Words>
  <Application>Microsoft Office PowerPoint</Application>
  <PresentationFormat>宽屏</PresentationFormat>
  <Paragraphs>190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257</cp:revision>
  <dcterms:created xsi:type="dcterms:W3CDTF">2016-10-01T02:52:16Z</dcterms:created>
  <dcterms:modified xsi:type="dcterms:W3CDTF">2016-10-10T13:51:13Z</dcterms:modified>
</cp:coreProperties>
</file>