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2" r:id="rId6"/>
    <p:sldId id="263" r:id="rId7"/>
    <p:sldId id="264" r:id="rId8"/>
    <p:sldId id="267" r:id="rId9"/>
    <p:sldId id="266" r:id="rId10"/>
    <p:sldId id="261" r:id="rId11"/>
    <p:sldId id="265" r:id="rId12"/>
    <p:sldId id="268" r:id="rId13"/>
    <p:sldId id="269" r:id="rId14"/>
    <p:sldId id="270" r:id="rId15"/>
    <p:sldId id="271" r:id="rId16"/>
    <p:sldId id="272" r:id="rId17"/>
    <p:sldId id="274" r:id="rId18"/>
    <p:sldId id="2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386" userDrawn="1">
          <p15:clr>
            <a:srgbClr val="A4A3A4"/>
          </p15:clr>
        </p15:guide>
        <p15:guide id="3" orient="horz" pos="2160" userDrawn="1">
          <p15:clr>
            <a:srgbClr val="A4A3A4"/>
          </p15:clr>
        </p15:guide>
        <p15:guide id="4" pos="69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5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87064" autoAdjust="0"/>
  </p:normalViewPr>
  <p:slideViewPr>
    <p:cSldViewPr>
      <p:cViewPr varScale="1">
        <p:scale>
          <a:sx n="88" d="100"/>
          <a:sy n="88" d="100"/>
        </p:scale>
        <p:origin x="102" y="174"/>
      </p:cViewPr>
      <p:guideLst>
        <p:guide pos="3386"/>
        <p:guide orient="horz" pos="2160"/>
        <p:guide pos="6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6"/>
    </p:cViewPr>
  </p:sorterViewPr>
  <p:notesViewPr>
    <p:cSldViewPr>
      <p:cViewPr varScale="1">
        <p:scale>
          <a:sx n="70" d="100"/>
          <a:sy n="70" d="100"/>
        </p:scale>
        <p:origin x="2760" y="7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43E4-6437-4AA7-A697-DB1785E4EBA8}"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6821-E27C-468A-B0DF-45C41166D256}" type="slidenum">
              <a:rPr lang="zh-CN" altLang="en-US" smtClean="0"/>
              <a:t>‹#›</a:t>
            </a:fld>
            <a:endParaRPr lang="zh-CN" altLang="en-US"/>
          </a:p>
        </p:txBody>
      </p:sp>
    </p:spTree>
    <p:extLst>
      <p:ext uri="{BB962C8B-B14F-4D97-AF65-F5344CB8AC3E}">
        <p14:creationId xmlns:p14="http://schemas.microsoft.com/office/powerpoint/2010/main" val="113365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边加权 </a:t>
            </a:r>
            <a:r>
              <a:rPr lang="en-US" altLang="zh-CN" dirty="0" smtClean="0"/>
              <a:t>ST </a:t>
            </a:r>
            <a:r>
              <a:rPr lang="zh-CN" altLang="en-US" dirty="0" smtClean="0"/>
              <a:t>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每一个结点都有含有多个标签</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给定一个查询标签集合</a:t>
            </a:r>
            <a:r>
              <a:rPr lang="en-US" altLang="zh-CN" b="1" dirty="0" smtClean="0">
                <a:latin typeface="微软雅黑" panose="020B0503020204020204" pitchFamily="34" charset="-122"/>
                <a:ea typeface="微软雅黑" panose="020B0503020204020204" pitchFamily="34" charset="-122"/>
              </a:rPr>
              <a:t>P</a:t>
            </a:r>
            <a:endParaRPr lang="zh-CN" altLang="en-US"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3</a:t>
            </a:fld>
            <a:endParaRPr lang="zh-CN" altLang="en-US"/>
          </a:p>
        </p:txBody>
      </p:sp>
    </p:spTree>
    <p:extLst>
      <p:ext uri="{BB962C8B-B14F-4D97-AF65-F5344CB8AC3E}">
        <p14:creationId xmlns:p14="http://schemas.microsoft.com/office/powerpoint/2010/main" val="81494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14</a:t>
            </a:fld>
            <a:endParaRPr lang="zh-CN" altLang="en-US"/>
          </a:p>
        </p:txBody>
      </p:sp>
    </p:spTree>
    <p:extLst>
      <p:ext uri="{BB962C8B-B14F-4D97-AF65-F5344CB8AC3E}">
        <p14:creationId xmlns:p14="http://schemas.microsoft.com/office/powerpoint/2010/main" val="308957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state (v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 ) 表示以</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v </a:t>
            </a:r>
            <a:r>
              <a:rPr lang="zh-CN" altLang="en-US" baseline="0" dirty="0" smtClean="0">
                <a:latin typeface="微软雅黑" panose="020B0503020204020204" pitchFamily="34" charset="-122"/>
                <a:ea typeface="微软雅黑" panose="020B0503020204020204" pitchFamily="34" charset="-122"/>
              </a:rPr>
              <a:t>为根，含有标签集合 </a:t>
            </a:r>
            <a:r>
              <a:rPr lang="en-US" altLang="zh-CN" baseline="0" dirty="0" smtClean="0">
                <a:latin typeface="微软雅黑" panose="020B0503020204020204" pitchFamily="34" charset="-122"/>
                <a:ea typeface="微软雅黑" panose="020B0503020204020204" pitchFamily="34" charset="-122"/>
              </a:rPr>
              <a:t>X </a:t>
            </a:r>
            <a:r>
              <a:rPr lang="zh-CN" altLang="en-US" baseline="0" dirty="0" smtClean="0">
                <a:latin typeface="微软雅黑" panose="020B0503020204020204" pitchFamily="34" charset="-122"/>
                <a:ea typeface="微软雅黑" panose="020B0503020204020204" pitchFamily="34" charset="-122"/>
              </a:rPr>
              <a:t>的树 </a:t>
            </a:r>
            <a:endParaRPr lang="en-US" altLang="zh-CN" baseline="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4</a:t>
            </a:fld>
            <a:endParaRPr lang="zh-CN" altLang="en-US"/>
          </a:p>
        </p:txBody>
      </p:sp>
    </p:spTree>
    <p:extLst>
      <p:ext uri="{BB962C8B-B14F-4D97-AF65-F5344CB8AC3E}">
        <p14:creationId xmlns:p14="http://schemas.microsoft.com/office/powerpoint/2010/main" val="156732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smtClean="0">
                <a:solidFill>
                  <a:schemeClr val="tx1"/>
                </a:solidFill>
                <a:latin typeface="+mj-ea"/>
                <a:ea typeface="+mn-ea"/>
                <a:cs typeface="+mn-cs"/>
              </a:rPr>
              <a:t>优先队列</a:t>
            </a:r>
            <a:endParaRPr lang="en-US" altLang="zh-CN" sz="1000" kern="1200" dirty="0" smtClean="0">
              <a:solidFill>
                <a:schemeClr val="tx1"/>
              </a:solidFill>
              <a:latin typeface="+mj-ea"/>
              <a:ea typeface="+mn-ea"/>
              <a:cs typeface="+mn-cs"/>
            </a:endParaRPr>
          </a:p>
          <a:p>
            <a:r>
              <a:rPr lang="zh-CN" altLang="en-US" sz="1000" kern="1200" dirty="0" smtClean="0">
                <a:solidFill>
                  <a:schemeClr val="tx1"/>
                </a:solidFill>
                <a:latin typeface="+mj-ea"/>
                <a:ea typeface="+mn-ea"/>
                <a:cs typeface="+mn-cs"/>
              </a:rPr>
              <a:t>按照入队子树的权重和进行排列，权重越小，优先值越高</a:t>
            </a:r>
          </a:p>
          <a:p>
            <a:endParaRPr lang="en-US" altLang="zh-CN" dirty="0" smtClean="0"/>
          </a:p>
          <a:p>
            <a:r>
              <a:rPr lang="en-US" altLang="zh-CN" dirty="0" smtClean="0"/>
              <a:t>V1 v2 v3 v4 </a:t>
            </a:r>
            <a:r>
              <a:rPr lang="zh-CN" altLang="en-US" dirty="0" smtClean="0"/>
              <a:t>拥有我们给的查询的标签</a:t>
            </a:r>
            <a:endParaRPr lang="en-US" altLang="zh-CN" dirty="0" smtClean="0"/>
          </a:p>
          <a:p>
            <a:r>
              <a:rPr lang="zh-CN" altLang="en-US" dirty="0" smtClean="0"/>
              <a:t>局限：</a:t>
            </a:r>
            <a:endParaRPr lang="en-US" altLang="zh-CN" dirty="0" smtClean="0"/>
          </a:p>
          <a:p>
            <a:r>
              <a:rPr lang="zh-CN" altLang="en-US" dirty="0" smtClean="0"/>
              <a:t>时间复杂度</a:t>
            </a:r>
            <a:r>
              <a:rPr lang="zh-CN" altLang="en-US" baseline="0" dirty="0" smtClean="0"/>
              <a:t>  当给定的查询关键字个数大于</a:t>
            </a:r>
            <a:r>
              <a:rPr lang="en-US" altLang="zh-CN" baseline="0" dirty="0" smtClean="0"/>
              <a:t>8</a:t>
            </a:r>
            <a:r>
              <a:rPr lang="zh-CN" altLang="en-US" baseline="0" dirty="0" smtClean="0"/>
              <a:t>个时（当处理比较大的图时）就已经不能得出结果，同时也非常占用空间</a:t>
            </a:r>
            <a:endParaRPr lang="en-US" altLang="zh-CN" baseline="0" dirty="0" smtClean="0"/>
          </a:p>
          <a:p>
            <a:r>
              <a:rPr lang="zh-CN" altLang="en-US" baseline="0" dirty="0" smtClean="0"/>
              <a:t>我感觉不能算是缺点  只有当程序结束时才能得到结果。</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5</a:t>
            </a:fld>
            <a:endParaRPr lang="zh-CN" altLang="en-US"/>
          </a:p>
        </p:txBody>
      </p:sp>
    </p:spTree>
    <p:extLst>
      <p:ext uri="{BB962C8B-B14F-4D97-AF65-F5344CB8AC3E}">
        <p14:creationId xmlns:p14="http://schemas.microsoft.com/office/powerpoint/2010/main" val="41877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14:m>
                  <m:oMath xmlns:m="http://schemas.openxmlformats.org/officeDocument/2006/math">
                    <m:acc>
                      <m:accPr>
                        <m:chr m:val="̃"/>
                        <m:ctrlPr>
                          <a:rPr lang="zh-CN" altLang="en-US" i="1">
                            <a:latin typeface="Cambria Math" panose="02040503050406030204" pitchFamily="18" charset="0"/>
                          </a:rPr>
                        </m:ctrlPr>
                      </m:accPr>
                      <m:e>
                        <m:r>
                          <a:rPr lang="en-US" altLang="zh-CN" b="0" i="1" spc="-150" smtClean="0">
                            <a:latin typeface="Cambria Math" panose="02040503050406030204" pitchFamily="18" charset="0"/>
                          </a:rPr>
                          <m:t>𝑣</m:t>
                        </m:r>
                        <m:r>
                          <a:rPr lang="en-US" altLang="zh-CN" i="1" spc="-150" baseline="-25000">
                            <a:latin typeface="Cambria Math" panose="02040503050406030204" pitchFamily="18" charset="0"/>
                          </a:rPr>
                          <m:t>𝑝</m:t>
                        </m:r>
                      </m:e>
                    </m:acc>
                    <m:r>
                      <a:rPr lang="en-US" altLang="zh-CN" spc="-150" baseline="-25000">
                        <a:latin typeface="Cambria Math" panose="02040503050406030204" pitchFamily="18" charset="0"/>
                      </a:rPr>
                      <m:t> </m:t>
                    </m:r>
                  </m:oMath>
                </a14:m>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将</a:t>
                </a:r>
                <a:r>
                  <a:rPr lang="en-US" altLang="zh-CN" dirty="0" smtClean="0"/>
                  <a:t>v </a:t>
                </a:r>
                <a:r>
                  <a:rPr lang="zh-CN" altLang="en-US" dirty="0" smtClean="0"/>
                  <a:t>到</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𝑋</m:t>
                        </m:r>
                      </m:e>
                    </m:acc>
                  </m:oMath>
                </a14:m>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en-US" altLang="zh-CN" baseline="0" dirty="0" smtClean="0"/>
              </a:p>
              <a:p>
                <a:r>
                  <a:rPr lang="zh-CN" altLang="en-US" baseline="0" dirty="0" smtClean="0"/>
                  <a:t>注意我们会用一个 </a:t>
                </a:r>
                <a:r>
                  <a:rPr lang="en-US" altLang="zh-CN" baseline="0" dirty="0" smtClean="0"/>
                  <a:t>D </a:t>
                </a:r>
                <a:r>
                  <a:rPr lang="zh-CN" altLang="en-US" baseline="0" dirty="0" smtClean="0"/>
                  <a:t>来保存已经求得的状态的最优</a:t>
                </a:r>
                <a:endParaRPr lang="en-US" altLang="zh-CN" baseline="0" dirty="0" smtClean="0"/>
              </a:p>
              <a:p>
                <a:r>
                  <a:rPr lang="zh-CN" altLang="en-US" baseline="0" dirty="0" smtClean="0"/>
                  <a:t>注意合并时 </a:t>
                </a:r>
                <a:r>
                  <a:rPr lang="en-US" altLang="zh-CN" baseline="0" dirty="0" smtClean="0"/>
                  <a:t>X </a:t>
                </a:r>
                <a:r>
                  <a:rPr lang="zh-CN" altLang="en-US" baseline="0" dirty="0" smtClean="0"/>
                  <a:t>与</a:t>
                </a:r>
                <a:r>
                  <a:rPr lang="en-US" altLang="zh-CN" baseline="0" dirty="0" smtClean="0"/>
                  <a:t>X- </a:t>
                </a:r>
                <a:r>
                  <a:rPr lang="zh-CN" altLang="en-US" baseline="0" dirty="0" smtClean="0"/>
                  <a:t>不能有交集</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 </a:t>
                </a:r>
                <a:r>
                  <a:rPr lang="en-US" altLang="zh-CN" dirty="0" smtClean="0"/>
                  <a:t>Dijkstra </a:t>
                </a:r>
                <a:r>
                  <a:rPr lang="zh-CN" altLang="en-US" dirty="0" smtClean="0"/>
                  <a:t>方法求解 </a:t>
                </a:r>
                <a:r>
                  <a:rPr lang="zh-CN" altLang="en-US" i="0">
                    <a:latin typeface="Cambria Math" panose="02040503050406030204" pitchFamily="18" charset="0"/>
                  </a:rPr>
                  <a:t>(</a:t>
                </a:r>
                <a:r>
                  <a:rPr lang="en-US" altLang="zh-CN" b="0" i="0" spc="-150" smtClean="0">
                    <a:latin typeface="Cambria Math" panose="02040503050406030204" pitchFamily="18" charset="0"/>
                  </a:rPr>
                  <a:t>𝑣</a:t>
                </a:r>
                <a:r>
                  <a:rPr lang="en-US" altLang="zh-CN" i="0" spc="-150" baseline="-25000">
                    <a:latin typeface="Cambria Math" panose="02040503050406030204" pitchFamily="18" charset="0"/>
                  </a:rPr>
                  <a:t>𝑝</a:t>
                </a:r>
                <a:r>
                  <a:rPr lang="zh-CN" altLang="en-US" i="0" spc="-150" baseline="-25000">
                    <a:latin typeface="Cambria Math" panose="02040503050406030204" pitchFamily="18" charset="0"/>
                  </a:rPr>
                  <a:t>) ̃</a:t>
                </a:r>
                <a:r>
                  <a:rPr lang="en-US" altLang="zh-CN" i="0" spc="-150" baseline="-25000">
                    <a:latin typeface="Cambria Math" panose="02040503050406030204" pitchFamily="18" charset="0"/>
                  </a:rPr>
                  <a:t>  </a:t>
                </a:r>
                <a:r>
                  <a:rPr lang="zh-CN" altLang="en-US" dirty="0" smtClean="0"/>
                  <a:t> 到其它 </a:t>
                </a:r>
                <a:r>
                  <a:rPr lang="en-US" altLang="zh-CN" dirty="0" smtClean="0"/>
                  <a:t>V </a:t>
                </a:r>
                <a:r>
                  <a:rPr lang="zh-CN" altLang="en-US" dirty="0" smtClean="0"/>
                  <a:t>结点的最短路径 </a:t>
                </a:r>
                <a:endParaRPr lang="zh-CN" altLang="en-US" dirty="0"/>
              </a:p>
              <a:p>
                <a:r>
                  <a:rPr lang="en-US" altLang="zh-CN" dirty="0" smtClean="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将</a:t>
                </a:r>
                <a:r>
                  <a:rPr lang="en-US" altLang="zh-CN" dirty="0" smtClean="0"/>
                  <a:t>v </a:t>
                </a:r>
                <a:r>
                  <a:rPr lang="zh-CN" altLang="en-US" dirty="0" smtClean="0"/>
                  <a:t>到</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smtClean="0"/>
                  <a:t> </a:t>
                </a:r>
                <a:r>
                  <a:rPr lang="zh-CN" altLang="en-US" dirty="0" smtClean="0"/>
                  <a:t>虚拟结点的最短路径进行合并构成一棵树</a:t>
                </a:r>
                <a:endParaRPr lang="en-US" altLang="zh-CN" dirty="0"/>
              </a:p>
              <a:p>
                <a:r>
                  <a:rPr lang="zh-CN" altLang="en-US" dirty="0" smtClean="0"/>
                  <a:t>然后将 </a:t>
                </a:r>
                <a:r>
                  <a:rPr lang="en-US" altLang="zh-CN" dirty="0" smtClean="0"/>
                  <a:t>T(v, X)</a:t>
                </a:r>
                <a:r>
                  <a:rPr lang="zh-CN" altLang="en-US" dirty="0" smtClean="0"/>
                  <a:t>与 </a:t>
                </a:r>
                <a:r>
                  <a:rPr lang="en-US" altLang="zh-CN" dirty="0"/>
                  <a:t>T’ ( v , </a:t>
                </a:r>
                <a:r>
                  <a:rPr lang="en-US" altLang="zh-CN" i="0">
                    <a:latin typeface="Cambria Math" panose="02040503050406030204" pitchFamily="18" charset="0"/>
                  </a:rPr>
                  <a:t>𝑋</a:t>
                </a:r>
                <a:r>
                  <a:rPr lang="zh-CN" altLang="en-US" i="0">
                    <a:latin typeface="Cambria Math" panose="02040503050406030204" pitchFamily="18" charset="0"/>
                  </a:rPr>
                  <a:t> ̅</a:t>
                </a:r>
                <a:r>
                  <a:rPr lang="en-US" altLang="zh-CN" dirty="0"/>
                  <a:t>) </a:t>
                </a:r>
                <a:r>
                  <a:rPr lang="zh-CN" altLang="en-US" dirty="0" smtClean="0"/>
                  <a:t>进行合并形成的最小生成树（</a:t>
                </a:r>
                <a:r>
                  <a:rPr lang="en-US" altLang="zh-CN" dirty="0" smtClean="0"/>
                  <a:t>MST</a:t>
                </a:r>
                <a:r>
                  <a:rPr lang="zh-CN" altLang="en-US" dirty="0" smtClean="0"/>
                  <a:t>）</a:t>
                </a:r>
                <a:endParaRPr lang="en-US" altLang="zh-CN" dirty="0" smtClean="0"/>
              </a:p>
              <a:p>
                <a:r>
                  <a:rPr lang="zh-CN" altLang="en-US" dirty="0"/>
                  <a:t>这</a:t>
                </a:r>
                <a:r>
                  <a:rPr lang="zh-CN" altLang="en-US" dirty="0" smtClean="0"/>
                  <a:t>样获得一个可行解</a:t>
                </a:r>
                <a:endParaRPr lang="zh-CN" altLang="en-US" dirty="0"/>
              </a:p>
              <a:p>
                <a:r>
                  <a:rPr lang="zh-CN" altLang="en-US" dirty="0" smtClean="0"/>
                  <a:t>当我们再进行</a:t>
                </a:r>
                <a:r>
                  <a:rPr lang="zh-CN" altLang="en-US" baseline="0" dirty="0" smtClean="0"/>
                  <a:t> 边添加 子树合并时就要进行 增长之后的 权重和是否小于 </a:t>
                </a:r>
                <a:r>
                  <a:rPr lang="en-US" altLang="zh-CN" baseline="0" dirty="0" smtClean="0"/>
                  <a:t>Best</a:t>
                </a:r>
                <a:r>
                  <a:rPr lang="zh-CN" altLang="en-US" baseline="0" dirty="0" smtClean="0"/>
                  <a:t>的权重，如果大于就舍弃不再进行操作</a:t>
                </a:r>
                <a:endParaRPr lang="zh-CN" altLang="en-US" dirty="0"/>
              </a:p>
            </p:txBody>
          </p:sp>
        </mc:Fallback>
      </mc:AlternateContent>
      <p:sp>
        <p:nvSpPr>
          <p:cNvPr id="4" name="灯片编号占位符 3"/>
          <p:cNvSpPr>
            <a:spLocks noGrp="1"/>
          </p:cNvSpPr>
          <p:nvPr>
            <p:ph type="sldNum" sz="quarter" idx="10"/>
          </p:nvPr>
        </p:nvSpPr>
        <p:spPr/>
        <p:txBody>
          <a:bodyPr/>
          <a:lstStyle/>
          <a:p>
            <a:fld id="{6D976821-E27C-468A-B0DF-45C41166D256}" type="slidenum">
              <a:rPr lang="zh-CN" altLang="en-US" smtClean="0"/>
              <a:t>6</a:t>
            </a:fld>
            <a:endParaRPr lang="zh-CN" altLang="en-US"/>
          </a:p>
        </p:txBody>
      </p:sp>
    </p:spTree>
    <p:extLst>
      <p:ext uri="{BB962C8B-B14F-4D97-AF65-F5344CB8AC3E}">
        <p14:creationId xmlns:p14="http://schemas.microsoft.com/office/powerpoint/2010/main" val="25033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Assume that each edge in the graph G has a positive weight. </a:t>
            </a:r>
            <a:endParaRPr lang="en-US" altLang="zh-CN" dirty="0" smtClean="0"/>
          </a:p>
          <a:p>
            <a:r>
              <a:rPr lang="zh-CN" altLang="en-US" smtClean="0"/>
              <a:t>定理</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7</a:t>
            </a:fld>
            <a:endParaRPr lang="zh-CN" altLang="en-US"/>
          </a:p>
        </p:txBody>
      </p:sp>
    </p:spTree>
    <p:extLst>
      <p:ext uri="{BB962C8B-B14F-4D97-AF65-F5344CB8AC3E}">
        <p14:creationId xmlns:p14="http://schemas.microsoft.com/office/powerpoint/2010/main" val="171952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这个定理我估计作者是偶然猜测出来的，证明很马虎。。。。。</a:t>
            </a:r>
            <a:r>
              <a:rPr lang="en-US" altLang="zh-CN" dirty="0" smtClean="0"/>
              <a:t>cry...s</a:t>
            </a:r>
          </a:p>
          <a:p>
            <a:r>
              <a:rPr lang="zh-CN" altLang="en-US" dirty="0" smtClean="0"/>
              <a:t>大于</a:t>
            </a:r>
            <a:r>
              <a:rPr lang="zh-CN" altLang="en-US" baseline="0" dirty="0" smtClean="0"/>
              <a:t> </a:t>
            </a:r>
            <a:r>
              <a:rPr lang="en-US" altLang="zh-CN" baseline="0" dirty="0" smtClean="0"/>
              <a:t>2/3 f*</a:t>
            </a:r>
            <a:r>
              <a:rPr lang="zh-CN" altLang="en-US" baseline="0" dirty="0" smtClean="0"/>
              <a:t>（</a:t>
            </a:r>
            <a:r>
              <a:rPr lang="en-US" altLang="zh-CN" baseline="0" dirty="0" smtClean="0"/>
              <a:t>P</a:t>
            </a:r>
            <a:r>
              <a:rPr lang="zh-CN" altLang="en-US" baseline="0" dirty="0" smtClean="0"/>
              <a:t>）的状态不需要树合并操作来进行</a:t>
            </a:r>
            <a:endParaRPr lang="en-US" altLang="zh-CN" baseline="0" dirty="0" smtClean="0"/>
          </a:p>
          <a:p>
            <a:r>
              <a:rPr lang="zh-CN" altLang="en-US" dirty="0" smtClean="0"/>
              <a:t>通过两个定理来减少了中间状态的求解次数 ，注意是 </a:t>
            </a:r>
            <a:r>
              <a:rPr lang="zh-CN" altLang="en-US" b="1" dirty="0" smtClean="0"/>
              <a:t>减少了求解次数</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8</a:t>
            </a:fld>
            <a:endParaRPr lang="zh-CN" altLang="en-US"/>
          </a:p>
        </p:txBody>
      </p:sp>
    </p:spTree>
    <p:extLst>
      <p:ext uri="{BB962C8B-B14F-4D97-AF65-F5344CB8AC3E}">
        <p14:creationId xmlns:p14="http://schemas.microsoft.com/office/powerpoint/2010/main" val="154056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首先对比一下搜索效果</a:t>
            </a:r>
            <a:endParaRPr lang="en-US" altLang="zh-CN" dirty="0" smtClean="0"/>
          </a:p>
          <a:p>
            <a:r>
              <a:rPr lang="en-US" altLang="zh-CN" dirty="0" smtClean="0"/>
              <a:t>A* </a:t>
            </a:r>
            <a:r>
              <a:rPr lang="zh-CN" altLang="en-US" dirty="0" smtClean="0"/>
              <a:t>是一种用于寻找最短路径的搜寻策略</a:t>
            </a:r>
            <a:endParaRPr lang="en-US" altLang="zh-CN" dirty="0" smtClean="0"/>
          </a:p>
          <a:p>
            <a:endParaRPr lang="en-US" altLang="zh-CN" dirty="0" smtClean="0"/>
          </a:p>
          <a:p>
            <a:r>
              <a:rPr lang="en-US" altLang="zh-CN" dirty="0" smtClean="0"/>
              <a:t>PrunedDP++</a:t>
            </a:r>
            <a:r>
              <a:rPr lang="zh-CN" altLang="en-US" dirty="0" smtClean="0"/>
              <a:t>方法与 </a:t>
            </a:r>
            <a:r>
              <a:rPr lang="en-US" altLang="zh-CN" dirty="0" smtClean="0"/>
              <a:t>PrunedDP</a:t>
            </a:r>
            <a:r>
              <a:rPr lang="zh-CN" altLang="en-US" dirty="0" smtClean="0"/>
              <a:t>方法在计算的流程上是极为相似的，区别在于在优先队列中的优先值计算时发生了一点点改变</a:t>
            </a:r>
            <a:endParaRPr lang="en-US" altLang="zh-CN" dirty="0" smtClean="0"/>
          </a:p>
          <a:p>
            <a:r>
              <a:rPr lang="zh-CN" altLang="en-US" dirty="0" smtClean="0"/>
              <a:t>由之前的比较每个状态自身的权重值大小改为了自身权重值加了一个启发式估计的一个值</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9</a:t>
            </a:fld>
            <a:endParaRPr lang="zh-CN" altLang="en-US"/>
          </a:p>
        </p:txBody>
      </p:sp>
    </p:spTree>
    <p:extLst>
      <p:ext uri="{BB962C8B-B14F-4D97-AF65-F5344CB8AC3E}">
        <p14:creationId xmlns:p14="http://schemas.microsoft.com/office/powerpoint/2010/main" val="112193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也就是说寻找（</a:t>
            </a:r>
            <a:r>
              <a:rPr lang="en-US" altLang="zh-CN" b="1" dirty="0" smtClean="0"/>
              <a:t>v,X-</a:t>
            </a:r>
            <a:r>
              <a:rPr lang="zh-CN" altLang="en-US" b="1" dirty="0" smtClean="0"/>
              <a:t>）的我们能肯定的最大的值</a:t>
            </a:r>
            <a:endParaRPr lang="zh-CN" altLang="en-US" b="1"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10</a:t>
            </a:fld>
            <a:endParaRPr lang="zh-CN" altLang="en-US"/>
          </a:p>
        </p:txBody>
      </p:sp>
    </p:spTree>
    <p:extLst>
      <p:ext uri="{BB962C8B-B14F-4D97-AF65-F5344CB8AC3E}">
        <p14:creationId xmlns:p14="http://schemas.microsoft.com/office/powerpoint/2010/main" val="2030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查询的关键字个数变化时</a:t>
            </a:r>
            <a:endParaRPr lang="zh-CN" altLang="en-US" dirty="0"/>
          </a:p>
        </p:txBody>
      </p:sp>
      <p:sp>
        <p:nvSpPr>
          <p:cNvPr id="4" name="灯片编号占位符 3"/>
          <p:cNvSpPr>
            <a:spLocks noGrp="1"/>
          </p:cNvSpPr>
          <p:nvPr>
            <p:ph type="sldNum" sz="quarter" idx="10"/>
          </p:nvPr>
        </p:nvSpPr>
        <p:spPr/>
        <p:txBody>
          <a:bodyPr/>
          <a:lstStyle/>
          <a:p>
            <a:fld id="{6D976821-E27C-468A-B0DF-45C41166D256}" type="slidenum">
              <a:rPr lang="zh-CN" altLang="en-US" smtClean="0"/>
              <a:t>12</a:t>
            </a:fld>
            <a:endParaRPr lang="zh-CN" altLang="en-US"/>
          </a:p>
        </p:txBody>
      </p:sp>
    </p:spTree>
    <p:extLst>
      <p:ext uri="{BB962C8B-B14F-4D97-AF65-F5344CB8AC3E}">
        <p14:creationId xmlns:p14="http://schemas.microsoft.com/office/powerpoint/2010/main" val="58991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D2913E-E55D-47C7-B123-978847E36064}"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14336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0BA72F-123A-4C20-9D93-B4F447A9F378}"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7128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F2EE8-412E-4947-A7DC-7074318CAC4B}"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19534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7957C6-A445-4D24-A53E-42BFB07A91B6}"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1370094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8E9D19-BD6F-48D0-9125-A9C0A90C066F}" type="datetime1">
              <a:rPr lang="zh-CN" altLang="en-US" smtClean="0"/>
              <a:t>2016/10/18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4560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2232A9-CCE7-4E0D-B319-FE4256E93103}"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14881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15035A-2191-4919-9F0E-5BC8FE841D11}" type="datetime1">
              <a:rPr lang="zh-CN" altLang="en-US" smtClean="0"/>
              <a:t>2016/10/18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400245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2BF4A7-CFB5-4707-B712-F72BD84ACB82}" type="datetime1">
              <a:rPr lang="zh-CN" altLang="en-US" smtClean="0"/>
              <a:t>2016/10/18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27048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3BD7C9-A900-408C-BF91-6ED57437CE08}" type="datetime1">
              <a:rPr lang="zh-CN" altLang="en-US" smtClean="0"/>
              <a:t>2016/10/18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1CC4D-4CCE-4D2A-B22C-25A859CB1CDC}" type="slidenum">
              <a:rPr lang="zh-CN" altLang="en-US" smtClean="0"/>
              <a:pPr/>
              <a:t>‹#›</a:t>
            </a:fld>
            <a:endParaRPr lang="zh-CN" altLang="en-US"/>
          </a:p>
        </p:txBody>
      </p:sp>
    </p:spTree>
    <p:extLst>
      <p:ext uri="{BB962C8B-B14F-4D97-AF65-F5344CB8AC3E}">
        <p14:creationId xmlns:p14="http://schemas.microsoft.com/office/powerpoint/2010/main" val="32440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3BCAF9-6696-4692-92E0-72E6F45B7091}"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34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2D1B30-583F-403B-BDF9-7257D2C1F23D}" type="datetime1">
              <a:rPr lang="zh-CN" altLang="en-US" smtClean="0"/>
              <a:t>2016/10/18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99344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59632-1167-40DA-BD15-939C27C48F3C}" type="datetime1">
              <a:rPr lang="zh-CN" altLang="en-US" smtClean="0"/>
              <a:t>2016/10/18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CC4D-4CCE-4D2A-B22C-25A859CB1CDC}" type="slidenum">
              <a:rPr lang="zh-CN" altLang="en-US" smtClean="0"/>
              <a:t>‹#›</a:t>
            </a:fld>
            <a:endParaRPr lang="zh-CN" altLang="en-US"/>
          </a:p>
        </p:txBody>
      </p:sp>
    </p:spTree>
    <p:extLst>
      <p:ext uri="{BB962C8B-B14F-4D97-AF65-F5344CB8AC3E}">
        <p14:creationId xmlns:p14="http://schemas.microsoft.com/office/powerpoint/2010/main" val="285536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0.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GI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830484" y="2543542"/>
            <a:ext cx="10531033" cy="1751062"/>
          </a:xfrm>
          <a:prstGeom prst="rect">
            <a:avLst/>
          </a:prstGeom>
        </p:spPr>
      </p:pic>
      <p:sp>
        <p:nvSpPr>
          <p:cNvPr id="5" name="矩形 4"/>
          <p:cNvSpPr/>
          <p:nvPr/>
        </p:nvSpPr>
        <p:spPr>
          <a:xfrm>
            <a:off x="1002170" y="1086363"/>
            <a:ext cx="10187661" cy="584775"/>
          </a:xfrm>
          <a:prstGeom prst="rect">
            <a:avLst/>
          </a:prstGeom>
        </p:spPr>
        <p:txBody>
          <a:bodyPr wrap="none">
            <a:spAutoFit/>
          </a:bodyPr>
          <a:lstStyle/>
          <a:p>
            <a:pPr algn="ctr"/>
            <a:r>
              <a:rPr lang="zh-CN" altLang="en-US" sz="3200" dirty="0" smtClean="0">
                <a:latin typeface="微软雅黑" panose="020B0503020204020204" pitchFamily="34" charset="-122"/>
                <a:ea typeface="微软雅黑" panose="020B0503020204020204" pitchFamily="34" charset="-122"/>
              </a:rPr>
              <a:t>Efficient and Progressive Group Steiner Tree Search</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135113" y="4868472"/>
            <a:ext cx="2536166" cy="1077218"/>
          </a:xfrm>
          <a:prstGeom prst="rect">
            <a:avLst/>
          </a:prstGeom>
          <a:noFill/>
        </p:spPr>
        <p:txBody>
          <a:bodyPr wrap="square" rtlCol="0">
            <a:spAutoFit/>
          </a:bodyPr>
          <a:lstStyle/>
          <a:p>
            <a:pPr algn="ctr">
              <a:spcAft>
                <a:spcPts val="600"/>
              </a:spcAft>
            </a:pPr>
            <a:r>
              <a:rPr lang="en-US" altLang="zh-CN" i="1" dirty="0" smtClean="0">
                <a:latin typeface="微软雅黑" panose="020B0503020204020204" pitchFamily="34" charset="-122"/>
                <a:ea typeface="微软雅黑" panose="020B0503020204020204" pitchFamily="34" charset="-122"/>
              </a:rPr>
              <a:t>SIGMOD-2016</a:t>
            </a:r>
            <a:endParaRPr lang="en-US" altLang="zh-CN" i="1" dirty="0">
              <a:latin typeface="微软雅黑" panose="020B0503020204020204" pitchFamily="34" charset="-122"/>
              <a:ea typeface="微软雅黑" panose="020B0503020204020204" pitchFamily="34" charset="-122"/>
            </a:endParaRPr>
          </a:p>
          <a:p>
            <a:pPr algn="ctr">
              <a:spcAft>
                <a:spcPts val="600"/>
              </a:spcAft>
            </a:pPr>
            <a:r>
              <a:rPr lang="en-US" altLang="zh-CN" dirty="0">
                <a:latin typeface="微软雅黑" panose="020B0503020204020204" pitchFamily="34" charset="-122"/>
                <a:ea typeface="微软雅黑" panose="020B0503020204020204" pitchFamily="34" charset="-122"/>
              </a:rPr>
              <a:t>TianzhuWei</a:t>
            </a:r>
          </a:p>
          <a:p>
            <a:pPr algn="ctr">
              <a:spcAft>
                <a:spcPts val="600"/>
              </a:spcAft>
            </a:pPr>
            <a:r>
              <a:rPr lang="en-US" altLang="zh-CN" dirty="0" smtClean="0">
                <a:latin typeface="微软雅黑" panose="020B0503020204020204" pitchFamily="34" charset="-122"/>
                <a:ea typeface="微软雅黑" panose="020B0503020204020204" pitchFamily="34" charset="-122"/>
              </a:rPr>
              <a:t>2016/10/19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156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mc:AlternateContent xmlns:mc="http://schemas.openxmlformats.org/markup-compatibility/2006" xmlns:a14="http://schemas.microsoft.com/office/drawing/2010/main">
        <mc:Choice Requires="a14">
          <p:sp>
            <p:nvSpPr>
              <p:cNvPr id="3" name="文本框 2"/>
              <p:cNvSpPr txBox="1"/>
              <p:nvPr/>
            </p:nvSpPr>
            <p:spPr>
              <a:xfrm>
                <a:off x="1056000" y="1449000"/>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56000" y="1449000"/>
                <a:ext cx="2248821" cy="307777"/>
              </a:xfrm>
              <a:prstGeom prst="rect">
                <a:avLst/>
              </a:prstGeom>
              <a:blipFill rotWithShape="0">
                <a:blip r:embed="rId3"/>
                <a:stretch>
                  <a:fillRect l="-3523" t="-4000" r="-3523" b="-36000"/>
                </a:stretch>
              </a:blipFill>
            </p:spPr>
            <p:txBody>
              <a:bodyPr/>
              <a:lstStyle/>
              <a:p>
                <a:r>
                  <a:rPr lang="zh-CN" altLang="en-US">
                    <a:noFill/>
                  </a:rPr>
                  <a:t> </a:t>
                </a:r>
              </a:p>
            </p:txBody>
          </p:sp>
        </mc:Fallback>
      </mc:AlternateContent>
      <p:grpSp>
        <p:nvGrpSpPr>
          <p:cNvPr id="7" name="组合 6"/>
          <p:cNvGrpSpPr/>
          <p:nvPr/>
        </p:nvGrpSpPr>
        <p:grpSpPr>
          <a:xfrm>
            <a:off x="1029178" y="2087856"/>
            <a:ext cx="4238563" cy="400110"/>
            <a:chOff x="1029178" y="2087856"/>
            <a:chExt cx="4238563" cy="400110"/>
          </a:xfrm>
        </p:grpSpPr>
        <mc:AlternateContent xmlns:mc="http://schemas.openxmlformats.org/markup-compatibility/2006" xmlns:a14="http://schemas.microsoft.com/office/drawing/2010/main">
          <mc:Choice Requires="a14">
            <p:sp>
              <p:nvSpPr>
                <p:cNvPr id="4" name="文本框 3"/>
                <p:cNvSpPr txBox="1"/>
                <p:nvPr/>
              </p:nvSpPr>
              <p:spPr>
                <a:xfrm>
                  <a:off x="1029178" y="2132004"/>
                  <a:ext cx="2877519" cy="306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𝑋</m:t>
                            </m:r>
                            <m:r>
                              <a:rPr lang="en-US" altLang="zh-CN" sz="2000" b="0" i="1" smtClean="0">
                                <a:solidFill>
                                  <a:srgbClr val="FF0000"/>
                                </a:solidFill>
                                <a:latin typeface="Cambria Math" panose="02040503050406030204" pitchFamily="18" charset="0"/>
                              </a:rPr>
                              <m:t> </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solidFill>
                              <a:srgbClr val="FF0000"/>
                            </a:solidFill>
                            <a:latin typeface="Cambria Math" panose="02040503050406030204" pitchFamily="18" charset="0"/>
                          </a:rPr>
                          <m:t>𝑣</m:t>
                        </m:r>
                        <m:r>
                          <a:rPr lang="en-US" altLang="zh-CN" sz="2000" b="0" i="1" smtClean="0">
                            <a:solidFill>
                              <a:srgbClr val="FF0000"/>
                            </a:solidFill>
                            <a:latin typeface="Cambria Math" panose="02040503050406030204" pitchFamily="18" charset="0"/>
                          </a:rPr>
                          <m:t>,</m:t>
                        </m:r>
                        <m:acc>
                          <m:accPr>
                            <m:chr m:val="̅"/>
                            <m:ctrlPr>
                              <a:rPr lang="zh-CN" altLang="en-US" sz="2000" b="1" i="1">
                                <a:solidFill>
                                  <a:srgbClr val="FF0000"/>
                                </a:solidFill>
                                <a:latin typeface="Cambria Math" panose="02040503050406030204" pitchFamily="18" charset="0"/>
                                <a:ea typeface="微软雅黑" panose="020B0503020204020204" pitchFamily="34" charset="-122"/>
                              </a:rPr>
                            </m:ctrlPr>
                          </m:accPr>
                          <m:e>
                            <m:r>
                              <a:rPr lang="en-US" altLang="zh-CN" sz="2000" b="1" i="1">
                                <a:solidFill>
                                  <a:srgbClr val="FF0000"/>
                                </a:solidFill>
                                <a:latin typeface="Cambria Math" panose="02040503050406030204" pitchFamily="18" charset="0"/>
                                <a:ea typeface="微软雅黑" panose="020B0503020204020204" pitchFamily="34" charset="-122"/>
                              </a:rPr>
                              <m:t>𝑿</m:t>
                            </m:r>
                          </m:e>
                        </m:acc>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29178" y="2132004"/>
                  <a:ext cx="2877519" cy="306494"/>
                </a:xfrm>
                <a:prstGeom prst="rect">
                  <a:avLst/>
                </a:prstGeom>
                <a:blipFill rotWithShape="0">
                  <a:blip r:embed="rId4"/>
                  <a:stretch>
                    <a:fillRect l="-2966" t="-4000" r="-1059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296000" y="2087856"/>
                  <a:ext cx="971741" cy="400110"/>
                </a:xfrm>
                <a:prstGeom prst="rect">
                  <a:avLst/>
                </a:prstGeom>
              </p:spPr>
              <p:txBody>
                <a:bodyPr wrap="none">
                  <a:spAutoFit/>
                </a:bodyPr>
                <a:lstStyle/>
                <a:p>
                  <a14:m>
                    <m:oMath xmlns:m="http://schemas.openxmlformats.org/officeDocument/2006/math">
                      <m:acc>
                        <m:accPr>
                          <m:chr m:val="̅"/>
                          <m:ctrlPr>
                            <a:rPr lang="zh-CN" altLang="en-US" sz="2000" i="1" smtClean="0">
                              <a:solidFill>
                                <a:schemeClr val="tx1"/>
                              </a:solidFill>
                              <a:latin typeface="Cambria Math" panose="02040503050406030204" pitchFamily="18" charset="0"/>
                              <a:ea typeface="微软雅黑" panose="020B0503020204020204" pitchFamily="34" charset="-122"/>
                            </a:rPr>
                          </m:ctrlPr>
                        </m:accPr>
                        <m:e>
                          <m:r>
                            <a:rPr lang="en-US" altLang="zh-CN" sz="2000" b="0" i="1">
                              <a:solidFill>
                                <a:schemeClr val="tx1"/>
                              </a:solidFill>
                              <a:latin typeface="Cambria Math" panose="02040503050406030204" pitchFamily="18" charset="0"/>
                              <a:ea typeface="微软雅黑" panose="020B0503020204020204" pitchFamily="34" charset="-122"/>
                            </a:rPr>
                            <m:t>𝑋</m:t>
                          </m:r>
                        </m:e>
                      </m:acc>
                    </m:oMath>
                  </a14:m>
                  <a:r>
                    <a:rPr lang="en-US" altLang="zh-CN" sz="2000" dirty="0" smtClean="0">
                      <a:solidFill>
                        <a:schemeClr val="tx1"/>
                      </a:solidFill>
                    </a:rPr>
                    <a:t> = P\X</a:t>
                  </a:r>
                  <a:endParaRPr lang="zh-CN" altLang="en-US" sz="20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296000" y="2087856"/>
                  <a:ext cx="971741" cy="400110"/>
                </a:xfrm>
                <a:prstGeom prst="rect">
                  <a:avLst/>
                </a:prstGeom>
                <a:blipFill rotWithShape="0">
                  <a:blip r:embed="rId5"/>
                  <a:stretch>
                    <a:fillRect t="-7576" r="-5660" b="-25758"/>
                  </a:stretch>
                </a:blipFill>
              </p:spPr>
              <p:txBody>
                <a:bodyPr/>
                <a:lstStyle/>
                <a:p>
                  <a:r>
                    <a:rPr lang="zh-CN" altLang="en-US">
                      <a:noFill/>
                    </a:rPr>
                    <a:t> </a:t>
                  </a:r>
                </a:p>
              </p:txBody>
            </p:sp>
          </mc:Fallback>
        </mc:AlternateContent>
      </p:grpSp>
      <p:sp>
        <p:nvSpPr>
          <p:cNvPr id="6" name="圆角矩形 5"/>
          <p:cNvSpPr/>
          <p:nvPr/>
        </p:nvSpPr>
        <p:spPr>
          <a:xfrm>
            <a:off x="3036000" y="2085196"/>
            <a:ext cx="870697" cy="4001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4482" y="1367388"/>
            <a:ext cx="3031856"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One-label lower bound</a:t>
            </a:r>
          </a:p>
        </p:txBody>
      </p:sp>
      <mc:AlternateContent xmlns:mc="http://schemas.openxmlformats.org/markup-compatibility/2006" xmlns:a14="http://schemas.microsoft.com/office/drawing/2010/main">
        <mc:Choice Requires="a14">
          <p:sp>
            <p:nvSpPr>
              <p:cNvPr id="9" name="矩形 8"/>
              <p:cNvSpPr/>
              <p:nvPr/>
            </p:nvSpPr>
            <p:spPr>
              <a:xfrm>
                <a:off x="4157674" y="1367388"/>
                <a:ext cx="10324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𝑣</m:t>
                      </m:r>
                      <m:r>
                        <a:rPr lang="en-US" altLang="zh-CN" sz="2000" i="1" smtClean="0">
                          <a:solidFill>
                            <a:schemeClr val="tx1"/>
                          </a:solidFill>
                          <a:latin typeface="Cambria Math" panose="02040503050406030204" pitchFamily="18" charset="0"/>
                        </a:rPr>
                        <m:t>,</m:t>
                      </m:r>
                      <m:acc>
                        <m:accPr>
                          <m:chr m:val="̅"/>
                          <m:ctrlPr>
                            <a:rPr lang="zh-CN" altLang="en-US" sz="2000" b="1" i="1">
                              <a:solidFill>
                                <a:schemeClr val="tx1"/>
                              </a:solidFill>
                              <a:latin typeface="Cambria Math" panose="02040503050406030204" pitchFamily="18" charset="0"/>
                              <a:ea typeface="微软雅黑" panose="020B0503020204020204" pitchFamily="34" charset="-122"/>
                            </a:rPr>
                          </m:ctrlPr>
                        </m:accPr>
                        <m:e>
                          <m:r>
                            <a:rPr lang="en-US" altLang="zh-CN" sz="2000" b="1" i="1">
                              <a:solidFill>
                                <a:schemeClr val="tx1"/>
                              </a:solidFill>
                              <a:latin typeface="Cambria Math" panose="02040503050406030204" pitchFamily="18" charset="0"/>
                              <a:ea typeface="微软雅黑" panose="020B0503020204020204" pitchFamily="34" charset="-122"/>
                            </a:rPr>
                            <m:t>𝑿</m:t>
                          </m:r>
                        </m:e>
                      </m:acc>
                      <m:r>
                        <a:rPr lang="en-US" altLang="zh-CN" sz="2000" i="1">
                          <a:solidFill>
                            <a:schemeClr val="tx1"/>
                          </a:solidFill>
                          <a:latin typeface="Cambria Math" panose="02040503050406030204" pitchFamily="18" charset="0"/>
                        </a:rPr>
                        <m:t>)</m:t>
                      </m:r>
                    </m:oMath>
                  </m:oMathPara>
                </a14:m>
                <a:endParaRPr lang="zh-CN" altLang="en-US" sz="2000"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57674" y="1367388"/>
                <a:ext cx="1032462" cy="400110"/>
              </a:xfrm>
              <a:prstGeom prst="rect">
                <a:avLst/>
              </a:prstGeom>
              <a:blipFill rotWithShape="0">
                <a:blip r:embed="rId6"/>
                <a:stretch>
                  <a:fillRect r="-21893"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64482" y="2936557"/>
                <a:ext cx="5825124" cy="98488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2000" b="1" i="1" smtClean="0">
                          <a:latin typeface="Cambria Math" panose="02040503050406030204" pitchFamily="18" charset="0"/>
                        </a:rPr>
                        <m:t>𝑻</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e>
                      </m:d>
                    </m:oMath>
                  </m:oMathPara>
                </a14:m>
                <a:endParaRPr lang="en-US" altLang="zh-CN" b="1" dirty="0" smtClean="0"/>
              </a:p>
              <a:p>
                <a:endParaRPr lang="en-US" altLang="zh-CN" b="0" dirty="0" smtClean="0"/>
              </a:p>
              <a:p>
                <a:pPr/>
                <a14:m>
                  <m:oMathPara xmlns:m="http://schemas.openxmlformats.org/officeDocument/2006/math">
                    <m:oMathParaPr>
                      <m:jc m:val="center"/>
                    </m:oMathParaPr>
                    <m:oMath xmlns:m="http://schemas.openxmlformats.org/officeDocument/2006/math">
                      <m:r>
                        <a:rPr lang="zh-CN" altLang="en-US" sz="2000" i="1" smtClean="0">
                          <a:latin typeface="Cambria Math" panose="02040503050406030204" pitchFamily="18" charset="0"/>
                        </a:rPr>
                        <m:t>𝛑</m:t>
                      </m:r>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baseline="3000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e>
                      </m:d>
                      <m:r>
                        <a:rPr lang="en-US" altLang="zh-CN" sz="2000" b="0" i="1" smtClean="0">
                          <a:latin typeface="Cambria Math" panose="02040503050406030204" pitchFamily="18" charset="0"/>
                          <a:ea typeface="微软雅黑" panose="020B0503020204020204" pitchFamily="34" charset="-122"/>
                        </a:rPr>
                        <m:t>=</m:t>
                      </m:r>
                      <m:func>
                        <m:funcPr>
                          <m:ctrlPr>
                            <a:rPr lang="en-US" altLang="zh-CN" sz="2000" b="0" i="1" smtClean="0">
                              <a:latin typeface="Cambria Math" panose="02040503050406030204" pitchFamily="18" charset="0"/>
                              <a:ea typeface="微软雅黑" panose="020B0503020204020204" pitchFamily="34" charset="-122"/>
                            </a:rPr>
                          </m:ctrlPr>
                        </m:funcPr>
                        <m:fName>
                          <m:r>
                            <m:rPr>
                              <m:sty m:val="p"/>
                            </m:rPr>
                            <a:rPr lang="en-US" altLang="zh-CN" sz="2000" b="0" i="0" smtClean="0">
                              <a:latin typeface="Cambria Math" panose="02040503050406030204" pitchFamily="18" charset="0"/>
                              <a:ea typeface="微软雅黑" panose="020B0503020204020204" pitchFamily="34" charset="-122"/>
                            </a:rPr>
                            <m:t>max</m:t>
                          </m:r>
                        </m:fName>
                        <m:e>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𝑓</m:t>
                              </m:r>
                              <m:r>
                                <a:rPr lang="en-US" altLang="zh-CN" sz="2000" b="0" i="1" baseline="30000"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𝑣</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e>
                                  </m:d>
                                </m:e>
                              </m:d>
                            </m:e>
                          </m:d>
                        </m:e>
                      </m:func>
                      <m:r>
                        <a:rPr lang="en-US" altLang="zh-CN" sz="2000" b="0" i="1" smtClean="0">
                          <a:latin typeface="Cambria Math" panose="02040503050406030204" pitchFamily="18" charset="0"/>
                          <a:ea typeface="微软雅黑" panose="020B0503020204020204" pitchFamily="34" charset="-122"/>
                        </a:rPr>
                        <m:t>  </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𝑥</m:t>
                      </m:r>
                      <m:r>
                        <a:rPr lang="en-US" altLang="zh-CN" sz="20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000" i="1">
                              <a:solidFill>
                                <a:srgbClr val="FF0000"/>
                              </a:solidFill>
                              <a:latin typeface="Cambria Math" panose="02040503050406030204" pitchFamily="18" charset="0"/>
                              <a:ea typeface="微软雅黑" panose="020B0503020204020204" pitchFamily="34" charset="-122"/>
                            </a:rPr>
                          </m:ctrlPr>
                        </m:accPr>
                        <m:e>
                          <m:r>
                            <a:rPr lang="en-US" altLang="zh-CN" sz="2000" i="1">
                              <a:solidFill>
                                <a:srgbClr val="FF0000"/>
                              </a:solidFill>
                              <a:latin typeface="Cambria Math" panose="02040503050406030204" pitchFamily="18" charset="0"/>
                              <a:ea typeface="微软雅黑" panose="020B0503020204020204" pitchFamily="34" charset="-122"/>
                            </a:rPr>
                            <m:t>𝑋</m:t>
                          </m:r>
                        </m:e>
                      </m:acc>
                      <m:r>
                        <a:rPr lang="en-US" altLang="zh-CN" sz="20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000" dirty="0" smtClean="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64482" y="2936557"/>
                <a:ext cx="5825124" cy="984885"/>
              </a:xfrm>
              <a:prstGeom prst="rect">
                <a:avLst/>
              </a:prstGeom>
              <a:blipFill rotWithShape="0">
                <a:blip r:embed="rId7"/>
                <a:stretch>
                  <a:fillRect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98088" y="4319195"/>
                <a:ext cx="5791518" cy="1015663"/>
              </a:xfrm>
              <a:prstGeom prst="rect">
                <a:avLst/>
              </a:prstGeom>
            </p:spPr>
            <p:txBody>
              <a:bodyPr wrap="square">
                <a:spAutoFit/>
              </a:bodyPr>
              <a:lstStyle/>
              <a:p>
                <a:pPr>
                  <a:lnSpc>
                    <a:spcPct val="150000"/>
                  </a:lnSpc>
                </a:pPr>
                <a:r>
                  <a:rPr lang="zh-CN" altLang="en-US" sz="2000" b="1" dirty="0" smtClean="0"/>
                  <a:t>LEMMA </a:t>
                </a:r>
                <a:endParaRPr lang="en-US" altLang="zh-CN" sz="2000" b="1" dirty="0" smtClean="0"/>
              </a:p>
              <a:p>
                <a:pPr>
                  <a:lnSpc>
                    <a:spcPct val="150000"/>
                  </a:lnSpc>
                </a:pPr>
                <a:r>
                  <a:rPr lang="zh-CN" altLang="en-US" sz="2000" b="1" dirty="0" smtClean="0"/>
                  <a:t>For any state (v</a:t>
                </a:r>
                <a:r>
                  <a:rPr lang="en-US" altLang="zh-CN" sz="2000" b="1" dirty="0" smtClean="0"/>
                  <a:t>,</a:t>
                </a:r>
                <a:r>
                  <a:rPr lang="zh-CN" altLang="en-US" sz="2000" b="1" dirty="0" smtClean="0"/>
                  <a:t>X </a:t>
                </a:r>
                <a:r>
                  <a:rPr lang="zh-CN" altLang="en-US" sz="2000" b="1" dirty="0"/>
                  <a:t>), we have</a:t>
                </a:r>
                <a14:m>
                  <m:oMath xmlns:m="http://schemas.openxmlformats.org/officeDocument/2006/math">
                    <m:r>
                      <a:rPr lang="en-US" altLang="zh-CN" sz="2000" b="1" i="0" smtClean="0">
                        <a:latin typeface="Cambria Math" panose="02040503050406030204" pitchFamily="18" charset="0"/>
                      </a:rPr>
                      <m:t> </m:t>
                    </m:r>
                    <m:r>
                      <a:rPr lang="zh-CN" altLang="en-US" sz="2000" b="1" i="1">
                        <a:latin typeface="Cambria Math" panose="02040503050406030204" pitchFamily="18" charset="0"/>
                      </a:rPr>
                      <m:t>𝝅</m:t>
                    </m:r>
                    <m:r>
                      <a:rPr lang="en-US" altLang="zh-CN" sz="2000" b="1" i="1">
                        <a:latin typeface="Cambria Math" panose="02040503050406030204" pitchFamily="18" charset="0"/>
                      </a:rPr>
                      <m:t>𝟏</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𝒗</m:t>
                        </m:r>
                        <m:r>
                          <a:rPr lang="en-US" altLang="zh-CN" sz="2000" b="1" i="1">
                            <a:latin typeface="Cambria Math" panose="02040503050406030204" pitchFamily="18" charset="0"/>
                          </a:rPr>
                          <m:t>,</m:t>
                        </m:r>
                        <m:r>
                          <a:rPr lang="en-US" altLang="zh-CN" sz="2000" b="1" i="1">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𝒇</m:t>
                    </m:r>
                    <m:r>
                      <a:rPr lang="en-US" altLang="zh-CN" sz="2000" b="1" i="1" baseline="30000" smtClean="0">
                        <a:latin typeface="Cambria Math" panose="02040503050406030204" pitchFamily="18" charset="0"/>
                      </a:rPr>
                      <m:t>∗</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𝒗</m:t>
                    </m:r>
                    <m:r>
                      <a:rPr lang="en-US" altLang="zh-CN" sz="2000" b="1" i="1" smtClean="0">
                        <a:latin typeface="Cambria Math" panose="02040503050406030204" pitchFamily="18" charset="0"/>
                      </a:rPr>
                      <m:t>,</m:t>
                    </m:r>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a:latin typeface="Cambria Math" panose="02040503050406030204" pitchFamily="18" charset="0"/>
                            <a:ea typeface="微软雅黑" panose="020B0503020204020204" pitchFamily="34" charset="-122"/>
                          </a:rPr>
                          <m:t>𝑿</m:t>
                        </m:r>
                      </m:e>
                    </m:acc>
                    <m:r>
                      <a:rPr lang="en-US" altLang="zh-CN" sz="2000" b="1" i="1" smtClean="0">
                        <a:latin typeface="Cambria Math" panose="02040503050406030204" pitchFamily="18" charset="0"/>
                      </a:rPr>
                      <m:t>)</m:t>
                    </m:r>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98088" y="4319195"/>
                <a:ext cx="5791518" cy="1015663"/>
              </a:xfrm>
              <a:prstGeom prst="rect">
                <a:avLst/>
              </a:prstGeom>
              <a:blipFill rotWithShape="0">
                <a:blip r:embed="rId8"/>
                <a:stretch>
                  <a:fillRect l="-1158" b="-5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98088" y="2039048"/>
                <a:ext cx="6096000" cy="707886"/>
              </a:xfrm>
              <a:prstGeom prst="rect">
                <a:avLst/>
              </a:prstGeom>
            </p:spPr>
            <p:txBody>
              <a:bodyPr>
                <a:spAutoFit/>
              </a:bodyPr>
              <a:lstStyle/>
              <a:p>
                <a:r>
                  <a:rPr lang="zh-CN" altLang="en-US" sz="2000" dirty="0"/>
                  <a:t>consider the optimal connected tree rooted at v that covers only one label </a:t>
                </a:r>
                <a:r>
                  <a:rPr lang="zh-CN" altLang="en-US" sz="2000" dirty="0" smtClean="0"/>
                  <a:t>in </a:t>
                </a:r>
                <a14:m>
                  <m:oMath xmlns:m="http://schemas.openxmlformats.org/officeDocument/2006/math">
                    <m:acc>
                      <m:accPr>
                        <m:chr m:val="̅"/>
                        <m:ctrlPr>
                          <a:rPr lang="zh-CN" altLang="en-US" sz="2000" b="1" i="1">
                            <a:latin typeface="Cambria Math" panose="02040503050406030204" pitchFamily="18" charset="0"/>
                            <a:ea typeface="微软雅黑" panose="020B0503020204020204" pitchFamily="34" charset="-122"/>
                          </a:rPr>
                        </m:ctrlPr>
                      </m:accPr>
                      <m:e>
                        <m:r>
                          <a:rPr lang="en-US" altLang="zh-CN" sz="2000" b="1" i="1" smtClean="0">
                            <a:latin typeface="Cambria Math" panose="02040503050406030204" pitchFamily="18" charset="0"/>
                            <a:ea typeface="微软雅黑" panose="020B0503020204020204" pitchFamily="34" charset="-122"/>
                          </a:rPr>
                          <m:t>𝑿</m:t>
                        </m:r>
                      </m:e>
                    </m:acc>
                  </m:oMath>
                </a14:m>
                <a:r>
                  <a:rPr lang="zh-CN" altLang="en-US" sz="2000" dirty="0"/>
                  <a:t> </a:t>
                </a:r>
                <a:r>
                  <a:rPr lang="en-US" altLang="zh-CN" sz="2000" dirty="0"/>
                  <a:t>.</a:t>
                </a:r>
              </a:p>
            </p:txBody>
          </p:sp>
        </mc:Choice>
        <mc:Fallback xmlns="">
          <p:sp>
            <p:nvSpPr>
              <p:cNvPr id="12" name="矩形 11"/>
              <p:cNvSpPr>
                <a:spLocks noRot="1" noChangeAspect="1" noMove="1" noResize="1" noEditPoints="1" noAdjustHandles="1" noChangeArrowheads="1" noChangeShapeType="1" noTextEdit="1"/>
              </p:cNvSpPr>
              <p:nvPr/>
            </p:nvSpPr>
            <p:spPr>
              <a:xfrm>
                <a:off x="698088" y="2039048"/>
                <a:ext cx="6096000" cy="707886"/>
              </a:xfrm>
              <a:prstGeom prst="rect">
                <a:avLst/>
              </a:prstGeom>
              <a:blipFill rotWithShape="0">
                <a:blip r:embed="rId9"/>
                <a:stretch>
                  <a:fillRect l="-1100" t="-4274" b="-13675"/>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fld id="{52F1CC4D-4CCE-4D2A-B22C-25A859CB1CDC}" type="slidenum">
              <a:rPr lang="zh-CN" altLang="en-US" smtClean="0"/>
              <a:pPr/>
              <a:t>10</a:t>
            </a:fld>
            <a:endParaRPr lang="zh-CN" altLang="en-US"/>
          </a:p>
        </p:txBody>
      </p:sp>
    </p:spTree>
    <p:extLst>
      <p:ext uri="{BB962C8B-B14F-4D97-AF65-F5344CB8AC3E}">
        <p14:creationId xmlns:p14="http://schemas.microsoft.com/office/powerpoint/2010/main" val="26187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3.125E-6 -4.81481E-6 L 0.50756 -0.25277 " pathEditMode="relative" rAng="0" ptsTypes="AA">
                                      <p:cBhvr>
                                        <p:cTn id="28" dur="1250" fill="hold"/>
                                        <p:tgtEl>
                                          <p:spTgt spid="7"/>
                                        </p:tgtEl>
                                        <p:attrNameLst>
                                          <p:attrName>ppt_x</p:attrName>
                                          <p:attrName>ppt_y</p:attrName>
                                        </p:attrNameLst>
                                      </p:cBhvr>
                                      <p:rCtr x="25378" y="-12639"/>
                                    </p:animMotion>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fade">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750"/>
                                        <p:tgtEl>
                                          <p:spTgt spid="10">
                                            <p:txEl>
                                              <p:pRg st="2" end="2"/>
                                            </p:txEl>
                                          </p:spTgt>
                                        </p:tgtEl>
                                      </p:cBhvr>
                                    </p:animEffect>
                                    <p:anim calcmode="lin" valueType="num">
                                      <p:cBhvr>
                                        <p:cTn id="56"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7"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p:nvPr/>
        </p:nvSpPr>
        <p:spPr>
          <a:xfrm>
            <a:off x="351170" y="553423"/>
            <a:ext cx="4513928" cy="523220"/>
          </a:xfrm>
          <a:prstGeom prst="rect">
            <a:avLst/>
          </a:prstGeom>
        </p:spPr>
        <p:txBody>
          <a:bodyPr wrap="none">
            <a:spAutoFit/>
          </a:bodyPr>
          <a:lstStyle/>
          <a:p>
            <a:r>
              <a:rPr lang="zh-CN" altLang="en-US" sz="2800" dirty="0" smtClean="0"/>
              <a:t>The </a:t>
            </a:r>
            <a:r>
              <a:rPr lang="en-US" altLang="zh-CN" sz="2800" dirty="0" smtClean="0"/>
              <a:t>Progressive A* Algorithm </a:t>
            </a:r>
            <a:endParaRPr lang="zh-CN" altLang="en-US" sz="2800" dirty="0"/>
          </a:p>
        </p:txBody>
      </p:sp>
      <p:sp>
        <p:nvSpPr>
          <p:cNvPr id="3" name="矩形 2"/>
          <p:cNvSpPr/>
          <p:nvPr/>
        </p:nvSpPr>
        <p:spPr>
          <a:xfrm>
            <a:off x="696000" y="1370154"/>
            <a:ext cx="3181064"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Tour-based</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lower bound</a:t>
            </a:r>
          </a:p>
        </p:txBody>
      </p:sp>
      <p:grpSp>
        <p:nvGrpSpPr>
          <p:cNvPr id="4" name="组合 3"/>
          <p:cNvGrpSpPr/>
          <p:nvPr/>
        </p:nvGrpSpPr>
        <p:grpSpPr>
          <a:xfrm>
            <a:off x="7190242" y="259865"/>
            <a:ext cx="4500776" cy="3145561"/>
            <a:chOff x="7731685" y="642554"/>
            <a:chExt cx="4500776" cy="3145561"/>
          </a:xfrm>
        </p:grpSpPr>
        <p:sp>
          <p:nvSpPr>
            <p:cNvPr id="5" name="椭圆 4"/>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 name="椭圆 11"/>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3" name="直接连接符 12"/>
            <p:cNvCxnSpPr>
              <a:stCxn id="11" idx="4"/>
              <a:endCxn id="5"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4" name="直接连接符 13"/>
            <p:cNvCxnSpPr>
              <a:stCxn id="11" idx="4"/>
              <a:endCxn id="9"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5" name="椭圆 14"/>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6" name="直接连接符 15"/>
            <p:cNvCxnSpPr>
              <a:stCxn id="5" idx="4"/>
              <a:endCxn id="6"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6" idx="4"/>
              <a:endCxn id="12"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6" idx="4"/>
              <a:endCxn id="8"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9" idx="4"/>
              <a:endCxn id="7"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19"/>
            <p:cNvCxnSpPr>
              <a:stCxn id="7" idx="3"/>
              <a:endCxn id="10"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20"/>
            <p:cNvCxnSpPr>
              <a:stCxn id="7" idx="5"/>
              <a:endCxn id="15"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43"/>
            <p:cNvCxnSpPr>
              <a:stCxn id="5" idx="2"/>
              <a:endCxn id="12"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49"/>
            <p:cNvCxnSpPr>
              <a:stCxn id="5" idx="6"/>
              <a:endCxn id="8"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4" name="直接连接符 58"/>
            <p:cNvCxnSpPr>
              <a:stCxn id="9" idx="2"/>
              <a:endCxn id="10"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5" name="直接连接符 61"/>
            <p:cNvCxnSpPr>
              <a:stCxn id="9" idx="6"/>
              <a:endCxn id="15"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7731685" y="3418783"/>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7" name="文本框 26"/>
            <p:cNvSpPr txBox="1"/>
            <p:nvPr/>
          </p:nvSpPr>
          <p:spPr>
            <a:xfrm>
              <a:off x="9546228" y="3418783"/>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8" name="文本框 27"/>
            <p:cNvSpPr txBox="1"/>
            <p:nvPr/>
          </p:nvSpPr>
          <p:spPr>
            <a:xfrm>
              <a:off x="10630386" y="3413154"/>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9" name="文本框 28"/>
            <p:cNvSpPr txBox="1"/>
            <p:nvPr/>
          </p:nvSpPr>
          <p:spPr>
            <a:xfrm>
              <a:off x="11640791" y="3403337"/>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30" name="文本框 29"/>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1" name="文本框 30"/>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2" name="文本框 31"/>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7" name="文本框 36"/>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8" name="文本框 37"/>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0" name="文本框 39"/>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1" name="文本框 40"/>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42" name="文本框 41"/>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43" name="文本框 42"/>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44" name="文本框 43"/>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45" name="文本框 44"/>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46" name="文本框 45"/>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62" name="组合 61"/>
          <p:cNvGrpSpPr/>
          <p:nvPr/>
        </p:nvGrpSpPr>
        <p:grpSpPr>
          <a:xfrm>
            <a:off x="7097322" y="3789000"/>
            <a:ext cx="3958932" cy="610315"/>
            <a:chOff x="7097322" y="3789000"/>
            <a:chExt cx="3958932" cy="610315"/>
          </a:xfrm>
        </p:grpSpPr>
        <p:grpSp>
          <p:nvGrpSpPr>
            <p:cNvPr id="49" name="组合 48"/>
            <p:cNvGrpSpPr/>
            <p:nvPr/>
          </p:nvGrpSpPr>
          <p:grpSpPr>
            <a:xfrm>
              <a:off x="7097322" y="3802602"/>
              <a:ext cx="519629" cy="596713"/>
              <a:chOff x="6820379" y="3735963"/>
              <a:chExt cx="519629" cy="596713"/>
            </a:xfrm>
          </p:grpSpPr>
          <mc:AlternateContent xmlns:mc="http://schemas.openxmlformats.org/markup-compatibility/2006" xmlns:a14="http://schemas.microsoft.com/office/drawing/2010/main">
            <mc:Choice Requires="a14">
              <p:sp>
                <p:nvSpPr>
                  <p:cNvPr id="50" name="矩形 49"/>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1" name="椭圆 50"/>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329963" y="3802602"/>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407250" y="3789000"/>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536625" y="3802602"/>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grpSp>
      <p:cxnSp>
        <p:nvCxnSpPr>
          <p:cNvPr id="65" name="直接连接符 64"/>
          <p:cNvCxnSpPr>
            <a:stCxn id="12" idx="3"/>
            <a:endCxn id="51" idx="0"/>
          </p:cNvCxnSpPr>
          <p:nvPr/>
        </p:nvCxnSpPr>
        <p:spPr>
          <a:xfrm flipH="1">
            <a:off x="7433444" y="3276269"/>
            <a:ext cx="345305" cy="526333"/>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77" name="直接连接符 76"/>
          <p:cNvCxnSpPr>
            <a:stCxn id="8" idx="4"/>
            <a:endCxn id="54" idx="0"/>
          </p:cNvCxnSpPr>
          <p:nvPr/>
        </p:nvCxnSpPr>
        <p:spPr>
          <a:xfrm flipH="1">
            <a:off x="8666085" y="3299261"/>
            <a:ext cx="296636"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0" name="直接连接符 79"/>
          <p:cNvCxnSpPr>
            <a:stCxn id="10" idx="4"/>
            <a:endCxn id="57" idx="0"/>
          </p:cNvCxnSpPr>
          <p:nvPr/>
        </p:nvCxnSpPr>
        <p:spPr>
          <a:xfrm flipH="1">
            <a:off x="9743372" y="3299261"/>
            <a:ext cx="201710" cy="489739"/>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p:cxnSp>
        <p:nvCxnSpPr>
          <p:cNvPr id="83" name="直接连接符 82"/>
          <p:cNvCxnSpPr>
            <a:stCxn id="15" idx="4"/>
            <a:endCxn id="60" idx="0"/>
          </p:cNvCxnSpPr>
          <p:nvPr/>
        </p:nvCxnSpPr>
        <p:spPr>
          <a:xfrm flipH="1">
            <a:off x="10872747" y="3299261"/>
            <a:ext cx="148100" cy="503341"/>
          </a:xfrm>
          <a:prstGeom prst="line">
            <a:avLst/>
          </a:prstGeom>
          <a:ln w="38100">
            <a:solidFill>
              <a:srgbClr val="7030A0"/>
            </a:solidFill>
            <a:prstDash val="sys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矩形 96"/>
              <p:cNvSpPr/>
              <p:nvPr/>
            </p:nvSpPr>
            <p:spPr>
              <a:xfrm>
                <a:off x="4926197" y="237638"/>
                <a:ext cx="3424464" cy="969496"/>
              </a:xfrm>
              <a:prstGeom prst="rect">
                <a:avLst/>
              </a:prstGeom>
            </p:spPr>
            <p:txBody>
              <a:bodyPr wrap="none">
                <a:spAutoFit/>
              </a:bodyPr>
              <a:lstStyle/>
              <a:p>
                <a:pPr>
                  <a:lnSpc>
                    <a:spcPct val="150000"/>
                  </a:lnSpc>
                </a:pPr>
                <a:r>
                  <a:rPr lang="zh-CN" altLang="en-US" sz="2000" u="sng" dirty="0">
                    <a:solidFill>
                      <a:srgbClr val="FF0000"/>
                    </a:solidFill>
                    <a:latin typeface="微软雅黑" panose="020B0503020204020204" pitchFamily="34" charset="-122"/>
                    <a:ea typeface="微软雅黑" panose="020B0503020204020204" pitchFamily="34" charset="-122"/>
                  </a:rPr>
                  <a:t>label-enhanced </a:t>
                </a:r>
                <a:r>
                  <a:rPr lang="zh-CN" altLang="en-US" sz="2000" u="sng" dirty="0" smtClean="0">
                    <a:solidFill>
                      <a:srgbClr val="FF0000"/>
                    </a:solidFill>
                    <a:latin typeface="微软雅黑" panose="020B0503020204020204" pitchFamily="34" charset="-122"/>
                    <a:ea typeface="微软雅黑" panose="020B0503020204020204" pitchFamily="34" charset="-122"/>
                  </a:rPr>
                  <a:t>graph</a:t>
                </a:r>
                <a:endParaRPr lang="en-US" altLang="zh-CN" sz="2000" u="sng"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u="sng" dirty="0" smtClean="0">
                    <a:solidFill>
                      <a:srgbClr val="FF0000"/>
                    </a:solidFill>
                    <a:latin typeface="微软雅黑" panose="020B0503020204020204" pitchFamily="34" charset="-122"/>
                    <a:ea typeface="微软雅黑" panose="020B0503020204020204" pitchFamily="34" charset="-122"/>
                  </a:rPr>
                  <a:t>Compute shortest path</a:t>
                </a:r>
                <a:r>
                  <a:rPr lang="en-US" altLang="zh-CN" dirty="0"/>
                  <a:t>(</a:t>
                </a:r>
                <a14:m>
                  <m:oMath xmlns:m="http://schemas.openxmlformats.org/officeDocument/2006/math">
                    <m:acc>
                      <m:accPr>
                        <m:chr m:val="̃"/>
                        <m:ctrlPr>
                          <a:rPr lang="zh-CN" altLang="en-US" i="1">
                            <a:latin typeface="Cambria Math" panose="02040503050406030204" pitchFamily="18" charset="0"/>
                          </a:rPr>
                        </m:ctrlPr>
                      </m:accPr>
                      <m:e>
                        <m:r>
                          <a:rPr lang="en-US" altLang="zh-CN">
                            <a:latin typeface="Cambria Math" panose="02040503050406030204" pitchFamily="18" charset="0"/>
                          </a:rPr>
                          <m:t>𝑣𝑝</m:t>
                        </m:r>
                      </m:e>
                    </m:acc>
                  </m:oMath>
                </a14:m>
                <a:r>
                  <a:rPr lang="en-US" altLang="zh-CN" dirty="0"/>
                  <a:t>1,v)</a:t>
                </a:r>
                <a:endParaRPr lang="zh-CN" altLang="en-US" dirty="0"/>
              </a:p>
            </p:txBody>
          </p:sp>
        </mc:Choice>
        <mc:Fallback xmlns="">
          <p:sp>
            <p:nvSpPr>
              <p:cNvPr id="97" name="矩形 96"/>
              <p:cNvSpPr>
                <a:spLocks noRot="1" noChangeAspect="1" noMove="1" noResize="1" noEditPoints="1" noAdjustHandles="1" noChangeArrowheads="1" noChangeShapeType="1" noTextEdit="1"/>
              </p:cNvSpPr>
              <p:nvPr/>
            </p:nvSpPr>
            <p:spPr>
              <a:xfrm>
                <a:off x="4926197" y="237638"/>
                <a:ext cx="3424464" cy="969496"/>
              </a:xfrm>
              <a:prstGeom prst="rect">
                <a:avLst/>
              </a:prstGeom>
              <a:blipFill rotWithShape="0">
                <a:blip r:embed="rId8"/>
                <a:stretch>
                  <a:fillRect l="-1779" r="-6940" b="-50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390636" y="2094751"/>
                <a:ext cx="6096000" cy="1015663"/>
              </a:xfrm>
              <a:prstGeom prst="rect">
                <a:avLst/>
              </a:prstGeom>
            </p:spPr>
            <p:txBody>
              <a:bodyPr>
                <a:spAutoFit/>
              </a:bodyPr>
              <a:lstStyle/>
              <a:p>
                <a:r>
                  <a:rPr lang="zh-CN" altLang="en-US" sz="2000" dirty="0" smtClean="0"/>
                  <a:t>For any  i </a:t>
                </a:r>
                <a:r>
                  <a:rPr lang="en-US" altLang="zh-CN" sz="2000" dirty="0" smtClean="0"/>
                  <a:t>, </a:t>
                </a:r>
                <a:r>
                  <a:rPr lang="zh-CN" altLang="en-US" sz="2000" dirty="0" smtClean="0"/>
                  <a:t>j ∈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b="0" i="1">
                            <a:latin typeface="Cambria Math" panose="02040503050406030204" pitchFamily="18" charset="0"/>
                            <a:ea typeface="微软雅黑" panose="020B0503020204020204" pitchFamily="34" charset="-122"/>
                          </a:rPr>
                          <m:t>𝑋</m:t>
                        </m:r>
                      </m:e>
                    </m:acc>
                  </m:oMath>
                </a14:m>
                <a:r>
                  <a:rPr lang="zh-CN" altLang="en-US" sz="2000" dirty="0" smtClean="0"/>
                  <a:t>  and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zh-CN" altLang="en-US" sz="2000" dirty="0" smtClean="0"/>
                  <a:t> </a:t>
                </a:r>
                <a:r>
                  <a:rPr lang="zh-CN" altLang="en-US" sz="2000" dirty="0"/>
                  <a:t>⊆ P , we let R(</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a:t>
                </a:r>
                <a:r>
                  <a:rPr lang="zh-CN" altLang="en-US" sz="2000" dirty="0" smtClean="0"/>
                  <a:t> </a:t>
                </a:r>
                <a:r>
                  <a:rPr lang="en-US" altLang="zh-CN" sz="2000" dirty="0" smtClean="0"/>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j </a:t>
                </a:r>
                <a:r>
                  <a:rPr lang="en-US" altLang="zh-CN" sz="2000" dirty="0" smtClean="0">
                    <a:solidFill>
                      <a:srgbClr val="FF0000"/>
                    </a:solidFill>
                  </a:rPr>
                  <a:t>,</a:t>
                </a:r>
                <a:r>
                  <a:rPr lang="zh-CN" altLang="en-US" sz="2000" dirty="0" smtClean="0">
                    <a:solidFill>
                      <a:srgbClr val="FF0000"/>
                    </a:solidFill>
                  </a:rPr>
                  <a:t>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a:t>
                </a:r>
                <a:r>
                  <a:rPr lang="zh-CN" altLang="en-US" sz="2000" dirty="0" smtClean="0"/>
                  <a:t> be </a:t>
                </a:r>
                <a:r>
                  <a:rPr lang="zh-CN" altLang="en-US" sz="2000" dirty="0"/>
                  <a:t>the minimum-weight </a:t>
                </a:r>
                <a:r>
                  <a:rPr lang="zh-CN" altLang="en-US" sz="2000" dirty="0" smtClean="0"/>
                  <a:t>route that </a:t>
                </a:r>
                <a:r>
                  <a:rPr lang="zh-CN" altLang="en-US" sz="2000" dirty="0"/>
                  <a:t>starts from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oMath>
                </a14:m>
                <a:r>
                  <a:rPr lang="zh-CN" altLang="en-US" sz="2000" dirty="0" smtClean="0">
                    <a:solidFill>
                      <a:srgbClr val="FF0000"/>
                    </a:solidFill>
                  </a:rPr>
                  <a:t>i </a:t>
                </a:r>
                <a:r>
                  <a:rPr lang="zh-CN" altLang="en-US" sz="2000" dirty="0" smtClean="0"/>
                  <a:t>, </a:t>
                </a:r>
                <a:r>
                  <a:rPr lang="zh-CN" altLang="en-US" sz="2000" dirty="0"/>
                  <a:t>ends </a:t>
                </a:r>
                <a14:m>
                  <m:oMath xmlns:m="http://schemas.openxmlformats.org/officeDocument/2006/math">
                    <m:acc>
                      <m:accPr>
                        <m:chr m:val="̃"/>
                        <m:ctrlPr>
                          <a:rPr lang="zh-CN" altLang="en-US" sz="2000" i="1">
                            <a:solidFill>
                              <a:srgbClr val="FF0000"/>
                            </a:solidFill>
                            <a:latin typeface="Cambria Math" panose="02040503050406030204" pitchFamily="18" charset="0"/>
                          </a:rPr>
                        </m:ctrlPr>
                      </m:accPr>
                      <m:e>
                        <m:r>
                          <a:rPr lang="en-US" altLang="zh-CN" sz="2000" i="1" spc="-150">
                            <a:solidFill>
                              <a:srgbClr val="FF0000"/>
                            </a:solidFill>
                            <a:latin typeface="Cambria Math" panose="02040503050406030204" pitchFamily="18" charset="0"/>
                          </a:rPr>
                          <m:t>𝑣</m:t>
                        </m:r>
                        <m:r>
                          <a:rPr lang="en-US" altLang="zh-CN" sz="2000" i="1" spc="-150" baseline="-25000">
                            <a:solidFill>
                              <a:srgbClr val="FF0000"/>
                            </a:solidFill>
                            <a:latin typeface="Cambria Math" panose="02040503050406030204" pitchFamily="18" charset="0"/>
                          </a:rPr>
                          <m:t>𝑝</m:t>
                        </m:r>
                      </m:e>
                    </m:acc>
                    <m:r>
                      <a:rPr lang="en-US" altLang="zh-CN" sz="2000" b="0" i="0" spc="-150" baseline="-25000" smtClean="0">
                        <a:solidFill>
                          <a:srgbClr val="FF0000"/>
                        </a:solidFill>
                        <a:latin typeface="Cambria Math" panose="02040503050406030204" pitchFamily="18" charset="0"/>
                      </a:rPr>
                      <m:t> </m:t>
                    </m:r>
                  </m:oMath>
                </a14:m>
                <a:r>
                  <a:rPr lang="en-US" altLang="zh-CN" sz="2000" dirty="0" smtClean="0">
                    <a:solidFill>
                      <a:srgbClr val="FF0000"/>
                    </a:solidFill>
                  </a:rPr>
                  <a:t>j</a:t>
                </a:r>
                <a:r>
                  <a:rPr lang="zh-CN" altLang="en-US" sz="2000" dirty="0" smtClean="0"/>
                  <a:t>, and passes </a:t>
                </a:r>
                <a:r>
                  <a:rPr lang="zh-CN" altLang="en-US" sz="2000" dirty="0"/>
                  <a:t>through all the </a:t>
                </a:r>
                <a:r>
                  <a:rPr lang="zh-CN" altLang="en-US" sz="2000" dirty="0" smtClean="0"/>
                  <a:t>virtual nodes in </a:t>
                </a:r>
                <a14:m>
                  <m:oMath xmlns:m="http://schemas.openxmlformats.org/officeDocument/2006/math">
                    <m:acc>
                      <m:accPr>
                        <m:chr m:val="̅"/>
                        <m:ctrlPr>
                          <a:rPr lang="zh-CN" altLang="en-US" sz="2000" i="1">
                            <a:latin typeface="Cambria Math" panose="02040503050406030204" pitchFamily="18" charset="0"/>
                            <a:ea typeface="微软雅黑" panose="020B0503020204020204" pitchFamily="34" charset="-122"/>
                          </a:rPr>
                        </m:ctrlPr>
                      </m:accPr>
                      <m:e>
                        <m:r>
                          <a:rPr lang="en-US" altLang="zh-CN" sz="2000" i="1">
                            <a:latin typeface="Cambria Math" panose="02040503050406030204" pitchFamily="18" charset="0"/>
                            <a:ea typeface="微软雅黑" panose="020B0503020204020204" pitchFamily="34" charset="-122"/>
                          </a:rPr>
                          <m:t>𝑋</m:t>
                        </m:r>
                      </m:e>
                    </m:acc>
                  </m:oMath>
                </a14:m>
                <a:r>
                  <a:rPr lang="en-US" altLang="zh-CN" sz="2000" dirty="0" smtClean="0"/>
                  <a:t>. </a:t>
                </a:r>
                <a:endParaRPr lang="zh-CN" altLang="en-US" sz="2000" dirty="0"/>
              </a:p>
            </p:txBody>
          </p:sp>
        </mc:Choice>
        <mc:Fallback xmlns="">
          <p:sp>
            <p:nvSpPr>
              <p:cNvPr id="98" name="矩形 97"/>
              <p:cNvSpPr>
                <a:spLocks noRot="1" noChangeAspect="1" noMove="1" noResize="1" noEditPoints="1" noAdjustHandles="1" noChangeArrowheads="1" noChangeShapeType="1" noTextEdit="1"/>
              </p:cNvSpPr>
              <p:nvPr/>
            </p:nvSpPr>
            <p:spPr>
              <a:xfrm>
                <a:off x="390636" y="2094751"/>
                <a:ext cx="6096000" cy="1015663"/>
              </a:xfrm>
              <a:prstGeom prst="rect">
                <a:avLst/>
              </a:prstGeom>
              <a:blipFill rotWithShape="0">
                <a:blip r:embed="rId9"/>
                <a:stretch>
                  <a:fillRect l="-1000" t="-4819" r="-1900"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p:cNvSpPr/>
              <p:nvPr/>
            </p:nvSpPr>
            <p:spPr>
              <a:xfrm>
                <a:off x="390636" y="3657509"/>
                <a:ext cx="4567725"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R(v,</a:t>
                </a:r>
                <a:r>
                  <a:rPr lang="zh-CN" altLang="en-US"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 (v ~</a:t>
                </a:r>
                <a:r>
                  <a:rPr lang="zh-CN" altLang="en-US" sz="2400" dirty="0" smtClean="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oMath>
                </a14:m>
                <a:r>
                  <a:rPr lang="zh-CN" altLang="en-US" sz="2400" dirty="0">
                    <a:solidFill>
                      <a:srgbClr val="FF0000"/>
                    </a:solidFill>
                    <a:latin typeface="微软雅黑" panose="020B0503020204020204" pitchFamily="34" charset="-122"/>
                    <a:ea typeface="微软雅黑" panose="020B0503020204020204" pitchFamily="34" charset="-122"/>
                  </a:rPr>
                  <a:t>j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oMath>
                </a14:m>
                <a:r>
                  <a:rPr lang="en-US" altLang="zh-CN" sz="2400" dirty="0" smtClean="0">
                    <a:latin typeface="微软雅黑" panose="020B0503020204020204" pitchFamily="34" charset="-122"/>
                    <a:ea typeface="微软雅黑" panose="020B0503020204020204" pitchFamily="34" charset="-122"/>
                  </a:rPr>
                  <a:t>) ~ v)</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99" name="矩形 98"/>
              <p:cNvSpPr>
                <a:spLocks noRot="1" noChangeAspect="1" noMove="1" noResize="1" noEditPoints="1" noAdjustHandles="1" noChangeArrowheads="1" noChangeShapeType="1" noTextEdit="1"/>
              </p:cNvSpPr>
              <p:nvPr/>
            </p:nvSpPr>
            <p:spPr>
              <a:xfrm>
                <a:off x="390636" y="3657509"/>
                <a:ext cx="4567725" cy="461665"/>
              </a:xfrm>
              <a:prstGeom prst="rect">
                <a:avLst/>
              </a:prstGeom>
              <a:blipFill rotWithShape="0">
                <a:blip r:embed="rId10"/>
                <a:stretch>
                  <a:fillRect l="-2003" t="-10526" r="-133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351170" y="4779573"/>
                <a:ext cx="9422238" cy="469937"/>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2400" i="1" smtClean="0">
                          <a:latin typeface="Cambria Math" panose="02040503050406030204" pitchFamily="18" charset="0"/>
                        </a:rPr>
                        <m:t>𝛑</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ea typeface="微软雅黑" panose="020B0503020204020204" pitchFamily="34" charset="-122"/>
                            </a:rPr>
                          </m:ctrlPr>
                        </m:funcPr>
                        <m:fName>
                          <m:r>
                            <m:rPr>
                              <m:sty m:val="p"/>
                            </m:rPr>
                            <a:rPr lang="en-US" altLang="zh-CN" sz="2400" b="0" i="0" smtClean="0">
                              <a:latin typeface="Cambria Math" panose="02040503050406030204" pitchFamily="18" charset="0"/>
                              <a:ea typeface="微软雅黑" panose="020B0503020204020204" pitchFamily="34" charset="-122"/>
                            </a:rPr>
                            <m:t>min</m:t>
                          </m:r>
                        </m:fName>
                        <m:e>
                          <m:d>
                            <m:dPr>
                              <m:begChr m:val="{"/>
                              <m:endChr m:val="}"/>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𝑑𝑖𝑠𝑡</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𝑣</m:t>
                                  </m:r>
                                  <m:r>
                                    <a:rPr lang="en-US" altLang="zh-CN" sz="2400" b="0" i="1" smtClean="0">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smtClean="0">
                                      <a:latin typeface="Cambria Math" panose="02040503050406030204" pitchFamily="18" charset="0"/>
                                    </a:rPr>
                                    <m:t>𝑖</m:t>
                                  </m:r>
                                </m:e>
                              </m:d>
                              <m:r>
                                <a:rPr lang="en-US" altLang="zh-CN" sz="2400" b="0" i="1" spc="-150" smtClean="0">
                                  <a:latin typeface="Cambria Math" panose="02040503050406030204" pitchFamily="18" charset="0"/>
                                </a:rPr>
                                <m:t>+</m:t>
                              </m:r>
                              <m:r>
                                <a:rPr lang="en-US" altLang="zh-CN" sz="2400" b="0" i="1" spc="-150" smtClean="0">
                                  <a:latin typeface="Cambria Math" panose="02040503050406030204" pitchFamily="18" charset="0"/>
                                </a:rPr>
                                <m:t>𝑤</m:t>
                              </m:r>
                              <m:r>
                                <m:rPr>
                                  <m:nor/>
                                </m:rPr>
                                <a:rPr lang="en-US" altLang="zh-CN" sz="2400" dirty="0">
                                  <a:latin typeface="微软雅黑" panose="020B0503020204020204" pitchFamily="34" charset="-122"/>
                                  <a:ea typeface="微软雅黑" panose="020B0503020204020204" pitchFamily="34" charset="-122"/>
                                </a:rPr>
                                <m:t>(</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i</m:t>
                              </m:r>
                              <m:r>
                                <m:rPr>
                                  <m:nor/>
                                </m:rPr>
                                <a:rPr lang="zh-CN" altLang="en-US" sz="2400" dirty="0">
                                  <a:latin typeface="微软雅黑" panose="020B0503020204020204" pitchFamily="34" charset="-122"/>
                                  <a:ea typeface="微软雅黑" panose="020B0503020204020204" pitchFamily="34" charset="-122"/>
                                </a:rPr>
                                <m:t> </m:t>
                              </m:r>
                              <m:r>
                                <m:rPr>
                                  <m:nor/>
                                </m:rPr>
                                <a:rPr lang="en-US" altLang="zh-CN" sz="2400" dirty="0">
                                  <a:latin typeface="微软雅黑" panose="020B0503020204020204" pitchFamily="34" charset="-122"/>
                                  <a:ea typeface="微软雅黑" panose="020B0503020204020204" pitchFamily="34" charset="-122"/>
                                </a:rPr>
                                <m:t>, </m:t>
                              </m:r>
                              <m:acc>
                                <m:accPr>
                                  <m:chr m:val="̃"/>
                                  <m:ctrlPr>
                                    <a:rPr lang="zh-CN" altLang="en-US" sz="2400" i="1">
                                      <a:solidFill>
                                        <a:srgbClr val="FF0000"/>
                                      </a:solidFill>
                                      <a:latin typeface="Cambria Math" panose="02040503050406030204" pitchFamily="18" charset="0"/>
                                    </a:rPr>
                                  </m:ctrlPr>
                                </m:accPr>
                                <m:e>
                                  <m:r>
                                    <a:rPr lang="en-US" altLang="zh-CN" sz="2400" i="1" spc="-150">
                                      <a:solidFill>
                                        <a:srgbClr val="FF0000"/>
                                      </a:solidFill>
                                      <a:latin typeface="Cambria Math" panose="02040503050406030204" pitchFamily="18" charset="0"/>
                                    </a:rPr>
                                    <m:t>𝑣</m:t>
                                  </m:r>
                                  <m:r>
                                    <a:rPr lang="en-US" altLang="zh-CN" sz="2400" i="1" spc="-150" baseline="-25000">
                                      <a:solidFill>
                                        <a:srgbClr val="FF0000"/>
                                      </a:solidFill>
                                      <a:latin typeface="Cambria Math" panose="02040503050406030204" pitchFamily="18" charset="0"/>
                                    </a:rPr>
                                    <m:t>𝑝</m:t>
                                  </m:r>
                                </m:e>
                              </m:acc>
                              <m:r>
                                <m:rPr>
                                  <m:nor/>
                                </m:rPr>
                                <a:rPr lang="zh-CN" altLang="en-US" sz="2400" dirty="0">
                                  <a:solidFill>
                                    <a:srgbClr val="FF0000"/>
                                  </a:solidFill>
                                  <a:latin typeface="微软雅黑" panose="020B0503020204020204" pitchFamily="34" charset="-122"/>
                                  <a:ea typeface="微软雅黑" panose="020B0503020204020204" pitchFamily="34" charset="-122"/>
                                </a:rPr>
                                <m:t>j</m:t>
                              </m:r>
                              <m:r>
                                <m:rPr>
                                  <m:nor/>
                                </m:rPr>
                                <a:rPr lang="zh-CN" altLang="en-US" sz="2400" dirty="0">
                                  <a:solidFill>
                                    <a:srgbClr val="FF0000"/>
                                  </a:solidFill>
                                  <a:latin typeface="微软雅黑" panose="020B0503020204020204" pitchFamily="34" charset="-122"/>
                                  <a:ea typeface="微软雅黑" panose="020B0503020204020204" pitchFamily="34" charset="-122"/>
                                </a:rPr>
                                <m:t> </m:t>
                              </m:r>
                              <m:r>
                                <m:rPr>
                                  <m:nor/>
                                </m:rPr>
                                <a:rPr lang="en-US" altLang="zh-CN" sz="2400" dirty="0">
                                  <a:solidFill>
                                    <a:srgbClr val="FF0000"/>
                                  </a:solidFill>
                                  <a:latin typeface="微软雅黑" panose="020B0503020204020204" pitchFamily="34" charset="-122"/>
                                  <a:ea typeface="微软雅黑" panose="020B0503020204020204" pitchFamily="34" charset="-122"/>
                                </a:rPr>
                                <m:t>,</m:t>
                              </m:r>
                              <m:r>
                                <m:rPr>
                                  <m:nor/>
                                </m:rPr>
                                <a:rPr lang="zh-CN" altLang="en-US" sz="2400" dirty="0">
                                  <a:solidFill>
                                    <a:srgbClr val="FF0000"/>
                                  </a:solidFill>
                                  <a:latin typeface="微软雅黑" panose="020B0503020204020204" pitchFamily="34" charset="-122"/>
                                  <a:ea typeface="微软雅黑" panose="020B0503020204020204" pitchFamily="34" charset="-122"/>
                                </a:rPr>
                                <m:t> </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𝑋</m:t>
                                  </m:r>
                                </m:e>
                              </m:acc>
                              <m:r>
                                <m:rPr>
                                  <m:nor/>
                                </m:rPr>
                                <a:rPr lang="en-US" altLang="zh-CN" sz="2400" dirty="0">
                                  <a:latin typeface="微软雅黑" panose="020B0503020204020204" pitchFamily="34" charset="-122"/>
                                  <a:ea typeface="微软雅黑" panose="020B0503020204020204" pitchFamily="34" charset="-122"/>
                                </a:rPr>
                                <m:t>)</m:t>
                              </m:r>
                              <m:r>
                                <a:rPr lang="en-US" altLang="zh-CN" sz="2400" b="0" i="1" dirty="0" smtClean="0">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𝑑𝑖𝑠𝑡</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𝑣</m:t>
                                  </m:r>
                                  <m:r>
                                    <a:rPr lang="en-US" altLang="zh-CN" sz="2400" i="1">
                                      <a:latin typeface="Cambria Math" panose="02040503050406030204" pitchFamily="18" charset="0"/>
                                      <a:ea typeface="微软雅黑" panose="020B0503020204020204" pitchFamily="34" charset="-122"/>
                                    </a:rPr>
                                    <m:t>,</m:t>
                                  </m:r>
                                  <m:acc>
                                    <m:accPr>
                                      <m:chr m:val="̃"/>
                                      <m:ctrlPr>
                                        <a:rPr lang="zh-CN" altLang="en-US" sz="2400" i="1">
                                          <a:latin typeface="Cambria Math" panose="02040503050406030204" pitchFamily="18" charset="0"/>
                                        </a:rPr>
                                      </m:ctrlPr>
                                    </m:accPr>
                                    <m:e>
                                      <m:r>
                                        <a:rPr lang="en-US" altLang="zh-CN" sz="2400" i="1" spc="-150">
                                          <a:latin typeface="Cambria Math" panose="02040503050406030204" pitchFamily="18" charset="0"/>
                                        </a:rPr>
                                        <m:t>𝑣</m:t>
                                      </m:r>
                                      <m:r>
                                        <a:rPr lang="en-US" altLang="zh-CN" sz="2400" i="1" spc="-150" baseline="-25000">
                                          <a:latin typeface="Cambria Math" panose="02040503050406030204" pitchFamily="18" charset="0"/>
                                        </a:rPr>
                                        <m:t>𝑝</m:t>
                                      </m:r>
                                    </m:e>
                                  </m:acc>
                                  <m:r>
                                    <a:rPr lang="en-US" altLang="zh-CN" sz="2400" b="0" i="1" spc="-150" baseline="-25000" smtClean="0">
                                      <a:latin typeface="Cambria Math" panose="02040503050406030204" pitchFamily="18" charset="0"/>
                                    </a:rPr>
                                    <m:t>𝑗</m:t>
                                  </m:r>
                                </m:e>
                              </m:d>
                            </m:e>
                          </m:d>
                        </m:e>
                      </m:func>
                      <m:r>
                        <a:rPr lang="en-US" altLang="zh-CN" sz="2400" b="0" i="1" smtClean="0">
                          <a:latin typeface="Cambria Math" panose="02040503050406030204" pitchFamily="18" charset="0"/>
                          <a:ea typeface="微软雅黑" panose="020B0503020204020204" pitchFamily="34" charset="-122"/>
                        </a:rPr>
                        <m:t>/2  </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𝑖</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𝑗</m:t>
                      </m:r>
                      <m:r>
                        <a:rPr lang="en-US" altLang="zh-CN" sz="2400" b="0" i="1" smtClean="0">
                          <a:solidFill>
                            <a:srgbClr val="FF0000"/>
                          </a:solidFill>
                          <a:latin typeface="Cambria Math" panose="02040503050406030204" pitchFamily="18" charset="0"/>
                          <a:ea typeface="微软雅黑" panose="020B0503020204020204" pitchFamily="34" charset="-122"/>
                        </a:rPr>
                        <m:t>∈</m:t>
                      </m:r>
                      <m:acc>
                        <m:accPr>
                          <m:chr m:val="̅"/>
                          <m:ctrlPr>
                            <a:rPr lang="zh-CN" altLang="en-US" sz="2400" i="1">
                              <a:solidFill>
                                <a:srgbClr val="FF0000"/>
                              </a:solidFill>
                              <a:latin typeface="Cambria Math" panose="02040503050406030204" pitchFamily="18" charset="0"/>
                              <a:ea typeface="微软雅黑" panose="020B0503020204020204" pitchFamily="34" charset="-122"/>
                            </a:rPr>
                          </m:ctrlPr>
                        </m:accPr>
                        <m:e>
                          <m:r>
                            <a:rPr lang="en-US" altLang="zh-CN" sz="2400" i="1">
                              <a:solidFill>
                                <a:srgbClr val="FF0000"/>
                              </a:solidFill>
                              <a:latin typeface="Cambria Math" panose="02040503050406030204" pitchFamily="18" charset="0"/>
                              <a:ea typeface="微软雅黑" panose="020B0503020204020204" pitchFamily="34" charset="-122"/>
                            </a:rPr>
                            <m:t>𝑋</m:t>
                          </m:r>
                        </m:e>
                      </m:acc>
                      <m:r>
                        <a:rPr lang="en-US" altLang="zh-CN" sz="2400" b="0" i="1" smtClean="0">
                          <a:solidFill>
                            <a:srgbClr val="FF0000"/>
                          </a:solidFill>
                          <a:latin typeface="Cambria Math" panose="02040503050406030204" pitchFamily="18" charset="0"/>
                          <a:ea typeface="微软雅黑" panose="020B0503020204020204" pitchFamily="34" charset="-122"/>
                        </a:rPr>
                        <m:t>)</m:t>
                      </m:r>
                    </m:oMath>
                  </m:oMathPara>
                </a14:m>
                <a:endParaRPr lang="en-US" altLang="zh-CN" sz="2400" dirty="0" smtClean="0">
                  <a:solidFill>
                    <a:srgbClr val="FF0000"/>
                  </a:solidFill>
                </a:endParaRPr>
              </a:p>
            </p:txBody>
          </p:sp>
        </mc:Choice>
        <mc:Fallback xmlns="">
          <p:sp>
            <p:nvSpPr>
              <p:cNvPr id="100" name="矩形 99"/>
              <p:cNvSpPr>
                <a:spLocks noRot="1" noChangeAspect="1" noMove="1" noResize="1" noEditPoints="1" noAdjustHandles="1" noChangeArrowheads="1" noChangeShapeType="1" noTextEdit="1"/>
              </p:cNvSpPr>
              <p:nvPr/>
            </p:nvSpPr>
            <p:spPr>
              <a:xfrm>
                <a:off x="351170" y="4779573"/>
                <a:ext cx="9422238" cy="469937"/>
              </a:xfrm>
              <a:prstGeom prst="rect">
                <a:avLst/>
              </a:prstGeom>
              <a:blipFill rotWithShape="0">
                <a:blip r:embed="rId11"/>
                <a:stretch>
                  <a:fillRect r="-2136" b="-22078"/>
                </a:stretch>
              </a:blipFill>
            </p:spPr>
            <p:txBody>
              <a:bodyPr/>
              <a:lstStyle/>
              <a:p>
                <a:r>
                  <a:rPr lang="zh-CN" altLang="en-US">
                    <a:noFill/>
                  </a:rPr>
                  <a:t> </a:t>
                </a:r>
              </a:p>
            </p:txBody>
          </p:sp>
        </mc:Fallback>
      </mc:AlternateContent>
      <p:sp>
        <p:nvSpPr>
          <p:cNvPr id="61" name="矩形 60"/>
          <p:cNvSpPr/>
          <p:nvPr/>
        </p:nvSpPr>
        <p:spPr>
          <a:xfrm>
            <a:off x="5042797" y="3701870"/>
            <a:ext cx="1386405"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Euler tour</a:t>
            </a:r>
          </a:p>
        </p:txBody>
      </p:sp>
      <p:grpSp>
        <p:nvGrpSpPr>
          <p:cNvPr id="74" name="组合 73"/>
          <p:cNvGrpSpPr/>
          <p:nvPr/>
        </p:nvGrpSpPr>
        <p:grpSpPr>
          <a:xfrm>
            <a:off x="7559410" y="1607142"/>
            <a:ext cx="3068274" cy="2013728"/>
            <a:chOff x="4116000" y="1394986"/>
            <a:chExt cx="3068274" cy="2013728"/>
          </a:xfrm>
        </p:grpSpPr>
        <p:sp>
          <p:nvSpPr>
            <p:cNvPr id="75" name="矩形 74"/>
            <p:cNvSpPr/>
            <p:nvPr/>
          </p:nvSpPr>
          <p:spPr>
            <a:xfrm>
              <a:off x="5703983" y="1394986"/>
              <a:ext cx="1480291" cy="2013728"/>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116000" y="2184046"/>
              <a:ext cx="423820" cy="42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v</a:t>
              </a:r>
              <a:endParaRPr lang="zh-CN" altLang="en-US" sz="2800" b="1" dirty="0"/>
            </a:p>
          </p:txBody>
        </p:sp>
        <p:grpSp>
          <p:nvGrpSpPr>
            <p:cNvPr id="78" name="组合 77"/>
            <p:cNvGrpSpPr/>
            <p:nvPr/>
          </p:nvGrpSpPr>
          <p:grpSpPr>
            <a:xfrm>
              <a:off x="6008008" y="1561267"/>
              <a:ext cx="582813" cy="441222"/>
              <a:chOff x="6141182" y="1429299"/>
              <a:chExt cx="659816" cy="499517"/>
            </a:xfrm>
          </p:grpSpPr>
          <p:sp>
            <p:nvSpPr>
              <p:cNvPr id="89" name="椭圆 88"/>
              <p:cNvSpPr/>
              <p:nvPr/>
            </p:nvSpPr>
            <p:spPr>
              <a:xfrm>
                <a:off x="6156184" y="1449000"/>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dirty="0"/>
              </a:p>
            </p:txBody>
          </p:sp>
          <mc:AlternateContent xmlns:mc="http://schemas.openxmlformats.org/markup-compatibility/2006" xmlns:a14="http://schemas.microsoft.com/office/drawing/2010/main">
            <mc:Choice Requires="a14">
              <p:sp>
                <p:nvSpPr>
                  <p:cNvPr id="91" name="矩形 90"/>
                  <p:cNvSpPr/>
                  <p:nvPr/>
                </p:nvSpPr>
                <p:spPr>
                  <a:xfrm>
                    <a:off x="6141182" y="1429299"/>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i</a:t>
                    </a:r>
                    <a:endParaRPr lang="zh-CN" altLang="en-US" sz="2000" b="1" dirty="0">
                      <a:solidFill>
                        <a:schemeClr val="bg1"/>
                      </a:solidFill>
                    </a:endParaRPr>
                  </a:p>
                </p:txBody>
              </p:sp>
            </mc:Choice>
            <mc:Fallback xmlns="">
              <p:sp>
                <p:nvSpPr>
                  <p:cNvPr id="91" name="矩形 90"/>
                  <p:cNvSpPr>
                    <a:spLocks noRot="1" noChangeAspect="1" noMove="1" noResize="1" noEditPoints="1" noAdjustHandles="1" noChangeArrowheads="1" noChangeShapeType="1" noTextEdit="1"/>
                  </p:cNvSpPr>
                  <p:nvPr/>
                </p:nvSpPr>
                <p:spPr>
                  <a:xfrm>
                    <a:off x="6141182" y="1429299"/>
                    <a:ext cx="659816" cy="400110"/>
                  </a:xfrm>
                  <a:prstGeom prst="rect">
                    <a:avLst/>
                  </a:prstGeom>
                  <a:blipFill rotWithShape="0">
                    <a:blip r:embed="rId12"/>
                    <a:stretch>
                      <a:fillRect t="-10345" r="-5208" b="-43103"/>
                    </a:stretch>
                  </a:blipFill>
                </p:spPr>
                <p:txBody>
                  <a:bodyPr/>
                  <a:lstStyle/>
                  <a:p>
                    <a:r>
                      <a:rPr lang="zh-CN" altLang="en-US">
                        <a:noFill/>
                      </a:rPr>
                      <a:t> </a:t>
                    </a:r>
                  </a:p>
                </p:txBody>
              </p:sp>
            </mc:Fallback>
          </mc:AlternateContent>
        </p:grpSp>
        <p:grpSp>
          <p:nvGrpSpPr>
            <p:cNvPr id="79" name="组合 78"/>
            <p:cNvGrpSpPr/>
            <p:nvPr/>
          </p:nvGrpSpPr>
          <p:grpSpPr>
            <a:xfrm>
              <a:off x="6003793" y="2819302"/>
              <a:ext cx="582813" cy="433334"/>
              <a:chOff x="6206716" y="2979518"/>
              <a:chExt cx="659816" cy="490587"/>
            </a:xfrm>
          </p:grpSpPr>
          <p:sp>
            <p:nvSpPr>
              <p:cNvPr id="86" name="椭圆 85"/>
              <p:cNvSpPr/>
              <p:nvPr/>
            </p:nvSpPr>
            <p:spPr>
              <a:xfrm>
                <a:off x="6226492" y="2990289"/>
                <a:ext cx="479816" cy="47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p>
            </p:txBody>
          </p:sp>
          <mc:AlternateContent xmlns:mc="http://schemas.openxmlformats.org/markup-compatibility/2006" xmlns:a14="http://schemas.microsoft.com/office/drawing/2010/main">
            <mc:Choice Requires="a14">
              <p:sp>
                <p:nvSpPr>
                  <p:cNvPr id="88" name="矩形 87"/>
                  <p:cNvSpPr/>
                  <p:nvPr/>
                </p:nvSpPr>
                <p:spPr>
                  <a:xfrm>
                    <a:off x="6206716" y="2979518"/>
                    <a:ext cx="659816" cy="400110"/>
                  </a:xfrm>
                  <a:prstGeom prst="rect">
                    <a:avLst/>
                  </a:prstGeom>
                </p:spPr>
                <p:txBody>
                  <a:bodyPr wrap="square">
                    <a:spAutoFit/>
                  </a:bodyPr>
                  <a:lstStyle/>
                  <a:p>
                    <a14:m>
                      <m:oMath xmlns:m="http://schemas.openxmlformats.org/officeDocument/2006/math">
                        <m:acc>
                          <m:accPr>
                            <m:chr m:val="̃"/>
                            <m:ctrlPr>
                              <a:rPr lang="zh-CN" altLang="en-US" sz="2000" b="1" i="1" smtClean="0">
                                <a:solidFill>
                                  <a:schemeClr val="bg1"/>
                                </a:solidFill>
                                <a:latin typeface="Cambria Math" panose="02040503050406030204" pitchFamily="18" charset="0"/>
                              </a:rPr>
                            </m:ctrlPr>
                          </m:accPr>
                          <m:e>
                            <m:r>
                              <a:rPr lang="en-US" altLang="zh-CN" sz="2000" b="1" i="1" spc="-150">
                                <a:solidFill>
                                  <a:schemeClr val="bg1"/>
                                </a:solidFill>
                                <a:latin typeface="Cambria Math" panose="02040503050406030204" pitchFamily="18" charset="0"/>
                              </a:rPr>
                              <m:t>𝒗</m:t>
                            </m:r>
                            <m:r>
                              <a:rPr lang="en-US" altLang="zh-CN" sz="2000" b="1" i="1" spc="-150" baseline="-25000">
                                <a:solidFill>
                                  <a:schemeClr val="bg1"/>
                                </a:solidFill>
                                <a:latin typeface="Cambria Math" panose="02040503050406030204" pitchFamily="18" charset="0"/>
                              </a:rPr>
                              <m:t>𝒑</m:t>
                            </m:r>
                          </m:e>
                        </m:acc>
                      </m:oMath>
                    </a14:m>
                    <a:r>
                      <a:rPr lang="en-US" altLang="zh-CN" sz="2000" b="1" dirty="0" smtClean="0">
                        <a:solidFill>
                          <a:schemeClr val="bg1"/>
                        </a:solidFill>
                      </a:rPr>
                      <a:t>j</a:t>
                    </a:r>
                    <a:endParaRPr lang="zh-CN" altLang="en-US" sz="2000" b="1" dirty="0">
                      <a:solidFill>
                        <a:schemeClr val="bg1"/>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6206716" y="2979518"/>
                    <a:ext cx="659816" cy="400110"/>
                  </a:xfrm>
                  <a:prstGeom prst="rect">
                    <a:avLst/>
                  </a:prstGeom>
                  <a:blipFill rotWithShape="0">
                    <a:blip r:embed="rId13"/>
                    <a:stretch>
                      <a:fillRect t="-8621" r="-5263" b="-43103"/>
                    </a:stretch>
                  </a:blipFill>
                </p:spPr>
                <p:txBody>
                  <a:bodyPr/>
                  <a:lstStyle/>
                  <a:p>
                    <a:r>
                      <a:rPr lang="zh-CN" altLang="en-US">
                        <a:noFill/>
                      </a:rPr>
                      <a:t> </a:t>
                    </a:r>
                  </a:p>
                </p:txBody>
              </p:sp>
            </mc:Fallback>
          </mc:AlternateContent>
        </p:grpSp>
        <p:cxnSp>
          <p:nvCxnSpPr>
            <p:cNvPr id="81" name="直接箭头连接符 80"/>
            <p:cNvCxnSpPr>
              <a:stCxn id="89" idx="4"/>
              <a:endCxn id="86" idx="0"/>
            </p:cNvCxnSpPr>
            <p:nvPr/>
          </p:nvCxnSpPr>
          <p:spPr>
            <a:xfrm flipH="1">
              <a:off x="6233169" y="2002488"/>
              <a:ext cx="1" cy="82632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86" idx="2"/>
              <a:endCxn id="76" idx="5"/>
            </p:cNvCxnSpPr>
            <p:nvPr/>
          </p:nvCxnSpPr>
          <p:spPr>
            <a:xfrm flipH="1" flipV="1">
              <a:off x="4477753" y="2545799"/>
              <a:ext cx="1543506" cy="4949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6" idx="7"/>
              <a:endCxn id="89" idx="2"/>
            </p:cNvCxnSpPr>
            <p:nvPr/>
          </p:nvCxnSpPr>
          <p:spPr>
            <a:xfrm flipV="1">
              <a:off x="4477753" y="1790578"/>
              <a:ext cx="1543507" cy="45553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矩形 84"/>
                <p:cNvSpPr/>
                <p:nvPr/>
              </p:nvSpPr>
              <p:spPr>
                <a:xfrm>
                  <a:off x="6669389" y="2084646"/>
                  <a:ext cx="5148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ea typeface="微软雅黑" panose="020B0503020204020204" pitchFamily="34" charset="-122"/>
                              </a:rPr>
                            </m:ctrlPr>
                          </m:accPr>
                          <m:e>
                            <m:r>
                              <a:rPr lang="en-US" altLang="zh-CN" sz="2800" b="1" i="1">
                                <a:latin typeface="Cambria Math" panose="02040503050406030204" pitchFamily="18" charset="0"/>
                                <a:ea typeface="微软雅黑" panose="020B0503020204020204" pitchFamily="34" charset="-122"/>
                              </a:rPr>
                              <m:t>𝑿</m:t>
                            </m:r>
                          </m:e>
                        </m:acc>
                      </m:oMath>
                    </m:oMathPara>
                  </a14:m>
                  <a:endParaRPr lang="zh-CN" altLang="en-US" sz="2800" b="1" dirty="0"/>
                </a:p>
              </p:txBody>
            </p:sp>
          </mc:Choice>
          <mc:Fallback xmlns="">
            <p:sp>
              <p:nvSpPr>
                <p:cNvPr id="85" name="矩形 84"/>
                <p:cNvSpPr>
                  <a:spLocks noRot="1" noChangeAspect="1" noMove="1" noResize="1" noEditPoints="1" noAdjustHandles="1" noChangeArrowheads="1" noChangeShapeType="1" noTextEdit="1"/>
                </p:cNvSpPr>
                <p:nvPr/>
              </p:nvSpPr>
              <p:spPr>
                <a:xfrm>
                  <a:off x="6669389" y="2084646"/>
                  <a:ext cx="514885" cy="523220"/>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47" name="灯片编号占位符 46"/>
          <p:cNvSpPr>
            <a:spLocks noGrp="1"/>
          </p:cNvSpPr>
          <p:nvPr>
            <p:ph type="sldNum" sz="quarter" idx="12"/>
          </p:nvPr>
        </p:nvSpPr>
        <p:spPr/>
        <p:txBody>
          <a:bodyPr/>
          <a:lstStyle/>
          <a:p>
            <a:fld id="{52F1CC4D-4CCE-4D2A-B22C-25A859CB1CDC}" type="slidenum">
              <a:rPr lang="zh-CN" altLang="en-US" smtClean="0"/>
              <a:pPr/>
              <a:t>11</a:t>
            </a:fld>
            <a:endParaRPr lang="zh-CN" altLang="en-US"/>
          </a:p>
        </p:txBody>
      </p:sp>
      <p:sp>
        <p:nvSpPr>
          <p:cNvPr id="63" name="任意多边形 62"/>
          <p:cNvSpPr/>
          <p:nvPr/>
        </p:nvSpPr>
        <p:spPr>
          <a:xfrm>
            <a:off x="8675914" y="729343"/>
            <a:ext cx="2199906" cy="3298371"/>
          </a:xfrm>
          <a:custGeom>
            <a:avLst/>
            <a:gdLst>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 name="connsiteX0" fmla="*/ 163286 w 2199906"/>
              <a:gd name="connsiteY0" fmla="*/ 3222171 h 3298371"/>
              <a:gd name="connsiteX1" fmla="*/ 250372 w 2199906"/>
              <a:gd name="connsiteY1" fmla="*/ 3048000 h 3298371"/>
              <a:gd name="connsiteX2" fmla="*/ 304800 w 2199906"/>
              <a:gd name="connsiteY2" fmla="*/ 2960914 h 3298371"/>
              <a:gd name="connsiteX3" fmla="*/ 326572 w 2199906"/>
              <a:gd name="connsiteY3" fmla="*/ 2895600 h 3298371"/>
              <a:gd name="connsiteX4" fmla="*/ 370115 w 2199906"/>
              <a:gd name="connsiteY4" fmla="*/ 2808514 h 3298371"/>
              <a:gd name="connsiteX5" fmla="*/ 391886 w 2199906"/>
              <a:gd name="connsiteY5" fmla="*/ 2764971 h 3298371"/>
              <a:gd name="connsiteX6" fmla="*/ 424543 w 2199906"/>
              <a:gd name="connsiteY6" fmla="*/ 2710543 h 3298371"/>
              <a:gd name="connsiteX7" fmla="*/ 457200 w 2199906"/>
              <a:gd name="connsiteY7" fmla="*/ 2612571 h 3298371"/>
              <a:gd name="connsiteX8" fmla="*/ 478972 w 2199906"/>
              <a:gd name="connsiteY8" fmla="*/ 2569028 h 3298371"/>
              <a:gd name="connsiteX9" fmla="*/ 489857 w 2199906"/>
              <a:gd name="connsiteY9" fmla="*/ 2514600 h 3298371"/>
              <a:gd name="connsiteX10" fmla="*/ 511629 w 2199906"/>
              <a:gd name="connsiteY10" fmla="*/ 2471057 h 3298371"/>
              <a:gd name="connsiteX11" fmla="*/ 522515 w 2199906"/>
              <a:gd name="connsiteY11" fmla="*/ 2405743 h 3298371"/>
              <a:gd name="connsiteX12" fmla="*/ 533400 w 2199906"/>
              <a:gd name="connsiteY12" fmla="*/ 2373086 h 3298371"/>
              <a:gd name="connsiteX13" fmla="*/ 544286 w 2199906"/>
              <a:gd name="connsiteY13" fmla="*/ 1905000 h 3298371"/>
              <a:gd name="connsiteX14" fmla="*/ 533400 w 2199906"/>
              <a:gd name="connsiteY14" fmla="*/ 1611086 h 3298371"/>
              <a:gd name="connsiteX15" fmla="*/ 478972 w 2199906"/>
              <a:gd name="connsiteY15" fmla="*/ 1371600 h 3298371"/>
              <a:gd name="connsiteX16" fmla="*/ 468086 w 2199906"/>
              <a:gd name="connsiteY16" fmla="*/ 1338943 h 3298371"/>
              <a:gd name="connsiteX17" fmla="*/ 446315 w 2199906"/>
              <a:gd name="connsiteY17" fmla="*/ 1306286 h 3298371"/>
              <a:gd name="connsiteX18" fmla="*/ 424543 w 2199906"/>
              <a:gd name="connsiteY18" fmla="*/ 1240971 h 3298371"/>
              <a:gd name="connsiteX19" fmla="*/ 413657 w 2199906"/>
              <a:gd name="connsiteY19" fmla="*/ 1197428 h 3298371"/>
              <a:gd name="connsiteX20" fmla="*/ 391886 w 2199906"/>
              <a:gd name="connsiteY20" fmla="*/ 1164771 h 3298371"/>
              <a:gd name="connsiteX21" fmla="*/ 359229 w 2199906"/>
              <a:gd name="connsiteY21" fmla="*/ 1088571 h 3298371"/>
              <a:gd name="connsiteX22" fmla="*/ 272143 w 2199906"/>
              <a:gd name="connsiteY22" fmla="*/ 968828 h 3298371"/>
              <a:gd name="connsiteX23" fmla="*/ 217715 w 2199906"/>
              <a:gd name="connsiteY23" fmla="*/ 892628 h 3298371"/>
              <a:gd name="connsiteX24" fmla="*/ 206829 w 2199906"/>
              <a:gd name="connsiteY24" fmla="*/ 859971 h 3298371"/>
              <a:gd name="connsiteX25" fmla="*/ 130629 w 2199906"/>
              <a:gd name="connsiteY25" fmla="*/ 762000 h 3298371"/>
              <a:gd name="connsiteX26" fmla="*/ 108857 w 2199906"/>
              <a:gd name="connsiteY26" fmla="*/ 718457 h 3298371"/>
              <a:gd name="connsiteX27" fmla="*/ 87086 w 2199906"/>
              <a:gd name="connsiteY27" fmla="*/ 685800 h 3298371"/>
              <a:gd name="connsiteX28" fmla="*/ 76200 w 2199906"/>
              <a:gd name="connsiteY28" fmla="*/ 653143 h 3298371"/>
              <a:gd name="connsiteX29" fmla="*/ 43543 w 2199906"/>
              <a:gd name="connsiteY29" fmla="*/ 598714 h 3298371"/>
              <a:gd name="connsiteX30" fmla="*/ 0 w 2199906"/>
              <a:gd name="connsiteY30" fmla="*/ 511628 h 3298371"/>
              <a:gd name="connsiteX31" fmla="*/ 32657 w 2199906"/>
              <a:gd name="connsiteY31" fmla="*/ 446314 h 3298371"/>
              <a:gd name="connsiteX32" fmla="*/ 43543 w 2199906"/>
              <a:gd name="connsiteY32" fmla="*/ 413657 h 3298371"/>
              <a:gd name="connsiteX33" fmla="*/ 141515 w 2199906"/>
              <a:gd name="connsiteY33" fmla="*/ 326571 h 3298371"/>
              <a:gd name="connsiteX34" fmla="*/ 293915 w 2199906"/>
              <a:gd name="connsiteY34" fmla="*/ 239486 h 3298371"/>
              <a:gd name="connsiteX35" fmla="*/ 359229 w 2199906"/>
              <a:gd name="connsiteY35" fmla="*/ 217714 h 3298371"/>
              <a:gd name="connsiteX36" fmla="*/ 391886 w 2199906"/>
              <a:gd name="connsiteY36" fmla="*/ 206828 h 3298371"/>
              <a:gd name="connsiteX37" fmla="*/ 489857 w 2199906"/>
              <a:gd name="connsiteY37" fmla="*/ 152400 h 3298371"/>
              <a:gd name="connsiteX38" fmla="*/ 544286 w 2199906"/>
              <a:gd name="connsiteY38" fmla="*/ 97971 h 3298371"/>
              <a:gd name="connsiteX39" fmla="*/ 620486 w 2199906"/>
              <a:gd name="connsiteY39" fmla="*/ 54428 h 3298371"/>
              <a:gd name="connsiteX40" fmla="*/ 664029 w 2199906"/>
              <a:gd name="connsiteY40" fmla="*/ 21771 h 3298371"/>
              <a:gd name="connsiteX41" fmla="*/ 729343 w 2199906"/>
              <a:gd name="connsiteY41" fmla="*/ 0 h 3298371"/>
              <a:gd name="connsiteX42" fmla="*/ 881743 w 2199906"/>
              <a:gd name="connsiteY42" fmla="*/ 21771 h 3298371"/>
              <a:gd name="connsiteX43" fmla="*/ 925286 w 2199906"/>
              <a:gd name="connsiteY43" fmla="*/ 54428 h 3298371"/>
              <a:gd name="connsiteX44" fmla="*/ 968829 w 2199906"/>
              <a:gd name="connsiteY44" fmla="*/ 76200 h 3298371"/>
              <a:gd name="connsiteX45" fmla="*/ 1001486 w 2199906"/>
              <a:gd name="connsiteY45" fmla="*/ 97971 h 3298371"/>
              <a:gd name="connsiteX46" fmla="*/ 1088572 w 2199906"/>
              <a:gd name="connsiteY46" fmla="*/ 141514 h 3298371"/>
              <a:gd name="connsiteX47" fmla="*/ 1121229 w 2199906"/>
              <a:gd name="connsiteY47" fmla="*/ 152400 h 3298371"/>
              <a:gd name="connsiteX48" fmla="*/ 1230086 w 2199906"/>
              <a:gd name="connsiteY48" fmla="*/ 217714 h 3298371"/>
              <a:gd name="connsiteX49" fmla="*/ 1284515 w 2199906"/>
              <a:gd name="connsiteY49" fmla="*/ 228600 h 3298371"/>
              <a:gd name="connsiteX50" fmla="*/ 1328057 w 2199906"/>
              <a:gd name="connsiteY50" fmla="*/ 239486 h 3298371"/>
              <a:gd name="connsiteX51" fmla="*/ 1426029 w 2199906"/>
              <a:gd name="connsiteY51" fmla="*/ 304800 h 3298371"/>
              <a:gd name="connsiteX52" fmla="*/ 1469572 w 2199906"/>
              <a:gd name="connsiteY52" fmla="*/ 337457 h 3298371"/>
              <a:gd name="connsiteX53" fmla="*/ 1491343 w 2199906"/>
              <a:gd name="connsiteY53" fmla="*/ 370114 h 3298371"/>
              <a:gd name="connsiteX54" fmla="*/ 1513115 w 2199906"/>
              <a:gd name="connsiteY54" fmla="*/ 391886 h 3298371"/>
              <a:gd name="connsiteX55" fmla="*/ 1534886 w 2199906"/>
              <a:gd name="connsiteY55" fmla="*/ 446314 h 3298371"/>
              <a:gd name="connsiteX56" fmla="*/ 1578429 w 2199906"/>
              <a:gd name="connsiteY56" fmla="*/ 500743 h 3298371"/>
              <a:gd name="connsiteX57" fmla="*/ 1600200 w 2199906"/>
              <a:gd name="connsiteY57" fmla="*/ 566057 h 3298371"/>
              <a:gd name="connsiteX58" fmla="*/ 1589315 w 2199906"/>
              <a:gd name="connsiteY58" fmla="*/ 631371 h 3298371"/>
              <a:gd name="connsiteX59" fmla="*/ 1556657 w 2199906"/>
              <a:gd name="connsiteY59" fmla="*/ 664028 h 3298371"/>
              <a:gd name="connsiteX60" fmla="*/ 1491343 w 2199906"/>
              <a:gd name="connsiteY60" fmla="*/ 696686 h 3298371"/>
              <a:gd name="connsiteX61" fmla="*/ 1415143 w 2199906"/>
              <a:gd name="connsiteY61" fmla="*/ 729343 h 3298371"/>
              <a:gd name="connsiteX62" fmla="*/ 1349829 w 2199906"/>
              <a:gd name="connsiteY62" fmla="*/ 762000 h 3298371"/>
              <a:gd name="connsiteX63" fmla="*/ 1317172 w 2199906"/>
              <a:gd name="connsiteY63" fmla="*/ 794657 h 3298371"/>
              <a:gd name="connsiteX64" fmla="*/ 1284515 w 2199906"/>
              <a:gd name="connsiteY64" fmla="*/ 805543 h 3298371"/>
              <a:gd name="connsiteX65" fmla="*/ 1251857 w 2199906"/>
              <a:gd name="connsiteY65" fmla="*/ 827314 h 3298371"/>
              <a:gd name="connsiteX66" fmla="*/ 1175657 w 2199906"/>
              <a:gd name="connsiteY66" fmla="*/ 947057 h 3298371"/>
              <a:gd name="connsiteX67" fmla="*/ 1121229 w 2199906"/>
              <a:gd name="connsiteY67" fmla="*/ 1055914 h 3298371"/>
              <a:gd name="connsiteX68" fmla="*/ 1110343 w 2199906"/>
              <a:gd name="connsiteY68" fmla="*/ 1110343 h 3298371"/>
              <a:gd name="connsiteX69" fmla="*/ 1099457 w 2199906"/>
              <a:gd name="connsiteY69" fmla="*/ 1186543 h 3298371"/>
              <a:gd name="connsiteX70" fmla="*/ 1077686 w 2199906"/>
              <a:gd name="connsiteY70" fmla="*/ 1273628 h 3298371"/>
              <a:gd name="connsiteX71" fmla="*/ 1077686 w 2199906"/>
              <a:gd name="connsiteY71" fmla="*/ 2198914 h 3298371"/>
              <a:gd name="connsiteX72" fmla="*/ 1099457 w 2199906"/>
              <a:gd name="connsiteY72" fmla="*/ 2264228 h 3298371"/>
              <a:gd name="connsiteX73" fmla="*/ 1121229 w 2199906"/>
              <a:gd name="connsiteY73" fmla="*/ 2340428 h 3298371"/>
              <a:gd name="connsiteX74" fmla="*/ 1153886 w 2199906"/>
              <a:gd name="connsiteY74" fmla="*/ 2514600 h 3298371"/>
              <a:gd name="connsiteX75" fmla="*/ 1099457 w 2199906"/>
              <a:gd name="connsiteY75" fmla="*/ 2764971 h 3298371"/>
              <a:gd name="connsiteX76" fmla="*/ 1077686 w 2199906"/>
              <a:gd name="connsiteY76" fmla="*/ 2786743 h 3298371"/>
              <a:gd name="connsiteX77" fmla="*/ 1055915 w 2199906"/>
              <a:gd name="connsiteY77" fmla="*/ 2841171 h 3298371"/>
              <a:gd name="connsiteX78" fmla="*/ 1045029 w 2199906"/>
              <a:gd name="connsiteY78" fmla="*/ 2873828 h 3298371"/>
              <a:gd name="connsiteX79" fmla="*/ 979715 w 2199906"/>
              <a:gd name="connsiteY79" fmla="*/ 3004457 h 3298371"/>
              <a:gd name="connsiteX80" fmla="*/ 957943 w 2199906"/>
              <a:gd name="connsiteY80" fmla="*/ 3069771 h 3298371"/>
              <a:gd name="connsiteX81" fmla="*/ 947057 w 2199906"/>
              <a:gd name="connsiteY81" fmla="*/ 3102428 h 3298371"/>
              <a:gd name="connsiteX82" fmla="*/ 968829 w 2199906"/>
              <a:gd name="connsiteY82" fmla="*/ 3200400 h 3298371"/>
              <a:gd name="connsiteX83" fmla="*/ 1045029 w 2199906"/>
              <a:gd name="connsiteY83" fmla="*/ 3211286 h 3298371"/>
              <a:gd name="connsiteX84" fmla="*/ 1077686 w 2199906"/>
              <a:gd name="connsiteY84" fmla="*/ 3222171 h 3298371"/>
              <a:gd name="connsiteX85" fmla="*/ 1153886 w 2199906"/>
              <a:gd name="connsiteY85" fmla="*/ 3276600 h 3298371"/>
              <a:gd name="connsiteX86" fmla="*/ 1186543 w 2199906"/>
              <a:gd name="connsiteY86" fmla="*/ 3298371 h 3298371"/>
              <a:gd name="connsiteX87" fmla="*/ 1426029 w 2199906"/>
              <a:gd name="connsiteY87" fmla="*/ 3211286 h 3298371"/>
              <a:gd name="connsiteX88" fmla="*/ 1469572 w 2199906"/>
              <a:gd name="connsiteY88" fmla="*/ 3113314 h 3298371"/>
              <a:gd name="connsiteX89" fmla="*/ 1480457 w 2199906"/>
              <a:gd name="connsiteY89" fmla="*/ 3080657 h 3298371"/>
              <a:gd name="connsiteX90" fmla="*/ 1491343 w 2199906"/>
              <a:gd name="connsiteY90" fmla="*/ 3004457 h 3298371"/>
              <a:gd name="connsiteX91" fmla="*/ 1513115 w 2199906"/>
              <a:gd name="connsiteY91" fmla="*/ 2971800 h 3298371"/>
              <a:gd name="connsiteX92" fmla="*/ 1556657 w 2199906"/>
              <a:gd name="connsiteY92" fmla="*/ 2884714 h 3298371"/>
              <a:gd name="connsiteX93" fmla="*/ 1578429 w 2199906"/>
              <a:gd name="connsiteY93" fmla="*/ 2841171 h 3298371"/>
              <a:gd name="connsiteX94" fmla="*/ 1600200 w 2199906"/>
              <a:gd name="connsiteY94" fmla="*/ 2797628 h 3298371"/>
              <a:gd name="connsiteX95" fmla="*/ 1632857 w 2199906"/>
              <a:gd name="connsiteY95" fmla="*/ 2732314 h 3298371"/>
              <a:gd name="connsiteX96" fmla="*/ 1654629 w 2199906"/>
              <a:gd name="connsiteY96" fmla="*/ 2677886 h 3298371"/>
              <a:gd name="connsiteX97" fmla="*/ 1676400 w 2199906"/>
              <a:gd name="connsiteY97" fmla="*/ 2634343 h 3298371"/>
              <a:gd name="connsiteX98" fmla="*/ 1687286 w 2199906"/>
              <a:gd name="connsiteY98" fmla="*/ 2590800 h 3298371"/>
              <a:gd name="connsiteX99" fmla="*/ 1730829 w 2199906"/>
              <a:gd name="connsiteY99" fmla="*/ 2514600 h 3298371"/>
              <a:gd name="connsiteX100" fmla="*/ 1752600 w 2199906"/>
              <a:gd name="connsiteY100" fmla="*/ 2449286 h 3298371"/>
              <a:gd name="connsiteX101" fmla="*/ 1763486 w 2199906"/>
              <a:gd name="connsiteY101" fmla="*/ 2394857 h 3298371"/>
              <a:gd name="connsiteX102" fmla="*/ 1796143 w 2199906"/>
              <a:gd name="connsiteY102" fmla="*/ 2286000 h 3298371"/>
              <a:gd name="connsiteX103" fmla="*/ 1817915 w 2199906"/>
              <a:gd name="connsiteY103" fmla="*/ 2231571 h 3298371"/>
              <a:gd name="connsiteX104" fmla="*/ 1828800 w 2199906"/>
              <a:gd name="connsiteY104" fmla="*/ 2198914 h 3298371"/>
              <a:gd name="connsiteX105" fmla="*/ 1861457 w 2199906"/>
              <a:gd name="connsiteY105" fmla="*/ 2166257 h 3298371"/>
              <a:gd name="connsiteX106" fmla="*/ 1926772 w 2199906"/>
              <a:gd name="connsiteY106" fmla="*/ 2198914 h 3298371"/>
              <a:gd name="connsiteX107" fmla="*/ 1959429 w 2199906"/>
              <a:gd name="connsiteY107" fmla="*/ 2242457 h 3298371"/>
              <a:gd name="connsiteX108" fmla="*/ 2046515 w 2199906"/>
              <a:gd name="connsiteY108" fmla="*/ 2329543 h 3298371"/>
              <a:gd name="connsiteX109" fmla="*/ 2079172 w 2199906"/>
              <a:gd name="connsiteY109" fmla="*/ 2362200 h 3298371"/>
              <a:gd name="connsiteX110" fmla="*/ 2144486 w 2199906"/>
              <a:gd name="connsiteY110" fmla="*/ 2416628 h 3298371"/>
              <a:gd name="connsiteX111" fmla="*/ 2177143 w 2199906"/>
              <a:gd name="connsiteY111" fmla="*/ 2427514 h 3298371"/>
              <a:gd name="connsiteX112" fmla="*/ 2188029 w 2199906"/>
              <a:gd name="connsiteY112" fmla="*/ 2862943 h 3298371"/>
              <a:gd name="connsiteX113" fmla="*/ 2177143 w 2199906"/>
              <a:gd name="connsiteY113" fmla="*/ 2895600 h 3298371"/>
              <a:gd name="connsiteX114" fmla="*/ 2133600 w 2199906"/>
              <a:gd name="connsiteY114" fmla="*/ 2982686 h 3298371"/>
              <a:gd name="connsiteX115" fmla="*/ 2111829 w 2199906"/>
              <a:gd name="connsiteY115" fmla="*/ 3048000 h 3298371"/>
              <a:gd name="connsiteX116" fmla="*/ 2100943 w 2199906"/>
              <a:gd name="connsiteY116" fmla="*/ 3080657 h 3298371"/>
              <a:gd name="connsiteX117" fmla="*/ 2079172 w 2199906"/>
              <a:gd name="connsiteY117" fmla="*/ 3156857 h 3298371"/>
              <a:gd name="connsiteX118" fmla="*/ 2057400 w 2199906"/>
              <a:gd name="connsiteY118" fmla="*/ 3189514 h 3298371"/>
              <a:gd name="connsiteX119" fmla="*/ 2046515 w 2199906"/>
              <a:gd name="connsiteY119" fmla="*/ 3222171 h 3298371"/>
              <a:gd name="connsiteX120" fmla="*/ 2079172 w 2199906"/>
              <a:gd name="connsiteY120" fmla="*/ 3233057 h 329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199906" h="3298371">
                <a:moveTo>
                  <a:pt x="163286" y="3222171"/>
                </a:moveTo>
                <a:cubicBezTo>
                  <a:pt x="190074" y="3141805"/>
                  <a:pt x="188672" y="3130267"/>
                  <a:pt x="250372" y="3048000"/>
                </a:cubicBezTo>
                <a:cubicBezTo>
                  <a:pt x="278447" y="3010566"/>
                  <a:pt x="287722" y="3003609"/>
                  <a:pt x="304800" y="2960914"/>
                </a:cubicBezTo>
                <a:cubicBezTo>
                  <a:pt x="313323" y="2939606"/>
                  <a:pt x="317532" y="2916693"/>
                  <a:pt x="326572" y="2895600"/>
                </a:cubicBezTo>
                <a:cubicBezTo>
                  <a:pt x="339357" y="2865769"/>
                  <a:pt x="355601" y="2837543"/>
                  <a:pt x="370115" y="2808514"/>
                </a:cubicBezTo>
                <a:cubicBezTo>
                  <a:pt x="377372" y="2794000"/>
                  <a:pt x="383537" y="2778886"/>
                  <a:pt x="391886" y="2764971"/>
                </a:cubicBezTo>
                <a:cubicBezTo>
                  <a:pt x="402772" y="2746828"/>
                  <a:pt x="416209" y="2729990"/>
                  <a:pt x="424543" y="2710543"/>
                </a:cubicBezTo>
                <a:cubicBezTo>
                  <a:pt x="438103" y="2678902"/>
                  <a:pt x="441805" y="2643360"/>
                  <a:pt x="457200" y="2612571"/>
                </a:cubicBezTo>
                <a:lnTo>
                  <a:pt x="478972" y="2569028"/>
                </a:lnTo>
                <a:cubicBezTo>
                  <a:pt x="482600" y="2550885"/>
                  <a:pt x="484006" y="2532152"/>
                  <a:pt x="489857" y="2514600"/>
                </a:cubicBezTo>
                <a:cubicBezTo>
                  <a:pt x="494989" y="2499205"/>
                  <a:pt x="506966" y="2486600"/>
                  <a:pt x="511629" y="2471057"/>
                </a:cubicBezTo>
                <a:cubicBezTo>
                  <a:pt x="517971" y="2449916"/>
                  <a:pt x="517727" y="2427289"/>
                  <a:pt x="522515" y="2405743"/>
                </a:cubicBezTo>
                <a:cubicBezTo>
                  <a:pt x="525004" y="2394542"/>
                  <a:pt x="529772" y="2383972"/>
                  <a:pt x="533400" y="2373086"/>
                </a:cubicBezTo>
                <a:cubicBezTo>
                  <a:pt x="537029" y="2217057"/>
                  <a:pt x="544286" y="2061071"/>
                  <a:pt x="544286" y="1905000"/>
                </a:cubicBezTo>
                <a:cubicBezTo>
                  <a:pt x="544286" y="1806961"/>
                  <a:pt x="542481" y="1708703"/>
                  <a:pt x="533400" y="1611086"/>
                </a:cubicBezTo>
                <a:cubicBezTo>
                  <a:pt x="522295" y="1491706"/>
                  <a:pt x="509406" y="1462901"/>
                  <a:pt x="478972" y="1371600"/>
                </a:cubicBezTo>
                <a:cubicBezTo>
                  <a:pt x="475343" y="1360714"/>
                  <a:pt x="474451" y="1348490"/>
                  <a:pt x="468086" y="1338943"/>
                </a:cubicBezTo>
                <a:cubicBezTo>
                  <a:pt x="460829" y="1328057"/>
                  <a:pt x="451628" y="1318241"/>
                  <a:pt x="446315" y="1306286"/>
                </a:cubicBezTo>
                <a:cubicBezTo>
                  <a:pt x="436994" y="1285315"/>
                  <a:pt x="430109" y="1263235"/>
                  <a:pt x="424543" y="1240971"/>
                </a:cubicBezTo>
                <a:cubicBezTo>
                  <a:pt x="420914" y="1226457"/>
                  <a:pt x="419550" y="1211179"/>
                  <a:pt x="413657" y="1197428"/>
                </a:cubicBezTo>
                <a:cubicBezTo>
                  <a:pt x="408503" y="1185403"/>
                  <a:pt x="397737" y="1176473"/>
                  <a:pt x="391886" y="1164771"/>
                </a:cubicBezTo>
                <a:cubicBezTo>
                  <a:pt x="330831" y="1042661"/>
                  <a:pt x="449824" y="1247111"/>
                  <a:pt x="359229" y="1088571"/>
                </a:cubicBezTo>
                <a:cubicBezTo>
                  <a:pt x="341651" y="1057809"/>
                  <a:pt x="277850" y="977389"/>
                  <a:pt x="272143" y="968828"/>
                </a:cubicBezTo>
                <a:cubicBezTo>
                  <a:pt x="240308" y="921075"/>
                  <a:pt x="258222" y="946637"/>
                  <a:pt x="217715" y="892628"/>
                </a:cubicBezTo>
                <a:cubicBezTo>
                  <a:pt x="214086" y="881742"/>
                  <a:pt x="213194" y="869518"/>
                  <a:pt x="206829" y="859971"/>
                </a:cubicBezTo>
                <a:cubicBezTo>
                  <a:pt x="183880" y="825548"/>
                  <a:pt x="149131" y="799004"/>
                  <a:pt x="130629" y="762000"/>
                </a:cubicBezTo>
                <a:cubicBezTo>
                  <a:pt x="123372" y="747486"/>
                  <a:pt x="116908" y="732546"/>
                  <a:pt x="108857" y="718457"/>
                </a:cubicBezTo>
                <a:cubicBezTo>
                  <a:pt x="102366" y="707098"/>
                  <a:pt x="92937" y="697502"/>
                  <a:pt x="87086" y="685800"/>
                </a:cubicBezTo>
                <a:cubicBezTo>
                  <a:pt x="81954" y="675537"/>
                  <a:pt x="81332" y="663406"/>
                  <a:pt x="76200" y="653143"/>
                </a:cubicBezTo>
                <a:cubicBezTo>
                  <a:pt x="66738" y="634219"/>
                  <a:pt x="53574" y="617343"/>
                  <a:pt x="43543" y="598714"/>
                </a:cubicBezTo>
                <a:cubicBezTo>
                  <a:pt x="28156" y="570138"/>
                  <a:pt x="0" y="511628"/>
                  <a:pt x="0" y="511628"/>
                </a:cubicBezTo>
                <a:cubicBezTo>
                  <a:pt x="26849" y="404236"/>
                  <a:pt x="-8936" y="515636"/>
                  <a:pt x="32657" y="446314"/>
                </a:cubicBezTo>
                <a:cubicBezTo>
                  <a:pt x="38561" y="436475"/>
                  <a:pt x="36658" y="422837"/>
                  <a:pt x="43543" y="413657"/>
                </a:cubicBezTo>
                <a:cubicBezTo>
                  <a:pt x="65847" y="383919"/>
                  <a:pt x="109233" y="348093"/>
                  <a:pt x="141515" y="326571"/>
                </a:cubicBezTo>
                <a:cubicBezTo>
                  <a:pt x="186321" y="296700"/>
                  <a:pt x="242724" y="260816"/>
                  <a:pt x="293915" y="239486"/>
                </a:cubicBezTo>
                <a:cubicBezTo>
                  <a:pt x="315099" y="230659"/>
                  <a:pt x="337458" y="224971"/>
                  <a:pt x="359229" y="217714"/>
                </a:cubicBezTo>
                <a:cubicBezTo>
                  <a:pt x="370115" y="214085"/>
                  <a:pt x="381623" y="211959"/>
                  <a:pt x="391886" y="206828"/>
                </a:cubicBezTo>
                <a:cubicBezTo>
                  <a:pt x="419410" y="193066"/>
                  <a:pt x="467074" y="170627"/>
                  <a:pt x="489857" y="152400"/>
                </a:cubicBezTo>
                <a:cubicBezTo>
                  <a:pt x="509893" y="136371"/>
                  <a:pt x="521337" y="109445"/>
                  <a:pt x="544286" y="97971"/>
                </a:cubicBezTo>
                <a:cubicBezTo>
                  <a:pt x="586813" y="76708"/>
                  <a:pt x="584581" y="80075"/>
                  <a:pt x="620486" y="54428"/>
                </a:cubicBezTo>
                <a:cubicBezTo>
                  <a:pt x="635249" y="43883"/>
                  <a:pt x="647801" y="29885"/>
                  <a:pt x="664029" y="21771"/>
                </a:cubicBezTo>
                <a:cubicBezTo>
                  <a:pt x="684555" y="11508"/>
                  <a:pt x="729343" y="0"/>
                  <a:pt x="729343" y="0"/>
                </a:cubicBezTo>
                <a:cubicBezTo>
                  <a:pt x="738179" y="803"/>
                  <a:pt x="846087" y="1397"/>
                  <a:pt x="881743" y="21771"/>
                </a:cubicBezTo>
                <a:cubicBezTo>
                  <a:pt x="897495" y="30772"/>
                  <a:pt x="909901" y="44812"/>
                  <a:pt x="925286" y="54428"/>
                </a:cubicBezTo>
                <a:cubicBezTo>
                  <a:pt x="939047" y="63029"/>
                  <a:pt x="954740" y="68149"/>
                  <a:pt x="968829" y="76200"/>
                </a:cubicBezTo>
                <a:cubicBezTo>
                  <a:pt x="980188" y="82691"/>
                  <a:pt x="990001" y="91706"/>
                  <a:pt x="1001486" y="97971"/>
                </a:cubicBezTo>
                <a:cubicBezTo>
                  <a:pt x="1029978" y="113512"/>
                  <a:pt x="1057783" y="131251"/>
                  <a:pt x="1088572" y="141514"/>
                </a:cubicBezTo>
                <a:cubicBezTo>
                  <a:pt x="1099458" y="145143"/>
                  <a:pt x="1111198" y="146827"/>
                  <a:pt x="1121229" y="152400"/>
                </a:cubicBezTo>
                <a:cubicBezTo>
                  <a:pt x="1158497" y="173105"/>
                  <a:pt x="1188906" y="203988"/>
                  <a:pt x="1230086" y="217714"/>
                </a:cubicBezTo>
                <a:cubicBezTo>
                  <a:pt x="1247639" y="223565"/>
                  <a:pt x="1266453" y="224586"/>
                  <a:pt x="1284515" y="228600"/>
                </a:cubicBezTo>
                <a:cubicBezTo>
                  <a:pt x="1299119" y="231846"/>
                  <a:pt x="1313543" y="235857"/>
                  <a:pt x="1328057" y="239486"/>
                </a:cubicBezTo>
                <a:cubicBezTo>
                  <a:pt x="1436536" y="320845"/>
                  <a:pt x="1300054" y="220817"/>
                  <a:pt x="1426029" y="304800"/>
                </a:cubicBezTo>
                <a:cubicBezTo>
                  <a:pt x="1441125" y="314864"/>
                  <a:pt x="1455058" y="326571"/>
                  <a:pt x="1469572" y="337457"/>
                </a:cubicBezTo>
                <a:cubicBezTo>
                  <a:pt x="1476829" y="348343"/>
                  <a:pt x="1483170" y="359898"/>
                  <a:pt x="1491343" y="370114"/>
                </a:cubicBezTo>
                <a:cubicBezTo>
                  <a:pt x="1497754" y="378128"/>
                  <a:pt x="1508023" y="382975"/>
                  <a:pt x="1513115" y="391886"/>
                </a:cubicBezTo>
                <a:cubicBezTo>
                  <a:pt x="1522810" y="408852"/>
                  <a:pt x="1525191" y="429348"/>
                  <a:pt x="1534886" y="446314"/>
                </a:cubicBezTo>
                <a:cubicBezTo>
                  <a:pt x="1580122" y="525479"/>
                  <a:pt x="1532844" y="398178"/>
                  <a:pt x="1578429" y="500743"/>
                </a:cubicBezTo>
                <a:cubicBezTo>
                  <a:pt x="1587750" y="521714"/>
                  <a:pt x="1600200" y="566057"/>
                  <a:pt x="1600200" y="566057"/>
                </a:cubicBezTo>
                <a:cubicBezTo>
                  <a:pt x="1596572" y="587828"/>
                  <a:pt x="1598279" y="611202"/>
                  <a:pt x="1589315" y="631371"/>
                </a:cubicBezTo>
                <a:cubicBezTo>
                  <a:pt x="1583063" y="645439"/>
                  <a:pt x="1568484" y="654172"/>
                  <a:pt x="1556657" y="664028"/>
                </a:cubicBezTo>
                <a:cubicBezTo>
                  <a:pt x="1522778" y="692260"/>
                  <a:pt x="1529110" y="681579"/>
                  <a:pt x="1491343" y="696686"/>
                </a:cubicBezTo>
                <a:cubicBezTo>
                  <a:pt x="1465685" y="706949"/>
                  <a:pt x="1440234" y="717763"/>
                  <a:pt x="1415143" y="729343"/>
                </a:cubicBezTo>
                <a:cubicBezTo>
                  <a:pt x="1393042" y="739543"/>
                  <a:pt x="1370082" y="748498"/>
                  <a:pt x="1349829" y="762000"/>
                </a:cubicBezTo>
                <a:cubicBezTo>
                  <a:pt x="1337020" y="770539"/>
                  <a:pt x="1329981" y="786118"/>
                  <a:pt x="1317172" y="794657"/>
                </a:cubicBezTo>
                <a:cubicBezTo>
                  <a:pt x="1307625" y="801022"/>
                  <a:pt x="1294778" y="800411"/>
                  <a:pt x="1284515" y="805543"/>
                </a:cubicBezTo>
                <a:cubicBezTo>
                  <a:pt x="1272813" y="811394"/>
                  <a:pt x="1262743" y="820057"/>
                  <a:pt x="1251857" y="827314"/>
                </a:cubicBezTo>
                <a:cubicBezTo>
                  <a:pt x="1209795" y="883397"/>
                  <a:pt x="1215064" y="872621"/>
                  <a:pt x="1175657" y="947057"/>
                </a:cubicBezTo>
                <a:cubicBezTo>
                  <a:pt x="1156676" y="982911"/>
                  <a:pt x="1121229" y="1055914"/>
                  <a:pt x="1121229" y="1055914"/>
                </a:cubicBezTo>
                <a:cubicBezTo>
                  <a:pt x="1117600" y="1074057"/>
                  <a:pt x="1113385" y="1092092"/>
                  <a:pt x="1110343" y="1110343"/>
                </a:cubicBezTo>
                <a:cubicBezTo>
                  <a:pt x="1106125" y="1135652"/>
                  <a:pt x="1104489" y="1161383"/>
                  <a:pt x="1099457" y="1186543"/>
                </a:cubicBezTo>
                <a:cubicBezTo>
                  <a:pt x="1093589" y="1215884"/>
                  <a:pt x="1084943" y="1244600"/>
                  <a:pt x="1077686" y="1273628"/>
                </a:cubicBezTo>
                <a:cubicBezTo>
                  <a:pt x="1038149" y="1629453"/>
                  <a:pt x="1051208" y="1475179"/>
                  <a:pt x="1077686" y="2198914"/>
                </a:cubicBezTo>
                <a:cubicBezTo>
                  <a:pt x="1078525" y="2221848"/>
                  <a:pt x="1093891" y="2241964"/>
                  <a:pt x="1099457" y="2264228"/>
                </a:cubicBezTo>
                <a:cubicBezTo>
                  <a:pt x="1113126" y="2318903"/>
                  <a:pt x="1105612" y="2293578"/>
                  <a:pt x="1121229" y="2340428"/>
                </a:cubicBezTo>
                <a:cubicBezTo>
                  <a:pt x="1145460" y="2485815"/>
                  <a:pt x="1132293" y="2428231"/>
                  <a:pt x="1153886" y="2514600"/>
                </a:cubicBezTo>
                <a:cubicBezTo>
                  <a:pt x="1137021" y="2666389"/>
                  <a:pt x="1163595" y="2675179"/>
                  <a:pt x="1099457" y="2764971"/>
                </a:cubicBezTo>
                <a:cubicBezTo>
                  <a:pt x="1093492" y="2773322"/>
                  <a:pt x="1084943" y="2779486"/>
                  <a:pt x="1077686" y="2786743"/>
                </a:cubicBezTo>
                <a:cubicBezTo>
                  <a:pt x="1070429" y="2804886"/>
                  <a:pt x="1062776" y="2822875"/>
                  <a:pt x="1055915" y="2841171"/>
                </a:cubicBezTo>
                <a:cubicBezTo>
                  <a:pt x="1051886" y="2851915"/>
                  <a:pt x="1050602" y="2863797"/>
                  <a:pt x="1045029" y="2873828"/>
                </a:cubicBezTo>
                <a:cubicBezTo>
                  <a:pt x="974688" y="3000442"/>
                  <a:pt x="1022099" y="2877304"/>
                  <a:pt x="979715" y="3004457"/>
                </a:cubicBezTo>
                <a:lnTo>
                  <a:pt x="957943" y="3069771"/>
                </a:lnTo>
                <a:lnTo>
                  <a:pt x="947057" y="3102428"/>
                </a:lnTo>
                <a:cubicBezTo>
                  <a:pt x="954314" y="3135085"/>
                  <a:pt x="946449" y="3175534"/>
                  <a:pt x="968829" y="3200400"/>
                </a:cubicBezTo>
                <a:cubicBezTo>
                  <a:pt x="985993" y="3219471"/>
                  <a:pt x="1019869" y="3206254"/>
                  <a:pt x="1045029" y="3211286"/>
                </a:cubicBezTo>
                <a:cubicBezTo>
                  <a:pt x="1056281" y="3213536"/>
                  <a:pt x="1066800" y="3218543"/>
                  <a:pt x="1077686" y="3222171"/>
                </a:cubicBezTo>
                <a:cubicBezTo>
                  <a:pt x="1154667" y="3273494"/>
                  <a:pt x="1059344" y="3209070"/>
                  <a:pt x="1153886" y="3276600"/>
                </a:cubicBezTo>
                <a:cubicBezTo>
                  <a:pt x="1164532" y="3284204"/>
                  <a:pt x="1175657" y="3291114"/>
                  <a:pt x="1186543" y="3298371"/>
                </a:cubicBezTo>
                <a:cubicBezTo>
                  <a:pt x="1317538" y="3281997"/>
                  <a:pt x="1358141" y="3313123"/>
                  <a:pt x="1426029" y="3211286"/>
                </a:cubicBezTo>
                <a:cubicBezTo>
                  <a:pt x="1460529" y="3159534"/>
                  <a:pt x="1443664" y="3191037"/>
                  <a:pt x="1469572" y="3113314"/>
                </a:cubicBezTo>
                <a:lnTo>
                  <a:pt x="1480457" y="3080657"/>
                </a:lnTo>
                <a:cubicBezTo>
                  <a:pt x="1484086" y="3055257"/>
                  <a:pt x="1483970" y="3029033"/>
                  <a:pt x="1491343" y="3004457"/>
                </a:cubicBezTo>
                <a:cubicBezTo>
                  <a:pt x="1495102" y="2991926"/>
                  <a:pt x="1506850" y="2983286"/>
                  <a:pt x="1513115" y="2971800"/>
                </a:cubicBezTo>
                <a:cubicBezTo>
                  <a:pt x="1528656" y="2943308"/>
                  <a:pt x="1542143" y="2913743"/>
                  <a:pt x="1556657" y="2884714"/>
                </a:cubicBezTo>
                <a:lnTo>
                  <a:pt x="1578429" y="2841171"/>
                </a:lnTo>
                <a:lnTo>
                  <a:pt x="1600200" y="2797628"/>
                </a:lnTo>
                <a:cubicBezTo>
                  <a:pt x="1609271" y="2779485"/>
                  <a:pt x="1625600" y="2750457"/>
                  <a:pt x="1632857" y="2732314"/>
                </a:cubicBezTo>
                <a:cubicBezTo>
                  <a:pt x="1640114" y="2714171"/>
                  <a:pt x="1646693" y="2695742"/>
                  <a:pt x="1654629" y="2677886"/>
                </a:cubicBezTo>
                <a:cubicBezTo>
                  <a:pt x="1661220" y="2663057"/>
                  <a:pt x="1670702" y="2649537"/>
                  <a:pt x="1676400" y="2634343"/>
                </a:cubicBezTo>
                <a:cubicBezTo>
                  <a:pt x="1681653" y="2620335"/>
                  <a:pt x="1682033" y="2604808"/>
                  <a:pt x="1687286" y="2590800"/>
                </a:cubicBezTo>
                <a:cubicBezTo>
                  <a:pt x="1699125" y="2559228"/>
                  <a:pt x="1712780" y="2541673"/>
                  <a:pt x="1730829" y="2514600"/>
                </a:cubicBezTo>
                <a:cubicBezTo>
                  <a:pt x="1738086" y="2492829"/>
                  <a:pt x="1746562" y="2471426"/>
                  <a:pt x="1752600" y="2449286"/>
                </a:cubicBezTo>
                <a:cubicBezTo>
                  <a:pt x="1757468" y="2431436"/>
                  <a:pt x="1759472" y="2412919"/>
                  <a:pt x="1763486" y="2394857"/>
                </a:cubicBezTo>
                <a:cubicBezTo>
                  <a:pt x="1771505" y="2358774"/>
                  <a:pt x="1782577" y="2319914"/>
                  <a:pt x="1796143" y="2286000"/>
                </a:cubicBezTo>
                <a:cubicBezTo>
                  <a:pt x="1803400" y="2267857"/>
                  <a:pt x="1811054" y="2249868"/>
                  <a:pt x="1817915" y="2231571"/>
                </a:cubicBezTo>
                <a:cubicBezTo>
                  <a:pt x="1821944" y="2220827"/>
                  <a:pt x="1822435" y="2208461"/>
                  <a:pt x="1828800" y="2198914"/>
                </a:cubicBezTo>
                <a:cubicBezTo>
                  <a:pt x="1837339" y="2186105"/>
                  <a:pt x="1850571" y="2177143"/>
                  <a:pt x="1861457" y="2166257"/>
                </a:cubicBezTo>
                <a:cubicBezTo>
                  <a:pt x="1883229" y="2177143"/>
                  <a:pt x="1907558" y="2183970"/>
                  <a:pt x="1926772" y="2198914"/>
                </a:cubicBezTo>
                <a:cubicBezTo>
                  <a:pt x="1941093" y="2210053"/>
                  <a:pt x="1947292" y="2228971"/>
                  <a:pt x="1959429" y="2242457"/>
                </a:cubicBezTo>
                <a:lnTo>
                  <a:pt x="2046515" y="2329543"/>
                </a:lnTo>
                <a:lnTo>
                  <a:pt x="2079172" y="2362200"/>
                </a:lnTo>
                <a:cubicBezTo>
                  <a:pt x="2103248" y="2386276"/>
                  <a:pt x="2114174" y="2401472"/>
                  <a:pt x="2144486" y="2416628"/>
                </a:cubicBezTo>
                <a:cubicBezTo>
                  <a:pt x="2154749" y="2421760"/>
                  <a:pt x="2166257" y="2423885"/>
                  <a:pt x="2177143" y="2427514"/>
                </a:cubicBezTo>
                <a:cubicBezTo>
                  <a:pt x="2201506" y="2658955"/>
                  <a:pt x="2208150" y="2621500"/>
                  <a:pt x="2188029" y="2862943"/>
                </a:cubicBezTo>
                <a:cubicBezTo>
                  <a:pt x="2187076" y="2874378"/>
                  <a:pt x="2181891" y="2885154"/>
                  <a:pt x="2177143" y="2895600"/>
                </a:cubicBezTo>
                <a:cubicBezTo>
                  <a:pt x="2163713" y="2925146"/>
                  <a:pt x="2143863" y="2951896"/>
                  <a:pt x="2133600" y="2982686"/>
                </a:cubicBezTo>
                <a:lnTo>
                  <a:pt x="2111829" y="3048000"/>
                </a:lnTo>
                <a:cubicBezTo>
                  <a:pt x="2108200" y="3058886"/>
                  <a:pt x="2103726" y="3069525"/>
                  <a:pt x="2100943" y="3080657"/>
                </a:cubicBezTo>
                <a:cubicBezTo>
                  <a:pt x="2097457" y="3094602"/>
                  <a:pt x="2086978" y="3141245"/>
                  <a:pt x="2079172" y="3156857"/>
                </a:cubicBezTo>
                <a:cubicBezTo>
                  <a:pt x="2073321" y="3168559"/>
                  <a:pt x="2064657" y="3178628"/>
                  <a:pt x="2057400" y="3189514"/>
                </a:cubicBezTo>
                <a:cubicBezTo>
                  <a:pt x="2053772" y="3200400"/>
                  <a:pt x="2041383" y="3211908"/>
                  <a:pt x="2046515" y="3222171"/>
                </a:cubicBezTo>
                <a:cubicBezTo>
                  <a:pt x="2051647" y="3232434"/>
                  <a:pt x="2079172" y="3233057"/>
                  <a:pt x="2079172" y="3233057"/>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132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par>
                                <p:cTn id="25" presetID="22" presetClass="entr" presetSubtype="4"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wipe(down)">
                                      <p:cBhvr>
                                        <p:cTn id="30" dur="500"/>
                                        <p:tgtEl>
                                          <p:spTgt spid="80"/>
                                        </p:tgtEl>
                                      </p:cBhvr>
                                    </p:animEffect>
                                  </p:childTnLst>
                                </p:cTn>
                              </p:par>
                              <p:par>
                                <p:cTn id="31" presetID="22" presetClass="entr" presetSubtype="4"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down)">
                                      <p:cBhvr>
                                        <p:cTn id="58" dur="362">
                                          <p:stCondLst>
                                            <p:cond delay="0"/>
                                          </p:stCondLst>
                                        </p:cTn>
                                        <p:tgtEl>
                                          <p:spTgt spid="61"/>
                                        </p:tgtEl>
                                      </p:cBhvr>
                                    </p:animEffect>
                                    <p:anim calcmode="lin" valueType="num">
                                      <p:cBhvr>
                                        <p:cTn id="59" dur="1139"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60" dur="415"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61" dur="415" tmFilter="0, 0; 0.125,0.2665; 0.25,0.4; 0.375,0.465; 0.5,0.5;  0.625,0.535; 0.75,0.6; 0.875,0.7335; 1,1">
                                          <p:stCondLst>
                                            <p:cond delay="415"/>
                                          </p:stCondLst>
                                        </p:cTn>
                                        <p:tgtEl>
                                          <p:spTgt spid="61"/>
                                        </p:tgtEl>
                                        <p:attrNameLst>
                                          <p:attrName>ppt_y</p:attrName>
                                        </p:attrNameLst>
                                      </p:cBhvr>
                                      <p:tavLst>
                                        <p:tav tm="0" fmla="#ppt_y-sin(pi*$)/9">
                                          <p:val>
                                            <p:fltVal val="0"/>
                                          </p:val>
                                        </p:tav>
                                        <p:tav tm="100000">
                                          <p:val>
                                            <p:fltVal val="1"/>
                                          </p:val>
                                        </p:tav>
                                      </p:tavLst>
                                    </p:anim>
                                    <p:anim calcmode="lin" valueType="num">
                                      <p:cBhvr>
                                        <p:cTn id="62" dur="207" tmFilter="0, 0; 0.125,0.2665; 0.25,0.4; 0.375,0.465; 0.5,0.5;  0.625,0.535; 0.75,0.6; 0.875,0.7335; 1,1">
                                          <p:stCondLst>
                                            <p:cond delay="828"/>
                                          </p:stCondLst>
                                        </p:cTn>
                                        <p:tgtEl>
                                          <p:spTgt spid="61"/>
                                        </p:tgtEl>
                                        <p:attrNameLst>
                                          <p:attrName>ppt_y</p:attrName>
                                        </p:attrNameLst>
                                      </p:cBhvr>
                                      <p:tavLst>
                                        <p:tav tm="0" fmla="#ppt_y-sin(pi*$)/27">
                                          <p:val>
                                            <p:fltVal val="0"/>
                                          </p:val>
                                        </p:tav>
                                        <p:tav tm="100000">
                                          <p:val>
                                            <p:fltVal val="1"/>
                                          </p:val>
                                        </p:tav>
                                      </p:tavLst>
                                    </p:anim>
                                    <p:anim calcmode="lin" valueType="num">
                                      <p:cBhvr>
                                        <p:cTn id="63" dur="103" tmFilter="0, 0; 0.125,0.2665; 0.25,0.4; 0.375,0.465; 0.5,0.5;  0.625,0.535; 0.75,0.6; 0.875,0.7335; 1,1">
                                          <p:stCondLst>
                                            <p:cond delay="1035"/>
                                          </p:stCondLst>
                                        </p:cTn>
                                        <p:tgtEl>
                                          <p:spTgt spid="61"/>
                                        </p:tgtEl>
                                        <p:attrNameLst>
                                          <p:attrName>ppt_y</p:attrName>
                                        </p:attrNameLst>
                                      </p:cBhvr>
                                      <p:tavLst>
                                        <p:tav tm="0" fmla="#ppt_y-sin(pi*$)/81">
                                          <p:val>
                                            <p:fltVal val="0"/>
                                          </p:val>
                                        </p:tav>
                                        <p:tav tm="100000">
                                          <p:val>
                                            <p:fltVal val="1"/>
                                          </p:val>
                                        </p:tav>
                                      </p:tavLst>
                                    </p:anim>
                                    <p:animScale>
                                      <p:cBhvr>
                                        <p:cTn id="64" dur="16">
                                          <p:stCondLst>
                                            <p:cond delay="406"/>
                                          </p:stCondLst>
                                        </p:cTn>
                                        <p:tgtEl>
                                          <p:spTgt spid="61"/>
                                        </p:tgtEl>
                                      </p:cBhvr>
                                      <p:to x="100000" y="60000"/>
                                    </p:animScale>
                                    <p:animScale>
                                      <p:cBhvr>
                                        <p:cTn id="65" dur="104" decel="50000">
                                          <p:stCondLst>
                                            <p:cond delay="423"/>
                                          </p:stCondLst>
                                        </p:cTn>
                                        <p:tgtEl>
                                          <p:spTgt spid="61"/>
                                        </p:tgtEl>
                                      </p:cBhvr>
                                      <p:to x="100000" y="100000"/>
                                    </p:animScale>
                                    <p:animScale>
                                      <p:cBhvr>
                                        <p:cTn id="66" dur="16">
                                          <p:stCondLst>
                                            <p:cond delay="820"/>
                                          </p:stCondLst>
                                        </p:cTn>
                                        <p:tgtEl>
                                          <p:spTgt spid="61"/>
                                        </p:tgtEl>
                                      </p:cBhvr>
                                      <p:to x="100000" y="80000"/>
                                    </p:animScale>
                                    <p:animScale>
                                      <p:cBhvr>
                                        <p:cTn id="67" dur="104" decel="50000">
                                          <p:stCondLst>
                                            <p:cond delay="836"/>
                                          </p:stCondLst>
                                        </p:cTn>
                                        <p:tgtEl>
                                          <p:spTgt spid="61"/>
                                        </p:tgtEl>
                                      </p:cBhvr>
                                      <p:to x="100000" y="100000"/>
                                    </p:animScale>
                                    <p:animScale>
                                      <p:cBhvr>
                                        <p:cTn id="68" dur="16">
                                          <p:stCondLst>
                                            <p:cond delay="1026"/>
                                          </p:stCondLst>
                                        </p:cTn>
                                        <p:tgtEl>
                                          <p:spTgt spid="61"/>
                                        </p:tgtEl>
                                      </p:cBhvr>
                                      <p:to x="100000" y="90000"/>
                                    </p:animScale>
                                    <p:animScale>
                                      <p:cBhvr>
                                        <p:cTn id="69" dur="104" decel="50000">
                                          <p:stCondLst>
                                            <p:cond delay="1042"/>
                                          </p:stCondLst>
                                        </p:cTn>
                                        <p:tgtEl>
                                          <p:spTgt spid="61"/>
                                        </p:tgtEl>
                                      </p:cBhvr>
                                      <p:to x="100000" y="100000"/>
                                    </p:animScale>
                                    <p:animScale>
                                      <p:cBhvr>
                                        <p:cTn id="70" dur="16">
                                          <p:stCondLst>
                                            <p:cond delay="1130"/>
                                          </p:stCondLst>
                                        </p:cTn>
                                        <p:tgtEl>
                                          <p:spTgt spid="61"/>
                                        </p:tgtEl>
                                      </p:cBhvr>
                                      <p:to x="100000" y="95000"/>
                                    </p:animScale>
                                    <p:animScale>
                                      <p:cBhvr>
                                        <p:cTn id="71" dur="104" decel="50000">
                                          <p:stCondLst>
                                            <p:cond delay="1146"/>
                                          </p:stCondLst>
                                        </p:cTn>
                                        <p:tgtEl>
                                          <p:spTgt spid="61"/>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00">
                                            <p:txEl>
                                              <p:pRg st="0" end="0"/>
                                            </p:txEl>
                                          </p:spTgt>
                                        </p:tgtEl>
                                        <p:attrNameLst>
                                          <p:attrName>style.visibility</p:attrName>
                                        </p:attrNameLst>
                                      </p:cBhvr>
                                      <p:to>
                                        <p:strVal val="visible"/>
                                      </p:to>
                                    </p:set>
                                    <p:animEffect transition="in" filter="fade">
                                      <p:cBhvr>
                                        <p:cTn id="76" dur="750"/>
                                        <p:tgtEl>
                                          <p:spTgt spid="100">
                                            <p:txEl>
                                              <p:pRg st="0" end="0"/>
                                            </p:txEl>
                                          </p:spTgt>
                                        </p:tgtEl>
                                      </p:cBhvr>
                                    </p:animEffect>
                                    <p:anim calcmode="lin" valueType="num">
                                      <p:cBhvr>
                                        <p:cTn id="77" dur="750" fill="hold"/>
                                        <p:tgtEl>
                                          <p:spTgt spid="100">
                                            <p:txEl>
                                              <p:pRg st="0" end="0"/>
                                            </p:txEl>
                                          </p:spTgt>
                                        </p:tgtEl>
                                        <p:attrNameLst>
                                          <p:attrName>ppt_x</p:attrName>
                                        </p:attrNameLst>
                                      </p:cBhvr>
                                      <p:tavLst>
                                        <p:tav tm="0">
                                          <p:val>
                                            <p:strVal val="#ppt_x"/>
                                          </p:val>
                                        </p:tav>
                                        <p:tav tm="100000">
                                          <p:val>
                                            <p:strVal val="#ppt_x"/>
                                          </p:val>
                                        </p:tav>
                                      </p:tavLst>
                                    </p:anim>
                                    <p:anim calcmode="lin" valueType="num">
                                      <p:cBhvr>
                                        <p:cTn id="78" dur="75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4"/>
                                        </p:tgtEl>
                                      </p:cBhvr>
                                    </p:animEffect>
                                    <p:set>
                                      <p:cBhvr>
                                        <p:cTn id="83" dur="1" fill="hold">
                                          <p:stCondLst>
                                            <p:cond delay="499"/>
                                          </p:stCondLst>
                                        </p:cTn>
                                        <p:tgtEl>
                                          <p:spTgt spid="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62"/>
                                        </p:tgtEl>
                                      </p:cBhvr>
                                    </p:animEffect>
                                    <p:set>
                                      <p:cBhvr>
                                        <p:cTn id="86" dur="1" fill="hold">
                                          <p:stCondLst>
                                            <p:cond delay="499"/>
                                          </p:stCondLst>
                                        </p:cTn>
                                        <p:tgtEl>
                                          <p:spTgt spid="62"/>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77"/>
                                        </p:tgtEl>
                                      </p:cBhvr>
                                    </p:animEffect>
                                    <p:set>
                                      <p:cBhvr>
                                        <p:cTn id="92" dur="1" fill="hold">
                                          <p:stCondLst>
                                            <p:cond delay="499"/>
                                          </p:stCondLst>
                                        </p:cTn>
                                        <p:tgtEl>
                                          <p:spTgt spid="7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80"/>
                                        </p:tgtEl>
                                      </p:cBhvr>
                                    </p:animEffect>
                                    <p:set>
                                      <p:cBhvr>
                                        <p:cTn id="95" dur="1" fill="hold">
                                          <p:stCondLst>
                                            <p:cond delay="499"/>
                                          </p:stCondLst>
                                        </p:cTn>
                                        <p:tgtEl>
                                          <p:spTgt spid="80"/>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83"/>
                                        </p:tgtEl>
                                      </p:cBhvr>
                                    </p:animEffect>
                                    <p:set>
                                      <p:cBhvr>
                                        <p:cTn id="98" dur="1" fill="hold">
                                          <p:stCondLst>
                                            <p:cond delay="499"/>
                                          </p:stCondLst>
                                        </p:cTn>
                                        <p:tgtEl>
                                          <p:spTgt spid="8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7" grpId="0"/>
      <p:bldP spid="98" grpId="0"/>
      <p:bldP spid="99" grpId="0"/>
      <p:bldP spid="61" grpId="0"/>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pic>
        <p:nvPicPr>
          <p:cNvPr id="2" name="图片 1"/>
          <p:cNvPicPr>
            <a:picLocks noChangeAspect="1"/>
          </p:cNvPicPr>
          <p:nvPr/>
        </p:nvPicPr>
        <p:blipFill rotWithShape="1">
          <a:blip r:embed="rId3">
            <a:clrChange>
              <a:clrFrom>
                <a:srgbClr val="FFFFFF"/>
              </a:clrFrom>
              <a:clrTo>
                <a:srgbClr val="FFFFFF">
                  <a:alpha val="0"/>
                </a:srgbClr>
              </a:clrTo>
            </a:clrChange>
          </a:blip>
          <a:srcRect r="74691"/>
          <a:stretch/>
        </p:blipFill>
        <p:spPr>
          <a:xfrm>
            <a:off x="1162016" y="1475504"/>
            <a:ext cx="4461985" cy="3240000"/>
          </a:xfrm>
          <a:prstGeom prst="rect">
            <a:avLst/>
          </a:prstGeom>
        </p:spPr>
      </p:pic>
      <p:pic>
        <p:nvPicPr>
          <p:cNvPr id="96" name="图片 95"/>
          <p:cNvPicPr>
            <a:picLocks noChangeAspect="1"/>
          </p:cNvPicPr>
          <p:nvPr/>
        </p:nvPicPr>
        <p:blipFill rotWithShape="1">
          <a:blip r:embed="rId3">
            <a:clrChange>
              <a:clrFrom>
                <a:srgbClr val="FFFFFF"/>
              </a:clrFrom>
              <a:clrTo>
                <a:srgbClr val="FFFFFF">
                  <a:alpha val="0"/>
                </a:srgbClr>
              </a:clrTo>
            </a:clrChange>
          </a:blip>
          <a:srcRect l="25310" t="-3001" r="49381" b="1"/>
          <a:stretch/>
        </p:blipFill>
        <p:spPr>
          <a:xfrm>
            <a:off x="6781772" y="1378276"/>
            <a:ext cx="4461988" cy="3337228"/>
          </a:xfrm>
          <a:prstGeom prst="rect">
            <a:avLst/>
          </a:prstGeom>
        </p:spPr>
      </p:pic>
      <p:sp>
        <p:nvSpPr>
          <p:cNvPr id="12" name="矩形 11"/>
          <p:cNvSpPr/>
          <p:nvPr/>
        </p:nvSpPr>
        <p:spPr>
          <a:xfrm>
            <a:off x="1481286" y="5052025"/>
            <a:ext cx="1030942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Number of Labels </a:t>
            </a:r>
            <a:r>
              <a:rPr lang="zh-CN" altLang="en-US" dirty="0">
                <a:latin typeface="微软雅黑" panose="020B0503020204020204" pitchFamily="34" charset="-122"/>
                <a:ea typeface="微软雅黑" panose="020B0503020204020204" pitchFamily="34" charset="-122"/>
              </a:rPr>
              <a:t>(knum) on DBLP</a:t>
            </a:r>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12</a:t>
            </a:fld>
            <a:endParaRPr lang="zh-CN" altLang="en-US"/>
          </a:p>
        </p:txBody>
      </p:sp>
    </p:spTree>
    <p:extLst>
      <p:ext uri="{BB962C8B-B14F-4D97-AF65-F5344CB8AC3E}">
        <p14:creationId xmlns:p14="http://schemas.microsoft.com/office/powerpoint/2010/main" val="94363203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96000" y="5589000"/>
            <a:ext cx="99000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Query Processing Time vs. Approximation Ratio: </a:t>
            </a:r>
            <a:r>
              <a:rPr lang="zh-CN" altLang="en-US" dirty="0">
                <a:solidFill>
                  <a:srgbClr val="FF0000"/>
                </a:solidFill>
                <a:latin typeface="微软雅黑" panose="020B0503020204020204" pitchFamily="34" charset="-122"/>
                <a:ea typeface="微软雅黑" panose="020B0503020204020204" pitchFamily="34" charset="-122"/>
              </a:rPr>
              <a:t>Vary Label Frequency</a:t>
            </a:r>
            <a:r>
              <a:rPr lang="zh-CN" altLang="en-US" dirty="0">
                <a:latin typeface="微软雅黑" panose="020B0503020204020204" pitchFamily="34" charset="-122"/>
                <a:ea typeface="微软雅黑" panose="020B0503020204020204" pitchFamily="34" charset="-122"/>
              </a:rPr>
              <a:t>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555756" y="1435748"/>
            <a:ext cx="4905180"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207337" y="1435748"/>
            <a:ext cx="4996800"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13</a:t>
            </a:fld>
            <a:endParaRPr lang="zh-CN" altLang="en-US"/>
          </a:p>
        </p:txBody>
      </p:sp>
    </p:spTree>
    <p:extLst>
      <p:ext uri="{BB962C8B-B14F-4D97-AF65-F5344CB8AC3E}">
        <p14:creationId xmlns:p14="http://schemas.microsoft.com/office/powerpoint/2010/main" val="41378009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540" y="5589000"/>
            <a:ext cx="9720000" cy="369332"/>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Memory </a:t>
            </a:r>
            <a:r>
              <a:rPr lang="zh-CN" altLang="en-US" dirty="0">
                <a:latin typeface="微软雅黑" panose="020B0503020204020204" pitchFamily="34" charset="-122"/>
                <a:ea typeface="微软雅黑" panose="020B0503020204020204" pitchFamily="34" charset="-122"/>
              </a:rPr>
              <a:t>Overhead vs. Approximation Ratio: Vary Number of </a:t>
            </a:r>
            <a:r>
              <a:rPr lang="zh-CN" altLang="en-US" dirty="0" smtClean="0">
                <a:latin typeface="微软雅黑" panose="020B0503020204020204" pitchFamily="34" charset="-122"/>
                <a:ea typeface="微软雅黑" panose="020B0503020204020204" pitchFamily="34" charset="-122"/>
              </a:rPr>
              <a:t>Labels (</a:t>
            </a:r>
            <a:r>
              <a:rPr lang="zh-CN" altLang="en-US" dirty="0">
                <a:latin typeface="微软雅黑" panose="020B0503020204020204" pitchFamily="34" charset="-122"/>
                <a:ea typeface="微软雅黑" panose="020B0503020204020204" pitchFamily="34" charset="-122"/>
              </a:rPr>
              <a:t>knum) on DBLP</a:t>
            </a: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57464" y="1432548"/>
            <a:ext cx="5122769" cy="3726563"/>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276000" y="1497547"/>
            <a:ext cx="4818700" cy="3546563"/>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14</a:t>
            </a:fld>
            <a:endParaRPr lang="zh-CN" altLang="en-US"/>
          </a:p>
        </p:txBody>
      </p:sp>
    </p:spTree>
    <p:extLst>
      <p:ext uri="{BB962C8B-B14F-4D97-AF65-F5344CB8AC3E}">
        <p14:creationId xmlns:p14="http://schemas.microsoft.com/office/powerpoint/2010/main" val="4604071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243" y="5774600"/>
            <a:ext cx="9191514" cy="369332"/>
          </a:xfrm>
          <a:prstGeom prst="rect">
            <a:avLst/>
          </a:prstGeom>
        </p:spPr>
        <p:txBody>
          <a:bodyPr wrap="square">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 Overhead vs. Approximation Ratio: Vary Label Frequency (kwf ) on DBLP</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641661" y="1483228"/>
            <a:ext cx="4901087" cy="3600000"/>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162260" y="1509732"/>
            <a:ext cx="4974724" cy="3600000"/>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15</a:t>
            </a:fld>
            <a:endParaRPr lang="zh-CN" altLang="en-US"/>
          </a:p>
        </p:txBody>
      </p:sp>
    </p:spTree>
    <p:extLst>
      <p:ext uri="{BB962C8B-B14F-4D97-AF65-F5344CB8AC3E}">
        <p14:creationId xmlns:p14="http://schemas.microsoft.com/office/powerpoint/2010/main" val="28664490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6000" y="5164020"/>
            <a:ext cx="629672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Progressive Performance Testing (knum = 8; kwf = 400)</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323504" y="1449000"/>
            <a:ext cx="3642874" cy="28341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269575" y="1432330"/>
            <a:ext cx="3652849" cy="2850826"/>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8225621" y="1432330"/>
            <a:ext cx="3919840" cy="2908741"/>
          </a:xfrm>
          <a:prstGeom prst="rect">
            <a:avLst/>
          </a:prstGeom>
        </p:spPr>
      </p:pic>
      <p:sp>
        <p:nvSpPr>
          <p:cNvPr id="9" name="标题"/>
          <p:cNvSpPr/>
          <p:nvPr/>
        </p:nvSpPr>
        <p:spPr>
          <a:xfrm>
            <a:off x="351170" y="553423"/>
            <a:ext cx="2000741" cy="523220"/>
          </a:xfrm>
          <a:prstGeom prst="rect">
            <a:avLst/>
          </a:prstGeom>
        </p:spPr>
        <p:txBody>
          <a:bodyPr wrap="none">
            <a:spAutoFit/>
          </a:bodyPr>
          <a:lstStyle/>
          <a:p>
            <a:r>
              <a:rPr lang="en-US" altLang="zh-CN" sz="2800" dirty="0" smtClean="0"/>
              <a:t>Experiments</a:t>
            </a:r>
            <a:endParaRPr lang="zh-CN" altLang="en-US" sz="2800" dirty="0"/>
          </a:p>
        </p:txBody>
      </p:sp>
      <p:sp>
        <p:nvSpPr>
          <p:cNvPr id="2" name="矩形 1"/>
          <p:cNvSpPr/>
          <p:nvPr/>
        </p:nvSpPr>
        <p:spPr>
          <a:xfrm>
            <a:off x="3036000" y="630367"/>
            <a:ext cx="3889270" cy="369332"/>
          </a:xfrm>
          <a:prstGeom prst="rect">
            <a:avLst/>
          </a:prstGeom>
        </p:spPr>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LB</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the </a:t>
            </a:r>
            <a:r>
              <a:rPr lang="zh-CN" altLang="en-US" dirty="0">
                <a:latin typeface="微软雅黑" panose="020B0503020204020204" pitchFamily="34" charset="-122"/>
                <a:ea typeface="微软雅黑" panose="020B0503020204020204" pitchFamily="34" charset="-122"/>
              </a:rPr>
              <a:t>lower bounds denoted </a:t>
            </a:r>
            <a:r>
              <a:rPr lang="zh-CN" altLang="en-US" dirty="0" smtClean="0">
                <a:latin typeface="微软雅黑" panose="020B0503020204020204" pitchFamily="34" charset="-122"/>
                <a:ea typeface="微软雅黑" panose="020B0503020204020204" pitchFamily="34" charset="-122"/>
              </a:rPr>
              <a:t>by</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176000" y="630367"/>
            <a:ext cx="4680000" cy="369332"/>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UB</a:t>
            </a:r>
            <a:r>
              <a:rPr lang="zh-CN" altLang="en-US" dirty="0" smtClean="0"/>
              <a:t>  </a:t>
            </a:r>
            <a:r>
              <a:rPr lang="zh-CN" altLang="en-US" dirty="0">
                <a:latin typeface="微软雅黑" panose="020B0503020204020204" pitchFamily="34" charset="-122"/>
                <a:ea typeface="微软雅黑" panose="020B0503020204020204" pitchFamily="34" charset="-122"/>
              </a:rPr>
              <a:t>the weights of the feasible </a:t>
            </a:r>
            <a:r>
              <a:rPr lang="zh-CN" altLang="en-US" dirty="0" smtClean="0">
                <a:latin typeface="微软雅黑" panose="020B0503020204020204" pitchFamily="34" charset="-122"/>
                <a:ea typeface="微软雅黑" panose="020B0503020204020204" pitchFamily="34" charset="-122"/>
              </a:rPr>
              <a:t>solutions</a:t>
            </a:r>
            <a:endParaRPr lang="zh-CN" altLang="en-US" dirty="0">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52F1CC4D-4CCE-4D2A-B22C-25A859CB1CDC}" type="slidenum">
              <a:rPr lang="zh-CN" altLang="en-US" smtClean="0"/>
              <a:pPr/>
              <a:t>16</a:t>
            </a:fld>
            <a:endParaRPr lang="zh-CN" altLang="en-US"/>
          </a:p>
        </p:txBody>
      </p:sp>
    </p:spTree>
    <p:extLst>
      <p:ext uri="{BB962C8B-B14F-4D97-AF65-F5344CB8AC3E}">
        <p14:creationId xmlns:p14="http://schemas.microsoft.com/office/powerpoint/2010/main" val="180089714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p:nvPr/>
        </p:nvSpPr>
        <p:spPr>
          <a:xfrm>
            <a:off x="351170" y="553423"/>
            <a:ext cx="1778051" cy="523220"/>
          </a:xfrm>
          <a:prstGeom prst="rect">
            <a:avLst/>
          </a:prstGeom>
        </p:spPr>
        <p:txBody>
          <a:bodyPr wrap="none">
            <a:spAutoFit/>
          </a:bodyPr>
          <a:lstStyle/>
          <a:p>
            <a:r>
              <a:rPr lang="en-US" altLang="zh-CN" sz="2800" dirty="0" smtClean="0"/>
              <a:t>Conclusion</a:t>
            </a:r>
            <a:endParaRPr lang="zh-CN" altLang="en-US" sz="2800" dirty="0"/>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17</a:t>
            </a:fld>
            <a:endParaRPr lang="zh-CN" altLang="en-US"/>
          </a:p>
        </p:txBody>
      </p:sp>
      <p:sp>
        <p:nvSpPr>
          <p:cNvPr id="5" name="矩形 4"/>
          <p:cNvSpPr/>
          <p:nvPr/>
        </p:nvSpPr>
        <p:spPr>
          <a:xfrm>
            <a:off x="3275486" y="1269000"/>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6" name="矩形 5"/>
          <p:cNvSpPr/>
          <p:nvPr/>
        </p:nvSpPr>
        <p:spPr>
          <a:xfrm>
            <a:off x="4065285" y="2469000"/>
            <a:ext cx="260359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Basic algorithm</a:t>
            </a:r>
          </a:p>
        </p:txBody>
      </p:sp>
      <p:sp>
        <p:nvSpPr>
          <p:cNvPr id="7" name="标题"/>
          <p:cNvSpPr/>
          <p:nvPr/>
        </p:nvSpPr>
        <p:spPr>
          <a:xfrm>
            <a:off x="3756708" y="3669000"/>
            <a:ext cx="32207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The PrunedDP algorithm</a:t>
            </a:r>
            <a:endParaRPr lang="zh-CN" altLang="en-US" sz="2000" dirty="0">
              <a:latin typeface="微软雅黑" panose="020B0503020204020204" pitchFamily="34" charset="-122"/>
              <a:ea typeface="微软雅黑" panose="020B0503020204020204" pitchFamily="34" charset="-122"/>
            </a:endParaRPr>
          </a:p>
        </p:txBody>
      </p:sp>
      <p:sp>
        <p:nvSpPr>
          <p:cNvPr id="8" name="标题"/>
          <p:cNvSpPr/>
          <p:nvPr/>
        </p:nvSpPr>
        <p:spPr>
          <a:xfrm>
            <a:off x="3565950" y="4869000"/>
            <a:ext cx="36022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PrunedDP++ algorithm</a:t>
            </a:r>
          </a:p>
        </p:txBody>
      </p:sp>
      <p:sp>
        <p:nvSpPr>
          <p:cNvPr id="3" name="下箭头 2"/>
          <p:cNvSpPr/>
          <p:nvPr/>
        </p:nvSpPr>
        <p:spPr>
          <a:xfrm>
            <a:off x="5255486" y="1749165"/>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255486" y="2951908"/>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255486" y="4146422"/>
            <a:ext cx="223196" cy="63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4102" y="2705724"/>
            <a:ext cx="3978128" cy="1569660"/>
          </a:xfrm>
          <a:prstGeom prst="rect">
            <a:avLst/>
          </a:prstGeom>
        </p:spPr>
        <p:txBody>
          <a:bodyPr wrap="square">
            <a:spAutoFit/>
          </a:bodyPr>
          <a:lstStyle/>
          <a:p>
            <a:r>
              <a:rPr lang="en-US" altLang="zh-C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Thanks</a:t>
            </a:r>
            <a:endParaRPr lang="zh-CN" altLang="en-US" sz="9600" b="1" spc="600" dirty="0">
              <a:latin typeface="华文隶书" panose="02010800040101010101" pitchFamily="2" charset="-122"/>
              <a:ea typeface="华文隶书" panose="02010800040101010101" pitchFamily="2" charset="-122"/>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18</a:t>
            </a:fld>
            <a:endParaRPr lang="zh-CN" altLang="en-US"/>
          </a:p>
        </p:txBody>
      </p:sp>
    </p:spTree>
    <p:extLst>
      <p:ext uri="{BB962C8B-B14F-4D97-AF65-F5344CB8AC3E}">
        <p14:creationId xmlns:p14="http://schemas.microsoft.com/office/powerpoint/2010/main" val="13054523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16000" y="1809000"/>
            <a:ext cx="6105149" cy="3785652"/>
          </a:xfrm>
          <a:prstGeom prst="rect">
            <a:avLst/>
          </a:prstGeom>
          <a:noFill/>
        </p:spPr>
        <p:txBody>
          <a:bodyPr wrap="square" rtlCol="0">
            <a:spAutoFit/>
          </a:bodyPr>
          <a:lstStyle/>
          <a:p>
            <a:pPr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Problem definition</a:t>
            </a: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Exist Solution</a:t>
            </a:r>
            <a:endParaRPr lang="en-US" altLang="zh-CN" sz="32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  </a:t>
            </a: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Our Solution</a:t>
            </a:r>
          </a:p>
          <a:p>
            <a:pPr marL="285750" indent="-285750">
              <a:lnSpc>
                <a:spcPct val="150000"/>
              </a:lnSpc>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sz="3200" dirty="0">
                <a:latin typeface="微软雅黑" panose="020B0503020204020204" pitchFamily="34" charset="-122"/>
                <a:ea typeface="微软雅黑" panose="020B0503020204020204" pitchFamily="34" charset="-122"/>
                <a:cs typeface="Arial" panose="020B0604020202020204" pitchFamily="34" charset="0"/>
              </a:rPr>
              <a:t>Experiments</a:t>
            </a:r>
          </a:p>
          <a:p>
            <a:pPr marL="285750" indent="-285750">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Arial" panose="020B0604020202020204" pitchFamily="34" charset="0"/>
              </a:rPr>
              <a:t>  Conclusion</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35264" y="644237"/>
            <a:ext cx="2366682"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3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52F1CC4D-4CCE-4D2A-B22C-25A859CB1CDC}" type="slidenum">
              <a:rPr lang="zh-CN" altLang="en-US" smtClean="0"/>
              <a:pPr/>
              <a:t>2</a:t>
            </a:fld>
            <a:endParaRPr lang="zh-CN" altLang="en-US"/>
          </a:p>
        </p:txBody>
      </p:sp>
    </p:spTree>
    <p:extLst>
      <p:ext uri="{BB962C8B-B14F-4D97-AF65-F5344CB8AC3E}">
        <p14:creationId xmlns:p14="http://schemas.microsoft.com/office/powerpoint/2010/main" val="12964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50" y="553080"/>
            <a:ext cx="339154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The GST Problem</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2283" y="1628746"/>
            <a:ext cx="561948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Given a </a:t>
            </a:r>
            <a:r>
              <a:rPr lang="en-US" altLang="zh-CN" sz="2000" dirty="0">
                <a:solidFill>
                  <a:srgbClr val="FF0000"/>
                </a:solidFill>
                <a:latin typeface="微软雅黑" panose="020B0503020204020204" pitchFamily="34" charset="-122"/>
                <a:ea typeface="微软雅黑" panose="020B0503020204020204" pitchFamily="34" charset="-122"/>
              </a:rPr>
              <a:t>weighted</a:t>
            </a:r>
            <a:r>
              <a:rPr lang="en-US" altLang="zh-CN" sz="2000" dirty="0">
                <a:latin typeface="微软雅黑" panose="020B0503020204020204" pitchFamily="34" charset="-122"/>
                <a:ea typeface="微软雅黑" panose="020B0503020204020204" pitchFamily="34" charset="-122"/>
              </a:rPr>
              <a:t> and </a:t>
            </a:r>
            <a:r>
              <a:rPr lang="en-US" altLang="zh-CN" sz="2000" dirty="0">
                <a:solidFill>
                  <a:srgbClr val="FF0000"/>
                </a:solidFill>
                <a:latin typeface="微软雅黑" panose="020B0503020204020204" pitchFamily="34" charset="-122"/>
                <a:ea typeface="微软雅黑" panose="020B0503020204020204" pitchFamily="34" charset="-122"/>
              </a:rPr>
              <a:t>labelled</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S ) graph </a:t>
            </a:r>
            <a:r>
              <a:rPr lang="en-US" altLang="zh-CN" sz="2000" dirty="0">
                <a:latin typeface="微软雅黑" panose="020B0503020204020204" pitchFamily="34" charset="-122"/>
                <a:ea typeface="微软雅黑" panose="020B0503020204020204" pitchFamily="34" charset="-122"/>
              </a:rPr>
              <a:t>G </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64983" y="2603226"/>
            <a:ext cx="373058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 </a:t>
            </a:r>
            <a:r>
              <a:rPr lang="en-US" altLang="zh-CN" sz="2000" dirty="0">
                <a:latin typeface="微软雅黑" panose="020B0503020204020204" pitchFamily="34" charset="-122"/>
                <a:ea typeface="微软雅黑" panose="020B0503020204020204" pitchFamily="34" charset="-122"/>
              </a:rPr>
              <a:t>subset of labels P ( P ⊆ S </a:t>
            </a: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38414" y="3380460"/>
            <a:ext cx="5920154" cy="1015663"/>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Find </a:t>
            </a:r>
            <a:r>
              <a:rPr lang="en-US" altLang="zh-CN" sz="2000" dirty="0">
                <a:latin typeface="微软雅黑" panose="020B0503020204020204" pitchFamily="34" charset="-122"/>
                <a:ea typeface="微软雅黑" panose="020B0503020204020204" pitchFamily="34" charset="-122"/>
              </a:rPr>
              <a:t>the </a:t>
            </a:r>
            <a:r>
              <a:rPr lang="en-US" altLang="zh-CN" sz="2000" dirty="0">
                <a:solidFill>
                  <a:srgbClr val="FF0000"/>
                </a:solidFill>
                <a:latin typeface="微软雅黑" panose="020B0503020204020204" pitchFamily="34" charset="-122"/>
                <a:ea typeface="微软雅黑" panose="020B0503020204020204" pitchFamily="34" charset="-122"/>
              </a:rPr>
              <a:t>minimum</a:t>
            </a:r>
            <a:r>
              <a:rPr lang="en-US" altLang="zh-CN" sz="2000" dirty="0">
                <a:latin typeface="微软雅黑" panose="020B0503020204020204" pitchFamily="34" charset="-122"/>
                <a:ea typeface="微软雅黑" panose="020B0503020204020204" pitchFamily="34" charset="-122"/>
              </a:rPr>
              <a:t> weight connected tree from G that includes all the labels in P</a:t>
            </a:r>
            <a:endParaRPr lang="zh-CN" altLang="en-US" sz="2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683500" y="3954396"/>
            <a:ext cx="3838601" cy="369332"/>
            <a:chOff x="7872186" y="3765709"/>
            <a:chExt cx="3838601" cy="369332"/>
          </a:xfrm>
        </p:grpSpPr>
        <p:sp>
          <p:nvSpPr>
            <p:cNvPr id="117" name="文本框 116"/>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118" name="文本框 117"/>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119" name="文本框 118"/>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120" name="文本框 119"/>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22" name="组合 21"/>
          <p:cNvGrpSpPr/>
          <p:nvPr/>
        </p:nvGrpSpPr>
        <p:grpSpPr>
          <a:xfrm>
            <a:off x="7514237" y="920141"/>
            <a:ext cx="4074459" cy="3039396"/>
            <a:chOff x="7702923" y="731454"/>
            <a:chExt cx="4074459" cy="3039396"/>
          </a:xfrm>
        </p:grpSpPr>
        <p:grpSp>
          <p:nvGrpSpPr>
            <p:cNvPr id="19" name="组合 18"/>
            <p:cNvGrpSpPr/>
            <p:nvPr/>
          </p:nvGrpSpPr>
          <p:grpSpPr>
            <a:xfrm>
              <a:off x="8796860" y="731454"/>
              <a:ext cx="2081350" cy="1031789"/>
              <a:chOff x="8796860" y="731454"/>
              <a:chExt cx="2081350" cy="1031789"/>
            </a:xfrm>
          </p:grpSpPr>
          <p:sp>
            <p:nvSpPr>
              <p:cNvPr id="12" name="椭圆 11"/>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6" name="组合 15"/>
              <p:cNvGrpSpPr/>
              <p:nvPr/>
            </p:nvGrpSpPr>
            <p:grpSpPr>
              <a:xfrm>
                <a:off x="8796860" y="888456"/>
                <a:ext cx="1045602" cy="874787"/>
                <a:chOff x="8796860" y="888456"/>
                <a:chExt cx="1045602" cy="874787"/>
              </a:xfrm>
            </p:grpSpPr>
            <p:cxnSp>
              <p:nvCxnSpPr>
                <p:cNvPr id="15" name="直接连接符 14"/>
                <p:cNvCxnSpPr>
                  <a:stCxn id="12" idx="4"/>
                  <a:endCxn id="6"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7" name="组合 16"/>
              <p:cNvGrpSpPr/>
              <p:nvPr/>
            </p:nvGrpSpPr>
            <p:grpSpPr>
              <a:xfrm>
                <a:off x="9842462" y="888456"/>
                <a:ext cx="1035748" cy="874787"/>
                <a:chOff x="9842462" y="888456"/>
                <a:chExt cx="1035748" cy="874787"/>
              </a:xfrm>
            </p:grpSpPr>
            <p:cxnSp>
              <p:nvCxnSpPr>
                <p:cNvPr id="18" name="直接连接符 17"/>
                <p:cNvCxnSpPr>
                  <a:stCxn id="12" idx="4"/>
                  <a:endCxn id="10"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20" name="组合 19"/>
            <p:cNvGrpSpPr/>
            <p:nvPr/>
          </p:nvGrpSpPr>
          <p:grpSpPr>
            <a:xfrm>
              <a:off x="7702923" y="1763243"/>
              <a:ext cx="2003612" cy="2007607"/>
              <a:chOff x="7702923" y="1763243"/>
              <a:chExt cx="2003612" cy="2007607"/>
            </a:xfrm>
          </p:grpSpPr>
          <p:sp>
            <p:nvSpPr>
              <p:cNvPr id="6" name="椭圆 5"/>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 name="椭圆 12"/>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25" name="直接连接符 24"/>
              <p:cNvCxnSpPr>
                <a:stCxn id="6" idx="4"/>
                <a:endCxn id="7"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28" name="直接连接符 27"/>
              <p:cNvCxnSpPr>
                <a:stCxn id="7" idx="4"/>
                <a:endCxn id="13"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1" name="直接连接符 30"/>
              <p:cNvCxnSpPr>
                <a:stCxn id="7" idx="4"/>
                <a:endCxn id="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4" name="直接连接符 43"/>
              <p:cNvCxnSpPr>
                <a:stCxn id="6" idx="2"/>
                <a:endCxn id="13"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0" name="直接连接符 49"/>
              <p:cNvCxnSpPr>
                <a:stCxn id="6" idx="6"/>
                <a:endCxn id="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4" name="文本框 123"/>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5" name="文本框 124"/>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26" name="文本框 125"/>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2" name="文本框 131"/>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3" name="文本框 132"/>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21" name="组合 20"/>
            <p:cNvGrpSpPr/>
            <p:nvPr/>
          </p:nvGrpSpPr>
          <p:grpSpPr>
            <a:xfrm>
              <a:off x="9935135" y="1763243"/>
              <a:ext cx="1842247" cy="2007607"/>
              <a:chOff x="9935135" y="1763243"/>
              <a:chExt cx="1842247" cy="2007607"/>
            </a:xfrm>
          </p:grpSpPr>
          <p:sp>
            <p:nvSpPr>
              <p:cNvPr id="8" name="椭圆 7"/>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 name="椭圆 10"/>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23" name="椭圆 22"/>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 name="直接连接符 34"/>
              <p:cNvCxnSpPr>
                <a:stCxn id="10" idx="4"/>
                <a:endCxn id="8"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38" name="直接连接符 37"/>
              <p:cNvCxnSpPr>
                <a:stCxn id="8" idx="3"/>
                <a:endCxn id="11"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41" name="直接连接符 40"/>
              <p:cNvCxnSpPr>
                <a:stCxn id="8" idx="5"/>
                <a:endCxn id="23"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59" name="直接连接符 58"/>
              <p:cNvCxnSpPr>
                <a:stCxn id="10" idx="2"/>
                <a:endCxn id="11"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62" name="直接连接符 61"/>
              <p:cNvCxnSpPr>
                <a:stCxn id="10" idx="6"/>
                <a:endCxn id="23"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27" name="文本框 126"/>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0" name="文本框 129"/>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1" name="文本框 130"/>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35" name="文本框 13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36" name="文本框 13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cxnSp>
        <p:nvCxnSpPr>
          <p:cNvPr id="84" name="直接连接符 83"/>
          <p:cNvCxnSpPr>
            <a:stCxn id="7" idx="0"/>
            <a:endCxn id="6" idx="4"/>
          </p:cNvCxnSpPr>
          <p:nvPr/>
        </p:nvCxnSpPr>
        <p:spPr>
          <a:xfrm flipV="1">
            <a:off x="8605630" y="2108932"/>
            <a:ext cx="2544" cy="93257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86" name="直接连接符 85"/>
          <p:cNvCxnSpPr>
            <a:stCxn id="10" idx="0"/>
            <a:endCxn id="12" idx="4"/>
          </p:cNvCxnSpPr>
          <p:nvPr/>
        </p:nvCxnSpPr>
        <p:spPr>
          <a:xfrm flipH="1" flipV="1">
            <a:off x="9653776" y="1077143"/>
            <a:ext cx="1035748"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1" name="直接连接符 90"/>
          <p:cNvCxnSpPr>
            <a:stCxn id="8" idx="0"/>
            <a:endCxn id="10" idx="4"/>
          </p:cNvCxnSpPr>
          <p:nvPr/>
        </p:nvCxnSpPr>
        <p:spPr>
          <a:xfrm flipH="1" flipV="1">
            <a:off x="10689524" y="2108932"/>
            <a:ext cx="5489" cy="947811"/>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4" name="直接连接符 93"/>
          <p:cNvCxnSpPr>
            <a:stCxn id="6" idx="0"/>
            <a:endCxn id="12" idx="4"/>
          </p:cNvCxnSpPr>
          <p:nvPr/>
        </p:nvCxnSpPr>
        <p:spPr>
          <a:xfrm flipV="1">
            <a:off x="8608174" y="1077143"/>
            <a:ext cx="1045602" cy="874787"/>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97" name="直接连接符 96"/>
          <p:cNvCxnSpPr>
            <a:stCxn id="13" idx="7"/>
            <a:endCxn id="7" idx="4"/>
          </p:cNvCxnSpPr>
          <p:nvPr/>
        </p:nvCxnSpPr>
        <p:spPr>
          <a:xfrm flipV="1">
            <a:off x="8052024" y="3198505"/>
            <a:ext cx="553606"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1" name="直接连接符 100"/>
          <p:cNvCxnSpPr>
            <a:stCxn id="9" idx="1"/>
            <a:endCxn id="7" idx="4"/>
          </p:cNvCxnSpPr>
          <p:nvPr/>
        </p:nvCxnSpPr>
        <p:spPr>
          <a:xfrm flipH="1" flipV="1">
            <a:off x="8605630" y="3198505"/>
            <a:ext cx="463839" cy="627022"/>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6" name="直接连接符 105"/>
          <p:cNvCxnSpPr>
            <a:stCxn id="23" idx="1"/>
            <a:endCxn id="8" idx="5"/>
          </p:cNvCxnSpPr>
          <p:nvPr/>
        </p:nvCxnSpPr>
        <p:spPr>
          <a:xfrm flipH="1" flipV="1">
            <a:off x="10750522" y="3190753"/>
            <a:ext cx="377073"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108" name="直接连接符 107"/>
          <p:cNvCxnSpPr>
            <a:stCxn id="11" idx="7"/>
            <a:endCxn id="8" idx="3"/>
          </p:cNvCxnSpPr>
          <p:nvPr/>
        </p:nvCxnSpPr>
        <p:spPr>
          <a:xfrm flipV="1">
            <a:off x="10162848" y="3190753"/>
            <a:ext cx="476656" cy="634774"/>
          </a:xfrm>
          <a:prstGeom prst="line">
            <a:avLst/>
          </a:prstGeom>
          <a:ln w="31750">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113" name="椭圆 112"/>
          <p:cNvSpPr/>
          <p:nvPr/>
        </p:nvSpPr>
        <p:spPr>
          <a:xfrm>
            <a:off x="9556621" y="8925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16" name="椭圆 115"/>
          <p:cNvSpPr/>
          <p:nvPr/>
        </p:nvSpPr>
        <p:spPr>
          <a:xfrm>
            <a:off x="8512046"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8" name="椭圆 127"/>
          <p:cNvSpPr/>
          <p:nvPr/>
        </p:nvSpPr>
        <p:spPr>
          <a:xfrm>
            <a:off x="10598021" y="19212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29" name="椭圆 128"/>
          <p:cNvSpPr/>
          <p:nvPr/>
        </p:nvSpPr>
        <p:spPr>
          <a:xfrm>
            <a:off x="8512046"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4" name="椭圆 133"/>
          <p:cNvSpPr/>
          <p:nvPr/>
        </p:nvSpPr>
        <p:spPr>
          <a:xfrm>
            <a:off x="10598021" y="3026107"/>
            <a:ext cx="195618" cy="1956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37" name="椭圆 136"/>
          <p:cNvSpPr/>
          <p:nvPr/>
        </p:nvSpPr>
        <p:spPr>
          <a:xfrm>
            <a:off x="790244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2" name="椭圆 141"/>
          <p:cNvSpPr/>
          <p:nvPr/>
        </p:nvSpPr>
        <p:spPr>
          <a:xfrm>
            <a:off x="9035921"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3" name="椭圆 142"/>
          <p:cNvSpPr/>
          <p:nvPr/>
        </p:nvSpPr>
        <p:spPr>
          <a:xfrm>
            <a:off x="10016996" y="3788107"/>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4" name="椭圆 143"/>
          <p:cNvSpPr/>
          <p:nvPr/>
        </p:nvSpPr>
        <p:spPr>
          <a:xfrm>
            <a:off x="11083796" y="3778582"/>
            <a:ext cx="195618" cy="19561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4" name="灯片编号占位符 13"/>
          <p:cNvSpPr>
            <a:spLocks noGrp="1"/>
          </p:cNvSpPr>
          <p:nvPr>
            <p:ph type="sldNum" sz="quarter" idx="12"/>
          </p:nvPr>
        </p:nvSpPr>
        <p:spPr/>
        <p:txBody>
          <a:bodyPr/>
          <a:lstStyle/>
          <a:p>
            <a:fld id="{52F1CC4D-4CCE-4D2A-B22C-25A859CB1CDC}" type="slidenum">
              <a:rPr lang="zh-CN" altLang="en-US" smtClean="0"/>
              <a:pPr/>
              <a:t>3</a:t>
            </a:fld>
            <a:endParaRPr lang="zh-CN" altLang="en-US"/>
          </a:p>
        </p:txBody>
      </p:sp>
      <p:sp>
        <p:nvSpPr>
          <p:cNvPr id="26" name="矩形 25"/>
          <p:cNvSpPr/>
          <p:nvPr/>
        </p:nvSpPr>
        <p:spPr>
          <a:xfrm>
            <a:off x="3717559" y="685044"/>
            <a:ext cx="230896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Group Steiner Tree </a:t>
            </a:r>
            <a:endParaRPr lang="zh-CN" altLang="en-US" dirty="0"/>
          </a:p>
        </p:txBody>
      </p:sp>
    </p:spTree>
    <p:extLst>
      <p:ext uri="{BB962C8B-B14F-4D97-AF65-F5344CB8AC3E}">
        <p14:creationId xmlns:p14="http://schemas.microsoft.com/office/powerpoint/2010/main" val="24788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ipe(up)">
                                      <p:cBhvr>
                                        <p:cTn id="32" dur="500"/>
                                        <p:tgtEl>
                                          <p:spTgt spid="113"/>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500"/>
                                        <p:tgtEl>
                                          <p:spTgt spid="86"/>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up)">
                                      <p:cBhvr>
                                        <p:cTn id="46" dur="500"/>
                                        <p:tgtEl>
                                          <p:spTgt spid="128"/>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up)">
                                      <p:cBhvr>
                                        <p:cTn id="50" dur="500"/>
                                        <p:tgtEl>
                                          <p:spTgt spid="84"/>
                                        </p:tgtEl>
                                      </p:cBhvr>
                                    </p:animEffect>
                                  </p:childTnLst>
                                </p:cTn>
                              </p:par>
                              <p:par>
                                <p:cTn id="51" presetID="22" presetClass="entr" presetSubtype="1"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up)">
                                      <p:cBhvr>
                                        <p:cTn id="53" dur="500"/>
                                        <p:tgtEl>
                                          <p:spTgt spid="91"/>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29"/>
                                        </p:tgtEl>
                                        <p:attrNameLst>
                                          <p:attrName>style.visibility</p:attrName>
                                        </p:attrNameLst>
                                      </p:cBhvr>
                                      <p:to>
                                        <p:strVal val="visible"/>
                                      </p:to>
                                    </p:set>
                                    <p:animEffect transition="in" filter="wipe(up)">
                                      <p:cBhvr>
                                        <p:cTn id="57" dur="500"/>
                                        <p:tgtEl>
                                          <p:spTgt spid="1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up)">
                                      <p:cBhvr>
                                        <p:cTn id="60" dur="500"/>
                                        <p:tgtEl>
                                          <p:spTgt spid="134"/>
                                        </p:tgtEl>
                                      </p:cBhvr>
                                    </p:animEffect>
                                  </p:childTnLst>
                                </p:cTn>
                              </p:par>
                            </p:childTnLst>
                          </p:cTn>
                        </p:par>
                        <p:par>
                          <p:cTn id="61" fill="hold">
                            <p:stCondLst>
                              <p:cond delay="2500"/>
                            </p:stCondLst>
                            <p:childTnLst>
                              <p:par>
                                <p:cTn id="62" presetID="22" presetClass="entr" presetSubtype="1"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up)">
                                      <p:cBhvr>
                                        <p:cTn id="64" dur="500"/>
                                        <p:tgtEl>
                                          <p:spTgt spid="97"/>
                                        </p:tgtEl>
                                      </p:cBhvr>
                                    </p:animEffect>
                                  </p:childTnLst>
                                </p:cTn>
                              </p:par>
                              <p:par>
                                <p:cTn id="65" presetID="22" presetClass="entr" presetSubtype="1"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wipe(up)">
                                      <p:cBhvr>
                                        <p:cTn id="67" dur="500"/>
                                        <p:tgtEl>
                                          <p:spTgt spid="101"/>
                                        </p:tgtEl>
                                      </p:cBhvr>
                                    </p:animEffect>
                                  </p:childTnLst>
                                </p:cTn>
                              </p:par>
                              <p:par>
                                <p:cTn id="68" presetID="22" presetClass="entr" presetSubtype="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up)">
                                      <p:cBhvr>
                                        <p:cTn id="70" dur="500"/>
                                        <p:tgtEl>
                                          <p:spTgt spid="108"/>
                                        </p:tgtEl>
                                      </p:cBhvr>
                                    </p:animEffect>
                                  </p:childTnLst>
                                </p:cTn>
                              </p:par>
                              <p:par>
                                <p:cTn id="71" presetID="22" presetClass="entr" presetSubtype="1" fill="hold" nodeType="with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wipe(up)">
                                      <p:cBhvr>
                                        <p:cTn id="73" dur="500"/>
                                        <p:tgtEl>
                                          <p:spTgt spid="106"/>
                                        </p:tgtEl>
                                      </p:cBhvr>
                                    </p:animEffect>
                                  </p:childTnLst>
                                </p:cTn>
                              </p:par>
                            </p:childTnLst>
                          </p:cTn>
                        </p:par>
                        <p:par>
                          <p:cTn id="74" fill="hold">
                            <p:stCondLst>
                              <p:cond delay="3000"/>
                            </p:stCondLst>
                            <p:childTnLst>
                              <p:par>
                                <p:cTn id="75" presetID="22" presetClass="entr" presetSubtype="1" fill="hold" grpId="0" nodeType="afterEffect">
                                  <p:stCondLst>
                                    <p:cond delay="0"/>
                                  </p:stCondLst>
                                  <p:childTnLst>
                                    <p:set>
                                      <p:cBhvr>
                                        <p:cTn id="76" dur="1" fill="hold">
                                          <p:stCondLst>
                                            <p:cond delay="0"/>
                                          </p:stCondLst>
                                        </p:cTn>
                                        <p:tgtEl>
                                          <p:spTgt spid="144"/>
                                        </p:tgtEl>
                                        <p:attrNameLst>
                                          <p:attrName>style.visibility</p:attrName>
                                        </p:attrNameLst>
                                      </p:cBhvr>
                                      <p:to>
                                        <p:strVal val="visible"/>
                                      </p:to>
                                    </p:set>
                                    <p:animEffect transition="in" filter="wipe(up)">
                                      <p:cBhvr>
                                        <p:cTn id="77" dur="500"/>
                                        <p:tgtEl>
                                          <p:spTgt spid="14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43"/>
                                        </p:tgtEl>
                                        <p:attrNameLst>
                                          <p:attrName>style.visibility</p:attrName>
                                        </p:attrNameLst>
                                      </p:cBhvr>
                                      <p:to>
                                        <p:strVal val="visible"/>
                                      </p:to>
                                    </p:set>
                                    <p:animEffect transition="in" filter="wipe(up)">
                                      <p:cBhvr>
                                        <p:cTn id="80" dur="500"/>
                                        <p:tgtEl>
                                          <p:spTgt spid="14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wipe(up)">
                                      <p:cBhvr>
                                        <p:cTn id="83" dur="500"/>
                                        <p:tgtEl>
                                          <p:spTgt spid="142"/>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7"/>
                                        </p:tgtEl>
                                        <p:attrNameLst>
                                          <p:attrName>style.visibility</p:attrName>
                                        </p:attrNameLst>
                                      </p:cBhvr>
                                      <p:to>
                                        <p:strVal val="visible"/>
                                      </p:to>
                                    </p:set>
                                    <p:animEffect transition="in" filter="wipe(up)">
                                      <p:cBhvr>
                                        <p:cTn id="8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3" grpId="0" animBg="1"/>
      <p:bldP spid="116" grpId="0" animBg="1"/>
      <p:bldP spid="128" grpId="0" animBg="1"/>
      <p:bldP spid="129" grpId="0" animBg="1"/>
      <p:bldP spid="134" grpId="0" animBg="1"/>
      <p:bldP spid="137" grpId="0" animBg="1"/>
      <p:bldP spid="142" grpId="0" animBg="1"/>
      <p:bldP spid="143" grpId="0" animBg="1"/>
      <p:bldP spid="1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24" name="矩形 23"/>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87" name="矩形 86"/>
          <p:cNvSpPr/>
          <p:nvPr/>
        </p:nvSpPr>
        <p:spPr>
          <a:xfrm>
            <a:off x="490275" y="2308890"/>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88" name="矩形 87"/>
          <p:cNvSpPr/>
          <p:nvPr/>
        </p:nvSpPr>
        <p:spPr>
          <a:xfrm>
            <a:off x="490275" y="3168387"/>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8976000" y="1306369"/>
            <a:ext cx="698390" cy="369332"/>
            <a:chOff x="8127097" y="1529702"/>
            <a:chExt cx="698390" cy="369332"/>
          </a:xfrm>
        </p:grpSpPr>
        <p:sp>
          <p:nvSpPr>
            <p:cNvPr id="89" name="椭圆 88"/>
            <p:cNvSpPr/>
            <p:nvPr/>
          </p:nvSpPr>
          <p:spPr>
            <a:xfrm>
              <a:off x="8622350" y="1612800"/>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1" name="文本框 90"/>
            <p:cNvSpPr txBox="1"/>
            <p:nvPr/>
          </p:nvSpPr>
          <p:spPr>
            <a:xfrm>
              <a:off x="8127097" y="1529702"/>
              <a:ext cx="540870" cy="369332"/>
            </a:xfrm>
            <a:prstGeom prst="rect">
              <a:avLst/>
            </a:prstGeom>
            <a:noFill/>
          </p:spPr>
          <p:txBody>
            <a:bodyPr wrap="square" rtlCol="0">
              <a:spAutoFit/>
            </a:bodyPr>
            <a:lstStyle/>
            <a:p>
              <a:pPr algn="ctr"/>
              <a:r>
                <a:rPr lang="en-US" altLang="zh-CN" b="1" i="1" spc="300" dirty="0" smtClean="0"/>
                <a:t>v</a:t>
              </a:r>
              <a:endParaRPr lang="zh-CN" altLang="en-US" b="1" i="1" spc="300" dirty="0"/>
            </a:p>
          </p:txBody>
        </p:sp>
      </p:grpSp>
      <p:cxnSp>
        <p:nvCxnSpPr>
          <p:cNvPr id="5" name="直接连接符 4"/>
          <p:cNvCxnSpPr>
            <a:stCxn id="89" idx="4"/>
            <a:endCxn id="92" idx="0"/>
          </p:cNvCxnSpPr>
          <p:nvPr/>
        </p:nvCxnSpPr>
        <p:spPr>
          <a:xfrm flipH="1">
            <a:off x="9562487" y="1592604"/>
            <a:ext cx="10335" cy="483102"/>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99" name="文本框 98"/>
          <p:cNvSpPr txBox="1"/>
          <p:nvPr/>
        </p:nvSpPr>
        <p:spPr>
          <a:xfrm>
            <a:off x="9720007" y="1223272"/>
            <a:ext cx="1023908" cy="369332"/>
          </a:xfrm>
          <a:prstGeom prst="rect">
            <a:avLst/>
          </a:prstGeom>
          <a:noFill/>
        </p:spPr>
        <p:txBody>
          <a:bodyPr wrap="square" rtlCol="0">
            <a:spAutoFit/>
          </a:bodyPr>
          <a:lstStyle/>
          <a:p>
            <a:pPr algn="ctr"/>
            <a:r>
              <a:rPr lang="en-US" altLang="zh-CN" b="1" spc="300" dirty="0" smtClean="0">
                <a:solidFill>
                  <a:srgbClr val="FF0000"/>
                </a:solidFill>
              </a:rPr>
              <a:t>T(v,X)</a:t>
            </a:r>
            <a:endParaRPr lang="zh-CN" altLang="en-US" b="1" spc="300" dirty="0">
              <a:solidFill>
                <a:srgbClr val="FF0000"/>
              </a:solidFill>
            </a:endParaRPr>
          </a:p>
        </p:txBody>
      </p:sp>
      <p:grpSp>
        <p:nvGrpSpPr>
          <p:cNvPr id="6" name="组合 5"/>
          <p:cNvGrpSpPr/>
          <p:nvPr/>
        </p:nvGrpSpPr>
        <p:grpSpPr>
          <a:xfrm>
            <a:off x="8449320" y="1977062"/>
            <a:ext cx="2413622" cy="1368102"/>
            <a:chOff x="7799297" y="2245108"/>
            <a:chExt cx="2413622" cy="1368102"/>
          </a:xfrm>
        </p:grpSpPr>
        <p:sp>
          <p:nvSpPr>
            <p:cNvPr id="92" name="椭圆 91"/>
            <p:cNvSpPr/>
            <p:nvPr/>
          </p:nvSpPr>
          <p:spPr>
            <a:xfrm>
              <a:off x="8810895" y="2343752"/>
              <a:ext cx="203137" cy="20313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3" name="文本框 92"/>
            <p:cNvSpPr txBox="1"/>
            <p:nvPr/>
          </p:nvSpPr>
          <p:spPr>
            <a:xfrm>
              <a:off x="8362750" y="2249378"/>
              <a:ext cx="514819" cy="369332"/>
            </a:xfrm>
            <a:prstGeom prst="rect">
              <a:avLst/>
            </a:prstGeom>
            <a:noFill/>
          </p:spPr>
          <p:txBody>
            <a:bodyPr wrap="square" rtlCol="0">
              <a:spAutoFit/>
            </a:bodyPr>
            <a:lstStyle/>
            <a:p>
              <a:pPr algn="ctr"/>
              <a:r>
                <a:rPr lang="en-US" altLang="zh-CN" b="1" i="1" spc="300" dirty="0" smtClean="0"/>
                <a:t>u</a:t>
              </a:r>
              <a:endParaRPr lang="zh-CN" altLang="en-US" b="1" i="1" spc="300" dirty="0"/>
            </a:p>
          </p:txBody>
        </p:sp>
        <p:sp>
          <p:nvSpPr>
            <p:cNvPr id="95" name="椭圆 94"/>
            <p:cNvSpPr>
              <a:spLocks/>
            </p:cNvSpPr>
            <p:nvPr/>
          </p:nvSpPr>
          <p:spPr>
            <a:xfrm flipV="1">
              <a:off x="7799297" y="3022132"/>
              <a:ext cx="2193027" cy="580623"/>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0" name="直接连接符 89"/>
            <p:cNvCxnSpPr>
              <a:stCxn id="92" idx="4"/>
            </p:cNvCxnSpPr>
            <p:nvPr/>
          </p:nvCxnSpPr>
          <p:spPr>
            <a:xfrm flipH="1">
              <a:off x="8899603" y="2546889"/>
              <a:ext cx="12861" cy="776523"/>
            </a:xfrm>
            <a:prstGeom prst="line">
              <a:avLst/>
            </a:prstGeom>
          </p:spPr>
          <p:style>
            <a:lnRef idx="3">
              <a:schemeClr val="dk1"/>
            </a:lnRef>
            <a:fillRef idx="0">
              <a:schemeClr val="dk1"/>
            </a:fillRef>
            <a:effectRef idx="2">
              <a:schemeClr val="dk1"/>
            </a:effectRef>
            <a:fontRef idx="minor">
              <a:schemeClr val="tx1"/>
            </a:fontRef>
          </p:style>
        </p:cxnSp>
        <p:sp>
          <p:nvSpPr>
            <p:cNvPr id="94" name="文本框 93"/>
            <p:cNvSpPr txBox="1"/>
            <p:nvPr/>
          </p:nvSpPr>
          <p:spPr>
            <a:xfrm>
              <a:off x="9461894" y="3135350"/>
              <a:ext cx="437339" cy="477860"/>
            </a:xfrm>
            <a:prstGeom prst="rect">
              <a:avLst/>
            </a:prstGeom>
            <a:noFill/>
          </p:spPr>
          <p:txBody>
            <a:bodyPr wrap="square" rtlCol="0">
              <a:spAutoFit/>
            </a:bodyPr>
            <a:lstStyle/>
            <a:p>
              <a:pPr algn="ctr"/>
              <a:r>
                <a:rPr lang="en-US" altLang="zh-CN" b="1" i="1" spc="300" dirty="0" smtClean="0"/>
                <a:t>X</a:t>
              </a:r>
              <a:endParaRPr lang="zh-CN" altLang="en-US" b="1" i="1" spc="300" dirty="0"/>
            </a:p>
          </p:txBody>
        </p:sp>
        <p:cxnSp>
          <p:nvCxnSpPr>
            <p:cNvPr id="96" name="直接连接符 95"/>
            <p:cNvCxnSpPr>
              <a:stCxn id="92" idx="3"/>
            </p:cNvCxnSpPr>
            <p:nvPr/>
          </p:nvCxnSpPr>
          <p:spPr>
            <a:xfrm flipH="1">
              <a:off x="8357350" y="2517141"/>
              <a:ext cx="483293" cy="814488"/>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92" idx="5"/>
            </p:cNvCxnSpPr>
            <p:nvPr/>
          </p:nvCxnSpPr>
          <p:spPr>
            <a:xfrm>
              <a:off x="8984284" y="2517141"/>
              <a:ext cx="383628" cy="773408"/>
            </a:xfrm>
            <a:prstGeom prst="line">
              <a:avLst/>
            </a:prstGeom>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9050043" y="2245108"/>
              <a:ext cx="1162876" cy="477860"/>
            </a:xfrm>
            <a:prstGeom prst="rect">
              <a:avLst/>
            </a:prstGeom>
            <a:noFill/>
          </p:spPr>
          <p:txBody>
            <a:bodyPr wrap="square" rtlCol="0">
              <a:spAutoFit/>
            </a:bodyPr>
            <a:lstStyle/>
            <a:p>
              <a:pPr algn="ctr"/>
              <a:r>
                <a:rPr lang="en-US" altLang="zh-CN" b="1" spc="300" dirty="0" smtClean="0"/>
                <a:t>T(u,X)</a:t>
              </a:r>
              <a:endParaRPr lang="zh-CN" altLang="en-US" b="1" spc="300" dirty="0"/>
            </a:p>
          </p:txBody>
        </p:sp>
      </p:grpSp>
      <p:grpSp>
        <p:nvGrpSpPr>
          <p:cNvPr id="129" name="组合 128"/>
          <p:cNvGrpSpPr/>
          <p:nvPr/>
        </p:nvGrpSpPr>
        <p:grpSpPr>
          <a:xfrm>
            <a:off x="7332548" y="4849355"/>
            <a:ext cx="1771418" cy="1356658"/>
            <a:chOff x="5525576" y="4226199"/>
            <a:chExt cx="1388439" cy="1063351"/>
          </a:xfrm>
        </p:grpSpPr>
        <p:grpSp>
          <p:nvGrpSpPr>
            <p:cNvPr id="110" name="组合 109"/>
            <p:cNvGrpSpPr/>
            <p:nvPr/>
          </p:nvGrpSpPr>
          <p:grpSpPr>
            <a:xfrm>
              <a:off x="5848350" y="4840794"/>
              <a:ext cx="1055594" cy="448756"/>
              <a:chOff x="3651250" y="5551994"/>
              <a:chExt cx="1055594" cy="448756"/>
            </a:xfrm>
          </p:grpSpPr>
          <p:sp>
            <p:nvSpPr>
              <p:cNvPr id="111" name="椭圆 110"/>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2</a:t>
                </a:r>
                <a:endParaRPr lang="zh-CN" altLang="en-US" b="1" i="1" baseline="-25000" dirty="0"/>
              </a:p>
            </p:txBody>
          </p:sp>
        </p:grpSp>
        <p:sp>
          <p:nvSpPr>
            <p:cNvPr id="113" name="椭圆 112"/>
            <p:cNvSpPr/>
            <p:nvPr/>
          </p:nvSpPr>
          <p:spPr>
            <a:xfrm>
              <a:off x="5885557" y="431076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18" name="直接连接符 117"/>
            <p:cNvCxnSpPr>
              <a:stCxn id="113" idx="5"/>
            </p:cNvCxnSpPr>
            <p:nvPr/>
          </p:nvCxnSpPr>
          <p:spPr>
            <a:xfrm>
              <a:off x="6019567" y="4444775"/>
              <a:ext cx="389847" cy="547352"/>
            </a:xfrm>
            <a:prstGeom prst="line">
              <a:avLst/>
            </a:prstGeom>
          </p:spPr>
          <p:style>
            <a:lnRef idx="3">
              <a:schemeClr val="dk1"/>
            </a:lnRef>
            <a:fillRef idx="0">
              <a:schemeClr val="dk1"/>
            </a:fillRef>
            <a:effectRef idx="2">
              <a:schemeClr val="dk1"/>
            </a:effectRef>
            <a:fontRef idx="minor">
              <a:schemeClr val="tx1"/>
            </a:fontRef>
          </p:style>
        </p:cxnSp>
        <p:cxnSp>
          <p:nvCxnSpPr>
            <p:cNvPr id="119" name="直接连接符 118"/>
            <p:cNvCxnSpPr>
              <a:stCxn id="113" idx="4"/>
            </p:cNvCxnSpPr>
            <p:nvPr/>
          </p:nvCxnSpPr>
          <p:spPr>
            <a:xfrm>
              <a:off x="5964059" y="4467768"/>
              <a:ext cx="240521" cy="597404"/>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5525576" y="4226199"/>
              <a:ext cx="361876" cy="313607"/>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4" name="文本框 123"/>
            <p:cNvSpPr txBox="1"/>
            <p:nvPr/>
          </p:nvSpPr>
          <p:spPr>
            <a:xfrm>
              <a:off x="6122845" y="4262942"/>
              <a:ext cx="791170" cy="289483"/>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2</a:t>
              </a:r>
              <a:r>
                <a:rPr lang="en-US" altLang="zh-CN" b="1" spc="300" dirty="0" smtClean="0"/>
                <a:t>)</a:t>
              </a:r>
              <a:endParaRPr lang="zh-CN" altLang="en-US" b="1" spc="300" dirty="0"/>
            </a:p>
          </p:txBody>
        </p:sp>
      </p:grpSp>
      <p:grpSp>
        <p:nvGrpSpPr>
          <p:cNvPr id="128" name="组合 127"/>
          <p:cNvGrpSpPr/>
          <p:nvPr/>
        </p:nvGrpSpPr>
        <p:grpSpPr>
          <a:xfrm>
            <a:off x="4175630" y="4827916"/>
            <a:ext cx="1920370" cy="1421470"/>
            <a:chOff x="5441783" y="5642209"/>
            <a:chExt cx="1385142" cy="1025291"/>
          </a:xfrm>
        </p:grpSpPr>
        <p:grpSp>
          <p:nvGrpSpPr>
            <p:cNvPr id="114" name="组合 113"/>
            <p:cNvGrpSpPr/>
            <p:nvPr/>
          </p:nvGrpSpPr>
          <p:grpSpPr>
            <a:xfrm>
              <a:off x="5645150" y="6218744"/>
              <a:ext cx="1055594" cy="448756"/>
              <a:chOff x="3651250" y="5551994"/>
              <a:chExt cx="1055594" cy="448756"/>
            </a:xfrm>
          </p:grpSpPr>
          <p:sp>
            <p:nvSpPr>
              <p:cNvPr id="115" name="椭圆 114"/>
              <p:cNvSpPr>
                <a:spLocks/>
              </p:cNvSpPr>
              <p:nvPr/>
            </p:nvSpPr>
            <p:spPr>
              <a:xfrm flipV="1">
                <a:off x="3651250" y="5551994"/>
                <a:ext cx="933450"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4115174" y="5564306"/>
                <a:ext cx="591670" cy="369332"/>
              </a:xfrm>
              <a:prstGeom prst="rect">
                <a:avLst/>
              </a:prstGeom>
              <a:noFill/>
            </p:spPr>
            <p:txBody>
              <a:bodyPr wrap="square" rtlCol="0">
                <a:spAutoFit/>
              </a:bodyPr>
              <a:lstStyle/>
              <a:p>
                <a:pPr algn="ctr"/>
                <a:r>
                  <a:rPr lang="en-US" altLang="zh-CN" b="1" i="1" dirty="0" smtClean="0"/>
                  <a:t>X</a:t>
                </a:r>
                <a:r>
                  <a:rPr lang="en-US" altLang="zh-CN" b="1" i="1" baseline="-25000" dirty="0" smtClean="0"/>
                  <a:t>1</a:t>
                </a:r>
                <a:endParaRPr lang="zh-CN" altLang="en-US" b="1" i="1" baseline="-25000" dirty="0"/>
              </a:p>
            </p:txBody>
          </p:sp>
        </p:grpSp>
        <p:sp>
          <p:nvSpPr>
            <p:cNvPr id="117" name="椭圆 116"/>
            <p:cNvSpPr/>
            <p:nvPr/>
          </p:nvSpPr>
          <p:spPr>
            <a:xfrm>
              <a:off x="6338589" y="57134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20" name="直接连接符 119"/>
            <p:cNvCxnSpPr>
              <a:stCxn id="117" idx="3"/>
            </p:cNvCxnSpPr>
            <p:nvPr/>
          </p:nvCxnSpPr>
          <p:spPr>
            <a:xfrm flipH="1">
              <a:off x="5873750" y="5847493"/>
              <a:ext cx="487831" cy="572357"/>
            </a:xfrm>
            <a:prstGeom prst="line">
              <a:avLst/>
            </a:prstGeom>
          </p:spPr>
          <p:style>
            <a:lnRef idx="3">
              <a:schemeClr val="dk1"/>
            </a:lnRef>
            <a:fillRef idx="0">
              <a:schemeClr val="dk1"/>
            </a:fillRef>
            <a:effectRef idx="2">
              <a:schemeClr val="dk1"/>
            </a:effectRef>
            <a:fontRef idx="minor">
              <a:schemeClr val="tx1"/>
            </a:fontRef>
          </p:style>
        </p:cxnSp>
        <p:cxnSp>
          <p:nvCxnSpPr>
            <p:cNvPr id="121" name="直接连接符 120"/>
            <p:cNvCxnSpPr>
              <a:stCxn id="117" idx="4"/>
            </p:cNvCxnSpPr>
            <p:nvPr/>
          </p:nvCxnSpPr>
          <p:spPr>
            <a:xfrm flipH="1">
              <a:off x="6216650" y="5870485"/>
              <a:ext cx="200440" cy="498565"/>
            </a:xfrm>
            <a:prstGeom prst="line">
              <a:avLst/>
            </a:prstGeom>
          </p:spPr>
          <p:style>
            <a:lnRef idx="3">
              <a:schemeClr val="dk1"/>
            </a:lnRef>
            <a:fillRef idx="0">
              <a:schemeClr val="dk1"/>
            </a:fillRef>
            <a:effectRef idx="2">
              <a:schemeClr val="dk1"/>
            </a:effectRef>
            <a:fontRef idx="minor">
              <a:schemeClr val="tx1"/>
            </a:fontRef>
          </p:style>
        </p:cxnSp>
        <p:sp>
          <p:nvSpPr>
            <p:cNvPr id="123" name="文本框 122"/>
            <p:cNvSpPr txBox="1"/>
            <p:nvPr/>
          </p:nvSpPr>
          <p:spPr>
            <a:xfrm>
              <a:off x="6515236" y="5642209"/>
              <a:ext cx="311689" cy="288595"/>
            </a:xfrm>
            <a:prstGeom prst="rect">
              <a:avLst/>
            </a:prstGeom>
            <a:noFill/>
          </p:spPr>
          <p:txBody>
            <a:bodyPr wrap="square" rtlCol="0">
              <a:spAutoFit/>
            </a:bodyPr>
            <a:lstStyle/>
            <a:p>
              <a:pPr algn="ctr"/>
              <a:r>
                <a:rPr lang="en-US" altLang="zh-CN" sz="2000" b="1" i="1" spc="300" dirty="0" smtClean="0"/>
                <a:t>v</a:t>
              </a:r>
              <a:endParaRPr lang="zh-CN" altLang="en-US" sz="2000" b="1" i="1" spc="300" dirty="0"/>
            </a:p>
          </p:txBody>
        </p:sp>
        <p:sp>
          <p:nvSpPr>
            <p:cNvPr id="125" name="文本框 124"/>
            <p:cNvSpPr txBox="1"/>
            <p:nvPr/>
          </p:nvSpPr>
          <p:spPr>
            <a:xfrm>
              <a:off x="5441783" y="5697472"/>
              <a:ext cx="740612" cy="266395"/>
            </a:xfrm>
            <a:prstGeom prst="rect">
              <a:avLst/>
            </a:prstGeom>
            <a:noFill/>
          </p:spPr>
          <p:txBody>
            <a:bodyPr wrap="square" rtlCol="0">
              <a:spAutoFit/>
            </a:bodyPr>
            <a:lstStyle/>
            <a:p>
              <a:pPr algn="ctr"/>
              <a:r>
                <a:rPr lang="en-US" altLang="zh-CN" b="1" spc="300" dirty="0" smtClean="0"/>
                <a:t>T(v,</a:t>
              </a:r>
              <a:r>
                <a:rPr lang="en-US" altLang="zh-CN" b="1" dirty="0" smtClean="0"/>
                <a:t>X</a:t>
              </a:r>
              <a:r>
                <a:rPr lang="en-US" altLang="zh-CN" b="1" baseline="-25000" dirty="0" smtClean="0"/>
                <a:t>1</a:t>
              </a:r>
              <a:r>
                <a:rPr lang="en-US" altLang="zh-CN" b="1" spc="300" dirty="0" smtClean="0"/>
                <a:t>)</a:t>
              </a:r>
              <a:endParaRPr lang="zh-CN" altLang="en-US" b="1" spc="300" dirty="0"/>
            </a:p>
          </p:txBody>
        </p:sp>
      </p:grpSp>
      <p:cxnSp>
        <p:nvCxnSpPr>
          <p:cNvPr id="126" name="直接箭头连接符 125"/>
          <p:cNvCxnSpPr/>
          <p:nvPr/>
        </p:nvCxnSpPr>
        <p:spPr>
          <a:xfrm flipV="1">
            <a:off x="5782497" y="3996962"/>
            <a:ext cx="409960"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90275" y="1491035"/>
            <a:ext cx="7049913"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he </a:t>
            </a:r>
            <a:r>
              <a:rPr lang="zh-CN" altLang="en-US" dirty="0">
                <a:latin typeface="微软雅黑" panose="020B0503020204020204" pitchFamily="34" charset="-122"/>
                <a:ea typeface="微软雅黑" panose="020B0503020204020204" pitchFamily="34" charset="-122"/>
              </a:rPr>
              <a:t>optimal weight of the </a:t>
            </a:r>
            <a:r>
              <a:rPr lang="zh-CN" altLang="en-US" b="1" dirty="0">
                <a:solidFill>
                  <a:srgbClr val="FF0000"/>
                </a:solidFill>
                <a:latin typeface="微软雅黑" panose="020B0503020204020204" pitchFamily="34" charset="-122"/>
                <a:ea typeface="微软雅黑" panose="020B0503020204020204" pitchFamily="34" charset="-122"/>
              </a:rPr>
              <a:t>state (</a:t>
            </a:r>
            <a:r>
              <a:rPr lang="zh-CN" altLang="en-US" b="1" dirty="0" smtClean="0">
                <a:solidFill>
                  <a:srgbClr val="FF0000"/>
                </a:solidFill>
                <a:latin typeface="微软雅黑" panose="020B0503020204020204" pitchFamily="34" charset="-122"/>
                <a:ea typeface="微软雅黑" panose="020B0503020204020204" pitchFamily="34" charset="-122"/>
              </a:rPr>
              <a:t>v </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X</a:t>
            </a:r>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could </a:t>
            </a:r>
            <a:r>
              <a:rPr lang="zh-CN" altLang="en-US" dirty="0" smtClean="0">
                <a:latin typeface="微软雅黑" panose="020B0503020204020204" pitchFamily="34" charset="-122"/>
                <a:ea typeface="微软雅黑" panose="020B0503020204020204" pitchFamily="34" charset="-122"/>
              </a:rPr>
              <a:t>be obtained by </a:t>
            </a:r>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20925" y="2553801"/>
            <a:ext cx="3868861" cy="1521530"/>
            <a:chOff x="478539" y="4318681"/>
            <a:chExt cx="3868861" cy="1521530"/>
          </a:xfrm>
        </p:grpSpPr>
        <p:grpSp>
          <p:nvGrpSpPr>
            <p:cNvPr id="45" name="组合 44"/>
            <p:cNvGrpSpPr/>
            <p:nvPr/>
          </p:nvGrpSpPr>
          <p:grpSpPr>
            <a:xfrm>
              <a:off x="478539" y="4318681"/>
              <a:ext cx="2107712" cy="1163066"/>
              <a:chOff x="2889738" y="4837684"/>
              <a:chExt cx="2107712" cy="1163066"/>
            </a:xfrm>
          </p:grpSpPr>
          <p:sp>
            <p:nvSpPr>
              <p:cNvPr id="102" name="文本框 101"/>
              <p:cNvSpPr txBox="1"/>
              <p:nvPr/>
            </p:nvSpPr>
            <p:spPr>
              <a:xfrm>
                <a:off x="3261270" y="4853107"/>
                <a:ext cx="348876" cy="369332"/>
              </a:xfrm>
              <a:prstGeom prst="rect">
                <a:avLst/>
              </a:prstGeom>
              <a:noFill/>
            </p:spPr>
            <p:txBody>
              <a:bodyPr wrap="square" rtlCol="0">
                <a:spAutoFit/>
              </a:bodyPr>
              <a:lstStyle/>
              <a:p>
                <a:pPr algn="ctr"/>
                <a:r>
                  <a:rPr lang="en-US" altLang="zh-CN" b="1" i="1" spc="300" dirty="0" smtClean="0"/>
                  <a:t>V </a:t>
                </a:r>
                <a:endParaRPr lang="zh-CN" altLang="en-US" b="1" i="1" spc="300" dirty="0"/>
              </a:p>
            </p:txBody>
          </p:sp>
          <p:sp>
            <p:nvSpPr>
              <p:cNvPr id="108" name="文本框 107"/>
              <p:cNvSpPr txBox="1"/>
              <p:nvPr/>
            </p:nvSpPr>
            <p:spPr>
              <a:xfrm>
                <a:off x="3657066" y="4837684"/>
                <a:ext cx="1340384" cy="369332"/>
              </a:xfrm>
              <a:prstGeom prst="rect">
                <a:avLst/>
              </a:prstGeom>
              <a:noFill/>
            </p:spPr>
            <p:txBody>
              <a:bodyPr wrap="square" rtlCol="0">
                <a:spAutoFit/>
              </a:bodyPr>
              <a:lstStyle/>
              <a:p>
                <a:pPr algn="ctr"/>
                <a:r>
                  <a:rPr lang="en-US" altLang="zh-CN" b="1" spc="300" dirty="0" smtClean="0"/>
                  <a:t>T(v,X)</a:t>
                </a:r>
                <a:endParaRPr lang="zh-CN" altLang="en-US" b="1" spc="300" dirty="0"/>
              </a:p>
            </p:txBody>
          </p:sp>
          <p:sp>
            <p:nvSpPr>
              <p:cNvPr id="101" name="椭圆 100"/>
              <p:cNvSpPr/>
              <p:nvPr/>
            </p:nvSpPr>
            <p:spPr>
              <a:xfrm>
                <a:off x="3671589" y="502768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04" name="直接连接符 103"/>
              <p:cNvCxnSpPr>
                <a:stCxn id="101" idx="4"/>
              </p:cNvCxnSpPr>
              <p:nvPr/>
            </p:nvCxnSpPr>
            <p:spPr>
              <a:xfrm flipH="1">
                <a:off x="3511550" y="5184685"/>
                <a:ext cx="238540" cy="606515"/>
              </a:xfrm>
              <a:prstGeom prst="line">
                <a:avLst/>
              </a:prstGeom>
            </p:spPr>
            <p:style>
              <a:lnRef idx="3">
                <a:schemeClr val="dk1"/>
              </a:lnRef>
              <a:fillRef idx="0">
                <a:schemeClr val="dk1"/>
              </a:fillRef>
              <a:effectRef idx="2">
                <a:schemeClr val="dk1"/>
              </a:effectRef>
              <a:fontRef idx="minor">
                <a:schemeClr val="tx1"/>
              </a:fontRef>
            </p:style>
          </p:cxnSp>
          <p:grpSp>
            <p:nvGrpSpPr>
              <p:cNvPr id="33" name="组合 32"/>
              <p:cNvGrpSpPr/>
              <p:nvPr/>
            </p:nvGrpSpPr>
            <p:grpSpPr>
              <a:xfrm>
                <a:off x="2889738" y="5551994"/>
                <a:ext cx="1694962" cy="448756"/>
                <a:chOff x="2889738" y="5551994"/>
                <a:chExt cx="1694962" cy="448756"/>
              </a:xfrm>
            </p:grpSpPr>
            <p:sp>
              <p:nvSpPr>
                <p:cNvPr id="103" name="椭圆 102"/>
                <p:cNvSpPr>
                  <a:spLocks/>
                </p:cNvSpPr>
                <p:nvPr/>
              </p:nvSpPr>
              <p:spPr>
                <a:xfrm flipV="1">
                  <a:off x="2889738" y="5551994"/>
                  <a:ext cx="1694962" cy="448756"/>
                </a:xfrm>
                <a:prstGeom prst="ellipse">
                  <a:avLst/>
                </a:prstGeom>
                <a:ln>
                  <a:solidFill>
                    <a:schemeClr val="tx1"/>
                  </a:solidFill>
                </a:ln>
              </p:spPr>
              <p:txBody>
                <a:bodyPr wrap="square"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247790" y="5568434"/>
                  <a:ext cx="307143" cy="369332"/>
                </a:xfrm>
                <a:prstGeom prst="rect">
                  <a:avLst/>
                </a:prstGeom>
                <a:noFill/>
              </p:spPr>
              <p:txBody>
                <a:bodyPr wrap="square" rtlCol="0">
                  <a:spAutoFit/>
                </a:bodyPr>
                <a:lstStyle/>
                <a:p>
                  <a:pPr algn="ctr"/>
                  <a:r>
                    <a:rPr lang="en-US" altLang="zh-CN" b="1" i="1" spc="300" dirty="0" smtClean="0"/>
                    <a:t>X</a:t>
                  </a:r>
                  <a:endParaRPr lang="zh-CN" altLang="en-US" b="1" i="1" spc="300" dirty="0"/>
                </a:p>
              </p:txBody>
            </p:sp>
          </p:grpSp>
          <p:cxnSp>
            <p:nvCxnSpPr>
              <p:cNvPr id="106" name="直接连接符 105"/>
              <p:cNvCxnSpPr>
                <a:stCxn id="101" idx="3"/>
              </p:cNvCxnSpPr>
              <p:nvPr/>
            </p:nvCxnSpPr>
            <p:spPr>
              <a:xfrm flipH="1">
                <a:off x="3181350" y="5161693"/>
                <a:ext cx="513231" cy="591407"/>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101" idx="5"/>
              </p:cNvCxnSpPr>
              <p:nvPr/>
            </p:nvCxnSpPr>
            <p:spPr>
              <a:xfrm>
                <a:off x="3805599" y="5161693"/>
                <a:ext cx="360001" cy="616807"/>
              </a:xfrm>
              <a:prstGeom prst="line">
                <a:avLst/>
              </a:prstGeom>
            </p:spPr>
            <p:style>
              <a:lnRef idx="3">
                <a:schemeClr val="dk1"/>
              </a:lnRef>
              <a:fillRef idx="0">
                <a:schemeClr val="dk1"/>
              </a:fillRef>
              <a:effectRef idx="2">
                <a:schemeClr val="dk1"/>
              </a:effectRef>
              <a:fontRef idx="minor">
                <a:schemeClr val="tx1"/>
              </a:fontRef>
            </p:style>
          </p:cxnSp>
          <p:cxnSp>
            <p:nvCxnSpPr>
              <p:cNvPr id="109" name="直接连接符 108"/>
              <p:cNvCxnSpPr>
                <a:stCxn id="101" idx="4"/>
              </p:cNvCxnSpPr>
              <p:nvPr/>
            </p:nvCxnSpPr>
            <p:spPr>
              <a:xfrm>
                <a:off x="3750090" y="5184685"/>
                <a:ext cx="160506" cy="593815"/>
              </a:xfrm>
              <a:prstGeom prst="line">
                <a:avLst/>
              </a:prstGeom>
            </p:spPr>
            <p:style>
              <a:lnRef idx="3">
                <a:schemeClr val="dk1"/>
              </a:lnRef>
              <a:fillRef idx="0">
                <a:schemeClr val="dk1"/>
              </a:fillRef>
              <a:effectRef idx="2">
                <a:schemeClr val="dk1"/>
              </a:effectRef>
              <a:fontRef idx="minor">
                <a:schemeClr val="tx1"/>
              </a:fontRef>
            </p:style>
          </p:cxnSp>
        </p:grpSp>
        <p:sp>
          <p:nvSpPr>
            <p:cNvPr id="138" name="文本框 137"/>
            <p:cNvSpPr txBox="1"/>
            <p:nvPr/>
          </p:nvSpPr>
          <p:spPr>
            <a:xfrm>
              <a:off x="2213134" y="5193880"/>
              <a:ext cx="2134266" cy="646331"/>
            </a:xfrm>
            <a:prstGeom prst="rect">
              <a:avLst/>
            </a:prstGeom>
            <a:noFill/>
          </p:spPr>
          <p:txBody>
            <a:bodyPr wrap="square" rtlCol="0">
              <a:spAutoFit/>
            </a:bodyPr>
            <a:lstStyle/>
            <a:p>
              <a:pPr algn="ctr"/>
              <a:r>
                <a:rPr lang="en-US" altLang="zh-CN" b="1" spc="300" dirty="0" smtClean="0"/>
                <a:t>X = X</a:t>
              </a:r>
              <a:r>
                <a:rPr lang="en-US" altLang="zh-CN" b="1" spc="300" baseline="-25000" dirty="0" smtClean="0"/>
                <a:t>1</a:t>
              </a:r>
              <a:r>
                <a:rPr lang="en-US" altLang="zh-CN" b="1" spc="300" dirty="0" smtClean="0"/>
                <a:t> ∪ X</a:t>
              </a:r>
              <a:r>
                <a:rPr lang="en-US" altLang="zh-CN" b="1" spc="300" baseline="-25000" dirty="0" smtClean="0"/>
                <a:t>2</a:t>
              </a:r>
            </a:p>
            <a:p>
              <a:pPr algn="ctr"/>
              <a:r>
                <a:rPr lang="en-US" altLang="zh-CN" b="1" spc="300" baseline="-25000" dirty="0" smtClean="0"/>
                <a:t> </a:t>
              </a:r>
              <a:r>
                <a:rPr lang="en-US" altLang="zh-CN" b="1" spc="300" dirty="0" smtClean="0"/>
                <a:t>(X</a:t>
              </a:r>
              <a:r>
                <a:rPr lang="en-US" altLang="zh-CN" b="1" spc="300" baseline="-25000" dirty="0" smtClean="0"/>
                <a:t>1</a:t>
              </a:r>
              <a:r>
                <a:rPr lang="en-US" altLang="zh-CN" b="1" spc="300" dirty="0" smtClean="0"/>
                <a:t> ∩ X</a:t>
              </a:r>
              <a:r>
                <a:rPr lang="en-US" altLang="zh-CN" b="1" spc="300" baseline="-25000" dirty="0" smtClean="0"/>
                <a:t>2</a:t>
              </a:r>
              <a:r>
                <a:rPr lang="en-US" altLang="zh-CN" b="1" spc="300" dirty="0" smtClean="0"/>
                <a:t>=NULL)</a:t>
              </a:r>
              <a:endParaRPr lang="zh-CN" altLang="en-US" b="1" spc="300" dirty="0"/>
            </a:p>
          </p:txBody>
        </p:sp>
      </p:grpSp>
      <p:cxnSp>
        <p:nvCxnSpPr>
          <p:cNvPr id="139" name="直接箭头连接符 138"/>
          <p:cNvCxnSpPr/>
          <p:nvPr/>
        </p:nvCxnSpPr>
        <p:spPr>
          <a:xfrm flipH="1" flipV="1">
            <a:off x="7198232" y="3996962"/>
            <a:ext cx="365163" cy="65163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52F1CC4D-4CCE-4D2A-B22C-25A859CB1CDC}" type="slidenum">
              <a:rPr lang="zh-CN" altLang="en-US" smtClean="0"/>
              <a:pPr/>
              <a:t>4</a:t>
            </a:fld>
            <a:endParaRPr lang="zh-CN" altLang="en-US"/>
          </a:p>
        </p:txBody>
      </p:sp>
    </p:spTree>
    <p:extLst>
      <p:ext uri="{BB962C8B-B14F-4D97-AF65-F5344CB8AC3E}">
        <p14:creationId xmlns:p14="http://schemas.microsoft.com/office/powerpoint/2010/main" val="53326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anim calcmode="lin" valueType="num">
                                      <p:cBhvr>
                                        <p:cTn id="19" dur="500" fill="hold"/>
                                        <p:tgtEl>
                                          <p:spTgt spid="88"/>
                                        </p:tgtEl>
                                        <p:attrNameLst>
                                          <p:attrName>ppt_x</p:attrName>
                                        </p:attrNameLst>
                                      </p:cBhvr>
                                      <p:tavLst>
                                        <p:tav tm="0">
                                          <p:val>
                                            <p:strVal val="#ppt_x"/>
                                          </p:val>
                                        </p:tav>
                                        <p:tav tm="100000">
                                          <p:val>
                                            <p:strVal val="#ppt_x"/>
                                          </p:val>
                                        </p:tav>
                                      </p:tavLst>
                                    </p:anim>
                                    <p:anim calcmode="lin" valueType="num">
                                      <p:cBhvr>
                                        <p:cTn id="20" dur="5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50" fill="hold"/>
                                        <p:tgtEl>
                                          <p:spTgt spid="87"/>
                                        </p:tgtEl>
                                        <p:attrNameLst>
                                          <p:attrName>style.color</p:attrName>
                                        </p:attrNameLst>
                                      </p:cBhvr>
                                      <p:to>
                                        <a:srgbClr val="FF0000"/>
                                      </p:to>
                                    </p:animClr>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outHorizontal)">
                                      <p:cBhvr>
                                        <p:cTn id="39" dur="500"/>
                                        <p:tgtEl>
                                          <p:spTgt spid="5"/>
                                        </p:tgtEl>
                                      </p:cBhvr>
                                    </p:animEffect>
                                  </p:childTnLst>
                                </p:cTn>
                              </p:par>
                            </p:childTnLst>
                          </p:cTn>
                        </p:par>
                        <p:par>
                          <p:cTn id="40" fill="hold">
                            <p:stCondLst>
                              <p:cond delay="500"/>
                            </p:stCondLst>
                            <p:childTnLst>
                              <p:par>
                                <p:cTn id="41" presetID="49" presetClass="entr" presetSubtype="0" decel="100000"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p:cTn id="43" dur="500" fill="hold"/>
                                        <p:tgtEl>
                                          <p:spTgt spid="99"/>
                                        </p:tgtEl>
                                        <p:attrNameLst>
                                          <p:attrName>ppt_w</p:attrName>
                                        </p:attrNameLst>
                                      </p:cBhvr>
                                      <p:tavLst>
                                        <p:tav tm="0">
                                          <p:val>
                                            <p:fltVal val="0"/>
                                          </p:val>
                                        </p:tav>
                                        <p:tav tm="100000">
                                          <p:val>
                                            <p:strVal val="#ppt_w"/>
                                          </p:val>
                                        </p:tav>
                                      </p:tavLst>
                                    </p:anim>
                                    <p:anim calcmode="lin" valueType="num">
                                      <p:cBhvr>
                                        <p:cTn id="44" dur="500" fill="hold"/>
                                        <p:tgtEl>
                                          <p:spTgt spid="99"/>
                                        </p:tgtEl>
                                        <p:attrNameLst>
                                          <p:attrName>ppt_h</p:attrName>
                                        </p:attrNameLst>
                                      </p:cBhvr>
                                      <p:tavLst>
                                        <p:tav tm="0">
                                          <p:val>
                                            <p:fltVal val="0"/>
                                          </p:val>
                                        </p:tav>
                                        <p:tav tm="100000">
                                          <p:val>
                                            <p:strVal val="#ppt_h"/>
                                          </p:val>
                                        </p:tav>
                                      </p:tavLst>
                                    </p:anim>
                                    <p:anim calcmode="lin" valueType="num">
                                      <p:cBhvr>
                                        <p:cTn id="45" dur="500" fill="hold"/>
                                        <p:tgtEl>
                                          <p:spTgt spid="99"/>
                                        </p:tgtEl>
                                        <p:attrNameLst>
                                          <p:attrName>style.rotation</p:attrName>
                                        </p:attrNameLst>
                                      </p:cBhvr>
                                      <p:tavLst>
                                        <p:tav tm="0">
                                          <p:val>
                                            <p:fltVal val="360"/>
                                          </p:val>
                                        </p:tav>
                                        <p:tav tm="100000">
                                          <p:val>
                                            <p:fltVal val="0"/>
                                          </p:val>
                                        </p:tav>
                                      </p:tavLst>
                                    </p:anim>
                                    <p:animEffect transition="in" filter="fade">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9"/>
                                        </p:tgtEl>
                                      </p:cBhvr>
                                    </p:animEffect>
                                    <p:set>
                                      <p:cBhvr>
                                        <p:cTn id="60" dur="1" fill="hold">
                                          <p:stCondLst>
                                            <p:cond delay="499"/>
                                          </p:stCondLst>
                                        </p:cTn>
                                        <p:tgtEl>
                                          <p:spTgt spid="99"/>
                                        </p:tgtEl>
                                        <p:attrNameLst>
                                          <p:attrName>style.visibility</p:attrName>
                                        </p:attrNameLst>
                                      </p:cBhvr>
                                      <p:to>
                                        <p:strVal val="hidden"/>
                                      </p:to>
                                    </p:set>
                                  </p:childTnLst>
                                </p:cTn>
                              </p:par>
                              <p:par>
                                <p:cTn id="61" presetID="3" presetClass="emph" presetSubtype="2" fill="hold" grpId="2" nodeType="withEffect">
                                  <p:stCondLst>
                                    <p:cond delay="0"/>
                                  </p:stCondLst>
                                  <p:childTnLst>
                                    <p:animClr clrSpc="rgb" dir="cw">
                                      <p:cBhvr override="childStyle">
                                        <p:cTn id="62" dur="250" fill="hold"/>
                                        <p:tgtEl>
                                          <p:spTgt spid="87"/>
                                        </p:tgtEl>
                                        <p:attrNameLst>
                                          <p:attrName>style.color</p:attrName>
                                        </p:attrNameLst>
                                      </p:cBhvr>
                                      <p:to>
                                        <a:srgbClr val="000000"/>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250" fill="hold"/>
                                        <p:tgtEl>
                                          <p:spTgt spid="88"/>
                                        </p:tgtEl>
                                        <p:attrNameLst>
                                          <p:attrName>style.color</p:attrName>
                                        </p:attrNameLst>
                                      </p:cBhvr>
                                      <p:to>
                                        <a:srgbClr val="FF0000"/>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fade">
                                      <p:cBhvr>
                                        <p:cTn id="71" dur="500"/>
                                        <p:tgtEl>
                                          <p:spTgt spid="128"/>
                                        </p:tgtEl>
                                      </p:cBhvr>
                                    </p:animEffect>
                                  </p:childTnLst>
                                </p:cTn>
                              </p:par>
                              <p:par>
                                <p:cTn id="72" presetID="10" presetClass="entr" presetSubtype="0" fill="hold" nodeType="with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fade">
                                      <p:cBhvr>
                                        <p:cTn id="74" dur="500"/>
                                        <p:tgtEl>
                                          <p:spTgt spid="1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wipe(down)">
                                      <p:cBhvr>
                                        <p:cTn id="79" dur="500"/>
                                        <p:tgtEl>
                                          <p:spTgt spid="126"/>
                                        </p:tgtEl>
                                      </p:cBhvr>
                                    </p:animEffect>
                                  </p:childTnLst>
                                </p:cTn>
                              </p:par>
                              <p:par>
                                <p:cTn id="80" presetID="22" presetClass="entr" presetSubtype="4" fill="hold"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wipe(down)">
                                      <p:cBhvr>
                                        <p:cTn id="82" dur="500"/>
                                        <p:tgtEl>
                                          <p:spTgt spid="139"/>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7" grpId="2"/>
      <p:bldP spid="88" grpId="0"/>
      <p:bldP spid="88" grpId="1"/>
      <p:bldP spid="99" grpId="0"/>
      <p:bldP spid="99"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61541" y="1285413"/>
            <a:ext cx="4074459" cy="3403587"/>
            <a:chOff x="7893423" y="642554"/>
            <a:chExt cx="4074459" cy="3403587"/>
          </a:xfrm>
        </p:grpSpPr>
        <p:sp>
          <p:nvSpPr>
            <p:cNvPr id="3" name="椭圆 2"/>
            <p:cNvSpPr/>
            <p:nvPr/>
          </p:nvSpPr>
          <p:spPr>
            <a:xfrm>
              <a:off x="890885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4" name="椭圆 3"/>
            <p:cNvSpPr/>
            <p:nvPr/>
          </p:nvSpPr>
          <p:spPr>
            <a:xfrm>
              <a:off x="8906315"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5" name="椭圆 4"/>
            <p:cNvSpPr/>
            <p:nvPr/>
          </p:nvSpPr>
          <p:spPr>
            <a:xfrm>
              <a:off x="10995698" y="27639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6" name="椭圆 5"/>
            <p:cNvSpPr/>
            <p:nvPr/>
          </p:nvSpPr>
          <p:spPr>
            <a:xfrm>
              <a:off x="9425663"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7" name="椭圆 6"/>
            <p:cNvSpPr/>
            <p:nvPr/>
          </p:nvSpPr>
          <p:spPr>
            <a:xfrm>
              <a:off x="10967349" y="16743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 name="椭圆 7"/>
            <p:cNvSpPr/>
            <p:nvPr/>
          </p:nvSpPr>
          <p:spPr>
            <a:xfrm>
              <a:off x="10408024"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 name="椭圆 8"/>
            <p:cNvSpPr/>
            <p:nvPr/>
          </p:nvSpPr>
          <p:spPr>
            <a:xfrm>
              <a:off x="9954461" y="6425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 name="椭圆 9"/>
            <p:cNvSpPr/>
            <p:nvPr/>
          </p:nvSpPr>
          <p:spPr>
            <a:xfrm>
              <a:off x="8297200"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1" name="直接连接符 10"/>
            <p:cNvCxnSpPr>
              <a:stCxn id="9" idx="4"/>
              <a:endCxn id="3" idx="0"/>
            </p:cNvCxnSpPr>
            <p:nvPr/>
          </p:nvCxnSpPr>
          <p:spPr>
            <a:xfrm flipH="1">
              <a:off x="8987360" y="7995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2" name="直接连接符 11"/>
            <p:cNvCxnSpPr>
              <a:stCxn id="9" idx="4"/>
              <a:endCxn id="7" idx="0"/>
            </p:cNvCxnSpPr>
            <p:nvPr/>
          </p:nvCxnSpPr>
          <p:spPr>
            <a:xfrm>
              <a:off x="10032962" y="799556"/>
              <a:ext cx="101288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3" name="椭圆 12"/>
            <p:cNvSpPr/>
            <p:nvPr/>
          </p:nvSpPr>
          <p:spPr>
            <a:xfrm>
              <a:off x="11483789" y="35249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14" name="直接连接符 13"/>
            <p:cNvCxnSpPr>
              <a:stCxn id="3" idx="4"/>
              <a:endCxn id="4" idx="0"/>
            </p:cNvCxnSpPr>
            <p:nvPr/>
          </p:nvCxnSpPr>
          <p:spPr>
            <a:xfrm flipH="1">
              <a:off x="8984816" y="18313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5" name="直接连接符 14"/>
            <p:cNvCxnSpPr>
              <a:stCxn id="4" idx="4"/>
              <a:endCxn id="10" idx="7"/>
            </p:cNvCxnSpPr>
            <p:nvPr/>
          </p:nvCxnSpPr>
          <p:spPr>
            <a:xfrm flipH="1">
              <a:off x="8431210" y="29209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6" name="直接连接符 15"/>
            <p:cNvCxnSpPr>
              <a:stCxn id="4" idx="4"/>
              <a:endCxn id="6" idx="1"/>
            </p:cNvCxnSpPr>
            <p:nvPr/>
          </p:nvCxnSpPr>
          <p:spPr>
            <a:xfrm>
              <a:off x="8984816" y="29209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7" name="直接连接符 16"/>
            <p:cNvCxnSpPr>
              <a:stCxn id="7" idx="4"/>
              <a:endCxn id="5" idx="0"/>
            </p:cNvCxnSpPr>
            <p:nvPr/>
          </p:nvCxnSpPr>
          <p:spPr>
            <a:xfrm>
              <a:off x="11045850" y="1831345"/>
              <a:ext cx="28349" cy="93257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8" name="直接连接符 17"/>
            <p:cNvCxnSpPr>
              <a:stCxn id="5" idx="3"/>
              <a:endCxn id="8" idx="7"/>
            </p:cNvCxnSpPr>
            <p:nvPr/>
          </p:nvCxnSpPr>
          <p:spPr>
            <a:xfrm flipH="1">
              <a:off x="10542034" y="2897926"/>
              <a:ext cx="476656"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9" name="直接连接符 18"/>
            <p:cNvCxnSpPr>
              <a:stCxn id="5" idx="5"/>
              <a:endCxn id="13" idx="1"/>
            </p:cNvCxnSpPr>
            <p:nvPr/>
          </p:nvCxnSpPr>
          <p:spPr>
            <a:xfrm>
              <a:off x="11129708" y="2897926"/>
              <a:ext cx="377073" cy="65001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0" name="直接连接符 43"/>
            <p:cNvCxnSpPr>
              <a:stCxn id="3" idx="2"/>
              <a:endCxn id="10" idx="1"/>
            </p:cNvCxnSpPr>
            <p:nvPr/>
          </p:nvCxnSpPr>
          <p:spPr>
            <a:xfrm rot="10800000" flipV="1">
              <a:off x="8320193" y="17528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1" name="直接连接符 49"/>
            <p:cNvCxnSpPr>
              <a:stCxn id="3" idx="6"/>
              <a:endCxn id="6" idx="7"/>
            </p:cNvCxnSpPr>
            <p:nvPr/>
          </p:nvCxnSpPr>
          <p:spPr>
            <a:xfrm>
              <a:off x="9065861" y="17528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2" name="直接连接符 58"/>
            <p:cNvCxnSpPr>
              <a:stCxn id="7" idx="2"/>
              <a:endCxn id="8" idx="1"/>
            </p:cNvCxnSpPr>
            <p:nvPr/>
          </p:nvCxnSpPr>
          <p:spPr>
            <a:xfrm rot="10800000" flipV="1">
              <a:off x="10431017" y="1752844"/>
              <a:ext cx="53633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23" name="直接连接符 61"/>
            <p:cNvCxnSpPr>
              <a:stCxn id="7" idx="6"/>
              <a:endCxn id="13" idx="7"/>
            </p:cNvCxnSpPr>
            <p:nvPr/>
          </p:nvCxnSpPr>
          <p:spPr>
            <a:xfrm>
              <a:off x="11124351" y="1752844"/>
              <a:ext cx="49344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8088086" y="3676809"/>
              <a:ext cx="591670" cy="369332"/>
            </a:xfrm>
            <a:prstGeom prst="rect">
              <a:avLst/>
            </a:prstGeom>
            <a:noFill/>
          </p:spPr>
          <p:txBody>
            <a:bodyPr wrap="square" rtlCol="0">
              <a:spAutoFit/>
            </a:bodyPr>
            <a:lstStyle/>
            <a:p>
              <a:pPr algn="ctr"/>
              <a:r>
                <a:rPr lang="en-US" altLang="zh-CN" b="1" i="1" spc="300" dirty="0" smtClean="0">
                  <a:solidFill>
                    <a:srgbClr val="FF0000"/>
                  </a:solidFill>
                </a:rPr>
                <a:t>v1</a:t>
              </a:r>
              <a:endParaRPr lang="zh-CN" altLang="en-US" b="1" i="1" spc="300" dirty="0">
                <a:solidFill>
                  <a:srgbClr val="FF0000"/>
                </a:solidFill>
              </a:endParaRPr>
            </a:p>
          </p:txBody>
        </p:sp>
        <p:sp>
          <p:nvSpPr>
            <p:cNvPr id="25" name="文本框 24"/>
            <p:cNvSpPr txBox="1"/>
            <p:nvPr/>
          </p:nvSpPr>
          <p:spPr>
            <a:xfrm>
              <a:off x="9225323" y="3676809"/>
              <a:ext cx="591670" cy="369332"/>
            </a:xfrm>
            <a:prstGeom prst="rect">
              <a:avLst/>
            </a:prstGeom>
            <a:noFill/>
          </p:spPr>
          <p:txBody>
            <a:bodyPr wrap="square" rtlCol="0">
              <a:spAutoFit/>
            </a:bodyPr>
            <a:lstStyle/>
            <a:p>
              <a:pPr algn="ctr"/>
              <a:r>
                <a:rPr lang="en-US" altLang="zh-CN" b="1" i="1" spc="300" dirty="0" smtClean="0">
                  <a:solidFill>
                    <a:srgbClr val="FF0000"/>
                  </a:solidFill>
                </a:rPr>
                <a:t>v2</a:t>
              </a:r>
              <a:endParaRPr lang="zh-CN" altLang="en-US" b="1" i="1" spc="300" dirty="0">
                <a:solidFill>
                  <a:srgbClr val="FF0000"/>
                </a:solidFill>
              </a:endParaRPr>
            </a:p>
          </p:txBody>
        </p:sp>
        <p:sp>
          <p:nvSpPr>
            <p:cNvPr id="26" name="文本框 25"/>
            <p:cNvSpPr txBox="1"/>
            <p:nvPr/>
          </p:nvSpPr>
          <p:spPr>
            <a:xfrm>
              <a:off x="10260747" y="3676809"/>
              <a:ext cx="591670" cy="369332"/>
            </a:xfrm>
            <a:prstGeom prst="rect">
              <a:avLst/>
            </a:prstGeom>
            <a:noFill/>
          </p:spPr>
          <p:txBody>
            <a:bodyPr wrap="square" rtlCol="0">
              <a:spAutoFit/>
            </a:bodyPr>
            <a:lstStyle/>
            <a:p>
              <a:pPr algn="ctr"/>
              <a:r>
                <a:rPr lang="en-US" altLang="zh-CN" b="1" i="1" spc="300" dirty="0" smtClean="0">
                  <a:solidFill>
                    <a:srgbClr val="FF0000"/>
                  </a:solidFill>
                </a:rPr>
                <a:t>v3</a:t>
              </a:r>
              <a:endParaRPr lang="zh-CN" altLang="en-US" b="1" i="1" spc="300" dirty="0">
                <a:solidFill>
                  <a:srgbClr val="FF0000"/>
                </a:solidFill>
              </a:endParaRPr>
            </a:p>
          </p:txBody>
        </p:sp>
        <p:sp>
          <p:nvSpPr>
            <p:cNvPr id="27" name="文本框 26"/>
            <p:cNvSpPr txBox="1"/>
            <p:nvPr/>
          </p:nvSpPr>
          <p:spPr>
            <a:xfrm>
              <a:off x="11309617" y="3676809"/>
              <a:ext cx="591670" cy="369332"/>
            </a:xfrm>
            <a:prstGeom prst="rect">
              <a:avLst/>
            </a:prstGeom>
            <a:noFill/>
          </p:spPr>
          <p:txBody>
            <a:bodyPr wrap="square" rtlCol="0">
              <a:spAutoFit/>
            </a:bodyPr>
            <a:lstStyle/>
            <a:p>
              <a:pPr algn="ctr"/>
              <a:r>
                <a:rPr lang="en-US" altLang="zh-CN" b="1" i="1" spc="300" dirty="0" smtClean="0">
                  <a:solidFill>
                    <a:srgbClr val="FF0000"/>
                  </a:solidFill>
                </a:rPr>
                <a:t>v4</a:t>
              </a:r>
              <a:endParaRPr lang="zh-CN" altLang="en-US" b="1" i="1" spc="300" dirty="0">
                <a:solidFill>
                  <a:srgbClr val="FF0000"/>
                </a:solidFill>
              </a:endParaRPr>
            </a:p>
          </p:txBody>
        </p:sp>
        <p:sp>
          <p:nvSpPr>
            <p:cNvPr id="28" name="文本框 27"/>
            <p:cNvSpPr txBox="1"/>
            <p:nvPr/>
          </p:nvSpPr>
          <p:spPr>
            <a:xfrm>
              <a:off x="9063318" y="9009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29" name="文本框 28"/>
            <p:cNvSpPr txBox="1"/>
            <p:nvPr/>
          </p:nvSpPr>
          <p:spPr>
            <a:xfrm>
              <a:off x="10354235" y="8471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0" name="文本框 29"/>
            <p:cNvSpPr txBox="1"/>
            <p:nvPr/>
          </p:nvSpPr>
          <p:spPr>
            <a:xfrm>
              <a:off x="7893423"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1" name="文本框 30"/>
            <p:cNvSpPr txBox="1"/>
            <p:nvPr/>
          </p:nvSpPr>
          <p:spPr>
            <a:xfrm>
              <a:off x="8796789" y="2113255"/>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2" name="文本框 31"/>
            <p:cNvSpPr txBox="1"/>
            <p:nvPr/>
          </p:nvSpPr>
          <p:spPr>
            <a:xfrm>
              <a:off x="930536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3" name="文本框 32"/>
            <p:cNvSpPr txBox="1"/>
            <p:nvPr/>
          </p:nvSpPr>
          <p:spPr>
            <a:xfrm>
              <a:off x="10125635"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4" name="文本框 33"/>
            <p:cNvSpPr txBox="1"/>
            <p:nvPr/>
          </p:nvSpPr>
          <p:spPr>
            <a:xfrm>
              <a:off x="10623176"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5" name="文本框 34"/>
            <p:cNvSpPr txBox="1"/>
            <p:nvPr/>
          </p:nvSpPr>
          <p:spPr>
            <a:xfrm>
              <a:off x="11376212" y="22187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 name="文本框 35"/>
            <p:cNvSpPr txBox="1"/>
            <p:nvPr/>
          </p:nvSpPr>
          <p:spPr>
            <a:xfrm>
              <a:off x="829683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7" name="文本框 36"/>
            <p:cNvSpPr txBox="1"/>
            <p:nvPr/>
          </p:nvSpPr>
          <p:spPr>
            <a:xfrm>
              <a:off x="9049871"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8" name="文本框 37"/>
            <p:cNvSpPr txBox="1"/>
            <p:nvPr/>
          </p:nvSpPr>
          <p:spPr>
            <a:xfrm>
              <a:off x="104483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9" name="文本框 38"/>
            <p:cNvSpPr txBox="1"/>
            <p:nvPr/>
          </p:nvSpPr>
          <p:spPr>
            <a:xfrm>
              <a:off x="11134165" y="28776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57" name="文本框 56"/>
            <p:cNvSpPr txBox="1"/>
            <p:nvPr/>
          </p:nvSpPr>
          <p:spPr>
            <a:xfrm>
              <a:off x="8486671" y="2621732"/>
              <a:ext cx="591670" cy="307777"/>
            </a:xfrm>
            <a:prstGeom prst="rect">
              <a:avLst/>
            </a:prstGeom>
            <a:noFill/>
          </p:spPr>
          <p:txBody>
            <a:bodyPr wrap="square" rtlCol="0">
              <a:spAutoFit/>
            </a:bodyPr>
            <a:lstStyle/>
            <a:p>
              <a:pPr algn="ctr"/>
              <a:r>
                <a:rPr lang="en-US" altLang="zh-CN" sz="1400" b="1" i="1" dirty="0" smtClean="0"/>
                <a:t>v5</a:t>
              </a:r>
              <a:endParaRPr lang="zh-CN" altLang="en-US" sz="1400" b="1" i="1" dirty="0"/>
            </a:p>
          </p:txBody>
        </p:sp>
        <p:sp>
          <p:nvSpPr>
            <p:cNvPr id="59" name="文本框 58"/>
            <p:cNvSpPr txBox="1"/>
            <p:nvPr/>
          </p:nvSpPr>
          <p:spPr>
            <a:xfrm>
              <a:off x="10584021" y="2645703"/>
              <a:ext cx="591670" cy="307777"/>
            </a:xfrm>
            <a:prstGeom prst="rect">
              <a:avLst/>
            </a:prstGeom>
            <a:noFill/>
          </p:spPr>
          <p:txBody>
            <a:bodyPr wrap="square" rtlCol="0">
              <a:spAutoFit/>
            </a:bodyPr>
            <a:lstStyle/>
            <a:p>
              <a:pPr algn="ctr"/>
              <a:r>
                <a:rPr lang="en-US" altLang="zh-CN" sz="1400" b="1" i="1" dirty="0" smtClean="0"/>
                <a:t>v6</a:t>
              </a:r>
              <a:endParaRPr lang="zh-CN" altLang="en-US" sz="1400" b="1" i="1" dirty="0"/>
            </a:p>
          </p:txBody>
        </p:sp>
        <p:sp>
          <p:nvSpPr>
            <p:cNvPr id="60" name="文本框 59"/>
            <p:cNvSpPr txBox="1"/>
            <p:nvPr/>
          </p:nvSpPr>
          <p:spPr>
            <a:xfrm>
              <a:off x="8416332" y="1484594"/>
              <a:ext cx="591670" cy="307777"/>
            </a:xfrm>
            <a:prstGeom prst="rect">
              <a:avLst/>
            </a:prstGeom>
            <a:noFill/>
          </p:spPr>
          <p:txBody>
            <a:bodyPr wrap="square" rtlCol="0">
              <a:spAutoFit/>
            </a:bodyPr>
            <a:lstStyle/>
            <a:p>
              <a:pPr algn="ctr"/>
              <a:r>
                <a:rPr lang="en-US" altLang="zh-CN" sz="1400" b="1" i="1" dirty="0" smtClean="0"/>
                <a:t>v7</a:t>
              </a:r>
              <a:endParaRPr lang="zh-CN" altLang="en-US" sz="1400" b="1" i="1" dirty="0"/>
            </a:p>
          </p:txBody>
        </p:sp>
        <p:sp>
          <p:nvSpPr>
            <p:cNvPr id="61" name="文本框 60"/>
            <p:cNvSpPr txBox="1"/>
            <p:nvPr/>
          </p:nvSpPr>
          <p:spPr>
            <a:xfrm>
              <a:off x="11018855" y="1449425"/>
              <a:ext cx="591670" cy="307777"/>
            </a:xfrm>
            <a:prstGeom prst="rect">
              <a:avLst/>
            </a:prstGeom>
            <a:noFill/>
          </p:spPr>
          <p:txBody>
            <a:bodyPr wrap="square" rtlCol="0">
              <a:spAutoFit/>
            </a:bodyPr>
            <a:lstStyle/>
            <a:p>
              <a:pPr algn="ctr"/>
              <a:r>
                <a:rPr lang="en-US" altLang="zh-CN" sz="1400" b="1" i="1" dirty="0" smtClean="0"/>
                <a:t>v8</a:t>
              </a:r>
              <a:endParaRPr lang="zh-CN" altLang="en-US" sz="1400" b="1" i="1" dirty="0"/>
            </a:p>
          </p:txBody>
        </p:sp>
        <p:sp>
          <p:nvSpPr>
            <p:cNvPr id="62" name="文本框 61"/>
            <p:cNvSpPr txBox="1"/>
            <p:nvPr/>
          </p:nvSpPr>
          <p:spPr>
            <a:xfrm>
              <a:off x="9776208" y="945333"/>
              <a:ext cx="591670" cy="307777"/>
            </a:xfrm>
            <a:prstGeom prst="rect">
              <a:avLst/>
            </a:prstGeom>
            <a:noFill/>
          </p:spPr>
          <p:txBody>
            <a:bodyPr wrap="square" rtlCol="0">
              <a:spAutoFit/>
            </a:bodyPr>
            <a:lstStyle/>
            <a:p>
              <a:pPr algn="ctr"/>
              <a:r>
                <a:rPr lang="en-US" altLang="zh-CN" sz="1400" b="1" i="1" dirty="0" smtClean="0"/>
                <a:t>v9</a:t>
              </a:r>
              <a:endParaRPr lang="zh-CN" altLang="en-US" sz="1400" b="1" i="1" dirty="0"/>
            </a:p>
          </p:txBody>
        </p:sp>
      </p:grpSp>
      <p:grpSp>
        <p:nvGrpSpPr>
          <p:cNvPr id="55" name="组合 54"/>
          <p:cNvGrpSpPr/>
          <p:nvPr/>
        </p:nvGrpSpPr>
        <p:grpSpPr>
          <a:xfrm>
            <a:off x="3990738" y="1403694"/>
            <a:ext cx="2825262" cy="504093"/>
            <a:chOff x="3200400" y="1266092"/>
            <a:chExt cx="2825262" cy="504093"/>
          </a:xfrm>
        </p:grpSpPr>
        <p:cxnSp>
          <p:nvCxnSpPr>
            <p:cNvPr id="53" name="直接连接符 52"/>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488544" y="2968088"/>
            <a:ext cx="4083684" cy="1015663"/>
          </a:xfrm>
          <a:prstGeom prst="rect">
            <a:avLst/>
          </a:prstGeom>
          <a:noFill/>
        </p:spPr>
        <p:txBody>
          <a:bodyPr wrap="square" rtlCol="0">
            <a:spAutoFit/>
          </a:bodyPr>
          <a:lstStyle/>
          <a:p>
            <a:pPr>
              <a:lnSpc>
                <a:spcPct val="150000"/>
              </a:lnSpc>
            </a:pPr>
            <a:r>
              <a:rPr lang="en-US" altLang="zh-CN" sz="2000" dirty="0" smtClean="0"/>
              <a:t>Single </a:t>
            </a:r>
            <a:r>
              <a:rPr lang="en-US" altLang="zh-CN" sz="2000" dirty="0"/>
              <a:t>node tree are with a zero </a:t>
            </a:r>
            <a:r>
              <a:rPr lang="en-US" altLang="zh-CN" sz="2000" dirty="0" smtClean="0"/>
              <a:t>cost</a:t>
            </a:r>
          </a:p>
          <a:p>
            <a:pPr algn="ctr">
              <a:lnSpc>
                <a:spcPct val="150000"/>
              </a:lnSpc>
            </a:pPr>
            <a:r>
              <a:rPr lang="en-US" altLang="zh-CN" sz="2000" b="1" dirty="0" smtClean="0">
                <a:solidFill>
                  <a:srgbClr val="FF0000"/>
                </a:solidFill>
              </a:rPr>
              <a:t>T ( v , p ) = 0</a:t>
            </a:r>
            <a:endParaRPr lang="zh-CN" altLang="en-US" sz="2000" b="1" dirty="0" smtClean="0">
              <a:solidFill>
                <a:srgbClr val="FF0000"/>
              </a:solidFill>
            </a:endParaRPr>
          </a:p>
        </p:txBody>
      </p:sp>
      <p:grpSp>
        <p:nvGrpSpPr>
          <p:cNvPr id="75" name="组合 74"/>
          <p:cNvGrpSpPr/>
          <p:nvPr/>
        </p:nvGrpSpPr>
        <p:grpSpPr>
          <a:xfrm>
            <a:off x="4076956" y="1504573"/>
            <a:ext cx="591670" cy="438501"/>
            <a:chOff x="3598147" y="3354124"/>
            <a:chExt cx="591670" cy="438501"/>
          </a:xfrm>
        </p:grpSpPr>
        <p:sp>
          <p:nvSpPr>
            <p:cNvPr id="76" name="椭圆 75"/>
            <p:cNvSpPr/>
            <p:nvPr/>
          </p:nvSpPr>
          <p:spPr>
            <a:xfrm>
              <a:off x="3807261" y="335412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77" name="文本框 76"/>
            <p:cNvSpPr txBox="1"/>
            <p:nvPr/>
          </p:nvSpPr>
          <p:spPr>
            <a:xfrm>
              <a:off x="3598147" y="3454071"/>
              <a:ext cx="591670"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78" name="组合 77"/>
          <p:cNvGrpSpPr/>
          <p:nvPr/>
        </p:nvGrpSpPr>
        <p:grpSpPr>
          <a:xfrm>
            <a:off x="4552747" y="1504573"/>
            <a:ext cx="591670" cy="453899"/>
            <a:chOff x="3598147" y="3377122"/>
            <a:chExt cx="591670" cy="453899"/>
          </a:xfrm>
        </p:grpSpPr>
        <p:sp>
          <p:nvSpPr>
            <p:cNvPr id="79" name="椭圆 78"/>
            <p:cNvSpPr/>
            <p:nvPr/>
          </p:nvSpPr>
          <p:spPr>
            <a:xfrm>
              <a:off x="3807261" y="337712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0" name="文本框 79"/>
            <p:cNvSpPr txBox="1"/>
            <p:nvPr/>
          </p:nvSpPr>
          <p:spPr>
            <a:xfrm>
              <a:off x="3598147" y="3492467"/>
              <a:ext cx="591670"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81" name="组合 80"/>
          <p:cNvGrpSpPr/>
          <p:nvPr/>
        </p:nvGrpSpPr>
        <p:grpSpPr>
          <a:xfrm>
            <a:off x="5028538" y="1504573"/>
            <a:ext cx="591670" cy="461108"/>
            <a:chOff x="3598147" y="3255317"/>
            <a:chExt cx="591670" cy="461108"/>
          </a:xfrm>
        </p:grpSpPr>
        <p:sp>
          <p:nvSpPr>
            <p:cNvPr id="82" name="椭圆 8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3" name="文本框 82"/>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84" name="组合 83"/>
          <p:cNvGrpSpPr/>
          <p:nvPr/>
        </p:nvGrpSpPr>
        <p:grpSpPr>
          <a:xfrm>
            <a:off x="5504330" y="1504573"/>
            <a:ext cx="591670" cy="461108"/>
            <a:chOff x="3598147" y="3255317"/>
            <a:chExt cx="591670" cy="461108"/>
          </a:xfrm>
        </p:grpSpPr>
        <p:sp>
          <p:nvSpPr>
            <p:cNvPr id="85" name="椭圆 8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86" name="文本框 85"/>
            <p:cNvSpPr txBox="1"/>
            <p:nvPr/>
          </p:nvSpPr>
          <p:spPr>
            <a:xfrm>
              <a:off x="3598147" y="3377871"/>
              <a:ext cx="591670"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41" name="组合 40"/>
          <p:cNvGrpSpPr/>
          <p:nvPr/>
        </p:nvGrpSpPr>
        <p:grpSpPr>
          <a:xfrm>
            <a:off x="5093909" y="3135213"/>
            <a:ext cx="1459073" cy="1598974"/>
            <a:chOff x="1136095" y="5193992"/>
            <a:chExt cx="1180391" cy="1212457"/>
          </a:xfrm>
        </p:grpSpPr>
        <p:sp>
          <p:nvSpPr>
            <p:cNvPr id="175" name="椭圆 174"/>
            <p:cNvSpPr/>
            <p:nvPr/>
          </p:nvSpPr>
          <p:spPr>
            <a:xfrm>
              <a:off x="1256807"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170" name="组合 169"/>
            <p:cNvGrpSpPr/>
            <p:nvPr/>
          </p:nvGrpSpPr>
          <p:grpSpPr>
            <a:xfrm>
              <a:off x="1182832" y="5193992"/>
              <a:ext cx="488884" cy="350068"/>
              <a:chOff x="3475379" y="3137709"/>
              <a:chExt cx="488884" cy="350068"/>
            </a:xfrm>
          </p:grpSpPr>
          <p:sp>
            <p:nvSpPr>
              <p:cNvPr id="173" name="椭圆 17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74" name="文本框 173"/>
              <p:cNvSpPr txBox="1"/>
              <p:nvPr/>
            </p:nvSpPr>
            <p:spPr>
              <a:xfrm>
                <a:off x="3475379" y="3137709"/>
                <a:ext cx="322763" cy="350068"/>
              </a:xfrm>
              <a:prstGeom prst="rect">
                <a:avLst/>
              </a:prstGeom>
              <a:noFill/>
            </p:spPr>
            <p:txBody>
              <a:bodyPr wrap="square" rtlCol="0">
                <a:spAutoFit/>
              </a:bodyPr>
              <a:lstStyle/>
              <a:p>
                <a:pPr algn="ctr"/>
                <a:r>
                  <a:rPr lang="en-US" altLang="zh-CN" sz="2400" b="1" i="1" dirty="0" smtClean="0"/>
                  <a:t>v</a:t>
                </a:r>
                <a:endParaRPr lang="zh-CN" altLang="en-US" sz="2400" b="1" i="1" dirty="0"/>
              </a:p>
            </p:txBody>
          </p:sp>
        </p:grpSp>
        <p:cxnSp>
          <p:nvCxnSpPr>
            <p:cNvPr id="171" name="直接连接符 170"/>
            <p:cNvCxnSpPr>
              <a:stCxn id="173" idx="4"/>
              <a:endCxn id="175" idx="0"/>
            </p:cNvCxnSpPr>
            <p:nvPr/>
          </p:nvCxnSpPr>
          <p:spPr>
            <a:xfrm flipH="1">
              <a:off x="1335308" y="5468602"/>
              <a:ext cx="257907"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72" name="文本框 171"/>
            <p:cNvSpPr txBox="1"/>
            <p:nvPr/>
          </p:nvSpPr>
          <p:spPr>
            <a:xfrm>
              <a:off x="1136095" y="5703673"/>
              <a:ext cx="351406" cy="256716"/>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178" name="椭圆 177"/>
            <p:cNvSpPr/>
            <p:nvPr/>
          </p:nvSpPr>
          <p:spPr>
            <a:xfrm>
              <a:off x="2159484" y="624944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80" name="文本框 179"/>
            <p:cNvSpPr txBox="1"/>
            <p:nvPr/>
          </p:nvSpPr>
          <p:spPr>
            <a:xfrm>
              <a:off x="1908527" y="5690900"/>
              <a:ext cx="267581" cy="256716"/>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181" name="直接连接符 180"/>
            <p:cNvCxnSpPr>
              <a:stCxn id="173" idx="4"/>
              <a:endCxn id="178" idx="0"/>
            </p:cNvCxnSpPr>
            <p:nvPr/>
          </p:nvCxnSpPr>
          <p:spPr>
            <a:xfrm>
              <a:off x="1593215" y="5468602"/>
              <a:ext cx="644770"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168" name="矩形 167"/>
          <p:cNvSpPr/>
          <p:nvPr/>
        </p:nvSpPr>
        <p:spPr>
          <a:xfrm>
            <a:off x="351170" y="553423"/>
            <a:ext cx="2496196"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Exist Solution</a:t>
            </a:r>
            <a:endParaRPr lang="zh-CN" altLang="en-US" sz="2800" dirty="0">
              <a:latin typeface="微软雅黑" panose="020B0503020204020204" pitchFamily="34" charset="-122"/>
              <a:ea typeface="微软雅黑" panose="020B0503020204020204" pitchFamily="34" charset="-122"/>
            </a:endParaRPr>
          </a:p>
        </p:txBody>
      </p:sp>
      <p:sp>
        <p:nvSpPr>
          <p:cNvPr id="182" name="矩形 181"/>
          <p:cNvSpPr/>
          <p:nvPr/>
        </p:nvSpPr>
        <p:spPr>
          <a:xfrm>
            <a:off x="3065805" y="629303"/>
            <a:ext cx="418319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The parameterized DP algorithm</a:t>
            </a:r>
          </a:p>
        </p:txBody>
      </p:sp>
      <p:sp>
        <p:nvSpPr>
          <p:cNvPr id="42" name="矩形 41"/>
          <p:cNvSpPr/>
          <p:nvPr/>
        </p:nvSpPr>
        <p:spPr>
          <a:xfrm>
            <a:off x="517117" y="1437338"/>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43" name="矩形 42"/>
          <p:cNvSpPr/>
          <p:nvPr/>
        </p:nvSpPr>
        <p:spPr>
          <a:xfrm>
            <a:off x="482459" y="2053428"/>
            <a:ext cx="5750051" cy="1015663"/>
          </a:xfrm>
          <a:prstGeom prst="rect">
            <a:avLst/>
          </a:prstGeom>
        </p:spPr>
        <p:txBody>
          <a:bodyPr wrap="square">
            <a:spAutoFit/>
          </a:bodyPr>
          <a:lstStyle/>
          <a:p>
            <a:pPr>
              <a:lnSpc>
                <a:spcPct val="150000"/>
              </a:lnSpc>
            </a:pPr>
            <a:r>
              <a:rPr lang="en-US" altLang="zh-CN" sz="2000" dirty="0" smtClean="0"/>
              <a:t>a) </a:t>
            </a:r>
            <a:r>
              <a:rPr lang="zh-CN" altLang="en-US" sz="2000" dirty="0" smtClean="0"/>
              <a:t>maintain </a:t>
            </a:r>
            <a:r>
              <a:rPr lang="zh-CN" altLang="en-US" sz="2000" dirty="0"/>
              <a:t>the states (</a:t>
            </a:r>
            <a:r>
              <a:rPr lang="zh-CN" altLang="en-US" sz="2000" dirty="0">
                <a:solidFill>
                  <a:srgbClr val="FF0000"/>
                </a:solidFill>
              </a:rPr>
              <a:t>e.g., (</a:t>
            </a:r>
            <a:r>
              <a:rPr lang="zh-CN" altLang="en-US" sz="2000" dirty="0" smtClean="0">
                <a:solidFill>
                  <a:srgbClr val="FF0000"/>
                </a:solidFill>
              </a:rPr>
              <a:t>v </a:t>
            </a:r>
            <a:r>
              <a:rPr lang="en-US" altLang="zh-CN" sz="2000" dirty="0" smtClean="0">
                <a:solidFill>
                  <a:srgbClr val="FF0000"/>
                </a:solidFill>
              </a:rPr>
              <a:t>,</a:t>
            </a:r>
            <a:r>
              <a:rPr lang="zh-CN" altLang="en-US" sz="2000" dirty="0" smtClean="0">
                <a:solidFill>
                  <a:srgbClr val="FF0000"/>
                </a:solidFill>
              </a:rPr>
              <a:t> </a:t>
            </a:r>
            <a:r>
              <a:rPr lang="zh-CN" altLang="en-US" sz="2000" dirty="0">
                <a:solidFill>
                  <a:srgbClr val="FF0000"/>
                </a:solidFill>
              </a:rPr>
              <a:t>X </a:t>
            </a:r>
            <a:r>
              <a:rPr lang="zh-CN" altLang="en-US" sz="2000" dirty="0" smtClean="0">
                <a:solidFill>
                  <a:srgbClr val="FF0000"/>
                </a:solidFill>
              </a:rPr>
              <a:t>)</a:t>
            </a:r>
            <a:r>
              <a:rPr lang="zh-CN" altLang="en-US" sz="2000" dirty="0" smtClean="0"/>
              <a:t>) </a:t>
            </a:r>
            <a:endParaRPr lang="en-US" altLang="zh-CN" sz="2000" dirty="0" smtClean="0"/>
          </a:p>
          <a:p>
            <a:pPr>
              <a:lnSpc>
                <a:spcPct val="150000"/>
              </a:lnSpc>
            </a:pPr>
            <a:r>
              <a:rPr lang="en-US" altLang="zh-CN" sz="2000" dirty="0" smtClean="0"/>
              <a:t>b) the </a:t>
            </a:r>
            <a:r>
              <a:rPr lang="en-US" altLang="zh-CN" sz="2000" dirty="0"/>
              <a:t>weight of a state is </a:t>
            </a:r>
            <a:r>
              <a:rPr lang="en-US" altLang="zh-CN" sz="2000" dirty="0" smtClean="0"/>
              <a:t>the priority </a:t>
            </a:r>
            <a:r>
              <a:rPr lang="en-US" altLang="zh-CN" sz="2000" dirty="0"/>
              <a:t>of that state</a:t>
            </a:r>
            <a:endParaRPr lang="zh-CN" altLang="en-US" sz="2000" dirty="0"/>
          </a:p>
        </p:txBody>
      </p:sp>
      <p:sp>
        <p:nvSpPr>
          <p:cNvPr id="44" name="矩形 43"/>
          <p:cNvSpPr/>
          <p:nvPr/>
        </p:nvSpPr>
        <p:spPr>
          <a:xfrm>
            <a:off x="488544" y="2209946"/>
            <a:ext cx="6759287" cy="400110"/>
          </a:xfrm>
          <a:prstGeom prst="rect">
            <a:avLst/>
          </a:prstGeom>
        </p:spPr>
        <p:txBody>
          <a:bodyPr wrap="square">
            <a:spAutoFit/>
          </a:bodyPr>
          <a:lstStyle/>
          <a:p>
            <a:r>
              <a:rPr lang="zh-CN" altLang="en-US" sz="2000" dirty="0" smtClean="0"/>
              <a:t>Initially ,</a:t>
            </a:r>
            <a:r>
              <a:rPr lang="en-US" altLang="zh-CN" sz="2000" dirty="0"/>
              <a:t> </a:t>
            </a:r>
            <a:r>
              <a:rPr lang="en-US" altLang="zh-CN" sz="2000" dirty="0" smtClean="0"/>
              <a:t>if </a:t>
            </a:r>
            <a:r>
              <a:rPr lang="en-US" altLang="zh-CN" sz="2000" dirty="0" smtClean="0">
                <a:solidFill>
                  <a:srgbClr val="FF0000"/>
                </a:solidFill>
              </a:rPr>
              <a:t>v</a:t>
            </a:r>
            <a:r>
              <a:rPr lang="en-US" altLang="zh-CN" sz="2000" dirty="0" smtClean="0"/>
              <a:t> contains keywords </a:t>
            </a:r>
            <a:r>
              <a:rPr lang="en-US" altLang="zh-CN" sz="2000" dirty="0" smtClean="0">
                <a:solidFill>
                  <a:srgbClr val="FF0000"/>
                </a:solidFill>
              </a:rPr>
              <a:t>p </a:t>
            </a:r>
            <a:r>
              <a:rPr lang="en-US" altLang="zh-CN" sz="2000" dirty="0" smtClean="0"/>
              <a:t>then</a:t>
            </a:r>
            <a:r>
              <a:rPr lang="en-US" altLang="zh-CN" sz="2000" dirty="0" smtClean="0">
                <a:solidFill>
                  <a:srgbClr val="FF0000"/>
                </a:solidFill>
              </a:rPr>
              <a:t> v</a:t>
            </a:r>
            <a:r>
              <a:rPr lang="en-US" altLang="zh-CN" sz="2000" dirty="0" smtClean="0"/>
              <a:t> enqueue</a:t>
            </a:r>
            <a:r>
              <a:rPr lang="en-US" altLang="zh-CN" sz="2000" b="1" dirty="0" smtClean="0">
                <a:solidFill>
                  <a:srgbClr val="FF0000"/>
                </a:solidFill>
              </a:rPr>
              <a:t>T(v,p) </a:t>
            </a:r>
            <a:r>
              <a:rPr lang="en-US" altLang="zh-CN" sz="2000" dirty="0" smtClean="0"/>
              <a:t>into Q</a:t>
            </a:r>
            <a:r>
              <a:rPr lang="zh-CN" altLang="en-US" sz="2000" dirty="0" smtClean="0"/>
              <a:t> </a:t>
            </a:r>
            <a:endParaRPr lang="zh-CN" altLang="en-US" sz="2000" dirty="0"/>
          </a:p>
        </p:txBody>
      </p:sp>
      <p:grpSp>
        <p:nvGrpSpPr>
          <p:cNvPr id="46" name="组合 45"/>
          <p:cNvGrpSpPr/>
          <p:nvPr/>
        </p:nvGrpSpPr>
        <p:grpSpPr>
          <a:xfrm>
            <a:off x="5092929" y="3137656"/>
            <a:ext cx="662077" cy="1598974"/>
            <a:chOff x="3604975" y="4289601"/>
            <a:chExt cx="662077" cy="1598974"/>
          </a:xfrm>
        </p:grpSpPr>
        <p:sp>
          <p:nvSpPr>
            <p:cNvPr id="198" name="椭圆 197"/>
            <p:cNvSpPr/>
            <p:nvPr/>
          </p:nvSpPr>
          <p:spPr>
            <a:xfrm>
              <a:off x="3754186" y="5681523"/>
              <a:ext cx="194069" cy="2070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199" name="椭圆 198"/>
            <p:cNvSpPr/>
            <p:nvPr/>
          </p:nvSpPr>
          <p:spPr>
            <a:xfrm>
              <a:off x="4072983" y="4444701"/>
              <a:ext cx="194069" cy="2070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0" name="文本框 199"/>
            <p:cNvSpPr txBox="1"/>
            <p:nvPr/>
          </p:nvSpPr>
          <p:spPr>
            <a:xfrm>
              <a:off x="3662746" y="4289601"/>
              <a:ext cx="398965" cy="461666"/>
            </a:xfrm>
            <a:prstGeom prst="rect">
              <a:avLst/>
            </a:prstGeom>
            <a:noFill/>
          </p:spPr>
          <p:txBody>
            <a:bodyPr wrap="square" rtlCol="0">
              <a:spAutoFit/>
            </a:bodyPr>
            <a:lstStyle/>
            <a:p>
              <a:pPr algn="ctr"/>
              <a:r>
                <a:rPr lang="en-US" altLang="zh-CN" sz="2400" b="1" i="1" dirty="0" smtClean="0"/>
                <a:t>v</a:t>
              </a:r>
              <a:endParaRPr lang="zh-CN" altLang="en-US" sz="2400" b="1" i="1" dirty="0"/>
            </a:p>
          </p:txBody>
        </p:sp>
        <p:cxnSp>
          <p:nvCxnSpPr>
            <p:cNvPr id="201" name="直接连接符 200"/>
            <p:cNvCxnSpPr>
              <a:stCxn id="199" idx="4"/>
              <a:endCxn id="198" idx="0"/>
            </p:cNvCxnSpPr>
            <p:nvPr/>
          </p:nvCxnSpPr>
          <p:spPr>
            <a:xfrm flipH="1">
              <a:off x="3851221" y="4651753"/>
              <a:ext cx="318797" cy="1029769"/>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02" name="文本框 201"/>
            <p:cNvSpPr txBox="1"/>
            <p:nvPr/>
          </p:nvSpPr>
          <p:spPr>
            <a:xfrm>
              <a:off x="3604975" y="4961762"/>
              <a:ext cx="4343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sp>
        <p:nvSpPr>
          <p:cNvPr id="47" name="L 形 46"/>
          <p:cNvSpPr/>
          <p:nvPr/>
        </p:nvSpPr>
        <p:spPr>
          <a:xfrm rot="13543865">
            <a:off x="4057750" y="3679354"/>
            <a:ext cx="537308" cy="537308"/>
          </a:xfrm>
          <a:prstGeom prst="corner">
            <a:avLst>
              <a:gd name="adj1" fmla="val 16032"/>
              <a:gd name="adj2" fmla="val 155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3" name="组合 202"/>
          <p:cNvGrpSpPr/>
          <p:nvPr/>
        </p:nvGrpSpPr>
        <p:grpSpPr>
          <a:xfrm>
            <a:off x="4128357" y="2671929"/>
            <a:ext cx="654270" cy="338554"/>
            <a:chOff x="3309993" y="3257836"/>
            <a:chExt cx="654270" cy="338554"/>
          </a:xfrm>
        </p:grpSpPr>
        <p:sp>
          <p:nvSpPr>
            <p:cNvPr id="204" name="椭圆 203"/>
            <p:cNvSpPr/>
            <p:nvPr/>
          </p:nvSpPr>
          <p:spPr>
            <a:xfrm>
              <a:off x="3807261" y="3340100"/>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5" name="文本框 204"/>
            <p:cNvSpPr txBox="1"/>
            <p:nvPr/>
          </p:nvSpPr>
          <p:spPr>
            <a:xfrm>
              <a:off x="3309993" y="3257836"/>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sp>
        <p:nvSpPr>
          <p:cNvPr id="206" name="椭圆 205"/>
          <p:cNvSpPr/>
          <p:nvPr/>
        </p:nvSpPr>
        <p:spPr>
          <a:xfrm>
            <a:off x="8958352" y="339091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7" name="椭圆 206"/>
          <p:cNvSpPr/>
          <p:nvPr/>
        </p:nvSpPr>
        <p:spPr>
          <a:xfrm>
            <a:off x="8946440" y="2285669"/>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08" name="矩形 207"/>
          <p:cNvSpPr/>
          <p:nvPr/>
        </p:nvSpPr>
        <p:spPr>
          <a:xfrm>
            <a:off x="395570" y="2222024"/>
            <a:ext cx="3579378"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a ) 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209" name="矩形 208"/>
          <p:cNvSpPr/>
          <p:nvPr/>
        </p:nvSpPr>
        <p:spPr>
          <a:xfrm>
            <a:off x="381230" y="3264591"/>
            <a:ext cx="3477940"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cxnSp>
        <p:nvCxnSpPr>
          <p:cNvPr id="210" name="直接连接符 209"/>
          <p:cNvCxnSpPr/>
          <p:nvPr/>
        </p:nvCxnSpPr>
        <p:spPr>
          <a:xfrm flipH="1">
            <a:off x="4704126" y="2906084"/>
            <a:ext cx="2" cy="639409"/>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nvGrpSpPr>
          <p:cNvPr id="211" name="组合 210"/>
          <p:cNvGrpSpPr/>
          <p:nvPr/>
        </p:nvGrpSpPr>
        <p:grpSpPr>
          <a:xfrm>
            <a:off x="5775306" y="1017211"/>
            <a:ext cx="604738" cy="1275133"/>
            <a:chOff x="2472733" y="3758870"/>
            <a:chExt cx="604738" cy="1275133"/>
          </a:xfrm>
        </p:grpSpPr>
        <p:grpSp>
          <p:nvGrpSpPr>
            <p:cNvPr id="212" name="组合 211"/>
            <p:cNvGrpSpPr/>
            <p:nvPr/>
          </p:nvGrpSpPr>
          <p:grpSpPr>
            <a:xfrm>
              <a:off x="2485801" y="4695449"/>
              <a:ext cx="591670" cy="338554"/>
              <a:chOff x="3400202" y="3171449"/>
              <a:chExt cx="591670" cy="338554"/>
            </a:xfrm>
          </p:grpSpPr>
          <p:sp>
            <p:nvSpPr>
              <p:cNvPr id="218" name="椭圆 21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9" name="文本框 218"/>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13" name="组合 212"/>
            <p:cNvGrpSpPr/>
            <p:nvPr/>
          </p:nvGrpSpPr>
          <p:grpSpPr>
            <a:xfrm>
              <a:off x="2475686" y="3758870"/>
              <a:ext cx="591670" cy="338554"/>
              <a:chOff x="3390086" y="3172717"/>
              <a:chExt cx="591670" cy="338554"/>
            </a:xfrm>
          </p:grpSpPr>
          <p:sp>
            <p:nvSpPr>
              <p:cNvPr id="216" name="椭圆 21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17" name="文本框 216"/>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14" name="直接连接符 213"/>
            <p:cNvCxnSpPr>
              <a:stCxn id="216" idx="4"/>
              <a:endCxn id="218"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15" name="文本框 214"/>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20" name="组合 219"/>
          <p:cNvGrpSpPr/>
          <p:nvPr/>
        </p:nvGrpSpPr>
        <p:grpSpPr>
          <a:xfrm>
            <a:off x="6370657" y="1017211"/>
            <a:ext cx="604738" cy="1275133"/>
            <a:chOff x="2472733" y="3758870"/>
            <a:chExt cx="604738" cy="1275133"/>
          </a:xfrm>
        </p:grpSpPr>
        <p:grpSp>
          <p:nvGrpSpPr>
            <p:cNvPr id="221" name="组合 220"/>
            <p:cNvGrpSpPr/>
            <p:nvPr/>
          </p:nvGrpSpPr>
          <p:grpSpPr>
            <a:xfrm>
              <a:off x="2485801" y="4695449"/>
              <a:ext cx="591670" cy="338554"/>
              <a:chOff x="3400202" y="3171449"/>
              <a:chExt cx="591670" cy="338554"/>
            </a:xfrm>
          </p:grpSpPr>
          <p:sp>
            <p:nvSpPr>
              <p:cNvPr id="227" name="椭圆 22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8" name="文本框 227"/>
              <p:cNvSpPr txBox="1"/>
              <p:nvPr/>
            </p:nvSpPr>
            <p:spPr>
              <a:xfrm>
                <a:off x="3400202" y="3171449"/>
                <a:ext cx="591670" cy="338554"/>
              </a:xfrm>
              <a:prstGeom prst="rect">
                <a:avLst/>
              </a:prstGeom>
              <a:noFill/>
            </p:spPr>
            <p:txBody>
              <a:bodyPr wrap="square" rtlCol="0">
                <a:spAutoFit/>
              </a:bodyPr>
              <a:lstStyle/>
              <a:p>
                <a:pPr algn="ctr"/>
                <a:r>
                  <a:rPr lang="en-US" altLang="zh-CN" sz="1600" b="1" i="1" dirty="0" smtClean="0"/>
                  <a:t>v1</a:t>
                </a:r>
                <a:endParaRPr lang="zh-CN" altLang="en-US" sz="1600" b="1" i="1" dirty="0"/>
              </a:p>
            </p:txBody>
          </p:sp>
        </p:grpSp>
        <p:grpSp>
          <p:nvGrpSpPr>
            <p:cNvPr id="222" name="组合 221"/>
            <p:cNvGrpSpPr/>
            <p:nvPr/>
          </p:nvGrpSpPr>
          <p:grpSpPr>
            <a:xfrm>
              <a:off x="2475686" y="3758870"/>
              <a:ext cx="591670" cy="338554"/>
              <a:chOff x="3390086" y="3172717"/>
              <a:chExt cx="591670" cy="338554"/>
            </a:xfrm>
          </p:grpSpPr>
          <p:sp>
            <p:nvSpPr>
              <p:cNvPr id="225" name="椭圆 22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26" name="文本框 225"/>
              <p:cNvSpPr txBox="1"/>
              <p:nvPr/>
            </p:nvSpPr>
            <p:spPr>
              <a:xfrm>
                <a:off x="3390086" y="3172717"/>
                <a:ext cx="591670"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23" name="直接连接符 222"/>
            <p:cNvCxnSpPr>
              <a:stCxn id="225" idx="4"/>
              <a:endCxn id="227" idx="0"/>
            </p:cNvCxnSpPr>
            <p:nvPr/>
          </p:nvCxnSpPr>
          <p:spPr>
            <a:xfrm flipH="1">
              <a:off x="2971361" y="3998472"/>
              <a:ext cx="1"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24" name="文本框 223"/>
            <p:cNvSpPr txBox="1"/>
            <p:nvPr/>
          </p:nvSpPr>
          <p:spPr>
            <a:xfrm>
              <a:off x="2472733" y="4274685"/>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29" name="组合 228"/>
          <p:cNvGrpSpPr/>
          <p:nvPr/>
        </p:nvGrpSpPr>
        <p:grpSpPr>
          <a:xfrm>
            <a:off x="3208222" y="1072073"/>
            <a:ext cx="611706" cy="1229507"/>
            <a:chOff x="3625004" y="3758871"/>
            <a:chExt cx="611706" cy="1229507"/>
          </a:xfrm>
        </p:grpSpPr>
        <p:grpSp>
          <p:nvGrpSpPr>
            <p:cNvPr id="230" name="组合 229"/>
            <p:cNvGrpSpPr/>
            <p:nvPr/>
          </p:nvGrpSpPr>
          <p:grpSpPr>
            <a:xfrm>
              <a:off x="3650725" y="4649824"/>
              <a:ext cx="501106" cy="338554"/>
              <a:chOff x="3463157" y="3160994"/>
              <a:chExt cx="501106" cy="338554"/>
            </a:xfrm>
          </p:grpSpPr>
          <p:sp>
            <p:nvSpPr>
              <p:cNvPr id="236" name="椭圆 235"/>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7" name="文本框 236"/>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31" name="组合 230"/>
            <p:cNvGrpSpPr/>
            <p:nvPr/>
          </p:nvGrpSpPr>
          <p:grpSpPr>
            <a:xfrm>
              <a:off x="3625004" y="3758871"/>
              <a:ext cx="538550" cy="338554"/>
              <a:chOff x="3425713" y="3160994"/>
              <a:chExt cx="538550" cy="338554"/>
            </a:xfrm>
          </p:grpSpPr>
          <p:sp>
            <p:nvSpPr>
              <p:cNvPr id="234" name="椭圆 23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35" name="文本框 234"/>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32" name="直接连接符 231"/>
            <p:cNvCxnSpPr>
              <a:stCxn id="234" idx="4"/>
              <a:endCxn id="236"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33" name="文本框 232"/>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38" name="组合 237"/>
          <p:cNvGrpSpPr/>
          <p:nvPr/>
        </p:nvGrpSpPr>
        <p:grpSpPr>
          <a:xfrm>
            <a:off x="2549107" y="1071608"/>
            <a:ext cx="641014" cy="1233054"/>
            <a:chOff x="3595696" y="3758871"/>
            <a:chExt cx="641014" cy="1233054"/>
          </a:xfrm>
        </p:grpSpPr>
        <p:grpSp>
          <p:nvGrpSpPr>
            <p:cNvPr id="239" name="组合 238"/>
            <p:cNvGrpSpPr/>
            <p:nvPr/>
          </p:nvGrpSpPr>
          <p:grpSpPr>
            <a:xfrm>
              <a:off x="3633971" y="4653371"/>
              <a:ext cx="517860" cy="338554"/>
              <a:chOff x="3446403" y="3164541"/>
              <a:chExt cx="517860" cy="338554"/>
            </a:xfrm>
          </p:grpSpPr>
          <p:sp>
            <p:nvSpPr>
              <p:cNvPr id="245" name="椭圆 24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6" name="文本框 245"/>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40" name="组合 239"/>
            <p:cNvGrpSpPr/>
            <p:nvPr/>
          </p:nvGrpSpPr>
          <p:grpSpPr>
            <a:xfrm>
              <a:off x="3595696" y="3758871"/>
              <a:ext cx="567858" cy="338554"/>
              <a:chOff x="3396405" y="3160994"/>
              <a:chExt cx="567858" cy="338554"/>
            </a:xfrm>
          </p:grpSpPr>
          <p:sp>
            <p:nvSpPr>
              <p:cNvPr id="243" name="椭圆 24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44" name="文本框 243"/>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grpSp>
        <p:cxnSp>
          <p:nvCxnSpPr>
            <p:cNvPr id="241" name="直接连接符 240"/>
            <p:cNvCxnSpPr>
              <a:stCxn id="243" idx="4"/>
              <a:endCxn id="245"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42" name="文本框 241"/>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47" name="组合 246"/>
          <p:cNvGrpSpPr/>
          <p:nvPr/>
        </p:nvGrpSpPr>
        <p:grpSpPr>
          <a:xfrm>
            <a:off x="3838029" y="1072073"/>
            <a:ext cx="611706" cy="1229507"/>
            <a:chOff x="3625004" y="3758871"/>
            <a:chExt cx="611706" cy="1229507"/>
          </a:xfrm>
        </p:grpSpPr>
        <p:grpSp>
          <p:nvGrpSpPr>
            <p:cNvPr id="248" name="组合 247"/>
            <p:cNvGrpSpPr/>
            <p:nvPr/>
          </p:nvGrpSpPr>
          <p:grpSpPr>
            <a:xfrm>
              <a:off x="3650725" y="4649824"/>
              <a:ext cx="501106" cy="338554"/>
              <a:chOff x="3463157" y="3160994"/>
              <a:chExt cx="501106" cy="338554"/>
            </a:xfrm>
          </p:grpSpPr>
          <p:sp>
            <p:nvSpPr>
              <p:cNvPr id="254" name="椭圆 253"/>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5" name="文本框 254"/>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49" name="组合 248"/>
            <p:cNvGrpSpPr/>
            <p:nvPr/>
          </p:nvGrpSpPr>
          <p:grpSpPr>
            <a:xfrm>
              <a:off x="3625004" y="3758871"/>
              <a:ext cx="538550" cy="338554"/>
              <a:chOff x="3425713" y="3160994"/>
              <a:chExt cx="538550" cy="338554"/>
            </a:xfrm>
          </p:grpSpPr>
          <p:sp>
            <p:nvSpPr>
              <p:cNvPr id="252" name="椭圆 25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53" name="文本框 252"/>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0" name="直接连接符 249"/>
            <p:cNvCxnSpPr>
              <a:stCxn id="252" idx="4"/>
              <a:endCxn id="254"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51" name="文本框 250"/>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56" name="组合 255"/>
          <p:cNvGrpSpPr/>
          <p:nvPr/>
        </p:nvGrpSpPr>
        <p:grpSpPr>
          <a:xfrm>
            <a:off x="4467836" y="1072073"/>
            <a:ext cx="611706" cy="1229507"/>
            <a:chOff x="3625004" y="3758871"/>
            <a:chExt cx="611706" cy="1229507"/>
          </a:xfrm>
        </p:grpSpPr>
        <p:grpSp>
          <p:nvGrpSpPr>
            <p:cNvPr id="257" name="组合 256"/>
            <p:cNvGrpSpPr/>
            <p:nvPr/>
          </p:nvGrpSpPr>
          <p:grpSpPr>
            <a:xfrm>
              <a:off x="3650725" y="4649824"/>
              <a:ext cx="501106" cy="338554"/>
              <a:chOff x="3463157" y="3160994"/>
              <a:chExt cx="501106" cy="338554"/>
            </a:xfrm>
          </p:grpSpPr>
          <p:sp>
            <p:nvSpPr>
              <p:cNvPr id="263" name="椭圆 26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4" name="文本框 263"/>
              <p:cNvSpPr txBox="1"/>
              <p:nvPr/>
            </p:nvSpPr>
            <p:spPr>
              <a:xfrm>
                <a:off x="3463157" y="3160994"/>
                <a:ext cx="40134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58" name="组合 257"/>
            <p:cNvGrpSpPr/>
            <p:nvPr/>
          </p:nvGrpSpPr>
          <p:grpSpPr>
            <a:xfrm>
              <a:off x="3625004" y="3758871"/>
              <a:ext cx="538550" cy="338554"/>
              <a:chOff x="3425713" y="3160994"/>
              <a:chExt cx="538550" cy="338554"/>
            </a:xfrm>
          </p:grpSpPr>
          <p:sp>
            <p:nvSpPr>
              <p:cNvPr id="261" name="椭圆 26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62" name="文本框 261"/>
              <p:cNvSpPr txBox="1"/>
              <p:nvPr/>
            </p:nvSpPr>
            <p:spPr>
              <a:xfrm>
                <a:off x="3425713" y="3160994"/>
                <a:ext cx="450991" cy="338554"/>
              </a:xfrm>
              <a:prstGeom prst="rect">
                <a:avLst/>
              </a:prstGeom>
              <a:noFill/>
            </p:spPr>
            <p:txBody>
              <a:bodyPr wrap="square" rtlCol="0">
                <a:spAutoFit/>
              </a:bodyPr>
              <a:lstStyle/>
              <a:p>
                <a:pPr algn="ctr"/>
                <a:r>
                  <a:rPr lang="en-US" altLang="zh-CN" sz="1600" b="1" i="1" dirty="0" smtClean="0"/>
                  <a:t>v6</a:t>
                </a:r>
                <a:endParaRPr lang="zh-CN" altLang="en-US" sz="1600" b="1" i="1" dirty="0"/>
              </a:p>
            </p:txBody>
          </p:sp>
        </p:grpSp>
        <p:cxnSp>
          <p:nvCxnSpPr>
            <p:cNvPr id="259" name="直接连接符 258"/>
            <p:cNvCxnSpPr>
              <a:stCxn id="261" idx="4"/>
              <a:endCxn id="263"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0" name="文本框 259"/>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grpSp>
      <p:grpSp>
        <p:nvGrpSpPr>
          <p:cNvPr id="265" name="组合 264"/>
          <p:cNvGrpSpPr/>
          <p:nvPr/>
        </p:nvGrpSpPr>
        <p:grpSpPr>
          <a:xfrm>
            <a:off x="5755725" y="1065310"/>
            <a:ext cx="641014" cy="1233054"/>
            <a:chOff x="3595696" y="3758871"/>
            <a:chExt cx="641014" cy="1233054"/>
          </a:xfrm>
        </p:grpSpPr>
        <p:grpSp>
          <p:nvGrpSpPr>
            <p:cNvPr id="266" name="组合 265"/>
            <p:cNvGrpSpPr/>
            <p:nvPr/>
          </p:nvGrpSpPr>
          <p:grpSpPr>
            <a:xfrm>
              <a:off x="3633971" y="4653371"/>
              <a:ext cx="517860" cy="338554"/>
              <a:chOff x="3446403" y="3164541"/>
              <a:chExt cx="517860" cy="338554"/>
            </a:xfrm>
          </p:grpSpPr>
          <p:sp>
            <p:nvSpPr>
              <p:cNvPr id="272" name="椭圆 2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3" name="文本框 272"/>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v2</a:t>
                </a:r>
                <a:endParaRPr lang="zh-CN" altLang="en-US" sz="1600" b="1" i="1" dirty="0">
                  <a:solidFill>
                    <a:srgbClr val="FF0000"/>
                  </a:solidFill>
                </a:endParaRPr>
              </a:p>
            </p:txBody>
          </p:sp>
        </p:grpSp>
        <p:grpSp>
          <p:nvGrpSpPr>
            <p:cNvPr id="267" name="组合 266"/>
            <p:cNvGrpSpPr/>
            <p:nvPr/>
          </p:nvGrpSpPr>
          <p:grpSpPr>
            <a:xfrm>
              <a:off x="3595696" y="3758871"/>
              <a:ext cx="567858" cy="338554"/>
              <a:chOff x="3396405" y="3160994"/>
              <a:chExt cx="567858" cy="338554"/>
            </a:xfrm>
          </p:grpSpPr>
          <p:sp>
            <p:nvSpPr>
              <p:cNvPr id="270" name="椭圆 26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71" name="文本框 270"/>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68" name="直接连接符 267"/>
            <p:cNvCxnSpPr>
              <a:stCxn id="270" idx="4"/>
              <a:endCxn id="272"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69" name="文本框 268"/>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74" name="组合 273"/>
          <p:cNvGrpSpPr/>
          <p:nvPr/>
        </p:nvGrpSpPr>
        <p:grpSpPr>
          <a:xfrm>
            <a:off x="5097643" y="1071608"/>
            <a:ext cx="641014" cy="1233054"/>
            <a:chOff x="3595696" y="3758871"/>
            <a:chExt cx="641014" cy="1233054"/>
          </a:xfrm>
        </p:grpSpPr>
        <p:grpSp>
          <p:nvGrpSpPr>
            <p:cNvPr id="275" name="组合 274"/>
            <p:cNvGrpSpPr/>
            <p:nvPr/>
          </p:nvGrpSpPr>
          <p:grpSpPr>
            <a:xfrm>
              <a:off x="3633971" y="4653371"/>
              <a:ext cx="517860" cy="338554"/>
              <a:chOff x="3446403" y="3164541"/>
              <a:chExt cx="517860" cy="338554"/>
            </a:xfrm>
          </p:grpSpPr>
          <p:sp>
            <p:nvSpPr>
              <p:cNvPr id="281" name="椭圆 280"/>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2" name="文本框 281"/>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276" name="组合 275"/>
            <p:cNvGrpSpPr/>
            <p:nvPr/>
          </p:nvGrpSpPr>
          <p:grpSpPr>
            <a:xfrm>
              <a:off x="3595696" y="3758871"/>
              <a:ext cx="567858" cy="338554"/>
              <a:chOff x="3396405" y="3160994"/>
              <a:chExt cx="567858" cy="338554"/>
            </a:xfrm>
          </p:grpSpPr>
          <p:sp>
            <p:nvSpPr>
              <p:cNvPr id="279" name="椭圆 27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0" name="文本框 279"/>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277" name="直接连接符 276"/>
            <p:cNvCxnSpPr>
              <a:stCxn id="279" idx="4"/>
              <a:endCxn id="281"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78" name="文本框 277"/>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83" name="组合 282"/>
          <p:cNvGrpSpPr/>
          <p:nvPr/>
        </p:nvGrpSpPr>
        <p:grpSpPr>
          <a:xfrm>
            <a:off x="6415873" y="1071608"/>
            <a:ext cx="641014" cy="1233054"/>
            <a:chOff x="3595696" y="3758871"/>
            <a:chExt cx="641014" cy="1233054"/>
          </a:xfrm>
        </p:grpSpPr>
        <p:grpSp>
          <p:nvGrpSpPr>
            <p:cNvPr id="284" name="组合 283"/>
            <p:cNvGrpSpPr/>
            <p:nvPr/>
          </p:nvGrpSpPr>
          <p:grpSpPr>
            <a:xfrm>
              <a:off x="3633971" y="4653371"/>
              <a:ext cx="517860" cy="338554"/>
              <a:chOff x="3446403" y="3164541"/>
              <a:chExt cx="517860" cy="338554"/>
            </a:xfrm>
          </p:grpSpPr>
          <p:sp>
            <p:nvSpPr>
              <p:cNvPr id="290" name="椭圆 28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1" name="文本框 29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v3</a:t>
                </a:r>
                <a:endParaRPr lang="zh-CN" altLang="en-US" sz="1600" b="1" i="1" dirty="0">
                  <a:solidFill>
                    <a:srgbClr val="FF0000"/>
                  </a:solidFill>
                </a:endParaRPr>
              </a:p>
            </p:txBody>
          </p:sp>
        </p:grpSp>
        <p:grpSp>
          <p:nvGrpSpPr>
            <p:cNvPr id="285" name="组合 284"/>
            <p:cNvGrpSpPr/>
            <p:nvPr/>
          </p:nvGrpSpPr>
          <p:grpSpPr>
            <a:xfrm>
              <a:off x="3595696" y="3758871"/>
              <a:ext cx="567858" cy="338554"/>
              <a:chOff x="3396405" y="3160994"/>
              <a:chExt cx="567858" cy="338554"/>
            </a:xfrm>
          </p:grpSpPr>
          <p:sp>
            <p:nvSpPr>
              <p:cNvPr id="288" name="椭圆 28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89" name="文本框 288"/>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86" name="直接连接符 285"/>
            <p:cNvCxnSpPr>
              <a:stCxn id="288" idx="4"/>
              <a:endCxn id="290"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87" name="文本框 286"/>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grpSp>
        <p:nvGrpSpPr>
          <p:cNvPr id="292" name="组合 291"/>
          <p:cNvGrpSpPr/>
          <p:nvPr/>
        </p:nvGrpSpPr>
        <p:grpSpPr>
          <a:xfrm>
            <a:off x="7074986" y="1071608"/>
            <a:ext cx="641014" cy="1233054"/>
            <a:chOff x="3595696" y="3758871"/>
            <a:chExt cx="641014" cy="1233054"/>
          </a:xfrm>
        </p:grpSpPr>
        <p:grpSp>
          <p:nvGrpSpPr>
            <p:cNvPr id="293" name="组合 292"/>
            <p:cNvGrpSpPr/>
            <p:nvPr/>
          </p:nvGrpSpPr>
          <p:grpSpPr>
            <a:xfrm>
              <a:off x="3633971" y="4653371"/>
              <a:ext cx="517860" cy="338554"/>
              <a:chOff x="3446403" y="3164541"/>
              <a:chExt cx="517860" cy="338554"/>
            </a:xfrm>
          </p:grpSpPr>
          <p:sp>
            <p:nvSpPr>
              <p:cNvPr id="299" name="椭圆 29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0" name="文本框 299"/>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v4</a:t>
                </a:r>
                <a:endParaRPr lang="zh-CN" altLang="en-US" sz="1600" b="1" i="1" dirty="0">
                  <a:solidFill>
                    <a:srgbClr val="FF0000"/>
                  </a:solidFill>
                </a:endParaRPr>
              </a:p>
            </p:txBody>
          </p:sp>
        </p:grpSp>
        <p:grpSp>
          <p:nvGrpSpPr>
            <p:cNvPr id="294" name="组合 293"/>
            <p:cNvGrpSpPr/>
            <p:nvPr/>
          </p:nvGrpSpPr>
          <p:grpSpPr>
            <a:xfrm>
              <a:off x="3595696" y="3758871"/>
              <a:ext cx="567858" cy="338554"/>
              <a:chOff x="3396405" y="3160994"/>
              <a:chExt cx="567858" cy="338554"/>
            </a:xfrm>
          </p:grpSpPr>
          <p:sp>
            <p:nvSpPr>
              <p:cNvPr id="297" name="椭圆 29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298" name="文本框 297"/>
              <p:cNvSpPr txBox="1"/>
              <p:nvPr/>
            </p:nvSpPr>
            <p:spPr>
              <a:xfrm>
                <a:off x="3396405" y="3160994"/>
                <a:ext cx="450991" cy="338554"/>
              </a:xfrm>
              <a:prstGeom prst="rect">
                <a:avLst/>
              </a:prstGeom>
              <a:noFill/>
            </p:spPr>
            <p:txBody>
              <a:bodyPr wrap="square" rtlCol="0">
                <a:spAutoFit/>
              </a:bodyPr>
              <a:lstStyle/>
              <a:p>
                <a:pPr algn="ctr"/>
                <a:r>
                  <a:rPr lang="en-US" altLang="zh-CN" sz="1600" b="1" i="1" dirty="0" smtClean="0"/>
                  <a:t>v8</a:t>
                </a:r>
                <a:endParaRPr lang="zh-CN" altLang="en-US" sz="1600" b="1" i="1" dirty="0"/>
              </a:p>
            </p:txBody>
          </p:sp>
        </p:grpSp>
        <p:cxnSp>
          <p:nvCxnSpPr>
            <p:cNvPr id="295" name="直接连接符 294"/>
            <p:cNvCxnSpPr>
              <a:stCxn id="297" idx="4"/>
              <a:endCxn id="299" idx="0"/>
            </p:cNvCxnSpPr>
            <p:nvPr/>
          </p:nvCxnSpPr>
          <p:spPr>
            <a:xfrm flipH="1">
              <a:off x="4073330" y="4010196"/>
              <a:ext cx="11723" cy="73395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296" name="文本框 295"/>
            <p:cNvSpPr txBox="1"/>
            <p:nvPr/>
          </p:nvSpPr>
          <p:spPr>
            <a:xfrm>
              <a:off x="3645040" y="42160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grpSp>
      <p:sp>
        <p:nvSpPr>
          <p:cNvPr id="302" name="椭圆 301"/>
          <p:cNvSpPr/>
          <p:nvPr/>
        </p:nvSpPr>
        <p:spPr>
          <a:xfrm>
            <a:off x="8944866" y="2276392"/>
            <a:ext cx="213996" cy="2139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nvGrpSpPr>
          <p:cNvPr id="303" name="组合 302"/>
          <p:cNvGrpSpPr/>
          <p:nvPr/>
        </p:nvGrpSpPr>
        <p:grpSpPr>
          <a:xfrm>
            <a:off x="7713357" y="354298"/>
            <a:ext cx="627434" cy="1972611"/>
            <a:chOff x="3536120" y="3019314"/>
            <a:chExt cx="627434" cy="1972611"/>
          </a:xfrm>
        </p:grpSpPr>
        <p:grpSp>
          <p:nvGrpSpPr>
            <p:cNvPr id="304" name="组合 303"/>
            <p:cNvGrpSpPr/>
            <p:nvPr/>
          </p:nvGrpSpPr>
          <p:grpSpPr>
            <a:xfrm>
              <a:off x="3633971" y="4653371"/>
              <a:ext cx="517860" cy="338554"/>
              <a:chOff x="3446403" y="3164541"/>
              <a:chExt cx="517860" cy="338554"/>
            </a:xfrm>
          </p:grpSpPr>
          <p:sp>
            <p:nvSpPr>
              <p:cNvPr id="310" name="椭圆 309"/>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1" name="文本框 310"/>
              <p:cNvSpPr txBox="1"/>
              <p:nvPr/>
            </p:nvSpPr>
            <p:spPr>
              <a:xfrm>
                <a:off x="3446403" y="3164541"/>
                <a:ext cx="420873" cy="338554"/>
              </a:xfrm>
              <a:prstGeom prst="rect">
                <a:avLst/>
              </a:prstGeom>
              <a:noFill/>
            </p:spPr>
            <p:txBody>
              <a:bodyPr wrap="square" rtlCol="0">
                <a:spAutoFit/>
              </a:bodyPr>
              <a:lstStyle/>
              <a:p>
                <a:pPr algn="ctr"/>
                <a:r>
                  <a:rPr lang="en-US" altLang="zh-CN" sz="1600" b="1" i="1" dirty="0" smtClean="0">
                    <a:solidFill>
                      <a:srgbClr val="FF0000"/>
                    </a:solidFill>
                  </a:rPr>
                  <a:t>v1</a:t>
                </a:r>
                <a:endParaRPr lang="zh-CN" altLang="en-US" sz="1600" b="1" i="1" dirty="0">
                  <a:solidFill>
                    <a:srgbClr val="FF0000"/>
                  </a:solidFill>
                </a:endParaRPr>
              </a:p>
            </p:txBody>
          </p:sp>
        </p:grpSp>
        <p:grpSp>
          <p:nvGrpSpPr>
            <p:cNvPr id="305" name="组合 304"/>
            <p:cNvGrpSpPr/>
            <p:nvPr/>
          </p:nvGrpSpPr>
          <p:grpSpPr>
            <a:xfrm>
              <a:off x="3582159" y="3019314"/>
              <a:ext cx="581395" cy="1212019"/>
              <a:chOff x="3382868" y="2421437"/>
              <a:chExt cx="581395" cy="1212019"/>
            </a:xfrm>
          </p:grpSpPr>
          <p:sp>
            <p:nvSpPr>
              <p:cNvPr id="308" name="椭圆 307"/>
              <p:cNvSpPr/>
              <p:nvPr/>
            </p:nvSpPr>
            <p:spPr>
              <a:xfrm>
                <a:off x="3807261" y="340562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09" name="文本框 308"/>
              <p:cNvSpPr txBox="1"/>
              <p:nvPr/>
            </p:nvSpPr>
            <p:spPr>
              <a:xfrm>
                <a:off x="3396405" y="3294902"/>
                <a:ext cx="450991" cy="338554"/>
              </a:xfrm>
              <a:prstGeom prst="rect">
                <a:avLst/>
              </a:prstGeom>
              <a:noFill/>
            </p:spPr>
            <p:txBody>
              <a:bodyPr wrap="square" rtlCol="0">
                <a:spAutoFit/>
              </a:bodyPr>
              <a:lstStyle/>
              <a:p>
                <a:pPr algn="ctr"/>
                <a:r>
                  <a:rPr lang="en-US" altLang="zh-CN" sz="1600" b="1" i="1" dirty="0" smtClean="0"/>
                  <a:t>v5</a:t>
                </a:r>
                <a:endParaRPr lang="zh-CN" altLang="en-US" sz="1600" b="1" i="1" dirty="0"/>
              </a:p>
            </p:txBody>
          </p:sp>
          <p:sp>
            <p:nvSpPr>
              <p:cNvPr id="312" name="椭圆 311"/>
              <p:cNvSpPr/>
              <p:nvPr/>
            </p:nvSpPr>
            <p:spPr>
              <a:xfrm>
                <a:off x="3807261" y="2699482"/>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sp>
            <p:nvSpPr>
              <p:cNvPr id="315" name="文本框 314"/>
              <p:cNvSpPr txBox="1"/>
              <p:nvPr/>
            </p:nvSpPr>
            <p:spPr>
              <a:xfrm>
                <a:off x="3382868" y="2421437"/>
                <a:ext cx="450991" cy="338554"/>
              </a:xfrm>
              <a:prstGeom prst="rect">
                <a:avLst/>
              </a:prstGeom>
              <a:noFill/>
            </p:spPr>
            <p:txBody>
              <a:bodyPr wrap="square" rtlCol="0">
                <a:spAutoFit/>
              </a:bodyPr>
              <a:lstStyle/>
              <a:p>
                <a:pPr algn="ctr"/>
                <a:r>
                  <a:rPr lang="en-US" altLang="zh-CN" sz="1600" b="1" i="1" dirty="0" smtClean="0"/>
                  <a:t>v7</a:t>
                </a:r>
                <a:endParaRPr lang="zh-CN" altLang="en-US" sz="1600" b="1" i="1" dirty="0"/>
              </a:p>
            </p:txBody>
          </p:sp>
        </p:grpSp>
        <p:cxnSp>
          <p:nvCxnSpPr>
            <p:cNvPr id="306" name="直接连接符 305"/>
            <p:cNvCxnSpPr>
              <a:stCxn id="308" idx="4"/>
              <a:endCxn id="310" idx="0"/>
            </p:cNvCxnSpPr>
            <p:nvPr/>
          </p:nvCxnSpPr>
          <p:spPr>
            <a:xfrm flipH="1">
              <a:off x="4073330" y="4160506"/>
              <a:ext cx="11723" cy="58364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07" name="文本框 306"/>
            <p:cNvSpPr txBox="1"/>
            <p:nvPr/>
          </p:nvSpPr>
          <p:spPr>
            <a:xfrm>
              <a:off x="3563924" y="4216857"/>
              <a:ext cx="591670" cy="338554"/>
            </a:xfrm>
            <a:prstGeom prst="rect">
              <a:avLst/>
            </a:prstGeom>
            <a:noFill/>
          </p:spPr>
          <p:txBody>
            <a:bodyPr wrap="square" rtlCol="0">
              <a:spAutoFit/>
            </a:bodyPr>
            <a:lstStyle/>
            <a:p>
              <a:pPr algn="ctr"/>
              <a:r>
                <a:rPr lang="en-US" altLang="zh-CN" sz="1600" b="1" i="1" dirty="0" smtClean="0"/>
                <a:t>1</a:t>
              </a:r>
              <a:endParaRPr lang="zh-CN" altLang="en-US" sz="1600" b="1" i="1" dirty="0"/>
            </a:p>
          </p:txBody>
        </p:sp>
        <p:sp>
          <p:nvSpPr>
            <p:cNvPr id="313" name="文本框 312"/>
            <p:cNvSpPr txBox="1"/>
            <p:nvPr/>
          </p:nvSpPr>
          <p:spPr>
            <a:xfrm>
              <a:off x="3536120" y="3525770"/>
              <a:ext cx="591670" cy="338554"/>
            </a:xfrm>
            <a:prstGeom prst="rect">
              <a:avLst/>
            </a:prstGeom>
            <a:noFill/>
          </p:spPr>
          <p:txBody>
            <a:bodyPr wrap="square" rtlCol="0">
              <a:spAutoFit/>
            </a:bodyPr>
            <a:lstStyle/>
            <a:p>
              <a:pPr algn="ctr"/>
              <a:r>
                <a:rPr lang="en-US" altLang="zh-CN" sz="1600" b="1" i="1" dirty="0" smtClean="0"/>
                <a:t>4</a:t>
              </a:r>
              <a:endParaRPr lang="zh-CN" altLang="en-US" sz="1600" b="1" i="1" dirty="0"/>
            </a:p>
          </p:txBody>
        </p:sp>
        <p:cxnSp>
          <p:nvCxnSpPr>
            <p:cNvPr id="314" name="直接连接符 313"/>
            <p:cNvCxnSpPr>
              <a:stCxn id="312" idx="4"/>
              <a:endCxn id="308" idx="0"/>
            </p:cNvCxnSpPr>
            <p:nvPr/>
          </p:nvCxnSpPr>
          <p:spPr>
            <a:xfrm>
              <a:off x="4085053" y="3454361"/>
              <a:ext cx="0" cy="549143"/>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cxnSp>
        <p:nvCxnSpPr>
          <p:cNvPr id="93" name="直接连接符 92"/>
          <p:cNvCxnSpPr/>
          <p:nvPr/>
        </p:nvCxnSpPr>
        <p:spPr>
          <a:xfrm>
            <a:off x="517117" y="2780638"/>
            <a:ext cx="3473621" cy="0"/>
          </a:xfrm>
          <a:prstGeom prst="line">
            <a:avLst/>
          </a:prstGeom>
          <a:ln w="41275">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nvGrpSpPr>
          <p:cNvPr id="325" name="组合 324"/>
          <p:cNvGrpSpPr/>
          <p:nvPr/>
        </p:nvGrpSpPr>
        <p:grpSpPr>
          <a:xfrm>
            <a:off x="4171960" y="2281341"/>
            <a:ext cx="2131352" cy="1408791"/>
            <a:chOff x="696000" y="5190042"/>
            <a:chExt cx="2131352" cy="1320452"/>
          </a:xfrm>
        </p:grpSpPr>
        <p:grpSp>
          <p:nvGrpSpPr>
            <p:cNvPr id="326" name="组合 325"/>
            <p:cNvGrpSpPr/>
            <p:nvPr/>
          </p:nvGrpSpPr>
          <p:grpSpPr>
            <a:xfrm>
              <a:off x="696000" y="6151335"/>
              <a:ext cx="717809" cy="346173"/>
              <a:chOff x="3246454" y="3157205"/>
              <a:chExt cx="717809" cy="346173"/>
            </a:xfrm>
          </p:grpSpPr>
          <p:sp>
            <p:nvSpPr>
              <p:cNvPr id="337" name="椭圆 336"/>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8" name="文本框 337"/>
              <p:cNvSpPr txBox="1"/>
              <p:nvPr/>
            </p:nvSpPr>
            <p:spPr>
              <a:xfrm>
                <a:off x="3246454" y="3157205"/>
                <a:ext cx="591670" cy="346173"/>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grpSp>
        <p:grpSp>
          <p:nvGrpSpPr>
            <p:cNvPr id="327" name="组合 326"/>
            <p:cNvGrpSpPr/>
            <p:nvPr/>
          </p:nvGrpSpPr>
          <p:grpSpPr>
            <a:xfrm>
              <a:off x="1210987" y="5190042"/>
              <a:ext cx="660945" cy="346173"/>
              <a:chOff x="3503534" y="3133759"/>
              <a:chExt cx="660945" cy="346173"/>
            </a:xfrm>
          </p:grpSpPr>
          <p:sp>
            <p:nvSpPr>
              <p:cNvPr id="335" name="椭圆 334"/>
              <p:cNvSpPr/>
              <p:nvPr/>
            </p:nvSpPr>
            <p:spPr>
              <a:xfrm>
                <a:off x="4007477"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6" name="文本框 335"/>
              <p:cNvSpPr txBox="1"/>
              <p:nvPr/>
            </p:nvSpPr>
            <p:spPr>
              <a:xfrm>
                <a:off x="3503534" y="3133759"/>
                <a:ext cx="591670" cy="346173"/>
              </a:xfrm>
              <a:prstGeom prst="rect">
                <a:avLst/>
              </a:prstGeom>
              <a:noFill/>
            </p:spPr>
            <p:txBody>
              <a:bodyPr wrap="square" rtlCol="0">
                <a:spAutoFit/>
              </a:bodyPr>
              <a:lstStyle/>
              <a:p>
                <a:pPr algn="ctr"/>
                <a:r>
                  <a:rPr lang="en-US" altLang="zh-CN" b="1" i="1" dirty="0" smtClean="0"/>
                  <a:t>v5</a:t>
                </a:r>
                <a:endParaRPr lang="zh-CN" altLang="en-US" b="1" i="1" dirty="0"/>
              </a:p>
            </p:txBody>
          </p:sp>
        </p:grpSp>
        <p:cxnSp>
          <p:nvCxnSpPr>
            <p:cNvPr id="328" name="直接连接符 327"/>
            <p:cNvCxnSpPr>
              <a:stCxn id="335" idx="4"/>
              <a:endCxn id="337" idx="0"/>
            </p:cNvCxnSpPr>
            <p:nvPr/>
          </p:nvCxnSpPr>
          <p:spPr>
            <a:xfrm flipH="1">
              <a:off x="1335308" y="5468602"/>
              <a:ext cx="458123"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329" name="文本框 328"/>
            <p:cNvSpPr txBox="1"/>
            <p:nvPr/>
          </p:nvSpPr>
          <p:spPr>
            <a:xfrm>
              <a:off x="983902" y="5651339"/>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grpSp>
          <p:nvGrpSpPr>
            <p:cNvPr id="330" name="组合 329"/>
            <p:cNvGrpSpPr/>
            <p:nvPr/>
          </p:nvGrpSpPr>
          <p:grpSpPr>
            <a:xfrm>
              <a:off x="2159484" y="6164321"/>
              <a:ext cx="667868" cy="346173"/>
              <a:chOff x="3807261" y="3170191"/>
              <a:chExt cx="667868" cy="346173"/>
            </a:xfrm>
          </p:grpSpPr>
          <p:sp>
            <p:nvSpPr>
              <p:cNvPr id="333" name="椭圆 332"/>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sp>
            <p:nvSpPr>
              <p:cNvPr id="334" name="文本框 333"/>
              <p:cNvSpPr txBox="1"/>
              <p:nvPr/>
            </p:nvSpPr>
            <p:spPr>
              <a:xfrm>
                <a:off x="3883459" y="3170191"/>
                <a:ext cx="591670" cy="346173"/>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grpSp>
        <p:sp>
          <p:nvSpPr>
            <p:cNvPr id="331" name="文本框 330"/>
            <p:cNvSpPr txBox="1"/>
            <p:nvPr/>
          </p:nvSpPr>
          <p:spPr>
            <a:xfrm>
              <a:off x="1972552" y="5662754"/>
              <a:ext cx="591670" cy="346173"/>
            </a:xfrm>
            <a:prstGeom prst="rect">
              <a:avLst/>
            </a:prstGeom>
            <a:noFill/>
          </p:spPr>
          <p:txBody>
            <a:bodyPr wrap="square" rtlCol="0">
              <a:spAutoFit/>
            </a:bodyPr>
            <a:lstStyle/>
            <a:p>
              <a:pPr algn="ctr"/>
              <a:r>
                <a:rPr lang="en-US" altLang="zh-CN" b="1" i="1" dirty="0" smtClean="0"/>
                <a:t>1</a:t>
              </a:r>
              <a:endParaRPr lang="zh-CN" altLang="en-US" b="1" i="1" dirty="0"/>
            </a:p>
          </p:txBody>
        </p:sp>
        <p:cxnSp>
          <p:nvCxnSpPr>
            <p:cNvPr id="332" name="直接连接符 331"/>
            <p:cNvCxnSpPr>
              <a:stCxn id="335" idx="4"/>
              <a:endCxn id="333" idx="0"/>
            </p:cNvCxnSpPr>
            <p:nvPr/>
          </p:nvCxnSpPr>
          <p:spPr>
            <a:xfrm>
              <a:off x="1793431" y="5468602"/>
              <a:ext cx="444554" cy="780845"/>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grpSp>
      <p:sp>
        <p:nvSpPr>
          <p:cNvPr id="96" name="右箭头 95"/>
          <p:cNvSpPr/>
          <p:nvPr/>
        </p:nvSpPr>
        <p:spPr>
          <a:xfrm rot="17491299">
            <a:off x="4999610" y="4030634"/>
            <a:ext cx="468787" cy="1704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十字形 96"/>
          <p:cNvSpPr/>
          <p:nvPr/>
        </p:nvSpPr>
        <p:spPr>
          <a:xfrm>
            <a:off x="3838029" y="4810082"/>
            <a:ext cx="594738" cy="616206"/>
          </a:xfrm>
          <a:prstGeom prst="plus">
            <a:avLst>
              <a:gd name="adj" fmla="val 436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9" name="组合 338"/>
          <p:cNvGrpSpPr/>
          <p:nvPr/>
        </p:nvGrpSpPr>
        <p:grpSpPr>
          <a:xfrm>
            <a:off x="4495801" y="1942906"/>
            <a:ext cx="3148763" cy="2566094"/>
            <a:chOff x="4296000" y="1629000"/>
            <a:chExt cx="3148763" cy="2566094"/>
          </a:xfrm>
        </p:grpSpPr>
        <p:sp>
          <p:nvSpPr>
            <p:cNvPr id="340" name="椭圆 339"/>
            <p:cNvSpPr/>
            <p:nvPr/>
          </p:nvSpPr>
          <p:spPr>
            <a:xfrm>
              <a:off x="5009441"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1" name="椭圆 340"/>
            <p:cNvSpPr/>
            <p:nvPr/>
          </p:nvSpPr>
          <p:spPr>
            <a:xfrm>
              <a:off x="5007398"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2" name="椭圆 341"/>
            <p:cNvSpPr/>
            <p:nvPr/>
          </p:nvSpPr>
          <p:spPr>
            <a:xfrm>
              <a:off x="6684996" y="3092786"/>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3" name="椭圆 342"/>
            <p:cNvSpPr/>
            <p:nvPr/>
          </p:nvSpPr>
          <p:spPr>
            <a:xfrm>
              <a:off x="54243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4" name="椭圆 343"/>
            <p:cNvSpPr/>
            <p:nvPr/>
          </p:nvSpPr>
          <p:spPr>
            <a:xfrm>
              <a:off x="6684006" y="2457439"/>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5" name="椭圆 344"/>
            <p:cNvSpPr/>
            <p:nvPr/>
          </p:nvSpPr>
          <p:spPr>
            <a:xfrm>
              <a:off x="6213143"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6" name="椭圆 345"/>
            <p:cNvSpPr/>
            <p:nvPr/>
          </p:nvSpPr>
          <p:spPr>
            <a:xfrm>
              <a:off x="5848971" y="162900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347" name="椭圆 346"/>
            <p:cNvSpPr/>
            <p:nvPr/>
          </p:nvSpPr>
          <p:spPr>
            <a:xfrm>
              <a:off x="4518330"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348" name="直接连接符 347"/>
            <p:cNvCxnSpPr>
              <a:stCxn id="346" idx="4"/>
              <a:endCxn id="340" idx="0"/>
            </p:cNvCxnSpPr>
            <p:nvPr/>
          </p:nvCxnSpPr>
          <p:spPr>
            <a:xfrm flipH="1">
              <a:off x="5072470" y="1755059"/>
              <a:ext cx="839530"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49" name="直接连接符 348"/>
            <p:cNvCxnSpPr>
              <a:stCxn id="346" idx="4"/>
              <a:endCxn id="344" idx="0"/>
            </p:cNvCxnSpPr>
            <p:nvPr/>
          </p:nvCxnSpPr>
          <p:spPr>
            <a:xfrm>
              <a:off x="5912001" y="1755059"/>
              <a:ext cx="835035" cy="702380"/>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0" name="椭圆 349"/>
            <p:cNvSpPr/>
            <p:nvPr/>
          </p:nvSpPr>
          <p:spPr>
            <a:xfrm>
              <a:off x="7076891" y="3703830"/>
              <a:ext cx="126059" cy="1260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351" name="直接连接符 350"/>
            <p:cNvCxnSpPr>
              <a:stCxn id="340" idx="4"/>
              <a:endCxn id="341" idx="0"/>
            </p:cNvCxnSpPr>
            <p:nvPr/>
          </p:nvCxnSpPr>
          <p:spPr>
            <a:xfrm flipH="1">
              <a:off x="5070428" y="2583498"/>
              <a:ext cx="2043" cy="509288"/>
            </a:xfrm>
            <a:prstGeom prst="line">
              <a:avLst/>
            </a:prstGeom>
            <a:ln w="25400">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2" name="直接连接符 351"/>
            <p:cNvCxnSpPr>
              <a:stCxn id="341" idx="4"/>
              <a:endCxn id="347" idx="7"/>
            </p:cNvCxnSpPr>
            <p:nvPr/>
          </p:nvCxnSpPr>
          <p:spPr>
            <a:xfrm flipH="1">
              <a:off x="4625929" y="3218846"/>
              <a:ext cx="444499"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3" name="直接连接符 352"/>
            <p:cNvCxnSpPr>
              <a:stCxn id="341" idx="4"/>
              <a:endCxn id="343" idx="1"/>
            </p:cNvCxnSpPr>
            <p:nvPr/>
          </p:nvCxnSpPr>
          <p:spPr>
            <a:xfrm>
              <a:off x="5070428" y="3218846"/>
              <a:ext cx="372423" cy="503445"/>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4" name="直接连接符 353"/>
            <p:cNvCxnSpPr>
              <a:stCxn id="344" idx="4"/>
              <a:endCxn id="342" idx="0"/>
            </p:cNvCxnSpPr>
            <p:nvPr/>
          </p:nvCxnSpPr>
          <p:spPr>
            <a:xfrm>
              <a:off x="6747036" y="2583498"/>
              <a:ext cx="990" cy="509288"/>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5" name="直接连接符 354"/>
            <p:cNvCxnSpPr>
              <a:stCxn id="342" idx="3"/>
              <a:endCxn id="345" idx="7"/>
            </p:cNvCxnSpPr>
            <p:nvPr/>
          </p:nvCxnSpPr>
          <p:spPr>
            <a:xfrm flipH="1">
              <a:off x="6320742" y="3200385"/>
              <a:ext cx="382714"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cxnSp>
          <p:nvCxnSpPr>
            <p:cNvPr id="356" name="直接连接符 355"/>
            <p:cNvCxnSpPr>
              <a:stCxn id="342" idx="5"/>
              <a:endCxn id="350" idx="1"/>
            </p:cNvCxnSpPr>
            <p:nvPr/>
          </p:nvCxnSpPr>
          <p:spPr>
            <a:xfrm>
              <a:off x="6792594" y="3200385"/>
              <a:ext cx="302758" cy="521906"/>
            </a:xfrm>
            <a:prstGeom prst="line">
              <a:avLst/>
            </a:prstGeom>
            <a:ln w="22225">
              <a:solidFill>
                <a:srgbClr val="FF0000"/>
              </a:solidFill>
              <a:tailEnd type="none" w="med" len="sm"/>
            </a:ln>
          </p:spPr>
          <p:style>
            <a:lnRef idx="3">
              <a:schemeClr val="dk1"/>
            </a:lnRef>
            <a:fillRef idx="0">
              <a:schemeClr val="dk1"/>
            </a:fillRef>
            <a:effectRef idx="2">
              <a:schemeClr val="dk1"/>
            </a:effectRef>
            <a:fontRef idx="minor">
              <a:schemeClr val="tx1"/>
            </a:fontRef>
          </p:style>
        </p:cxnSp>
        <p:sp>
          <p:nvSpPr>
            <p:cNvPr id="357" name="文本框 356"/>
            <p:cNvSpPr txBox="1"/>
            <p:nvPr/>
          </p:nvSpPr>
          <p:spPr>
            <a:xfrm>
              <a:off x="4296000" y="3825762"/>
              <a:ext cx="557963"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v1</a:t>
              </a:r>
              <a:endParaRPr lang="zh-CN" altLang="en-US" i="1" dirty="0">
                <a:ln w="0"/>
                <a:effectLst>
                  <a:outerShdw blurRad="38100" dist="19050" dir="2700000" algn="tl" rotWithShape="0">
                    <a:schemeClr val="dk1">
                      <a:alpha val="40000"/>
                    </a:schemeClr>
                  </a:outerShdw>
                </a:effectLst>
              </a:endParaRPr>
            </a:p>
          </p:txBody>
        </p:sp>
        <p:sp>
          <p:nvSpPr>
            <p:cNvPr id="358" name="文本框 357"/>
            <p:cNvSpPr txBox="1"/>
            <p:nvPr/>
          </p:nvSpPr>
          <p:spPr>
            <a:xfrm>
              <a:off x="5241763" y="3825762"/>
              <a:ext cx="548372"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v2</a:t>
              </a:r>
              <a:endParaRPr lang="zh-CN" altLang="en-US" i="1" dirty="0">
                <a:ln w="0"/>
                <a:effectLst>
                  <a:outerShdw blurRad="38100" dist="19050" dir="2700000" algn="tl" rotWithShape="0">
                    <a:schemeClr val="dk1">
                      <a:alpha val="40000"/>
                    </a:schemeClr>
                  </a:outerShdw>
                </a:effectLst>
              </a:endParaRPr>
            </a:p>
          </p:txBody>
        </p:sp>
        <p:sp>
          <p:nvSpPr>
            <p:cNvPr id="359" name="文本框 358"/>
            <p:cNvSpPr txBox="1"/>
            <p:nvPr/>
          </p:nvSpPr>
          <p:spPr>
            <a:xfrm>
              <a:off x="5996919" y="3825762"/>
              <a:ext cx="566100"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v3</a:t>
              </a:r>
              <a:endParaRPr lang="zh-CN" altLang="en-US" i="1" dirty="0">
                <a:ln w="0"/>
                <a:effectLst>
                  <a:outerShdw blurRad="38100" dist="19050" dir="2700000" algn="tl" rotWithShape="0">
                    <a:schemeClr val="dk1">
                      <a:alpha val="40000"/>
                    </a:schemeClr>
                  </a:outerShdw>
                </a:effectLst>
              </a:endParaRPr>
            </a:p>
          </p:txBody>
        </p:sp>
        <p:sp>
          <p:nvSpPr>
            <p:cNvPr id="360" name="文本框 359"/>
            <p:cNvSpPr txBox="1"/>
            <p:nvPr/>
          </p:nvSpPr>
          <p:spPr>
            <a:xfrm>
              <a:off x="6904388" y="3825762"/>
              <a:ext cx="540375" cy="369332"/>
            </a:xfrm>
            <a:prstGeom prst="rect">
              <a:avLst/>
            </a:prstGeom>
            <a:noFill/>
          </p:spPr>
          <p:txBody>
            <a:bodyPr wrap="square" rtlCol="0">
              <a:spAutoFit/>
            </a:bodyPr>
            <a:lstStyle/>
            <a:p>
              <a:pPr algn="ctr"/>
              <a:r>
                <a:rPr lang="en-US" altLang="zh-CN" i="1" dirty="0" smtClean="0">
                  <a:ln w="0"/>
                  <a:effectLst>
                    <a:outerShdw blurRad="38100" dist="19050" dir="2700000" algn="tl" rotWithShape="0">
                      <a:schemeClr val="dk1">
                        <a:alpha val="40000"/>
                      </a:schemeClr>
                    </a:outerShdw>
                  </a:effectLst>
                </a:rPr>
                <a:t>v4</a:t>
              </a:r>
              <a:endParaRPr lang="zh-CN" altLang="en-US" i="1" dirty="0">
                <a:ln w="0"/>
                <a:effectLst>
                  <a:outerShdw blurRad="38100" dist="19050" dir="2700000" algn="tl" rotWithShape="0">
                    <a:schemeClr val="dk1">
                      <a:alpha val="40000"/>
                    </a:schemeClr>
                  </a:outerShdw>
                </a:effectLst>
              </a:endParaRPr>
            </a:p>
          </p:txBody>
        </p:sp>
        <p:sp>
          <p:nvSpPr>
            <p:cNvPr id="361" name="文本框 360"/>
            <p:cNvSpPr txBox="1"/>
            <p:nvPr/>
          </p:nvSpPr>
          <p:spPr>
            <a:xfrm rot="19148785">
              <a:off x="5133458" y="1836473"/>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2" name="文本框 361"/>
            <p:cNvSpPr txBox="1"/>
            <p:nvPr/>
          </p:nvSpPr>
          <p:spPr>
            <a:xfrm rot="2485824">
              <a:off x="6169955" y="1793286"/>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3" name="文本框 362"/>
            <p:cNvSpPr txBox="1"/>
            <p:nvPr/>
          </p:nvSpPr>
          <p:spPr>
            <a:xfrm>
              <a:off x="4712381"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4" name="文本框 363"/>
            <p:cNvSpPr txBox="1"/>
            <p:nvPr/>
          </p:nvSpPr>
          <p:spPr>
            <a:xfrm>
              <a:off x="6385892" y="2655075"/>
              <a:ext cx="475061" cy="29654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365" name="文本框 364"/>
            <p:cNvSpPr txBox="1"/>
            <p:nvPr/>
          </p:nvSpPr>
          <p:spPr>
            <a:xfrm>
              <a:off x="4518037"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6" name="文本框 365"/>
            <p:cNvSpPr txBox="1"/>
            <p:nvPr/>
          </p:nvSpPr>
          <p:spPr>
            <a:xfrm>
              <a:off x="5122661"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7" name="文本框 366"/>
            <p:cNvSpPr txBox="1"/>
            <p:nvPr/>
          </p:nvSpPr>
          <p:spPr>
            <a:xfrm>
              <a:off x="6245534"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368" name="文本框 367"/>
            <p:cNvSpPr txBox="1"/>
            <p:nvPr/>
          </p:nvSpPr>
          <p:spPr>
            <a:xfrm>
              <a:off x="6796173" y="3184120"/>
              <a:ext cx="475061" cy="29654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sp>
        <p:nvSpPr>
          <p:cNvPr id="369" name="矩形 368"/>
          <p:cNvSpPr/>
          <p:nvPr/>
        </p:nvSpPr>
        <p:spPr>
          <a:xfrm>
            <a:off x="399257" y="4271657"/>
            <a:ext cx="9387344" cy="1477328"/>
          </a:xfrm>
          <a:prstGeom prst="rect">
            <a:avLst/>
          </a:prstGeom>
        </p:spPr>
        <p:txBody>
          <a:bodyPr wrap="square">
            <a:spAutoFit/>
          </a:bodyPr>
          <a:lstStyle/>
          <a:p>
            <a:pPr>
              <a:lnSpc>
                <a:spcPct val="150000"/>
              </a:lnSpc>
            </a:pPr>
            <a:r>
              <a:rPr lang="en-US" altLang="zh-CN" sz="2000" b="1" dirty="0" smtClean="0">
                <a:solidFill>
                  <a:srgbClr val="FF0000"/>
                </a:solidFill>
                <a:latin typeface="微软雅黑" panose="020B0503020204020204" pitchFamily="34" charset="-122"/>
                <a:ea typeface="微软雅黑" panose="020B0503020204020204" pitchFamily="34" charset="-122"/>
              </a:rPr>
              <a:t>Limitations:</a:t>
            </a:r>
          </a:p>
          <a:p>
            <a:pPr>
              <a:lnSpc>
                <a:spcPct val="150000"/>
              </a:lnSpc>
            </a:pPr>
            <a:r>
              <a:rPr lang="en-US" altLang="zh-CN" sz="2000" dirty="0" smtClean="0">
                <a:latin typeface="微软雅黑" panose="020B0503020204020204" pitchFamily="34" charset="-122"/>
                <a:ea typeface="微软雅黑" panose="020B0503020204020204" pitchFamily="34" charset="-122"/>
              </a:rPr>
              <a:t>a) </a:t>
            </a:r>
            <a:r>
              <a:rPr lang="zh-CN" altLang="en-US" sz="2000" dirty="0" smtClean="0">
                <a:latin typeface="微软雅黑" panose="020B0503020204020204" pitchFamily="34" charset="-122"/>
                <a:ea typeface="微软雅黑" panose="020B0503020204020204" pitchFamily="34" charset="-122"/>
              </a:rPr>
              <a:t>the </a:t>
            </a:r>
            <a:r>
              <a:rPr lang="zh-CN" altLang="en-US" sz="2000" dirty="0">
                <a:latin typeface="微软雅黑" panose="020B0503020204020204" pitchFamily="34" charset="-122"/>
                <a:ea typeface="微软雅黑" panose="020B0503020204020204" pitchFamily="34" charset="-122"/>
              </a:rPr>
              <a:t>time complexity</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b) the </a:t>
            </a:r>
            <a:r>
              <a:rPr lang="en-US" altLang="zh-CN" sz="2000" dirty="0">
                <a:latin typeface="微软雅黑" panose="020B0503020204020204" pitchFamily="34" charset="-122"/>
                <a:ea typeface="微软雅黑" panose="020B0503020204020204" pitchFamily="34" charset="-122"/>
              </a:rPr>
              <a:t>algorithm only generates a solution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when it terminates</a:t>
            </a:r>
            <a:endParaRPr lang="zh-CN" altLang="en-US" sz="2000" dirty="0">
              <a:latin typeface="微软雅黑" panose="020B0503020204020204" pitchFamily="34" charset="-122"/>
              <a:ea typeface="微软雅黑" panose="020B0503020204020204" pitchFamily="34" charset="-122"/>
            </a:endParaRPr>
          </a:p>
        </p:txBody>
      </p:sp>
      <p:sp>
        <p:nvSpPr>
          <p:cNvPr id="40" name="灯片编号占位符 39"/>
          <p:cNvSpPr>
            <a:spLocks noGrp="1"/>
          </p:cNvSpPr>
          <p:nvPr>
            <p:ph type="sldNum" sz="quarter" idx="12"/>
          </p:nvPr>
        </p:nvSpPr>
        <p:spPr/>
        <p:txBody>
          <a:bodyPr/>
          <a:lstStyle/>
          <a:p>
            <a:fld id="{52F1CC4D-4CCE-4D2A-B22C-25A859CB1CDC}" type="slidenum">
              <a:rPr lang="zh-CN" altLang="en-US" smtClean="0"/>
              <a:pPr/>
              <a:t>5</a:t>
            </a:fld>
            <a:endParaRPr lang="zh-CN" altLang="en-US"/>
          </a:p>
        </p:txBody>
      </p:sp>
    </p:spTree>
    <p:extLst>
      <p:ext uri="{BB962C8B-B14F-4D97-AF65-F5344CB8AC3E}">
        <p14:creationId xmlns:p14="http://schemas.microsoft.com/office/powerpoint/2010/main" val="290317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xEl>
                                              <p:pRg st="0" end="0"/>
                                            </p:txEl>
                                          </p:spTgt>
                                        </p:tgtEl>
                                        <p:attrNameLst>
                                          <p:attrName>style.visibility</p:attrName>
                                        </p:attrNameLst>
                                      </p:cBhvr>
                                      <p:to>
                                        <p:strVal val="visible"/>
                                      </p:to>
                                    </p:set>
                                    <p:animEffect transition="in" filter="wipe(left)">
                                      <p:cBhvr>
                                        <p:cTn id="22" dur="500"/>
                                        <p:tgtEl>
                                          <p:spTgt spid="4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xEl>
                                              <p:pRg st="1" end="1"/>
                                            </p:txEl>
                                          </p:spTgt>
                                        </p:tgtEl>
                                        <p:attrNameLst>
                                          <p:attrName>style.visibility</p:attrName>
                                        </p:attrNameLst>
                                      </p:cBhvr>
                                      <p:to>
                                        <p:strVal val="visible"/>
                                      </p:to>
                                    </p:set>
                                    <p:animEffect transition="in" filter="wipe(left)">
                                      <p:cBhvr>
                                        <p:cTn id="34" dur="500"/>
                                        <p:tgtEl>
                                          <p:spTgt spid="4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35" presetClass="path" presetSubtype="0" accel="50000" decel="50000" fill="hold" nodeType="withEffect">
                                  <p:stCondLst>
                                    <p:cond delay="0"/>
                                  </p:stCondLst>
                                  <p:childTnLst>
                                    <p:animMotion origin="layout" path="M -1.66667E-6 -4.07407E-6 L -0.1694 -4.07407E-6 " pathEditMode="relative" rAng="0" ptsTypes="AA">
                                      <p:cBhvr>
                                        <p:cTn id="41" dur="750" fill="hold"/>
                                        <p:tgtEl>
                                          <p:spTgt spid="46"/>
                                        </p:tgtEl>
                                        <p:attrNameLst>
                                          <p:attrName>ppt_x</p:attrName>
                                          <p:attrName>ppt_y</p:attrName>
                                        </p:attrNameLst>
                                      </p:cBhvr>
                                      <p:rCtr x="-8477" y="0"/>
                                    </p:animMotion>
                                  </p:childTnLst>
                                </p:cTn>
                              </p:par>
                            </p:childTnLst>
                          </p:cTn>
                        </p:par>
                      </p:childTnLst>
                    </p:cTn>
                  </p:par>
                  <p:par>
                    <p:cTn id="42" fill="hold">
                      <p:stCondLst>
                        <p:cond delay="indefinite"/>
                      </p:stCondLst>
                      <p:childTnLst>
                        <p:par>
                          <p:cTn id="43" fill="hold">
                            <p:stCondLst>
                              <p:cond delay="0"/>
                            </p:stCondLst>
                            <p:childTnLst>
                              <p:par>
                                <p:cTn id="44" presetID="23" presetClass="entr" presetSubtype="32"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250" fill="hold"/>
                                        <p:tgtEl>
                                          <p:spTgt spid="47"/>
                                        </p:tgtEl>
                                        <p:attrNameLst>
                                          <p:attrName>ppt_w</p:attrName>
                                        </p:attrNameLst>
                                      </p:cBhvr>
                                      <p:tavLst>
                                        <p:tav tm="0">
                                          <p:val>
                                            <p:strVal val="4*#ppt_w"/>
                                          </p:val>
                                        </p:tav>
                                        <p:tav tm="100000">
                                          <p:val>
                                            <p:strVal val="#ppt_w"/>
                                          </p:val>
                                        </p:tav>
                                      </p:tavLst>
                                    </p:anim>
                                    <p:anim calcmode="lin" valueType="num">
                                      <p:cBhvr>
                                        <p:cTn id="47" dur="250" fill="hold"/>
                                        <p:tgtEl>
                                          <p:spTgt spid="47"/>
                                        </p:tgtEl>
                                        <p:attrNameLst>
                                          <p:attrName>ppt_h</p:attrName>
                                        </p:attrNameLst>
                                      </p:cBhvr>
                                      <p:tavLst>
                                        <p:tav tm="0">
                                          <p:val>
                                            <p:strVal val="4*#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3">
                                            <p:txEl>
                                              <p:pRg st="0" end="0"/>
                                            </p:txEl>
                                          </p:spTgt>
                                        </p:tgtEl>
                                      </p:cBhvr>
                                    </p:animEffect>
                                    <p:set>
                                      <p:cBhvr>
                                        <p:cTn id="52" dur="1" fill="hold">
                                          <p:stCondLst>
                                            <p:cond delay="499"/>
                                          </p:stCondLst>
                                        </p:cTn>
                                        <p:tgtEl>
                                          <p:spTgt spid="43">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3">
                                            <p:txEl>
                                              <p:pRg st="1" end="1"/>
                                            </p:txEl>
                                          </p:spTgt>
                                        </p:tgtEl>
                                      </p:cBhvr>
                                    </p:animEffect>
                                    <p:set>
                                      <p:cBhvr>
                                        <p:cTn id="55" dur="1" fill="hold">
                                          <p:stCondLst>
                                            <p:cond delay="499"/>
                                          </p:stCondLst>
                                        </p:cTn>
                                        <p:tgtEl>
                                          <p:spTgt spid="43">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7"/>
                                        </p:tgtEl>
                                      </p:cBhvr>
                                    </p:animEffect>
                                    <p:set>
                                      <p:cBhvr>
                                        <p:cTn id="64" dur="1" fill="hold">
                                          <p:stCondLst>
                                            <p:cond delay="499"/>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1+#ppt_w/2"/>
                                          </p:val>
                                        </p:tav>
                                        <p:tav tm="100000">
                                          <p:val>
                                            <p:strVal val="#ppt_x"/>
                                          </p:val>
                                        </p:tav>
                                      </p:tavLst>
                                    </p:anim>
                                    <p:anim calcmode="lin" valueType="num">
                                      <p:cBhvr additive="base">
                                        <p:cTn id="75" dur="500" fill="hold"/>
                                        <p:tgtEl>
                                          <p:spTgt spid="75"/>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additive="base">
                                        <p:cTn id="79" dur="500" fill="hold"/>
                                        <p:tgtEl>
                                          <p:spTgt spid="78"/>
                                        </p:tgtEl>
                                        <p:attrNameLst>
                                          <p:attrName>ppt_x</p:attrName>
                                        </p:attrNameLst>
                                      </p:cBhvr>
                                      <p:tavLst>
                                        <p:tav tm="0">
                                          <p:val>
                                            <p:strVal val="1+#ppt_w/2"/>
                                          </p:val>
                                        </p:tav>
                                        <p:tav tm="100000">
                                          <p:val>
                                            <p:strVal val="#ppt_x"/>
                                          </p:val>
                                        </p:tav>
                                      </p:tavLst>
                                    </p:anim>
                                    <p:anim calcmode="lin" valueType="num">
                                      <p:cBhvr additive="base">
                                        <p:cTn id="80" dur="500" fill="hold"/>
                                        <p:tgtEl>
                                          <p:spTgt spid="78"/>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1+#ppt_w/2"/>
                                          </p:val>
                                        </p:tav>
                                        <p:tav tm="100000">
                                          <p:val>
                                            <p:strVal val="#ppt_x"/>
                                          </p:val>
                                        </p:tav>
                                      </p:tavLst>
                                    </p:anim>
                                    <p:anim calcmode="lin" valueType="num">
                                      <p:cBhvr additive="base">
                                        <p:cTn id="85" dur="500" fill="hold"/>
                                        <p:tgtEl>
                                          <p:spTgt spid="81"/>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2"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 calcmode="lin" valueType="num">
                                      <p:cBhvr additive="base">
                                        <p:cTn id="89" dur="500" fill="hold"/>
                                        <p:tgtEl>
                                          <p:spTgt spid="84"/>
                                        </p:tgtEl>
                                        <p:attrNameLst>
                                          <p:attrName>ppt_x</p:attrName>
                                        </p:attrNameLst>
                                      </p:cBhvr>
                                      <p:tavLst>
                                        <p:tav tm="0">
                                          <p:val>
                                            <p:strVal val="1+#ppt_w/2"/>
                                          </p:val>
                                        </p:tav>
                                        <p:tav tm="100000">
                                          <p:val>
                                            <p:strVal val="#ppt_x"/>
                                          </p:val>
                                        </p:tav>
                                      </p:tavLst>
                                    </p:anim>
                                    <p:anim calcmode="lin" valueType="num">
                                      <p:cBhvr additive="base">
                                        <p:cTn id="90"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44"/>
                                        </p:tgtEl>
                                      </p:cBhvr>
                                    </p:animEffect>
                                    <p:set>
                                      <p:cBhvr>
                                        <p:cTn id="100" dur="1" fill="hold">
                                          <p:stCondLst>
                                            <p:cond delay="499"/>
                                          </p:stCondLst>
                                        </p:cTn>
                                        <p:tgtEl>
                                          <p:spTgt spid="4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3.75E-6 1.11111E-6 L 0.02865 0.29398 " pathEditMode="relative" rAng="0" ptsTypes="AA">
                                      <p:cBhvr>
                                        <p:cTn id="107" dur="750" fill="hold"/>
                                        <p:tgtEl>
                                          <p:spTgt spid="75"/>
                                        </p:tgtEl>
                                        <p:attrNameLst>
                                          <p:attrName>ppt_x</p:attrName>
                                          <p:attrName>ppt_y</p:attrName>
                                        </p:attrNameLst>
                                      </p:cBhvr>
                                      <p:rCtr x="1432" y="14699"/>
                                    </p:animMotion>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8"/>
                                        </p:tgtEl>
                                        <p:attrNameLst>
                                          <p:attrName>style.visibility</p:attrName>
                                        </p:attrNameLst>
                                      </p:cBhvr>
                                      <p:to>
                                        <p:strVal val="visible"/>
                                      </p:to>
                                    </p:set>
                                    <p:animEffect transition="in" filter="wipe(left)">
                                      <p:cBhvr>
                                        <p:cTn id="112" dur="500"/>
                                        <p:tgtEl>
                                          <p:spTgt spid="208"/>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3"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wheel(3)">
                                      <p:cBhvr>
                                        <p:cTn id="117" dur="750"/>
                                        <p:tgtEl>
                                          <p:spTgt spid="206"/>
                                        </p:tgtEl>
                                      </p:cBhvr>
                                    </p:animEffect>
                                  </p:childTnLst>
                                </p:cTn>
                              </p:par>
                              <p:par>
                                <p:cTn id="118" presetID="21" presetClass="entr" presetSubtype="3"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wheel(3)">
                                      <p:cBhvr>
                                        <p:cTn id="120" dur="750"/>
                                        <p:tgtEl>
                                          <p:spTgt spid="20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03"/>
                                        </p:tgtEl>
                                        <p:attrNameLst>
                                          <p:attrName>style.visibility</p:attrName>
                                        </p:attrNameLst>
                                      </p:cBhvr>
                                      <p:to>
                                        <p:strVal val="visible"/>
                                      </p:to>
                                    </p:set>
                                    <p:animEffect transition="in" filter="fade">
                                      <p:cBhvr>
                                        <p:cTn id="125" dur="500"/>
                                        <p:tgtEl>
                                          <p:spTgt spid="203"/>
                                        </p:tgtEl>
                                      </p:cBhvr>
                                    </p:animEffect>
                                  </p:childTnLst>
                                </p:cTn>
                              </p:par>
                            </p:childTnLst>
                          </p:cTn>
                        </p:par>
                        <p:par>
                          <p:cTn id="126" fill="hold">
                            <p:stCondLst>
                              <p:cond delay="500"/>
                            </p:stCondLst>
                            <p:childTnLst>
                              <p:par>
                                <p:cTn id="127" presetID="16" presetClass="entr" presetSubtype="42" fill="hold" nodeType="afterEffect">
                                  <p:stCondLst>
                                    <p:cond delay="0"/>
                                  </p:stCondLst>
                                  <p:childTnLst>
                                    <p:set>
                                      <p:cBhvr>
                                        <p:cTn id="128" dur="1" fill="hold">
                                          <p:stCondLst>
                                            <p:cond delay="0"/>
                                          </p:stCondLst>
                                        </p:cTn>
                                        <p:tgtEl>
                                          <p:spTgt spid="210"/>
                                        </p:tgtEl>
                                        <p:attrNameLst>
                                          <p:attrName>style.visibility</p:attrName>
                                        </p:attrNameLst>
                                      </p:cBhvr>
                                      <p:to>
                                        <p:strVal val="visible"/>
                                      </p:to>
                                    </p:set>
                                    <p:animEffect transition="in" filter="barn(outHorizontal)">
                                      <p:cBhvr>
                                        <p:cTn id="129" dur="500"/>
                                        <p:tgtEl>
                                          <p:spTgt spid="21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750"/>
                                        <p:tgtEl>
                                          <p:spTgt spid="211"/>
                                        </p:tgtEl>
                                      </p:cBhvr>
                                    </p:animEffect>
                                    <p:anim calcmode="lin" valueType="num">
                                      <p:cBhvr>
                                        <p:cTn id="135" dur="750" fill="hold"/>
                                        <p:tgtEl>
                                          <p:spTgt spid="211"/>
                                        </p:tgtEl>
                                        <p:attrNameLst>
                                          <p:attrName>ppt_x</p:attrName>
                                        </p:attrNameLst>
                                      </p:cBhvr>
                                      <p:tavLst>
                                        <p:tav tm="0">
                                          <p:val>
                                            <p:strVal val="#ppt_x"/>
                                          </p:val>
                                        </p:tav>
                                        <p:tav tm="100000">
                                          <p:val>
                                            <p:strVal val="#ppt_x"/>
                                          </p:val>
                                        </p:tav>
                                      </p:tavLst>
                                    </p:anim>
                                    <p:anim calcmode="lin" valueType="num">
                                      <p:cBhvr>
                                        <p:cTn id="136" dur="75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55"/>
                                        </p:tgtEl>
                                      </p:cBhvr>
                                    </p:animEffect>
                                    <p:set>
                                      <p:cBhvr>
                                        <p:cTn id="141" dur="1" fill="hold">
                                          <p:stCondLst>
                                            <p:cond delay="499"/>
                                          </p:stCondLst>
                                        </p:cTn>
                                        <p:tgtEl>
                                          <p:spTgt spid="55"/>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fade">
                                      <p:cBhvr>
                                        <p:cTn id="146" dur="750"/>
                                        <p:tgtEl>
                                          <p:spTgt spid="220"/>
                                        </p:tgtEl>
                                      </p:cBhvr>
                                    </p:animEffect>
                                    <p:anim calcmode="lin" valueType="num">
                                      <p:cBhvr>
                                        <p:cTn id="147" dur="750" fill="hold"/>
                                        <p:tgtEl>
                                          <p:spTgt spid="220"/>
                                        </p:tgtEl>
                                        <p:attrNameLst>
                                          <p:attrName>ppt_x</p:attrName>
                                        </p:attrNameLst>
                                      </p:cBhvr>
                                      <p:tavLst>
                                        <p:tav tm="0">
                                          <p:val>
                                            <p:strVal val="#ppt_x"/>
                                          </p:val>
                                        </p:tav>
                                        <p:tav tm="100000">
                                          <p:val>
                                            <p:strVal val="#ppt_x"/>
                                          </p:val>
                                        </p:tav>
                                      </p:tavLst>
                                    </p:anim>
                                    <p:anim calcmode="lin" valueType="num">
                                      <p:cBhvr>
                                        <p:cTn id="148" dur="75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09"/>
                                        </p:tgtEl>
                                        <p:attrNameLst>
                                          <p:attrName>style.visibility</p:attrName>
                                        </p:attrNameLst>
                                      </p:cBhvr>
                                      <p:to>
                                        <p:strVal val="visible"/>
                                      </p:to>
                                    </p:set>
                                    <p:animEffect transition="in" filter="wipe(left)">
                                      <p:cBhvr>
                                        <p:cTn id="153" dur="500"/>
                                        <p:tgtEl>
                                          <p:spTgt spid="209"/>
                                        </p:tgtEl>
                                      </p:cBhvr>
                                    </p:animEffect>
                                  </p:childTnLst>
                                </p:cTn>
                              </p:par>
                            </p:childTnLst>
                          </p:cTn>
                        </p:par>
                        <p:par>
                          <p:cTn id="154" fill="hold">
                            <p:stCondLst>
                              <p:cond delay="500"/>
                            </p:stCondLst>
                            <p:childTnLst>
                              <p:par>
                                <p:cTn id="155" presetID="10" presetClass="exit" presetSubtype="0" fill="hold" nodeType="afterEffect">
                                  <p:stCondLst>
                                    <p:cond delay="0"/>
                                  </p:stCondLst>
                                  <p:childTnLst>
                                    <p:animEffect transition="out" filter="fade">
                                      <p:cBhvr>
                                        <p:cTn id="156" dur="500"/>
                                        <p:tgtEl>
                                          <p:spTgt spid="203"/>
                                        </p:tgtEl>
                                      </p:cBhvr>
                                    </p:animEffect>
                                    <p:set>
                                      <p:cBhvr>
                                        <p:cTn id="157" dur="1" fill="hold">
                                          <p:stCondLst>
                                            <p:cond delay="499"/>
                                          </p:stCondLst>
                                        </p:cTn>
                                        <p:tgtEl>
                                          <p:spTgt spid="20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10"/>
                                        </p:tgtEl>
                                      </p:cBhvr>
                                    </p:animEffect>
                                    <p:set>
                                      <p:cBhvr>
                                        <p:cTn id="160" dur="1" fill="hold">
                                          <p:stCondLst>
                                            <p:cond delay="499"/>
                                          </p:stCondLst>
                                        </p:cTn>
                                        <p:tgtEl>
                                          <p:spTgt spid="210"/>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3.75E-6 3.7037E-6 L -0.00039 0.25023 " pathEditMode="relative" rAng="0" ptsTypes="AA">
                                      <p:cBhvr>
                                        <p:cTn id="169" dur="750" fill="hold"/>
                                        <p:tgtEl>
                                          <p:spTgt spid="78"/>
                                        </p:tgtEl>
                                        <p:attrNameLst>
                                          <p:attrName>ppt_x</p:attrName>
                                          <p:attrName>ppt_y</p:attrName>
                                        </p:attrNameLst>
                                      </p:cBhvr>
                                      <p:rCtr x="-26" y="12500"/>
                                    </p:animMotion>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nodeType="clickEffect">
                                  <p:stCondLst>
                                    <p:cond delay="0"/>
                                  </p:stCondLst>
                                  <p:childTnLst>
                                    <p:animEffect transition="out" filter="fade">
                                      <p:cBhvr>
                                        <p:cTn id="173" dur="500"/>
                                        <p:tgtEl>
                                          <p:spTgt spid="78"/>
                                        </p:tgtEl>
                                      </p:cBhvr>
                                    </p:animEffect>
                                    <p:set>
                                      <p:cBhvr>
                                        <p:cTn id="174" dur="1" fill="hold">
                                          <p:stCondLst>
                                            <p:cond delay="499"/>
                                          </p:stCondLst>
                                        </p:cTn>
                                        <p:tgtEl>
                                          <p:spTgt spid="78"/>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0 0 L 0 0.25 E" pathEditMode="relative" ptsTypes="">
                                      <p:cBhvr>
                                        <p:cTn id="178" dur="750" fill="hold"/>
                                        <p:tgtEl>
                                          <p:spTgt spid="81"/>
                                        </p:tgtEl>
                                        <p:attrNameLst>
                                          <p:attrName>ppt_x</p:attrName>
                                          <p:attrName>ppt_y</p:attrName>
                                        </p:attrNameLst>
                                      </p:cBhvr>
                                    </p:animMotion>
                                  </p:childTnLst>
                                </p:cTn>
                              </p:par>
                            </p:childTnLst>
                          </p:cTn>
                        </p:par>
                        <p:par>
                          <p:cTn id="179" fill="hold">
                            <p:stCondLst>
                              <p:cond delay="750"/>
                            </p:stCondLst>
                            <p:childTnLst>
                              <p:par>
                                <p:cTn id="180" presetID="10" presetClass="exit" presetSubtype="0" fill="hold" nodeType="afterEffect">
                                  <p:stCondLst>
                                    <p:cond delay="0"/>
                                  </p:stCondLst>
                                  <p:childTnLst>
                                    <p:animEffect transition="out" filter="fade">
                                      <p:cBhvr>
                                        <p:cTn id="181" dur="500"/>
                                        <p:tgtEl>
                                          <p:spTgt spid="81"/>
                                        </p:tgtEl>
                                      </p:cBhvr>
                                    </p:animEffect>
                                    <p:set>
                                      <p:cBhvr>
                                        <p:cTn id="182" dur="1" fill="hold">
                                          <p:stCondLst>
                                            <p:cond delay="499"/>
                                          </p:stCondLst>
                                        </p:cTn>
                                        <p:tgtEl>
                                          <p:spTgt spid="81"/>
                                        </p:tgtEl>
                                        <p:attrNameLst>
                                          <p:attrName>style.visibility</p:attrName>
                                        </p:attrNameLst>
                                      </p:cBhvr>
                                      <p:to>
                                        <p:strVal val="hidden"/>
                                      </p:to>
                                    </p:set>
                                  </p:childTnLst>
                                </p:cTn>
                              </p:par>
                            </p:childTnLst>
                          </p:cTn>
                        </p:par>
                        <p:par>
                          <p:cTn id="183" fill="hold">
                            <p:stCondLst>
                              <p:cond delay="1250"/>
                            </p:stCondLst>
                            <p:childTnLst>
                              <p:par>
                                <p:cTn id="184" presetID="42" presetClass="path" presetSubtype="0" accel="50000" decel="50000" fill="hold" nodeType="afterEffect">
                                  <p:stCondLst>
                                    <p:cond delay="0"/>
                                  </p:stCondLst>
                                  <p:childTnLst>
                                    <p:animMotion origin="layout" path="M 0 0 L 0 0.25 E" pathEditMode="relative" ptsTypes="">
                                      <p:cBhvr>
                                        <p:cTn id="185" dur="750" fill="hold"/>
                                        <p:tgtEl>
                                          <p:spTgt spid="84"/>
                                        </p:tgtEl>
                                        <p:attrNameLst>
                                          <p:attrName>ppt_x</p:attrName>
                                          <p:attrName>ppt_y</p:attrName>
                                        </p:attrNameLst>
                                      </p:cBhvr>
                                    </p:animMotion>
                                  </p:childTnLst>
                                </p:cTn>
                              </p:par>
                            </p:childTnLst>
                          </p:cTn>
                        </p:par>
                        <p:par>
                          <p:cTn id="186" fill="hold">
                            <p:stCondLst>
                              <p:cond delay="2000"/>
                            </p:stCondLst>
                            <p:childTnLst>
                              <p:par>
                                <p:cTn id="187" presetID="10" presetClass="exit" presetSubtype="0" fill="hold" nodeType="afterEffect">
                                  <p:stCondLst>
                                    <p:cond delay="0"/>
                                  </p:stCondLst>
                                  <p:childTnLst>
                                    <p:animEffect transition="out" filter="fade">
                                      <p:cBhvr>
                                        <p:cTn id="188" dur="500"/>
                                        <p:tgtEl>
                                          <p:spTgt spid="84"/>
                                        </p:tgtEl>
                                      </p:cBhvr>
                                    </p:animEffect>
                                    <p:set>
                                      <p:cBhvr>
                                        <p:cTn id="189" dur="1" fill="hold">
                                          <p:stCondLst>
                                            <p:cond delay="499"/>
                                          </p:stCondLst>
                                        </p:cTn>
                                        <p:tgtEl>
                                          <p:spTgt spid="8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nodeType="clickEffect">
                                  <p:stCondLst>
                                    <p:cond delay="0"/>
                                  </p:stCondLst>
                                  <p:childTnLst>
                                    <p:animEffect transition="out" filter="fade">
                                      <p:cBhvr>
                                        <p:cTn id="193" dur="500"/>
                                        <p:tgtEl>
                                          <p:spTgt spid="211"/>
                                        </p:tgtEl>
                                      </p:cBhvr>
                                    </p:animEffect>
                                    <p:set>
                                      <p:cBhvr>
                                        <p:cTn id="194" dur="1" fill="hold">
                                          <p:stCondLst>
                                            <p:cond delay="499"/>
                                          </p:stCondLst>
                                        </p:cTn>
                                        <p:tgtEl>
                                          <p:spTgt spid="21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20"/>
                                        </p:tgtEl>
                                      </p:cBhvr>
                                    </p:animEffect>
                                    <p:set>
                                      <p:cBhvr>
                                        <p:cTn id="197" dur="1" fill="hold">
                                          <p:stCondLst>
                                            <p:cond delay="499"/>
                                          </p:stCondLst>
                                        </p:cTn>
                                        <p:tgtEl>
                                          <p:spTgt spid="220"/>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206"/>
                                        </p:tgtEl>
                                      </p:cBhvr>
                                    </p:animEffect>
                                    <p:set>
                                      <p:cBhvr>
                                        <p:cTn id="200" dur="1" fill="hold">
                                          <p:stCondLst>
                                            <p:cond delay="499"/>
                                          </p:stCondLst>
                                        </p:cTn>
                                        <p:tgtEl>
                                          <p:spTgt spid="206"/>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207"/>
                                        </p:tgtEl>
                                      </p:cBhvr>
                                    </p:animEffect>
                                    <p:set>
                                      <p:cBhvr>
                                        <p:cTn id="203" dur="1" fill="hold">
                                          <p:stCondLst>
                                            <p:cond delay="499"/>
                                          </p:stCondLst>
                                        </p:cTn>
                                        <p:tgtEl>
                                          <p:spTgt spid="20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250"/>
                                        <p:tgtEl>
                                          <p:spTgt spid="238"/>
                                        </p:tgtEl>
                                      </p:cBhvr>
                                    </p:animEffect>
                                    <p:anim calcmode="lin" valueType="num">
                                      <p:cBhvr>
                                        <p:cTn id="209" dur="250" fill="hold"/>
                                        <p:tgtEl>
                                          <p:spTgt spid="238"/>
                                        </p:tgtEl>
                                        <p:attrNameLst>
                                          <p:attrName>ppt_x</p:attrName>
                                        </p:attrNameLst>
                                      </p:cBhvr>
                                      <p:tavLst>
                                        <p:tav tm="0">
                                          <p:val>
                                            <p:strVal val="#ppt_x"/>
                                          </p:val>
                                        </p:tav>
                                        <p:tav tm="100000">
                                          <p:val>
                                            <p:strVal val="#ppt_x"/>
                                          </p:val>
                                        </p:tav>
                                      </p:tavLst>
                                    </p:anim>
                                    <p:anim calcmode="lin" valueType="num">
                                      <p:cBhvr>
                                        <p:cTn id="210" dur="250" fill="hold"/>
                                        <p:tgtEl>
                                          <p:spTgt spid="238"/>
                                        </p:tgtEl>
                                        <p:attrNameLst>
                                          <p:attrName>ppt_y</p:attrName>
                                        </p:attrNameLst>
                                      </p:cBhvr>
                                      <p:tavLst>
                                        <p:tav tm="0">
                                          <p:val>
                                            <p:strVal val="#ppt_y+.1"/>
                                          </p:val>
                                        </p:tav>
                                        <p:tav tm="100000">
                                          <p:val>
                                            <p:strVal val="#ppt_y"/>
                                          </p:val>
                                        </p:tav>
                                      </p:tavLst>
                                    </p:anim>
                                  </p:childTnLst>
                                </p:cTn>
                              </p:par>
                            </p:childTnLst>
                          </p:cTn>
                        </p:par>
                        <p:par>
                          <p:cTn id="211" fill="hold">
                            <p:stCondLst>
                              <p:cond delay="250"/>
                            </p:stCondLst>
                            <p:childTnLst>
                              <p:par>
                                <p:cTn id="212" presetID="42" presetClass="entr" presetSubtype="0" fill="hold" nodeType="afterEffect">
                                  <p:stCondLst>
                                    <p:cond delay="0"/>
                                  </p:stCondLst>
                                  <p:childTnLst>
                                    <p:set>
                                      <p:cBhvr>
                                        <p:cTn id="213" dur="1" fill="hold">
                                          <p:stCondLst>
                                            <p:cond delay="0"/>
                                          </p:stCondLst>
                                        </p:cTn>
                                        <p:tgtEl>
                                          <p:spTgt spid="229"/>
                                        </p:tgtEl>
                                        <p:attrNameLst>
                                          <p:attrName>style.visibility</p:attrName>
                                        </p:attrNameLst>
                                      </p:cBhvr>
                                      <p:to>
                                        <p:strVal val="visible"/>
                                      </p:to>
                                    </p:set>
                                    <p:animEffect transition="in" filter="fade">
                                      <p:cBhvr>
                                        <p:cTn id="214" dur="250"/>
                                        <p:tgtEl>
                                          <p:spTgt spid="229"/>
                                        </p:tgtEl>
                                      </p:cBhvr>
                                    </p:animEffect>
                                    <p:anim calcmode="lin" valueType="num">
                                      <p:cBhvr>
                                        <p:cTn id="215" dur="250" fill="hold"/>
                                        <p:tgtEl>
                                          <p:spTgt spid="229"/>
                                        </p:tgtEl>
                                        <p:attrNameLst>
                                          <p:attrName>ppt_x</p:attrName>
                                        </p:attrNameLst>
                                      </p:cBhvr>
                                      <p:tavLst>
                                        <p:tav tm="0">
                                          <p:val>
                                            <p:strVal val="#ppt_x"/>
                                          </p:val>
                                        </p:tav>
                                        <p:tav tm="100000">
                                          <p:val>
                                            <p:strVal val="#ppt_x"/>
                                          </p:val>
                                        </p:tav>
                                      </p:tavLst>
                                    </p:anim>
                                    <p:anim calcmode="lin" valueType="num">
                                      <p:cBhvr>
                                        <p:cTn id="216" dur="250" fill="hold"/>
                                        <p:tgtEl>
                                          <p:spTgt spid="229"/>
                                        </p:tgtEl>
                                        <p:attrNameLst>
                                          <p:attrName>ppt_y</p:attrName>
                                        </p:attrNameLst>
                                      </p:cBhvr>
                                      <p:tavLst>
                                        <p:tav tm="0">
                                          <p:val>
                                            <p:strVal val="#ppt_y+.1"/>
                                          </p:val>
                                        </p:tav>
                                        <p:tav tm="100000">
                                          <p:val>
                                            <p:strVal val="#ppt_y"/>
                                          </p:val>
                                        </p:tav>
                                      </p:tavLst>
                                    </p:anim>
                                  </p:childTnLst>
                                </p:cTn>
                              </p:par>
                            </p:childTnLst>
                          </p:cTn>
                        </p:par>
                        <p:par>
                          <p:cTn id="217" fill="hold">
                            <p:stCondLst>
                              <p:cond delay="500"/>
                            </p:stCondLst>
                            <p:childTnLst>
                              <p:par>
                                <p:cTn id="218" presetID="42" presetClass="entr" presetSubtype="0" fill="hold" nodeType="afterEffect">
                                  <p:stCondLst>
                                    <p:cond delay="0"/>
                                  </p:stCondLst>
                                  <p:childTnLst>
                                    <p:set>
                                      <p:cBhvr>
                                        <p:cTn id="219" dur="1" fill="hold">
                                          <p:stCondLst>
                                            <p:cond delay="0"/>
                                          </p:stCondLst>
                                        </p:cTn>
                                        <p:tgtEl>
                                          <p:spTgt spid="247"/>
                                        </p:tgtEl>
                                        <p:attrNameLst>
                                          <p:attrName>style.visibility</p:attrName>
                                        </p:attrNameLst>
                                      </p:cBhvr>
                                      <p:to>
                                        <p:strVal val="visible"/>
                                      </p:to>
                                    </p:set>
                                    <p:animEffect transition="in" filter="fade">
                                      <p:cBhvr>
                                        <p:cTn id="220" dur="250"/>
                                        <p:tgtEl>
                                          <p:spTgt spid="247"/>
                                        </p:tgtEl>
                                      </p:cBhvr>
                                    </p:animEffect>
                                    <p:anim calcmode="lin" valueType="num">
                                      <p:cBhvr>
                                        <p:cTn id="221" dur="250" fill="hold"/>
                                        <p:tgtEl>
                                          <p:spTgt spid="247"/>
                                        </p:tgtEl>
                                        <p:attrNameLst>
                                          <p:attrName>ppt_x</p:attrName>
                                        </p:attrNameLst>
                                      </p:cBhvr>
                                      <p:tavLst>
                                        <p:tav tm="0">
                                          <p:val>
                                            <p:strVal val="#ppt_x"/>
                                          </p:val>
                                        </p:tav>
                                        <p:tav tm="100000">
                                          <p:val>
                                            <p:strVal val="#ppt_x"/>
                                          </p:val>
                                        </p:tav>
                                      </p:tavLst>
                                    </p:anim>
                                    <p:anim calcmode="lin" valueType="num">
                                      <p:cBhvr>
                                        <p:cTn id="222" dur="250" fill="hold"/>
                                        <p:tgtEl>
                                          <p:spTgt spid="247"/>
                                        </p:tgtEl>
                                        <p:attrNameLst>
                                          <p:attrName>ppt_y</p:attrName>
                                        </p:attrNameLst>
                                      </p:cBhvr>
                                      <p:tavLst>
                                        <p:tav tm="0">
                                          <p:val>
                                            <p:strVal val="#ppt_y+.1"/>
                                          </p:val>
                                        </p:tav>
                                        <p:tav tm="100000">
                                          <p:val>
                                            <p:strVal val="#ppt_y"/>
                                          </p:val>
                                        </p:tav>
                                      </p:tavLst>
                                    </p:anim>
                                  </p:childTnLst>
                                </p:cTn>
                              </p:par>
                            </p:childTnLst>
                          </p:cTn>
                        </p:par>
                        <p:par>
                          <p:cTn id="223" fill="hold">
                            <p:stCondLst>
                              <p:cond delay="750"/>
                            </p:stCondLst>
                            <p:childTnLst>
                              <p:par>
                                <p:cTn id="224" presetID="42" presetClass="entr" presetSubtype="0" fill="hold" nodeType="afterEffect">
                                  <p:stCondLst>
                                    <p:cond delay="0"/>
                                  </p:stCondLst>
                                  <p:childTnLst>
                                    <p:set>
                                      <p:cBhvr>
                                        <p:cTn id="225" dur="1" fill="hold">
                                          <p:stCondLst>
                                            <p:cond delay="0"/>
                                          </p:stCondLst>
                                        </p:cTn>
                                        <p:tgtEl>
                                          <p:spTgt spid="256"/>
                                        </p:tgtEl>
                                        <p:attrNameLst>
                                          <p:attrName>style.visibility</p:attrName>
                                        </p:attrNameLst>
                                      </p:cBhvr>
                                      <p:to>
                                        <p:strVal val="visible"/>
                                      </p:to>
                                    </p:set>
                                    <p:animEffect transition="in" filter="fade">
                                      <p:cBhvr>
                                        <p:cTn id="226" dur="250"/>
                                        <p:tgtEl>
                                          <p:spTgt spid="256"/>
                                        </p:tgtEl>
                                      </p:cBhvr>
                                    </p:animEffect>
                                    <p:anim calcmode="lin" valueType="num">
                                      <p:cBhvr>
                                        <p:cTn id="227" dur="250" fill="hold"/>
                                        <p:tgtEl>
                                          <p:spTgt spid="256"/>
                                        </p:tgtEl>
                                        <p:attrNameLst>
                                          <p:attrName>ppt_x</p:attrName>
                                        </p:attrNameLst>
                                      </p:cBhvr>
                                      <p:tavLst>
                                        <p:tav tm="0">
                                          <p:val>
                                            <p:strVal val="#ppt_x"/>
                                          </p:val>
                                        </p:tav>
                                        <p:tav tm="100000">
                                          <p:val>
                                            <p:strVal val="#ppt_x"/>
                                          </p:val>
                                        </p:tav>
                                      </p:tavLst>
                                    </p:anim>
                                    <p:anim calcmode="lin" valueType="num">
                                      <p:cBhvr>
                                        <p:cTn id="228" dur="250" fill="hold"/>
                                        <p:tgtEl>
                                          <p:spTgt spid="256"/>
                                        </p:tgtEl>
                                        <p:attrNameLst>
                                          <p:attrName>ppt_y</p:attrName>
                                        </p:attrNameLst>
                                      </p:cBhvr>
                                      <p:tavLst>
                                        <p:tav tm="0">
                                          <p:val>
                                            <p:strVal val="#ppt_y+.1"/>
                                          </p:val>
                                        </p:tav>
                                        <p:tav tm="100000">
                                          <p:val>
                                            <p:strVal val="#ppt_y"/>
                                          </p:val>
                                        </p:tav>
                                      </p:tavLst>
                                    </p:anim>
                                  </p:childTnLst>
                                </p:cTn>
                              </p:par>
                            </p:childTnLst>
                          </p:cTn>
                        </p:par>
                        <p:par>
                          <p:cTn id="229" fill="hold">
                            <p:stCondLst>
                              <p:cond delay="1000"/>
                            </p:stCondLst>
                            <p:childTnLst>
                              <p:par>
                                <p:cTn id="230" presetID="42" presetClass="entr" presetSubtype="0" fill="hold" nodeType="afterEffect">
                                  <p:stCondLst>
                                    <p:cond delay="0"/>
                                  </p:stCondLst>
                                  <p:childTnLst>
                                    <p:set>
                                      <p:cBhvr>
                                        <p:cTn id="231" dur="1" fill="hold">
                                          <p:stCondLst>
                                            <p:cond delay="0"/>
                                          </p:stCondLst>
                                        </p:cTn>
                                        <p:tgtEl>
                                          <p:spTgt spid="274"/>
                                        </p:tgtEl>
                                        <p:attrNameLst>
                                          <p:attrName>style.visibility</p:attrName>
                                        </p:attrNameLst>
                                      </p:cBhvr>
                                      <p:to>
                                        <p:strVal val="visible"/>
                                      </p:to>
                                    </p:set>
                                    <p:animEffect transition="in" filter="fade">
                                      <p:cBhvr>
                                        <p:cTn id="232" dur="250"/>
                                        <p:tgtEl>
                                          <p:spTgt spid="274"/>
                                        </p:tgtEl>
                                      </p:cBhvr>
                                    </p:animEffect>
                                    <p:anim calcmode="lin" valueType="num">
                                      <p:cBhvr>
                                        <p:cTn id="233" dur="250" fill="hold"/>
                                        <p:tgtEl>
                                          <p:spTgt spid="274"/>
                                        </p:tgtEl>
                                        <p:attrNameLst>
                                          <p:attrName>ppt_x</p:attrName>
                                        </p:attrNameLst>
                                      </p:cBhvr>
                                      <p:tavLst>
                                        <p:tav tm="0">
                                          <p:val>
                                            <p:strVal val="#ppt_x"/>
                                          </p:val>
                                        </p:tav>
                                        <p:tav tm="100000">
                                          <p:val>
                                            <p:strVal val="#ppt_x"/>
                                          </p:val>
                                        </p:tav>
                                      </p:tavLst>
                                    </p:anim>
                                    <p:anim calcmode="lin" valueType="num">
                                      <p:cBhvr>
                                        <p:cTn id="234" dur="250" fill="hold"/>
                                        <p:tgtEl>
                                          <p:spTgt spid="274"/>
                                        </p:tgtEl>
                                        <p:attrNameLst>
                                          <p:attrName>ppt_y</p:attrName>
                                        </p:attrNameLst>
                                      </p:cBhvr>
                                      <p:tavLst>
                                        <p:tav tm="0">
                                          <p:val>
                                            <p:strVal val="#ppt_y+.1"/>
                                          </p:val>
                                        </p:tav>
                                        <p:tav tm="100000">
                                          <p:val>
                                            <p:strVal val="#ppt_y"/>
                                          </p:val>
                                        </p:tav>
                                      </p:tavLst>
                                    </p:anim>
                                  </p:childTnLst>
                                </p:cTn>
                              </p:par>
                            </p:childTnLst>
                          </p:cTn>
                        </p:par>
                        <p:par>
                          <p:cTn id="235" fill="hold">
                            <p:stCondLst>
                              <p:cond delay="1250"/>
                            </p:stCondLst>
                            <p:childTnLst>
                              <p:par>
                                <p:cTn id="236" presetID="42" presetClass="entr" presetSubtype="0" fill="hold" nodeType="afterEffect">
                                  <p:stCondLst>
                                    <p:cond delay="0"/>
                                  </p:stCondLst>
                                  <p:childTnLst>
                                    <p:set>
                                      <p:cBhvr>
                                        <p:cTn id="237" dur="1" fill="hold">
                                          <p:stCondLst>
                                            <p:cond delay="0"/>
                                          </p:stCondLst>
                                        </p:cTn>
                                        <p:tgtEl>
                                          <p:spTgt spid="265"/>
                                        </p:tgtEl>
                                        <p:attrNameLst>
                                          <p:attrName>style.visibility</p:attrName>
                                        </p:attrNameLst>
                                      </p:cBhvr>
                                      <p:to>
                                        <p:strVal val="visible"/>
                                      </p:to>
                                    </p:set>
                                    <p:animEffect transition="in" filter="fade">
                                      <p:cBhvr>
                                        <p:cTn id="238" dur="250"/>
                                        <p:tgtEl>
                                          <p:spTgt spid="265"/>
                                        </p:tgtEl>
                                      </p:cBhvr>
                                    </p:animEffect>
                                    <p:anim calcmode="lin" valueType="num">
                                      <p:cBhvr>
                                        <p:cTn id="239" dur="250" fill="hold"/>
                                        <p:tgtEl>
                                          <p:spTgt spid="265"/>
                                        </p:tgtEl>
                                        <p:attrNameLst>
                                          <p:attrName>ppt_x</p:attrName>
                                        </p:attrNameLst>
                                      </p:cBhvr>
                                      <p:tavLst>
                                        <p:tav tm="0">
                                          <p:val>
                                            <p:strVal val="#ppt_x"/>
                                          </p:val>
                                        </p:tav>
                                        <p:tav tm="100000">
                                          <p:val>
                                            <p:strVal val="#ppt_x"/>
                                          </p:val>
                                        </p:tav>
                                      </p:tavLst>
                                    </p:anim>
                                    <p:anim calcmode="lin" valueType="num">
                                      <p:cBhvr>
                                        <p:cTn id="240" dur="250" fill="hold"/>
                                        <p:tgtEl>
                                          <p:spTgt spid="265"/>
                                        </p:tgtEl>
                                        <p:attrNameLst>
                                          <p:attrName>ppt_y</p:attrName>
                                        </p:attrNameLst>
                                      </p:cBhvr>
                                      <p:tavLst>
                                        <p:tav tm="0">
                                          <p:val>
                                            <p:strVal val="#ppt_y+.1"/>
                                          </p:val>
                                        </p:tav>
                                        <p:tav tm="100000">
                                          <p:val>
                                            <p:strVal val="#ppt_y"/>
                                          </p:val>
                                        </p:tav>
                                      </p:tavLst>
                                    </p:anim>
                                  </p:childTnLst>
                                </p:cTn>
                              </p:par>
                            </p:childTnLst>
                          </p:cTn>
                        </p:par>
                        <p:par>
                          <p:cTn id="241" fill="hold">
                            <p:stCondLst>
                              <p:cond delay="1500"/>
                            </p:stCondLst>
                            <p:childTnLst>
                              <p:par>
                                <p:cTn id="242" presetID="42" presetClass="entr" presetSubtype="0" fill="hold" nodeType="afterEffect">
                                  <p:stCondLst>
                                    <p:cond delay="0"/>
                                  </p:stCondLst>
                                  <p:childTnLst>
                                    <p:set>
                                      <p:cBhvr>
                                        <p:cTn id="243" dur="1" fill="hold">
                                          <p:stCondLst>
                                            <p:cond delay="0"/>
                                          </p:stCondLst>
                                        </p:cTn>
                                        <p:tgtEl>
                                          <p:spTgt spid="283"/>
                                        </p:tgtEl>
                                        <p:attrNameLst>
                                          <p:attrName>style.visibility</p:attrName>
                                        </p:attrNameLst>
                                      </p:cBhvr>
                                      <p:to>
                                        <p:strVal val="visible"/>
                                      </p:to>
                                    </p:set>
                                    <p:animEffect transition="in" filter="fade">
                                      <p:cBhvr>
                                        <p:cTn id="244" dur="250"/>
                                        <p:tgtEl>
                                          <p:spTgt spid="283"/>
                                        </p:tgtEl>
                                      </p:cBhvr>
                                    </p:animEffect>
                                    <p:anim calcmode="lin" valueType="num">
                                      <p:cBhvr>
                                        <p:cTn id="245" dur="250" fill="hold"/>
                                        <p:tgtEl>
                                          <p:spTgt spid="283"/>
                                        </p:tgtEl>
                                        <p:attrNameLst>
                                          <p:attrName>ppt_x</p:attrName>
                                        </p:attrNameLst>
                                      </p:cBhvr>
                                      <p:tavLst>
                                        <p:tav tm="0">
                                          <p:val>
                                            <p:strVal val="#ppt_x"/>
                                          </p:val>
                                        </p:tav>
                                        <p:tav tm="100000">
                                          <p:val>
                                            <p:strVal val="#ppt_x"/>
                                          </p:val>
                                        </p:tav>
                                      </p:tavLst>
                                    </p:anim>
                                    <p:anim calcmode="lin" valueType="num">
                                      <p:cBhvr>
                                        <p:cTn id="246" dur="250" fill="hold"/>
                                        <p:tgtEl>
                                          <p:spTgt spid="283"/>
                                        </p:tgtEl>
                                        <p:attrNameLst>
                                          <p:attrName>ppt_y</p:attrName>
                                        </p:attrNameLst>
                                      </p:cBhvr>
                                      <p:tavLst>
                                        <p:tav tm="0">
                                          <p:val>
                                            <p:strVal val="#ppt_y+.1"/>
                                          </p:val>
                                        </p:tav>
                                        <p:tav tm="100000">
                                          <p:val>
                                            <p:strVal val="#ppt_y"/>
                                          </p:val>
                                        </p:tav>
                                      </p:tavLst>
                                    </p:anim>
                                  </p:childTnLst>
                                </p:cTn>
                              </p:par>
                            </p:childTnLst>
                          </p:cTn>
                        </p:par>
                        <p:par>
                          <p:cTn id="247" fill="hold">
                            <p:stCondLst>
                              <p:cond delay="1750"/>
                            </p:stCondLst>
                            <p:childTnLst>
                              <p:par>
                                <p:cTn id="248" presetID="42" presetClass="entr" presetSubtype="0" fill="hold" nodeType="afterEffect">
                                  <p:stCondLst>
                                    <p:cond delay="0"/>
                                  </p:stCondLst>
                                  <p:childTnLst>
                                    <p:set>
                                      <p:cBhvr>
                                        <p:cTn id="249" dur="1" fill="hold">
                                          <p:stCondLst>
                                            <p:cond delay="0"/>
                                          </p:stCondLst>
                                        </p:cTn>
                                        <p:tgtEl>
                                          <p:spTgt spid="292"/>
                                        </p:tgtEl>
                                        <p:attrNameLst>
                                          <p:attrName>style.visibility</p:attrName>
                                        </p:attrNameLst>
                                      </p:cBhvr>
                                      <p:to>
                                        <p:strVal val="visible"/>
                                      </p:to>
                                    </p:set>
                                    <p:animEffect transition="in" filter="fade">
                                      <p:cBhvr>
                                        <p:cTn id="250" dur="250"/>
                                        <p:tgtEl>
                                          <p:spTgt spid="292"/>
                                        </p:tgtEl>
                                      </p:cBhvr>
                                    </p:animEffect>
                                    <p:anim calcmode="lin" valueType="num">
                                      <p:cBhvr>
                                        <p:cTn id="251" dur="250" fill="hold"/>
                                        <p:tgtEl>
                                          <p:spTgt spid="292"/>
                                        </p:tgtEl>
                                        <p:attrNameLst>
                                          <p:attrName>ppt_x</p:attrName>
                                        </p:attrNameLst>
                                      </p:cBhvr>
                                      <p:tavLst>
                                        <p:tav tm="0">
                                          <p:val>
                                            <p:strVal val="#ppt_x"/>
                                          </p:val>
                                        </p:tav>
                                        <p:tav tm="100000">
                                          <p:val>
                                            <p:strVal val="#ppt_x"/>
                                          </p:val>
                                        </p:tav>
                                      </p:tavLst>
                                    </p:anim>
                                    <p:anim calcmode="lin" valueType="num">
                                      <p:cBhvr>
                                        <p:cTn id="252" dur="25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3.33333E-6 -4.81481E-6 L 0.0319 0.49005 " pathEditMode="relative" rAng="0" ptsTypes="AA">
                                      <p:cBhvr>
                                        <p:cTn id="256" dur="1000" fill="hold"/>
                                        <p:tgtEl>
                                          <p:spTgt spid="238"/>
                                        </p:tgtEl>
                                        <p:attrNameLst>
                                          <p:attrName>ppt_x</p:attrName>
                                          <p:attrName>ppt_y</p:attrName>
                                        </p:attrNameLst>
                                      </p:cBhvr>
                                      <p:rCtr x="1589" y="24491"/>
                                    </p:animMotion>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nodeType="clickEffect">
                                  <p:stCondLst>
                                    <p:cond delay="0"/>
                                  </p:stCondLst>
                                  <p:childTnLst>
                                    <p:set>
                                      <p:cBhvr>
                                        <p:cTn id="260" dur="1" fill="hold">
                                          <p:stCondLst>
                                            <p:cond delay="0"/>
                                          </p:stCondLst>
                                        </p:cTn>
                                        <p:tgtEl>
                                          <p:spTgt spid="93"/>
                                        </p:tgtEl>
                                        <p:attrNameLst>
                                          <p:attrName>style.visibility</p:attrName>
                                        </p:attrNameLst>
                                      </p:cBhvr>
                                      <p:to>
                                        <p:strVal val="visible"/>
                                      </p:to>
                                    </p:set>
                                    <p:animEffect transition="in" filter="wipe(left)">
                                      <p:cBhvr>
                                        <p:cTn id="261" dur="500"/>
                                        <p:tgtEl>
                                          <p:spTgt spid="93"/>
                                        </p:tgtEl>
                                      </p:cBhvr>
                                    </p:animEffect>
                                  </p:childTnLst>
                                </p:cTn>
                              </p:par>
                              <p:par>
                                <p:cTn id="262" presetID="21" presetClass="entr" presetSubtype="3" fill="hold" grpId="0" nodeType="withEffect">
                                  <p:stCondLst>
                                    <p:cond delay="0"/>
                                  </p:stCondLst>
                                  <p:childTnLst>
                                    <p:set>
                                      <p:cBhvr>
                                        <p:cTn id="263" dur="1" fill="hold">
                                          <p:stCondLst>
                                            <p:cond delay="0"/>
                                          </p:stCondLst>
                                        </p:cTn>
                                        <p:tgtEl>
                                          <p:spTgt spid="302"/>
                                        </p:tgtEl>
                                        <p:attrNameLst>
                                          <p:attrName>style.visibility</p:attrName>
                                        </p:attrNameLst>
                                      </p:cBhvr>
                                      <p:to>
                                        <p:strVal val="visible"/>
                                      </p:to>
                                    </p:set>
                                    <p:animEffect transition="in" filter="wheel(3)">
                                      <p:cBhvr>
                                        <p:cTn id="264" dur="750"/>
                                        <p:tgtEl>
                                          <p:spTgt spid="302"/>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nodeType="clickEffect">
                                  <p:stCondLst>
                                    <p:cond delay="0"/>
                                  </p:stCondLst>
                                  <p:childTnLst>
                                    <p:set>
                                      <p:cBhvr>
                                        <p:cTn id="268" dur="1" fill="hold">
                                          <p:stCondLst>
                                            <p:cond delay="0"/>
                                          </p:stCondLst>
                                        </p:cTn>
                                        <p:tgtEl>
                                          <p:spTgt spid="303"/>
                                        </p:tgtEl>
                                        <p:attrNameLst>
                                          <p:attrName>style.visibility</p:attrName>
                                        </p:attrNameLst>
                                      </p:cBhvr>
                                      <p:to>
                                        <p:strVal val="visible"/>
                                      </p:to>
                                    </p:set>
                                    <p:animEffect transition="in" filter="fade">
                                      <p:cBhvr>
                                        <p:cTn id="269" dur="750"/>
                                        <p:tgtEl>
                                          <p:spTgt spid="303"/>
                                        </p:tgtEl>
                                      </p:cBhvr>
                                    </p:animEffect>
                                    <p:anim calcmode="lin" valueType="num">
                                      <p:cBhvr>
                                        <p:cTn id="270" dur="750" fill="hold"/>
                                        <p:tgtEl>
                                          <p:spTgt spid="303"/>
                                        </p:tgtEl>
                                        <p:attrNameLst>
                                          <p:attrName>ppt_x</p:attrName>
                                        </p:attrNameLst>
                                      </p:cBhvr>
                                      <p:tavLst>
                                        <p:tav tm="0">
                                          <p:val>
                                            <p:strVal val="#ppt_x"/>
                                          </p:val>
                                        </p:tav>
                                        <p:tav tm="100000">
                                          <p:val>
                                            <p:strVal val="#ppt_x"/>
                                          </p:val>
                                        </p:tav>
                                      </p:tavLst>
                                    </p:anim>
                                    <p:anim calcmode="lin" valueType="num">
                                      <p:cBhvr>
                                        <p:cTn id="271" dur="750" fill="hold"/>
                                        <p:tgtEl>
                                          <p:spTgt spid="303"/>
                                        </p:tgtEl>
                                        <p:attrNameLst>
                                          <p:attrName>ppt_y</p:attrName>
                                        </p:attrNameLst>
                                      </p:cBhvr>
                                      <p:tavLst>
                                        <p:tav tm="0">
                                          <p:val>
                                            <p:strVal val="#ppt_y+.1"/>
                                          </p:val>
                                        </p:tav>
                                        <p:tav tm="100000">
                                          <p:val>
                                            <p:strVal val="#ppt_y"/>
                                          </p:val>
                                        </p:tav>
                                      </p:tavLst>
                                    </p:anim>
                                  </p:childTnLst>
                                </p:cTn>
                              </p:par>
                              <p:par>
                                <p:cTn id="272" presetID="10" presetClass="exit" presetSubtype="0" fill="hold" grpId="1" nodeType="withEffect">
                                  <p:stCondLst>
                                    <p:cond delay="0"/>
                                  </p:stCondLst>
                                  <p:childTnLst>
                                    <p:animEffect transition="out" filter="fade">
                                      <p:cBhvr>
                                        <p:cTn id="273" dur="500"/>
                                        <p:tgtEl>
                                          <p:spTgt spid="302"/>
                                        </p:tgtEl>
                                      </p:cBhvr>
                                    </p:animEffect>
                                    <p:set>
                                      <p:cBhvr>
                                        <p:cTn id="274" dur="1" fill="hold">
                                          <p:stCondLst>
                                            <p:cond delay="499"/>
                                          </p:stCondLst>
                                        </p:cTn>
                                        <p:tgtEl>
                                          <p:spTgt spid="302"/>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4.16667E-6 4.44444E-6 L 0.00599 0.14189 " pathEditMode="relative" rAng="0" ptsTypes="AA">
                                      <p:cBhvr>
                                        <p:cTn id="278" dur="750" fill="hold"/>
                                        <p:tgtEl>
                                          <p:spTgt spid="93"/>
                                        </p:tgtEl>
                                        <p:attrNameLst>
                                          <p:attrName>ppt_x</p:attrName>
                                          <p:attrName>ppt_y</p:attrName>
                                        </p:attrNameLst>
                                      </p:cBhvr>
                                      <p:rCtr x="299" y="7083"/>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1.04167E-6 -3.33333E-6 L 0.11406 0.49028 " pathEditMode="relative" rAng="0" ptsTypes="AA">
                                      <p:cBhvr>
                                        <p:cTn id="282" dur="1000" fill="hold"/>
                                        <p:tgtEl>
                                          <p:spTgt spid="229"/>
                                        </p:tgtEl>
                                        <p:attrNameLst>
                                          <p:attrName>ppt_x</p:attrName>
                                          <p:attrName>ppt_y</p:attrName>
                                        </p:attrNameLst>
                                      </p:cBhvr>
                                      <p:rCtr x="5703" y="24514"/>
                                    </p:animMotion>
                                  </p:childTnLst>
                                </p:cTn>
                              </p:par>
                            </p:childTnLst>
                          </p:cTn>
                        </p:par>
                      </p:childTnLst>
                    </p:cTn>
                  </p:par>
                  <p:par>
                    <p:cTn id="283" fill="hold">
                      <p:stCondLst>
                        <p:cond delay="indefinite"/>
                      </p:stCondLst>
                      <p:childTnLst>
                        <p:par>
                          <p:cTn id="284" fill="hold">
                            <p:stCondLst>
                              <p:cond delay="0"/>
                            </p:stCondLst>
                            <p:childTnLst>
                              <p:par>
                                <p:cTn id="285" presetID="23" presetClass="entr" presetSubtype="32" fill="hold" grpId="0" nodeType="clickEffect">
                                  <p:stCondLst>
                                    <p:cond delay="0"/>
                                  </p:stCondLst>
                                  <p:childTnLst>
                                    <p:set>
                                      <p:cBhvr>
                                        <p:cTn id="286" dur="1" fill="hold">
                                          <p:stCondLst>
                                            <p:cond delay="0"/>
                                          </p:stCondLst>
                                        </p:cTn>
                                        <p:tgtEl>
                                          <p:spTgt spid="97"/>
                                        </p:tgtEl>
                                        <p:attrNameLst>
                                          <p:attrName>style.visibility</p:attrName>
                                        </p:attrNameLst>
                                      </p:cBhvr>
                                      <p:to>
                                        <p:strVal val="visible"/>
                                      </p:to>
                                    </p:set>
                                    <p:anim calcmode="lin" valueType="num">
                                      <p:cBhvr>
                                        <p:cTn id="287" dur="500" fill="hold"/>
                                        <p:tgtEl>
                                          <p:spTgt spid="97"/>
                                        </p:tgtEl>
                                        <p:attrNameLst>
                                          <p:attrName>ppt_w</p:attrName>
                                        </p:attrNameLst>
                                      </p:cBhvr>
                                      <p:tavLst>
                                        <p:tav tm="0">
                                          <p:val>
                                            <p:strVal val="4*#ppt_w"/>
                                          </p:val>
                                        </p:tav>
                                        <p:tav tm="100000">
                                          <p:val>
                                            <p:strVal val="#ppt_w"/>
                                          </p:val>
                                        </p:tav>
                                      </p:tavLst>
                                    </p:anim>
                                    <p:anim calcmode="lin" valueType="num">
                                      <p:cBhvr>
                                        <p:cTn id="288" dur="500" fill="hold"/>
                                        <p:tgtEl>
                                          <p:spTgt spid="97"/>
                                        </p:tgtEl>
                                        <p:attrNameLst>
                                          <p:attrName>ppt_h</p:attrName>
                                        </p:attrNameLst>
                                      </p:cBhvr>
                                      <p:tavLst>
                                        <p:tav tm="0">
                                          <p:val>
                                            <p:strVal val="4*#ppt_h"/>
                                          </p:val>
                                        </p:tav>
                                        <p:tav tm="100000">
                                          <p:val>
                                            <p:strVal val="#ppt_h"/>
                                          </p:val>
                                        </p:tav>
                                      </p:tavLst>
                                    </p:anim>
                                  </p:childTnLst>
                                </p:cTn>
                              </p:par>
                            </p:childTnLst>
                          </p:cTn>
                        </p:par>
                        <p:par>
                          <p:cTn id="289" fill="hold">
                            <p:stCondLst>
                              <p:cond delay="500"/>
                            </p:stCondLst>
                            <p:childTnLst>
                              <p:par>
                                <p:cTn id="290" presetID="22" presetClass="entr" presetSubtype="4" fill="hold" grpId="0" nodeType="afterEffect">
                                  <p:stCondLst>
                                    <p:cond delay="0"/>
                                  </p:stCondLst>
                                  <p:childTnLst>
                                    <p:set>
                                      <p:cBhvr>
                                        <p:cTn id="291" dur="1" fill="hold">
                                          <p:stCondLst>
                                            <p:cond delay="0"/>
                                          </p:stCondLst>
                                        </p:cTn>
                                        <p:tgtEl>
                                          <p:spTgt spid="96"/>
                                        </p:tgtEl>
                                        <p:attrNameLst>
                                          <p:attrName>style.visibility</p:attrName>
                                        </p:attrNameLst>
                                      </p:cBhvr>
                                      <p:to>
                                        <p:strVal val="visible"/>
                                      </p:to>
                                    </p:set>
                                    <p:animEffect transition="in" filter="wipe(down)">
                                      <p:cBhvr>
                                        <p:cTn id="292" dur="500"/>
                                        <p:tgtEl>
                                          <p:spTgt spid="96"/>
                                        </p:tgtEl>
                                      </p:cBhvr>
                                    </p:animEffect>
                                  </p:childTnLst>
                                </p:cTn>
                              </p:par>
                            </p:childTnLst>
                          </p:cTn>
                        </p:par>
                        <p:par>
                          <p:cTn id="293" fill="hold">
                            <p:stCondLst>
                              <p:cond delay="1000"/>
                            </p:stCondLst>
                            <p:childTnLst>
                              <p:par>
                                <p:cTn id="294" presetID="16" presetClass="entr" presetSubtype="21" fill="hold" nodeType="afterEffect">
                                  <p:stCondLst>
                                    <p:cond delay="0"/>
                                  </p:stCondLst>
                                  <p:childTnLst>
                                    <p:set>
                                      <p:cBhvr>
                                        <p:cTn id="295" dur="1" fill="hold">
                                          <p:stCondLst>
                                            <p:cond delay="0"/>
                                          </p:stCondLst>
                                        </p:cTn>
                                        <p:tgtEl>
                                          <p:spTgt spid="325"/>
                                        </p:tgtEl>
                                        <p:attrNameLst>
                                          <p:attrName>style.visibility</p:attrName>
                                        </p:attrNameLst>
                                      </p:cBhvr>
                                      <p:to>
                                        <p:strVal val="visible"/>
                                      </p:to>
                                    </p:set>
                                    <p:animEffect transition="in" filter="barn(inVertical)">
                                      <p:cBhvr>
                                        <p:cTn id="296" dur="500"/>
                                        <p:tgtEl>
                                          <p:spTgt spid="325"/>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xit" presetSubtype="0" fill="hold" nodeType="clickEffect">
                                  <p:stCondLst>
                                    <p:cond delay="0"/>
                                  </p:stCondLst>
                                  <p:childTnLst>
                                    <p:animEffect transition="out" filter="fade">
                                      <p:cBhvr>
                                        <p:cTn id="300" dur="500"/>
                                        <p:tgtEl>
                                          <p:spTgt spid="238"/>
                                        </p:tgtEl>
                                      </p:cBhvr>
                                    </p:animEffect>
                                    <p:set>
                                      <p:cBhvr>
                                        <p:cTn id="301" dur="1" fill="hold">
                                          <p:stCondLst>
                                            <p:cond delay="499"/>
                                          </p:stCondLst>
                                        </p:cTn>
                                        <p:tgtEl>
                                          <p:spTgt spid="238"/>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229"/>
                                        </p:tgtEl>
                                      </p:cBhvr>
                                    </p:animEffect>
                                    <p:set>
                                      <p:cBhvr>
                                        <p:cTn id="304" dur="1" fill="hold">
                                          <p:stCondLst>
                                            <p:cond delay="499"/>
                                          </p:stCondLst>
                                        </p:cTn>
                                        <p:tgtEl>
                                          <p:spTgt spid="229"/>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7"/>
                                        </p:tgtEl>
                                      </p:cBhvr>
                                    </p:animEffect>
                                    <p:set>
                                      <p:cBhvr>
                                        <p:cTn id="307" dur="1" fill="hold">
                                          <p:stCondLst>
                                            <p:cond delay="499"/>
                                          </p:stCondLst>
                                        </p:cTn>
                                        <p:tgtEl>
                                          <p:spTgt spid="97"/>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6"/>
                                        </p:tgtEl>
                                      </p:cBhvr>
                                    </p:animEffect>
                                    <p:set>
                                      <p:cBhvr>
                                        <p:cTn id="310" dur="1" fill="hold">
                                          <p:stCondLst>
                                            <p:cond delay="499"/>
                                          </p:stCondLst>
                                        </p:cTn>
                                        <p:tgtEl>
                                          <p:spTgt spid="96"/>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xit" presetSubtype="0" fill="hold" nodeType="clickEffect">
                                  <p:stCondLst>
                                    <p:cond delay="0"/>
                                  </p:stCondLst>
                                  <p:childTnLst>
                                    <p:animEffect transition="out" filter="fade">
                                      <p:cBhvr>
                                        <p:cTn id="314" dur="500"/>
                                        <p:tgtEl>
                                          <p:spTgt spid="247"/>
                                        </p:tgtEl>
                                      </p:cBhvr>
                                    </p:animEffect>
                                    <p:set>
                                      <p:cBhvr>
                                        <p:cTn id="315" dur="1" fill="hold">
                                          <p:stCondLst>
                                            <p:cond delay="499"/>
                                          </p:stCondLst>
                                        </p:cTn>
                                        <p:tgtEl>
                                          <p:spTgt spid="247"/>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500"/>
                                        <p:tgtEl>
                                          <p:spTgt spid="256"/>
                                        </p:tgtEl>
                                      </p:cBhvr>
                                    </p:animEffect>
                                    <p:set>
                                      <p:cBhvr>
                                        <p:cTn id="318" dur="1" fill="hold">
                                          <p:stCondLst>
                                            <p:cond delay="499"/>
                                          </p:stCondLst>
                                        </p:cTn>
                                        <p:tgtEl>
                                          <p:spTgt spid="25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500"/>
                                        <p:tgtEl>
                                          <p:spTgt spid="274"/>
                                        </p:tgtEl>
                                      </p:cBhvr>
                                    </p:animEffect>
                                    <p:set>
                                      <p:cBhvr>
                                        <p:cTn id="321" dur="1" fill="hold">
                                          <p:stCondLst>
                                            <p:cond delay="499"/>
                                          </p:stCondLst>
                                        </p:cTn>
                                        <p:tgtEl>
                                          <p:spTgt spid="274"/>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500"/>
                                        <p:tgtEl>
                                          <p:spTgt spid="265"/>
                                        </p:tgtEl>
                                      </p:cBhvr>
                                    </p:animEffect>
                                    <p:set>
                                      <p:cBhvr>
                                        <p:cTn id="324" dur="1" fill="hold">
                                          <p:stCondLst>
                                            <p:cond delay="499"/>
                                          </p:stCondLst>
                                        </p:cTn>
                                        <p:tgtEl>
                                          <p:spTgt spid="265"/>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500"/>
                                        <p:tgtEl>
                                          <p:spTgt spid="283"/>
                                        </p:tgtEl>
                                      </p:cBhvr>
                                    </p:animEffect>
                                    <p:set>
                                      <p:cBhvr>
                                        <p:cTn id="327" dur="1" fill="hold">
                                          <p:stCondLst>
                                            <p:cond delay="499"/>
                                          </p:stCondLst>
                                        </p:cTn>
                                        <p:tgtEl>
                                          <p:spTgt spid="283"/>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500"/>
                                        <p:tgtEl>
                                          <p:spTgt spid="292"/>
                                        </p:tgtEl>
                                      </p:cBhvr>
                                    </p:animEffect>
                                    <p:set>
                                      <p:cBhvr>
                                        <p:cTn id="330" dur="1" fill="hold">
                                          <p:stCondLst>
                                            <p:cond delay="499"/>
                                          </p:stCondLst>
                                        </p:cTn>
                                        <p:tgtEl>
                                          <p:spTgt spid="292"/>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303"/>
                                        </p:tgtEl>
                                      </p:cBhvr>
                                    </p:animEffect>
                                    <p:set>
                                      <p:cBhvr>
                                        <p:cTn id="333" dur="1" fill="hold">
                                          <p:stCondLst>
                                            <p:cond delay="499"/>
                                          </p:stCondLst>
                                        </p:cTn>
                                        <p:tgtEl>
                                          <p:spTgt spid="303"/>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325"/>
                                        </p:tgtEl>
                                      </p:cBhvr>
                                    </p:animEffect>
                                    <p:set>
                                      <p:cBhvr>
                                        <p:cTn id="336" dur="1" fill="hold">
                                          <p:stCondLst>
                                            <p:cond delay="499"/>
                                          </p:stCondLst>
                                        </p:cTn>
                                        <p:tgtEl>
                                          <p:spTgt spid="325"/>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339"/>
                                        </p:tgtEl>
                                        <p:attrNameLst>
                                          <p:attrName>style.visibility</p:attrName>
                                        </p:attrNameLst>
                                      </p:cBhvr>
                                      <p:to>
                                        <p:strVal val="visible"/>
                                      </p:to>
                                    </p:set>
                                    <p:animEffect transition="in" filter="wipe(up)">
                                      <p:cBhvr>
                                        <p:cTn id="341" dur="500"/>
                                        <p:tgtEl>
                                          <p:spTgt spid="339"/>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369">
                                            <p:txEl>
                                              <p:pRg st="0" end="0"/>
                                            </p:txEl>
                                          </p:spTgt>
                                        </p:tgtEl>
                                        <p:attrNameLst>
                                          <p:attrName>style.visibility</p:attrName>
                                        </p:attrNameLst>
                                      </p:cBhvr>
                                      <p:to>
                                        <p:strVal val="visible"/>
                                      </p:to>
                                    </p:set>
                                    <p:animEffect transition="in" filter="wipe(left)">
                                      <p:cBhvr>
                                        <p:cTn id="346" dur="500"/>
                                        <p:tgtEl>
                                          <p:spTgt spid="36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wipe(left)">
                                      <p:cBhvr>
                                        <p:cTn id="351" dur="500"/>
                                        <p:tgtEl>
                                          <p:spTgt spid="36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369">
                                            <p:txEl>
                                              <p:pRg st="2" end="2"/>
                                            </p:txEl>
                                          </p:spTgt>
                                        </p:tgtEl>
                                        <p:attrNameLst>
                                          <p:attrName>style.visibility</p:attrName>
                                        </p:attrNameLst>
                                      </p:cBhvr>
                                      <p:to>
                                        <p:strVal val="visible"/>
                                      </p:to>
                                    </p:set>
                                    <p:animEffect transition="in" filter="wipe(left)">
                                      <p:cBhvr>
                                        <p:cTn id="356" dur="500"/>
                                        <p:tgtEl>
                                          <p:spTgt spid="3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42" grpId="0"/>
      <p:bldP spid="43" grpId="0" build="allAtOnce"/>
      <p:bldP spid="44" grpId="0"/>
      <p:bldP spid="44" grpId="1"/>
      <p:bldP spid="47" grpId="0" animBg="1"/>
      <p:bldP spid="47" grpId="1" animBg="1"/>
      <p:bldP spid="206" grpId="0" animBg="1"/>
      <p:bldP spid="206" grpId="1" animBg="1"/>
      <p:bldP spid="207" grpId="0" animBg="1"/>
      <p:bldP spid="207" grpId="1" animBg="1"/>
      <p:bldP spid="208" grpId="0"/>
      <p:bldP spid="209" grpId="0"/>
      <p:bldP spid="302" grpId="0" animBg="1"/>
      <p:bldP spid="302" grpId="1" animBg="1"/>
      <p:bldP spid="96" grpId="0" animBg="1"/>
      <p:bldP spid="96" grpId="1" animBg="1"/>
      <p:bldP spid="97" grpId="0" animBg="1"/>
      <p:bldP spid="9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345" y="1269000"/>
            <a:ext cx="1905393"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reprocessing</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543649" y="1921196"/>
                <a:ext cx="6798163" cy="2400657"/>
              </a:xfrm>
              <a:prstGeom prst="rect">
                <a:avLst/>
              </a:prstGeom>
            </p:spPr>
            <p:txBody>
              <a:bodyPr wrap="square">
                <a:spAutoFit/>
              </a:bodyPr>
              <a:lstStyle/>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 </a:t>
                </a:r>
                <a:r>
                  <a:rPr lang="zh-CN" altLang="en-US" sz="2000" dirty="0">
                    <a:latin typeface="微软雅黑" panose="020B0503020204020204" pitchFamily="34" charset="-122"/>
                    <a:ea typeface="微软雅黑" panose="020B0503020204020204" pitchFamily="34" charset="-122"/>
                  </a:rPr>
                  <a:t>virtual </a:t>
                </a:r>
                <a:r>
                  <a:rPr lang="zh-CN" altLang="en-US" sz="2000" dirty="0" smtClean="0">
                    <a:latin typeface="微软雅黑" panose="020B0503020204020204" pitchFamily="34" charset="-122"/>
                    <a:ea typeface="微软雅黑" panose="020B0503020204020204" pitchFamily="34" charset="-122"/>
                  </a:rPr>
                  <a:t>node </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b="0" i="1" spc="-150" baseline="-25000" smtClean="0">
                            <a:latin typeface="Cambria Math" panose="02040503050406030204" pitchFamily="18" charset="0"/>
                          </a:rPr>
                          <m:t>𝑝</m:t>
                        </m:r>
                      </m:e>
                    </m:acc>
                  </m:oMath>
                </a14:m>
                <a:r>
                  <a:rPr lang="zh-CN" altLang="en-US" sz="2000" dirty="0" smtClean="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for a label p ∈ </a:t>
                </a:r>
                <a:r>
                  <a:rPr lang="zh-CN" altLang="en-US" sz="2000" b="1" dirty="0" smtClean="0">
                    <a:solidFill>
                      <a:srgbClr val="FF0000"/>
                    </a:solidFill>
                    <a:latin typeface="微软雅黑" panose="020B0503020204020204" pitchFamily="34" charset="-122"/>
                    <a:ea typeface="微软雅黑" panose="020B0503020204020204" pitchFamily="34" charset="-122"/>
                  </a:rPr>
                  <a:t>P</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create </a:t>
                </a:r>
                <a:r>
                  <a:rPr lang="zh-CN" altLang="en-US" sz="2000" dirty="0">
                    <a:latin typeface="微软雅黑" panose="020B0503020204020204" pitchFamily="34" charset="-122"/>
                    <a:ea typeface="微软雅黑" panose="020B0503020204020204" pitchFamily="34" charset="-122"/>
                  </a:rPr>
                  <a:t>an undirected </a:t>
                </a:r>
                <a:r>
                  <a:rPr lang="zh-CN" altLang="en-US" sz="2000" dirty="0" smtClean="0">
                    <a:latin typeface="微软雅黑" panose="020B0503020204020204" pitchFamily="34" charset="-122"/>
                    <a:ea typeface="微软雅黑" panose="020B0503020204020204" pitchFamily="34" charset="-122"/>
                  </a:rPr>
                  <a:t>edge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r>
                      <a:rPr lang="en-US" altLang="zh-CN" sz="2000" b="0" i="0" spc="-150" baseline="-25000">
                        <a:latin typeface="Cambria Math" panose="02040503050406030204" pitchFamily="18" charset="0"/>
                      </a:rPr>
                      <m:t> </m:t>
                    </m:r>
                  </m:oMath>
                </a14:m>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v ) with </a:t>
                </a:r>
                <a:r>
                  <a:rPr lang="zh-CN" altLang="en-US" sz="2000" dirty="0" smtClean="0">
                    <a:latin typeface="微软雅黑" panose="020B0503020204020204" pitchFamily="34" charset="-122"/>
                    <a:ea typeface="微软雅黑" panose="020B0503020204020204" pitchFamily="34" charset="-122"/>
                  </a:rPr>
                  <a:t>zero weight for </a:t>
                </a:r>
                <a:r>
                  <a:rPr lang="zh-CN" altLang="en-US" sz="2000" dirty="0">
                    <a:latin typeface="微软雅黑" panose="020B0503020204020204" pitchFamily="34" charset="-122"/>
                    <a:ea typeface="微软雅黑" panose="020B0503020204020204" pitchFamily="34" charset="-122"/>
                  </a:rPr>
                  <a:t>each v ∈ V that includes a label </a:t>
                </a:r>
                <a:r>
                  <a:rPr lang="zh-CN" altLang="en-US" sz="2000" dirty="0" smtClean="0">
                    <a:solidFill>
                      <a:srgbClr val="FF0000"/>
                    </a:solidFill>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compute the </a:t>
                </a:r>
                <a:r>
                  <a:rPr lang="zh-CN" altLang="en-US" sz="2000" dirty="0">
                    <a:latin typeface="微软雅黑" panose="020B0503020204020204" pitchFamily="34" charset="-122"/>
                    <a:ea typeface="微软雅黑" panose="020B0503020204020204" pitchFamily="34" charset="-122"/>
                  </a:rPr>
                  <a:t>single-source shortest path from </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zh-CN" altLang="en-US" sz="2000" dirty="0">
                    <a:latin typeface="微软雅黑" panose="020B0503020204020204" pitchFamily="34" charset="-122"/>
                    <a:ea typeface="微软雅黑" panose="020B0503020204020204" pitchFamily="34" charset="-122"/>
                  </a:rPr>
                  <a:t> to all the other nodes in </a:t>
                </a:r>
                <a:r>
                  <a:rPr lang="zh-CN" altLang="en-US" sz="2000" dirty="0" smtClean="0">
                    <a:latin typeface="微软雅黑" panose="020B0503020204020204" pitchFamily="34" charset="-122"/>
                    <a:ea typeface="微软雅黑" panose="020B0503020204020204" pitchFamily="34" charset="-122"/>
                  </a:rPr>
                  <a:t>the graph </a:t>
                </a:r>
                <a:r>
                  <a:rPr lang="zh-CN" altLang="en-US" sz="2000" dirty="0">
                    <a:latin typeface="微软雅黑" panose="020B0503020204020204" pitchFamily="34" charset="-122"/>
                    <a:ea typeface="微软雅黑" panose="020B0503020204020204" pitchFamily="34" charset="-122"/>
                  </a:rPr>
                  <a:t>G. </a:t>
                </a:r>
              </a:p>
            </p:txBody>
          </p:sp>
        </mc:Choice>
        <mc:Fallback xmlns="">
          <p:sp>
            <p:nvSpPr>
              <p:cNvPr id="5" name="矩形 4"/>
              <p:cNvSpPr>
                <a:spLocks noRot="1" noChangeAspect="1" noMove="1" noResize="1" noEditPoints="1" noAdjustHandles="1" noChangeArrowheads="1" noChangeShapeType="1" noTextEdit="1"/>
              </p:cNvSpPr>
              <p:nvPr/>
            </p:nvSpPr>
            <p:spPr>
              <a:xfrm>
                <a:off x="543649" y="1921196"/>
                <a:ext cx="6798163" cy="2400657"/>
              </a:xfrm>
              <a:prstGeom prst="rect">
                <a:avLst/>
              </a:prstGeom>
              <a:blipFill rotWithShape="0">
                <a:blip r:embed="rId3"/>
                <a:stretch>
                  <a:fillRect l="-1166" r="-1973" b="-1269"/>
                </a:stretch>
              </a:blipFill>
            </p:spPr>
            <p:txBody>
              <a:bodyPr/>
              <a:lstStyle/>
              <a:p>
                <a:r>
                  <a:rPr lang="zh-CN" altLang="en-US">
                    <a:noFill/>
                  </a:rPr>
                  <a:t> </a:t>
                </a:r>
              </a:p>
            </p:txBody>
          </p:sp>
        </mc:Fallback>
      </mc:AlternateContent>
      <p:grpSp>
        <p:nvGrpSpPr>
          <p:cNvPr id="51" name="组合 50"/>
          <p:cNvGrpSpPr/>
          <p:nvPr/>
        </p:nvGrpSpPr>
        <p:grpSpPr>
          <a:xfrm>
            <a:off x="7580406" y="4970976"/>
            <a:ext cx="519629" cy="596713"/>
            <a:chOff x="6820379" y="3735963"/>
            <a:chExt cx="519629" cy="596713"/>
          </a:xfrm>
        </p:grpSpPr>
        <mc:AlternateContent xmlns:mc="http://schemas.openxmlformats.org/markup-compatibility/2006" xmlns:a14="http://schemas.microsoft.com/office/drawing/2010/main">
          <mc:Choice Requires="a14">
            <p:sp>
              <p:nvSpPr>
                <p:cNvPr id="49" name="矩形 4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1</a:t>
                  </a:r>
                  <a:endParaRPr lang="zh-CN" altLang="en-US" sz="2000" dirty="0"/>
                </a:p>
              </p:txBody>
            </p:sp>
          </mc:Choice>
          <mc:Fallback xmlns="">
            <p:sp>
              <p:nvSpPr>
                <p:cNvPr id="49" name="矩形 4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4"/>
                  <a:stretch>
                    <a:fillRect t="-9231" r="-10588" b="-27692"/>
                  </a:stretch>
                </a:blipFill>
              </p:spPr>
              <p:txBody>
                <a:bodyPr/>
                <a:lstStyle/>
                <a:p>
                  <a:r>
                    <a:rPr lang="zh-CN" altLang="en-US">
                      <a:noFill/>
                    </a:rPr>
                    <a:t> </a:t>
                  </a:r>
                </a:p>
              </p:txBody>
            </p:sp>
          </mc:Fallback>
        </mc:AlternateContent>
        <p:sp>
          <p:nvSpPr>
            <p:cNvPr id="50" name="椭圆 4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2" name="组合 51"/>
          <p:cNvGrpSpPr/>
          <p:nvPr/>
        </p:nvGrpSpPr>
        <p:grpSpPr>
          <a:xfrm>
            <a:off x="8766708" y="4970976"/>
            <a:ext cx="519629" cy="596713"/>
            <a:chOff x="6820379" y="3735963"/>
            <a:chExt cx="519629" cy="596713"/>
          </a:xfrm>
        </p:grpSpPr>
        <mc:AlternateContent xmlns:mc="http://schemas.openxmlformats.org/markup-compatibility/2006" xmlns:a14="http://schemas.microsoft.com/office/drawing/2010/main">
          <mc:Choice Requires="a14">
            <p:sp>
              <p:nvSpPr>
                <p:cNvPr id="53" name="矩形 52"/>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2</a:t>
                  </a:r>
                  <a:endParaRPr lang="zh-CN" altLang="en-US" sz="2000" dirty="0"/>
                </a:p>
              </p:txBody>
            </p:sp>
          </mc:Choice>
          <mc:Fallback xmlns="">
            <p:sp>
              <p:nvSpPr>
                <p:cNvPr id="53" name="矩形 52"/>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5"/>
                  <a:stretch>
                    <a:fillRect t="-9231" r="-11765" b="-27692"/>
                  </a:stretch>
                </a:blipFill>
              </p:spPr>
              <p:txBody>
                <a:bodyPr/>
                <a:lstStyle/>
                <a:p>
                  <a:r>
                    <a:rPr lang="zh-CN" altLang="en-US">
                      <a:noFill/>
                    </a:rPr>
                    <a:t> </a:t>
                  </a:r>
                </a:p>
              </p:txBody>
            </p:sp>
          </mc:Fallback>
        </mc:AlternateContent>
        <p:sp>
          <p:nvSpPr>
            <p:cNvPr id="54" name="椭圆 53"/>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5" name="组合 54"/>
          <p:cNvGrpSpPr/>
          <p:nvPr/>
        </p:nvGrpSpPr>
        <p:grpSpPr>
          <a:xfrm>
            <a:off x="9718888" y="4992287"/>
            <a:ext cx="519629" cy="596713"/>
            <a:chOff x="6820379" y="3735963"/>
            <a:chExt cx="519629" cy="596713"/>
          </a:xfrm>
        </p:grpSpPr>
        <mc:AlternateContent xmlns:mc="http://schemas.openxmlformats.org/markup-compatibility/2006" xmlns:a14="http://schemas.microsoft.com/office/drawing/2010/main">
          <mc:Choice Requires="a14">
            <p:sp>
              <p:nvSpPr>
                <p:cNvPr id="56" name="矩形 55"/>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3</a:t>
                  </a:r>
                  <a:endParaRPr lang="zh-CN" altLang="en-US" sz="2000" dirty="0"/>
                </a:p>
              </p:txBody>
            </p:sp>
          </mc:Choice>
          <mc:Fallback xmlns="">
            <p:sp>
              <p:nvSpPr>
                <p:cNvPr id="56" name="矩形 55"/>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6"/>
                  <a:stretch>
                    <a:fillRect t="-7576" r="-10465" b="-25758"/>
                  </a:stretch>
                </a:blipFill>
              </p:spPr>
              <p:txBody>
                <a:bodyPr/>
                <a:lstStyle/>
                <a:p>
                  <a:r>
                    <a:rPr lang="zh-CN" altLang="en-US">
                      <a:noFill/>
                    </a:rPr>
                    <a:t> </a:t>
                  </a:r>
                </a:p>
              </p:txBody>
            </p:sp>
          </mc:Fallback>
        </mc:AlternateContent>
        <p:sp>
          <p:nvSpPr>
            <p:cNvPr id="57" name="椭圆 56"/>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grpSp>
        <p:nvGrpSpPr>
          <p:cNvPr id="58" name="组合 57"/>
          <p:cNvGrpSpPr/>
          <p:nvPr/>
        </p:nvGrpSpPr>
        <p:grpSpPr>
          <a:xfrm>
            <a:off x="10747289" y="4990731"/>
            <a:ext cx="519629" cy="596713"/>
            <a:chOff x="6820379" y="3735963"/>
            <a:chExt cx="519629" cy="596713"/>
          </a:xfrm>
        </p:grpSpPr>
        <mc:AlternateContent xmlns:mc="http://schemas.openxmlformats.org/markup-compatibility/2006" xmlns:a14="http://schemas.microsoft.com/office/drawing/2010/main">
          <mc:Choice Requires="a14">
            <p:sp>
              <p:nvSpPr>
                <p:cNvPr id="59" name="矩形 58"/>
                <p:cNvSpPr/>
                <p:nvPr/>
              </p:nvSpPr>
              <p:spPr>
                <a:xfrm>
                  <a:off x="6820379" y="3932566"/>
                  <a:ext cx="519629" cy="400110"/>
                </a:xfrm>
                <a:prstGeom prst="rect">
                  <a:avLst/>
                </a:prstGeom>
              </p:spPr>
              <p:txBody>
                <a:bodyPr wrap="none">
                  <a:spAutoFit/>
                </a:bodyPr>
                <a:lstStyle/>
                <a:p>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pc="-150" smtClean="0">
                              <a:latin typeface="Cambria Math" panose="02040503050406030204" pitchFamily="18" charset="0"/>
                            </a:rPr>
                            <m:t>𝑣</m:t>
                          </m:r>
                          <m:r>
                            <a:rPr lang="en-US" altLang="zh-CN" sz="2000" i="1" spc="-150" baseline="-25000">
                              <a:latin typeface="Cambria Math" panose="02040503050406030204" pitchFamily="18" charset="0"/>
                            </a:rPr>
                            <m:t>𝑝</m:t>
                          </m:r>
                        </m:e>
                      </m:acc>
                    </m:oMath>
                  </a14:m>
                  <a:r>
                    <a:rPr lang="en-US" altLang="zh-CN" sz="2000" dirty="0" smtClean="0"/>
                    <a:t>4</a:t>
                  </a:r>
                  <a:endParaRPr lang="zh-CN" altLang="en-US" sz="2000" dirty="0"/>
                </a:p>
              </p:txBody>
            </p:sp>
          </mc:Choice>
          <mc:Fallback xmlns="">
            <p:sp>
              <p:nvSpPr>
                <p:cNvPr id="59" name="矩形 58"/>
                <p:cNvSpPr>
                  <a:spLocks noRot="1" noChangeAspect="1" noMove="1" noResize="1" noEditPoints="1" noAdjustHandles="1" noChangeArrowheads="1" noChangeShapeType="1" noTextEdit="1"/>
                </p:cNvSpPr>
                <p:nvPr/>
              </p:nvSpPr>
              <p:spPr>
                <a:xfrm>
                  <a:off x="6820379" y="3932566"/>
                  <a:ext cx="519629" cy="400110"/>
                </a:xfrm>
                <a:prstGeom prst="rect">
                  <a:avLst/>
                </a:prstGeom>
                <a:blipFill rotWithShape="0">
                  <a:blip r:embed="rId7"/>
                  <a:stretch>
                    <a:fillRect t="-9091" r="-11765" b="-25758"/>
                  </a:stretch>
                </a:blipFill>
              </p:spPr>
              <p:txBody>
                <a:bodyPr/>
                <a:lstStyle/>
                <a:p>
                  <a:r>
                    <a:rPr lang="zh-CN" altLang="en-US">
                      <a:noFill/>
                    </a:rPr>
                    <a:t> </a:t>
                  </a:r>
                </a:p>
              </p:txBody>
            </p:sp>
          </mc:Fallback>
        </mc:AlternateContent>
        <p:sp>
          <p:nvSpPr>
            <p:cNvPr id="60" name="椭圆 59"/>
            <p:cNvSpPr/>
            <p:nvPr/>
          </p:nvSpPr>
          <p:spPr>
            <a:xfrm>
              <a:off x="7078000" y="3735963"/>
              <a:ext cx="157002" cy="1570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spc="300" dirty="0"/>
            </a:p>
          </p:txBody>
        </p:sp>
      </p:grpSp>
      <p:cxnSp>
        <p:nvCxnSpPr>
          <p:cNvPr id="61" name="直接连接符 60"/>
          <p:cNvCxnSpPr>
            <a:stCxn id="100" idx="3"/>
            <a:endCxn id="50" idx="0"/>
          </p:cNvCxnSpPr>
          <p:nvPr/>
        </p:nvCxnSpPr>
        <p:spPr>
          <a:xfrm flipH="1">
            <a:off x="7916528" y="4438832"/>
            <a:ext cx="471782"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69" name="直接连接符 68"/>
          <p:cNvCxnSpPr>
            <a:stCxn id="99" idx="3"/>
            <a:endCxn id="54" idx="0"/>
          </p:cNvCxnSpPr>
          <p:nvPr/>
        </p:nvCxnSpPr>
        <p:spPr>
          <a:xfrm flipH="1">
            <a:off x="9102830" y="4438832"/>
            <a:ext cx="413943" cy="532144"/>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1" name="直接连接符 70"/>
          <p:cNvCxnSpPr>
            <a:stCxn id="85" idx="3"/>
            <a:endCxn id="57" idx="7"/>
          </p:cNvCxnSpPr>
          <p:nvPr/>
        </p:nvCxnSpPr>
        <p:spPr>
          <a:xfrm flipH="1">
            <a:off x="10110519" y="4438832"/>
            <a:ext cx="388615" cy="576447"/>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p:cxnSp>
        <p:nvCxnSpPr>
          <p:cNvPr id="73" name="直接连接符 72"/>
          <p:cNvCxnSpPr>
            <a:stCxn id="86" idx="3"/>
            <a:endCxn id="60" idx="7"/>
          </p:cNvCxnSpPr>
          <p:nvPr/>
        </p:nvCxnSpPr>
        <p:spPr>
          <a:xfrm flipH="1">
            <a:off x="11138920" y="4438832"/>
            <a:ext cx="435979" cy="574891"/>
          </a:xfrm>
          <a:prstGeom prst="line">
            <a:avLst/>
          </a:prstGeom>
          <a:ln w="22225">
            <a:prstDash val="dash"/>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文本框 77"/>
              <p:cNvSpPr txBox="1"/>
              <p:nvPr/>
            </p:nvSpPr>
            <p:spPr>
              <a:xfrm>
                <a:off x="4843910" y="2246794"/>
                <a:ext cx="12850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b="1" i="1" smtClean="0">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𝐗</m:t>
                          </m:r>
                        </m:e>
                      </m:acc>
                      <m:r>
                        <a:rPr lang="en-US" altLang="zh-CN" sz="2400" b="1" i="0" smtClean="0">
                          <a:solidFill>
                            <a:srgbClr val="FF0000"/>
                          </a:solidFill>
                          <a:latin typeface="Cambria Math" panose="02040503050406030204" pitchFamily="18" charset="0"/>
                        </a:rPr>
                        <m:t>= </m:t>
                      </m:r>
                      <m:r>
                        <a:rPr lang="en-US" altLang="zh-CN" sz="2400" b="1" i="0">
                          <a:solidFill>
                            <a:srgbClr val="FF0000"/>
                          </a:solidFill>
                          <a:latin typeface="Cambria Math" panose="02040503050406030204" pitchFamily="18" charset="0"/>
                        </a:rPr>
                        <m:t>𝐏</m:t>
                      </m:r>
                      <m:r>
                        <a:rPr lang="en-US" altLang="zh-CN" sz="2400" b="1" i="0">
                          <a:solidFill>
                            <a:srgbClr val="FF0000"/>
                          </a:solidFill>
                          <a:latin typeface="Cambria Math" panose="02040503050406030204" pitchFamily="18" charset="0"/>
                        </a:rPr>
                        <m:t>\</m:t>
                      </m:r>
                      <m:r>
                        <a:rPr lang="en-US" altLang="zh-CN" sz="2400" b="1" i="0">
                          <a:solidFill>
                            <a:srgbClr val="FF0000"/>
                          </a:solidFill>
                          <a:latin typeface="Cambria Math" panose="02040503050406030204" pitchFamily="18" charset="0"/>
                        </a:rPr>
                        <m:t>𝐗</m:t>
                      </m:r>
                    </m:oMath>
                  </m:oMathPara>
                </a14:m>
                <a:endParaRPr lang="zh-CN" altLang="en-US" sz="2400" b="1" dirty="0" smtClean="0">
                  <a:solidFill>
                    <a:srgbClr val="FF0000"/>
                  </a:solidFill>
                  <a:latin typeface="微软雅黑" panose="020B0503020204020204" pitchFamily="34" charset="-122"/>
                  <a:ea typeface="微软雅黑" panose="020B0503020204020204" pitchFamily="34" charset="-122"/>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4843910" y="2246794"/>
                <a:ext cx="1285032" cy="369332"/>
              </a:xfrm>
              <a:prstGeom prst="rect">
                <a:avLst/>
              </a:prstGeom>
              <a:blipFill rotWithShape="0">
                <a:blip r:embed="rId8"/>
                <a:stretch>
                  <a:fillRect l="-4762" t="-3333" r="-4286" b="-36667"/>
                </a:stretch>
              </a:blipFill>
            </p:spPr>
            <p:txBody>
              <a:bodyPr/>
              <a:lstStyle/>
              <a:p>
                <a:r>
                  <a:rPr lang="zh-CN" altLang="en-US">
                    <a:noFill/>
                  </a:rPr>
                  <a:t> </a:t>
                </a:r>
              </a:p>
            </p:txBody>
          </p:sp>
        </mc:Fallback>
      </mc:AlternateContent>
      <p:sp>
        <p:nvSpPr>
          <p:cNvPr id="67" name="矩形 66"/>
          <p:cNvSpPr/>
          <p:nvPr/>
        </p:nvSpPr>
        <p:spPr>
          <a:xfrm>
            <a:off x="351170" y="553423"/>
            <a:ext cx="357020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The </a:t>
            </a:r>
            <a:r>
              <a:rPr lang="zh-CN" altLang="en-US" sz="2800" dirty="0">
                <a:latin typeface="微软雅黑" panose="020B0503020204020204" pitchFamily="34" charset="-122"/>
                <a:ea typeface="微软雅黑" panose="020B0503020204020204" pitchFamily="34" charset="-122"/>
              </a:rPr>
              <a:t>Basic </a:t>
            </a:r>
            <a:r>
              <a:rPr lang="zh-CN" altLang="en-US"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7961541" y="1422428"/>
            <a:ext cx="4074459" cy="3403587"/>
            <a:chOff x="7514237" y="920141"/>
            <a:chExt cx="4074459" cy="3403587"/>
          </a:xfrm>
        </p:grpSpPr>
        <p:grpSp>
          <p:nvGrpSpPr>
            <p:cNvPr id="68" name="组合 67"/>
            <p:cNvGrpSpPr/>
            <p:nvPr/>
          </p:nvGrpSpPr>
          <p:grpSpPr>
            <a:xfrm>
              <a:off x="7683500" y="3954396"/>
              <a:ext cx="3838601" cy="369332"/>
              <a:chOff x="7872186" y="3765709"/>
              <a:chExt cx="3838601" cy="369332"/>
            </a:xfrm>
          </p:grpSpPr>
          <p:sp>
            <p:nvSpPr>
              <p:cNvPr id="70" name="文本框 69"/>
              <p:cNvSpPr txBox="1"/>
              <p:nvPr/>
            </p:nvSpPr>
            <p:spPr>
              <a:xfrm>
                <a:off x="7872186" y="3765709"/>
                <a:ext cx="591670" cy="369332"/>
              </a:xfrm>
              <a:prstGeom prst="rect">
                <a:avLst/>
              </a:prstGeom>
              <a:noFill/>
            </p:spPr>
            <p:txBody>
              <a:bodyPr wrap="square" rtlCol="0">
                <a:spAutoFit/>
              </a:bodyPr>
              <a:lstStyle/>
              <a:p>
                <a:pPr algn="ctr"/>
                <a:r>
                  <a:rPr lang="en-US" altLang="zh-CN" b="1" i="1" dirty="0" smtClean="0">
                    <a:solidFill>
                      <a:srgbClr val="FF0000"/>
                    </a:solidFill>
                  </a:rPr>
                  <a:t>v1</a:t>
                </a:r>
                <a:endParaRPr lang="zh-CN" altLang="en-US" b="1" i="1" dirty="0">
                  <a:solidFill>
                    <a:srgbClr val="FF0000"/>
                  </a:solidFill>
                </a:endParaRPr>
              </a:p>
            </p:txBody>
          </p:sp>
          <p:sp>
            <p:nvSpPr>
              <p:cNvPr id="72" name="文本框 71"/>
              <p:cNvSpPr txBox="1"/>
              <p:nvPr/>
            </p:nvSpPr>
            <p:spPr>
              <a:xfrm>
                <a:off x="9034823" y="3765709"/>
                <a:ext cx="591670" cy="369332"/>
              </a:xfrm>
              <a:prstGeom prst="rect">
                <a:avLst/>
              </a:prstGeom>
              <a:noFill/>
            </p:spPr>
            <p:txBody>
              <a:bodyPr wrap="square" rtlCol="0">
                <a:spAutoFit/>
              </a:bodyPr>
              <a:lstStyle/>
              <a:p>
                <a:pPr algn="ctr"/>
                <a:r>
                  <a:rPr lang="en-US" altLang="zh-CN" b="1" i="1" dirty="0" smtClean="0">
                    <a:solidFill>
                      <a:srgbClr val="FF0000"/>
                    </a:solidFill>
                  </a:rPr>
                  <a:t>v2</a:t>
                </a:r>
                <a:endParaRPr lang="zh-CN" altLang="en-US" b="1" i="1" dirty="0">
                  <a:solidFill>
                    <a:srgbClr val="FF0000"/>
                  </a:solidFill>
                </a:endParaRPr>
              </a:p>
            </p:txBody>
          </p:sp>
          <p:sp>
            <p:nvSpPr>
              <p:cNvPr id="74" name="文本框 73"/>
              <p:cNvSpPr txBox="1"/>
              <p:nvPr/>
            </p:nvSpPr>
            <p:spPr>
              <a:xfrm>
                <a:off x="10044847" y="3765709"/>
                <a:ext cx="591670" cy="369332"/>
              </a:xfrm>
              <a:prstGeom prst="rect">
                <a:avLst/>
              </a:prstGeom>
              <a:noFill/>
            </p:spPr>
            <p:txBody>
              <a:bodyPr wrap="square" rtlCol="0">
                <a:spAutoFit/>
              </a:bodyPr>
              <a:lstStyle/>
              <a:p>
                <a:pPr algn="ctr"/>
                <a:r>
                  <a:rPr lang="en-US" altLang="zh-CN" b="1" i="1" dirty="0" smtClean="0">
                    <a:solidFill>
                      <a:srgbClr val="FF0000"/>
                    </a:solidFill>
                  </a:rPr>
                  <a:t>v3</a:t>
                </a:r>
                <a:endParaRPr lang="zh-CN" altLang="en-US" b="1" i="1" dirty="0">
                  <a:solidFill>
                    <a:srgbClr val="FF0000"/>
                  </a:solidFill>
                </a:endParaRPr>
              </a:p>
            </p:txBody>
          </p:sp>
          <p:sp>
            <p:nvSpPr>
              <p:cNvPr id="76" name="文本框 75"/>
              <p:cNvSpPr txBox="1"/>
              <p:nvPr/>
            </p:nvSpPr>
            <p:spPr>
              <a:xfrm>
                <a:off x="11119117" y="3765709"/>
                <a:ext cx="591670" cy="369332"/>
              </a:xfrm>
              <a:prstGeom prst="rect">
                <a:avLst/>
              </a:prstGeom>
              <a:noFill/>
            </p:spPr>
            <p:txBody>
              <a:bodyPr wrap="square" rtlCol="0">
                <a:spAutoFit/>
              </a:bodyPr>
              <a:lstStyle/>
              <a:p>
                <a:pPr algn="ctr"/>
                <a:r>
                  <a:rPr lang="en-US" altLang="zh-CN" b="1" i="1" dirty="0" smtClean="0">
                    <a:solidFill>
                      <a:srgbClr val="FF0000"/>
                    </a:solidFill>
                  </a:rPr>
                  <a:t>v4</a:t>
                </a:r>
                <a:endParaRPr lang="zh-CN" altLang="en-US" b="1" i="1" dirty="0">
                  <a:solidFill>
                    <a:srgbClr val="FF0000"/>
                  </a:solidFill>
                </a:endParaRPr>
              </a:p>
            </p:txBody>
          </p:sp>
        </p:grpSp>
        <p:grpSp>
          <p:nvGrpSpPr>
            <p:cNvPr id="77" name="组合 76"/>
            <p:cNvGrpSpPr/>
            <p:nvPr/>
          </p:nvGrpSpPr>
          <p:grpSpPr>
            <a:xfrm>
              <a:off x="7514237" y="920141"/>
              <a:ext cx="4074459" cy="3039396"/>
              <a:chOff x="7702923" y="731454"/>
              <a:chExt cx="4074459" cy="3039396"/>
            </a:xfrm>
          </p:grpSpPr>
          <p:grpSp>
            <p:nvGrpSpPr>
              <p:cNvPr id="80" name="组合 79"/>
              <p:cNvGrpSpPr/>
              <p:nvPr/>
            </p:nvGrpSpPr>
            <p:grpSpPr>
              <a:xfrm>
                <a:off x="8796860" y="731454"/>
                <a:ext cx="2081350" cy="1031789"/>
                <a:chOff x="8796860" y="731454"/>
                <a:chExt cx="2081350" cy="1031789"/>
              </a:xfrm>
            </p:grpSpPr>
            <p:sp>
              <p:nvSpPr>
                <p:cNvPr id="111" name="椭圆 110"/>
                <p:cNvSpPr/>
                <p:nvPr/>
              </p:nvSpPr>
              <p:spPr>
                <a:xfrm>
                  <a:off x="9763961" y="731454"/>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grpSp>
              <p:nvGrpSpPr>
                <p:cNvPr id="112" name="组合 111"/>
                <p:cNvGrpSpPr/>
                <p:nvPr/>
              </p:nvGrpSpPr>
              <p:grpSpPr>
                <a:xfrm>
                  <a:off x="8796860" y="888456"/>
                  <a:ext cx="1045602" cy="874787"/>
                  <a:chOff x="8796860" y="888456"/>
                  <a:chExt cx="1045602" cy="874787"/>
                </a:xfrm>
              </p:grpSpPr>
              <p:cxnSp>
                <p:nvCxnSpPr>
                  <p:cNvPr id="116" name="直接连接符 115"/>
                  <p:cNvCxnSpPr>
                    <a:stCxn id="111" idx="4"/>
                    <a:endCxn id="97" idx="0"/>
                  </p:cNvCxnSpPr>
                  <p:nvPr/>
                </p:nvCxnSpPr>
                <p:spPr>
                  <a:xfrm flipH="1">
                    <a:off x="8796860" y="888456"/>
                    <a:ext cx="1045602"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7" name="文本框 116"/>
                  <p:cNvSpPr txBox="1"/>
                  <p:nvPr/>
                </p:nvSpPr>
                <p:spPr>
                  <a:xfrm rot="19148785">
                    <a:off x="8872818" y="989854"/>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113" name="组合 112"/>
                <p:cNvGrpSpPr/>
                <p:nvPr/>
              </p:nvGrpSpPr>
              <p:grpSpPr>
                <a:xfrm>
                  <a:off x="9842462" y="888456"/>
                  <a:ext cx="1035748" cy="874787"/>
                  <a:chOff x="9842462" y="888456"/>
                  <a:chExt cx="1035748" cy="874787"/>
                </a:xfrm>
              </p:grpSpPr>
              <p:cxnSp>
                <p:nvCxnSpPr>
                  <p:cNvPr id="114" name="直接连接符 113"/>
                  <p:cNvCxnSpPr>
                    <a:stCxn id="111" idx="4"/>
                    <a:endCxn id="84" idx="0"/>
                  </p:cNvCxnSpPr>
                  <p:nvPr/>
                </p:nvCxnSpPr>
                <p:spPr>
                  <a:xfrm>
                    <a:off x="9842462" y="888456"/>
                    <a:ext cx="1035748" cy="874787"/>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sp>
                <p:nvSpPr>
                  <p:cNvPr id="115" name="文本框 114"/>
                  <p:cNvSpPr txBox="1"/>
                  <p:nvPr/>
                </p:nvSpPr>
                <p:spPr>
                  <a:xfrm rot="2485824">
                    <a:off x="10163735" y="936066"/>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nvGrpSpPr>
              <p:cNvPr id="81" name="组合 80"/>
              <p:cNvGrpSpPr/>
              <p:nvPr/>
            </p:nvGrpSpPr>
            <p:grpSpPr>
              <a:xfrm>
                <a:off x="7702923" y="1763243"/>
                <a:ext cx="2003612" cy="2007607"/>
                <a:chOff x="7702923" y="1763243"/>
                <a:chExt cx="2003612" cy="2007607"/>
              </a:xfrm>
            </p:grpSpPr>
            <p:sp>
              <p:nvSpPr>
                <p:cNvPr id="97" name="椭圆 96"/>
                <p:cNvSpPr/>
                <p:nvPr/>
              </p:nvSpPr>
              <p:spPr>
                <a:xfrm>
                  <a:off x="871835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8" name="椭圆 97"/>
                <p:cNvSpPr/>
                <p:nvPr/>
              </p:nvSpPr>
              <p:spPr>
                <a:xfrm>
                  <a:off x="8715815" y="285281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9" name="椭圆 98"/>
                <p:cNvSpPr/>
                <p:nvPr/>
              </p:nvSpPr>
              <p:spPr>
                <a:xfrm>
                  <a:off x="9235163"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100" name="椭圆 99"/>
                <p:cNvSpPr/>
                <p:nvPr/>
              </p:nvSpPr>
              <p:spPr>
                <a:xfrm>
                  <a:off x="8106700"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cxnSp>
              <p:nvCxnSpPr>
                <p:cNvPr id="101" name="直接连接符 100"/>
                <p:cNvCxnSpPr>
                  <a:stCxn id="97" idx="4"/>
                  <a:endCxn id="98" idx="0"/>
                </p:cNvCxnSpPr>
                <p:nvPr/>
              </p:nvCxnSpPr>
              <p:spPr>
                <a:xfrm flipH="1">
                  <a:off x="8794316" y="1920245"/>
                  <a:ext cx="2544" cy="932571"/>
                </a:xfrm>
                <a:prstGeom prst="line">
                  <a:avLst/>
                </a:prstGeom>
                <a:ln w="25400">
                  <a:tailEnd type="none" w="med" len="sm"/>
                </a:ln>
              </p:spPr>
              <p:style>
                <a:lnRef idx="3">
                  <a:schemeClr val="dk1"/>
                </a:lnRef>
                <a:fillRef idx="0">
                  <a:schemeClr val="dk1"/>
                </a:fillRef>
                <a:effectRef idx="2">
                  <a:schemeClr val="dk1"/>
                </a:effectRef>
                <a:fontRef idx="minor">
                  <a:schemeClr val="tx1"/>
                </a:fontRef>
              </p:style>
            </p:cxnSp>
            <p:cxnSp>
              <p:nvCxnSpPr>
                <p:cNvPr id="102" name="直接连接符 101"/>
                <p:cNvCxnSpPr>
                  <a:stCxn id="98" idx="4"/>
                  <a:endCxn id="100" idx="7"/>
                </p:cNvCxnSpPr>
                <p:nvPr/>
              </p:nvCxnSpPr>
              <p:spPr>
                <a:xfrm flipH="1">
                  <a:off x="8240710" y="3009818"/>
                  <a:ext cx="553606"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3" name="直接连接符 102"/>
                <p:cNvCxnSpPr>
                  <a:stCxn id="98" idx="4"/>
                  <a:endCxn id="99" idx="1"/>
                </p:cNvCxnSpPr>
                <p:nvPr/>
              </p:nvCxnSpPr>
              <p:spPr>
                <a:xfrm>
                  <a:off x="8794316" y="3009818"/>
                  <a:ext cx="463839" cy="627022"/>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4" name="直接连接符 43"/>
                <p:cNvCxnSpPr>
                  <a:stCxn id="97" idx="2"/>
                  <a:endCxn id="100" idx="1"/>
                </p:cNvCxnSpPr>
                <p:nvPr/>
              </p:nvCxnSpPr>
              <p:spPr>
                <a:xfrm rot="10800000" flipV="1">
                  <a:off x="8129693" y="1841744"/>
                  <a:ext cx="588667"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105" name="直接连接符 49"/>
                <p:cNvCxnSpPr>
                  <a:stCxn id="97" idx="6"/>
                  <a:endCxn id="99" idx="7"/>
                </p:cNvCxnSpPr>
                <p:nvPr/>
              </p:nvCxnSpPr>
              <p:spPr>
                <a:xfrm>
                  <a:off x="8875361" y="1841744"/>
                  <a:ext cx="493812"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106" name="文本框 105"/>
                <p:cNvSpPr txBox="1"/>
                <p:nvPr/>
              </p:nvSpPr>
              <p:spPr>
                <a:xfrm>
                  <a:off x="7702923"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7" name="文本框 106"/>
                <p:cNvSpPr txBox="1"/>
                <p:nvPr/>
              </p:nvSpPr>
              <p:spPr>
                <a:xfrm>
                  <a:off x="834838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8" name="文本框 107"/>
                <p:cNvSpPr txBox="1"/>
                <p:nvPr/>
              </p:nvSpPr>
              <p:spPr>
                <a:xfrm>
                  <a:off x="911486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109" name="文本框 108"/>
                <p:cNvSpPr txBox="1"/>
                <p:nvPr/>
              </p:nvSpPr>
              <p:spPr>
                <a:xfrm>
                  <a:off x="810633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110" name="文本框 109"/>
                <p:cNvSpPr txBox="1"/>
                <p:nvPr/>
              </p:nvSpPr>
              <p:spPr>
                <a:xfrm>
                  <a:off x="8859371"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nvGrpSpPr>
              <p:cNvPr id="82" name="组合 81"/>
              <p:cNvGrpSpPr/>
              <p:nvPr/>
            </p:nvGrpSpPr>
            <p:grpSpPr>
              <a:xfrm>
                <a:off x="9935135" y="1763243"/>
                <a:ext cx="1842247" cy="2007607"/>
                <a:chOff x="9935135" y="1763243"/>
                <a:chExt cx="1842247" cy="2007607"/>
              </a:xfrm>
            </p:grpSpPr>
            <p:sp>
              <p:nvSpPr>
                <p:cNvPr id="83" name="椭圆 82"/>
                <p:cNvSpPr/>
                <p:nvPr/>
              </p:nvSpPr>
              <p:spPr>
                <a:xfrm>
                  <a:off x="10805198" y="2868056"/>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4" name="椭圆 83"/>
                <p:cNvSpPr/>
                <p:nvPr/>
              </p:nvSpPr>
              <p:spPr>
                <a:xfrm>
                  <a:off x="10799709" y="1763243"/>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5" name="椭圆 84"/>
                <p:cNvSpPr/>
                <p:nvPr/>
              </p:nvSpPr>
              <p:spPr>
                <a:xfrm>
                  <a:off x="10217524"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86" name="椭圆 85"/>
                <p:cNvSpPr/>
                <p:nvPr/>
              </p:nvSpPr>
              <p:spPr>
                <a:xfrm>
                  <a:off x="11293289" y="3613848"/>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cxnSp>
              <p:nvCxnSpPr>
                <p:cNvPr id="87" name="直接连接符 86"/>
                <p:cNvCxnSpPr>
                  <a:stCxn id="84" idx="4"/>
                  <a:endCxn id="83" idx="0"/>
                </p:cNvCxnSpPr>
                <p:nvPr/>
              </p:nvCxnSpPr>
              <p:spPr>
                <a:xfrm>
                  <a:off x="10878210" y="1920245"/>
                  <a:ext cx="5489" cy="947811"/>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8" name="直接连接符 87"/>
                <p:cNvCxnSpPr>
                  <a:stCxn id="83" idx="3"/>
                  <a:endCxn id="85" idx="7"/>
                </p:cNvCxnSpPr>
                <p:nvPr/>
              </p:nvCxnSpPr>
              <p:spPr>
                <a:xfrm flipH="1">
                  <a:off x="10351534" y="3002066"/>
                  <a:ext cx="476656"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89" name="直接连接符 88"/>
                <p:cNvCxnSpPr>
                  <a:stCxn id="83" idx="5"/>
                  <a:endCxn id="86" idx="1"/>
                </p:cNvCxnSpPr>
                <p:nvPr/>
              </p:nvCxnSpPr>
              <p:spPr>
                <a:xfrm>
                  <a:off x="10939208" y="3002066"/>
                  <a:ext cx="377073" cy="634774"/>
                </a:xfrm>
                <a:prstGeom prst="line">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0" name="直接连接符 58"/>
                <p:cNvCxnSpPr>
                  <a:stCxn id="84" idx="2"/>
                  <a:endCxn id="85" idx="1"/>
                </p:cNvCxnSpPr>
                <p:nvPr/>
              </p:nvCxnSpPr>
              <p:spPr>
                <a:xfrm rot="10800000" flipV="1">
                  <a:off x="10240517" y="1841744"/>
                  <a:ext cx="559193"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cxnSp>
              <p:nvCxnSpPr>
                <p:cNvPr id="91" name="直接连接符 61"/>
                <p:cNvCxnSpPr>
                  <a:stCxn id="84" idx="6"/>
                  <a:endCxn id="86" idx="7"/>
                </p:cNvCxnSpPr>
                <p:nvPr/>
              </p:nvCxnSpPr>
              <p:spPr>
                <a:xfrm>
                  <a:off x="10956711" y="1841744"/>
                  <a:ext cx="470588" cy="1795096"/>
                </a:xfrm>
                <a:prstGeom prst="curvedConnector2">
                  <a:avLst/>
                </a:prstGeom>
                <a:ln w="22225">
                  <a:tailEnd type="none" w="med" len="sm"/>
                </a:ln>
              </p:spPr>
              <p:style>
                <a:lnRef idx="3">
                  <a:schemeClr val="dk1"/>
                </a:lnRef>
                <a:fillRef idx="0">
                  <a:schemeClr val="dk1"/>
                </a:fillRef>
                <a:effectRef idx="2">
                  <a:schemeClr val="dk1"/>
                </a:effectRef>
                <a:fontRef idx="minor">
                  <a:schemeClr val="tx1"/>
                </a:fontRef>
              </p:style>
            </p:cxnSp>
            <p:sp>
              <p:nvSpPr>
                <p:cNvPr id="92" name="文本框 91"/>
                <p:cNvSpPr txBox="1"/>
                <p:nvPr/>
              </p:nvSpPr>
              <p:spPr>
                <a:xfrm>
                  <a:off x="9935135"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3" name="文本框 92"/>
                <p:cNvSpPr txBox="1"/>
                <p:nvPr/>
              </p:nvSpPr>
              <p:spPr>
                <a:xfrm>
                  <a:off x="10432676"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4" name="文本框 93"/>
                <p:cNvSpPr txBox="1"/>
                <p:nvPr/>
              </p:nvSpPr>
              <p:spPr>
                <a:xfrm>
                  <a:off x="11185712" y="2307663"/>
                  <a:ext cx="591670" cy="369332"/>
                </a:xfrm>
                <a:prstGeom prst="rect">
                  <a:avLst/>
                </a:prstGeom>
                <a:noFill/>
              </p:spPr>
              <p:txBody>
                <a:bodyPr wrap="square" rtlCol="0">
                  <a:spAutoFit/>
                </a:bodyPr>
                <a:lstStyle/>
                <a:p>
                  <a:pPr algn="ctr"/>
                  <a:r>
                    <a:rPr lang="en-US" altLang="zh-CN" b="1" i="1" spc="300" dirty="0" smtClean="0"/>
                    <a:t>4</a:t>
                  </a:r>
                  <a:endParaRPr lang="zh-CN" altLang="en-US" b="1" i="1" spc="300" dirty="0"/>
                </a:p>
              </p:txBody>
            </p:sp>
            <p:sp>
              <p:nvSpPr>
                <p:cNvPr id="95" name="文本框 94"/>
                <p:cNvSpPr txBox="1"/>
                <p:nvPr/>
              </p:nvSpPr>
              <p:spPr>
                <a:xfrm>
                  <a:off x="102578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sp>
              <p:nvSpPr>
                <p:cNvPr id="96" name="文本框 95"/>
                <p:cNvSpPr txBox="1"/>
                <p:nvPr/>
              </p:nvSpPr>
              <p:spPr>
                <a:xfrm>
                  <a:off x="10943665" y="2966569"/>
                  <a:ext cx="591670" cy="369332"/>
                </a:xfrm>
                <a:prstGeom prst="rect">
                  <a:avLst/>
                </a:prstGeom>
                <a:noFill/>
              </p:spPr>
              <p:txBody>
                <a:bodyPr wrap="square" rtlCol="0">
                  <a:spAutoFit/>
                </a:bodyPr>
                <a:lstStyle/>
                <a:p>
                  <a:pPr algn="ctr"/>
                  <a:r>
                    <a:rPr lang="en-US" altLang="zh-CN" b="1" i="1" spc="300" dirty="0" smtClean="0"/>
                    <a:t>1</a:t>
                  </a:r>
                  <a:endParaRPr lang="zh-CN" altLang="en-US" b="1" i="1" spc="300" dirty="0"/>
                </a:p>
              </p:txBody>
            </p:sp>
          </p:grpSp>
        </p:grpSp>
      </p:grpSp>
      <p:sp>
        <p:nvSpPr>
          <p:cNvPr id="121" name="矩形 120"/>
          <p:cNvSpPr/>
          <p:nvPr/>
        </p:nvSpPr>
        <p:spPr>
          <a:xfrm>
            <a:off x="383200" y="1546255"/>
            <a:ext cx="3579378"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a ) </a:t>
            </a:r>
            <a:r>
              <a:rPr lang="en-US" altLang="zh-CN" sz="2000" dirty="0" smtClean="0">
                <a:latin typeface="微软雅黑" panose="020B0503020204020204" pitchFamily="34" charset="-122"/>
                <a:ea typeface="微软雅黑" panose="020B0503020204020204" pitchFamily="34" charset="-122"/>
              </a:rPr>
              <a:t>Edge growing operation</a:t>
            </a:r>
            <a:endParaRPr lang="zh-CN" altLang="en-US" sz="2000" dirty="0">
              <a:latin typeface="微软雅黑" panose="020B0503020204020204" pitchFamily="34" charset="-122"/>
              <a:ea typeface="微软雅黑" panose="020B0503020204020204" pitchFamily="34" charset="-122"/>
            </a:endParaRPr>
          </a:p>
        </p:txBody>
      </p:sp>
      <p:sp>
        <p:nvSpPr>
          <p:cNvPr id="122" name="矩形 121"/>
          <p:cNvSpPr/>
          <p:nvPr/>
        </p:nvSpPr>
        <p:spPr>
          <a:xfrm>
            <a:off x="383200" y="2187426"/>
            <a:ext cx="347794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b ) </a:t>
            </a:r>
            <a:r>
              <a:rPr lang="en-US" altLang="zh-CN" sz="2000" dirty="0">
                <a:latin typeface="微软雅黑" panose="020B0503020204020204" pitchFamily="34" charset="-122"/>
                <a:ea typeface="微软雅黑" panose="020B0503020204020204" pitchFamily="34" charset="-122"/>
              </a:rPr>
              <a:t>Tree merging operation</a:t>
            </a:r>
            <a:endParaRPr lang="zh-CN" altLang="en-US" sz="2000" dirty="0">
              <a:latin typeface="微软雅黑" panose="020B0503020204020204" pitchFamily="34" charset="-122"/>
              <a:ea typeface="微软雅黑" panose="020B0503020204020204" pitchFamily="34" charset="-122"/>
            </a:endParaRPr>
          </a:p>
        </p:txBody>
      </p:sp>
      <p:grpSp>
        <p:nvGrpSpPr>
          <p:cNvPr id="123" name="组合 122"/>
          <p:cNvGrpSpPr/>
          <p:nvPr/>
        </p:nvGrpSpPr>
        <p:grpSpPr>
          <a:xfrm>
            <a:off x="4813156" y="753432"/>
            <a:ext cx="2825262" cy="504093"/>
            <a:chOff x="3200400" y="1266092"/>
            <a:chExt cx="2825262" cy="504093"/>
          </a:xfrm>
        </p:grpSpPr>
        <p:cxnSp>
          <p:nvCxnSpPr>
            <p:cNvPr id="124" name="直接连接符 123"/>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4656000" y="249340"/>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128" name="组合 127"/>
          <p:cNvGrpSpPr/>
          <p:nvPr/>
        </p:nvGrpSpPr>
        <p:grpSpPr>
          <a:xfrm>
            <a:off x="4967929" y="825316"/>
            <a:ext cx="591670" cy="522664"/>
            <a:chOff x="3598147" y="3255317"/>
            <a:chExt cx="591670" cy="522664"/>
          </a:xfrm>
        </p:grpSpPr>
        <p:sp>
          <p:nvSpPr>
            <p:cNvPr id="129" name="椭圆 12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0" name="文本框 12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131" name="组合 130"/>
          <p:cNvGrpSpPr/>
          <p:nvPr/>
        </p:nvGrpSpPr>
        <p:grpSpPr>
          <a:xfrm>
            <a:off x="5506729" y="825316"/>
            <a:ext cx="591670" cy="522664"/>
            <a:chOff x="3598147" y="3255317"/>
            <a:chExt cx="591670" cy="522664"/>
          </a:xfrm>
        </p:grpSpPr>
        <p:sp>
          <p:nvSpPr>
            <p:cNvPr id="132" name="椭圆 13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3" name="文本框 13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134" name="组合 133"/>
          <p:cNvGrpSpPr/>
          <p:nvPr/>
        </p:nvGrpSpPr>
        <p:grpSpPr>
          <a:xfrm>
            <a:off x="6045529" y="825316"/>
            <a:ext cx="591670" cy="522664"/>
            <a:chOff x="3598147" y="3255317"/>
            <a:chExt cx="591670" cy="522664"/>
          </a:xfrm>
        </p:grpSpPr>
        <p:sp>
          <p:nvSpPr>
            <p:cNvPr id="135" name="椭圆 13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6" name="文本框 13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137" name="组合 136"/>
          <p:cNvGrpSpPr/>
          <p:nvPr/>
        </p:nvGrpSpPr>
        <p:grpSpPr>
          <a:xfrm>
            <a:off x="6584330" y="825316"/>
            <a:ext cx="591670" cy="522664"/>
            <a:chOff x="3598147" y="3255317"/>
            <a:chExt cx="591670" cy="522664"/>
          </a:xfrm>
        </p:grpSpPr>
        <p:sp>
          <p:nvSpPr>
            <p:cNvPr id="138" name="椭圆 13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139" name="文本框 13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sp>
        <p:nvSpPr>
          <p:cNvPr id="140" name="文本框 139"/>
          <p:cNvSpPr txBox="1"/>
          <p:nvPr/>
        </p:nvSpPr>
        <p:spPr>
          <a:xfrm>
            <a:off x="1022238" y="2998637"/>
            <a:ext cx="1026789" cy="400110"/>
          </a:xfrm>
          <a:prstGeom prst="rect">
            <a:avLst/>
          </a:prstGeom>
          <a:noFill/>
        </p:spPr>
        <p:txBody>
          <a:bodyPr wrap="square" rtlCol="0">
            <a:spAutoFit/>
          </a:bodyPr>
          <a:lstStyle/>
          <a:p>
            <a:pPr algn="ctr"/>
            <a:r>
              <a:rPr lang="en-US" altLang="zh-CN" sz="2000" b="1" spc="300" dirty="0" smtClean="0"/>
              <a:t>T(v,</a:t>
            </a:r>
            <a:r>
              <a:rPr lang="en-US" altLang="zh-CN" sz="2000" b="1" dirty="0" smtClean="0"/>
              <a:t>X </a:t>
            </a:r>
            <a:r>
              <a:rPr lang="en-US" altLang="zh-CN" sz="2000" b="1" spc="300" dirty="0" smtClean="0"/>
              <a:t>)</a:t>
            </a:r>
            <a:endParaRPr lang="zh-CN" altLang="en-US" sz="2000" b="1" spc="300" dirty="0"/>
          </a:p>
        </p:txBody>
      </p:sp>
      <mc:AlternateContent xmlns:mc="http://schemas.openxmlformats.org/markup-compatibility/2006" xmlns:a14="http://schemas.microsoft.com/office/drawing/2010/main">
        <mc:Choice Requires="a14">
          <p:sp>
            <p:nvSpPr>
              <p:cNvPr id="141" name="文本框 140"/>
              <p:cNvSpPr txBox="1"/>
              <p:nvPr/>
            </p:nvSpPr>
            <p:spPr>
              <a:xfrm>
                <a:off x="3681724" y="3020534"/>
                <a:ext cx="1323560" cy="400110"/>
              </a:xfrm>
              <a:prstGeom prst="rect">
                <a:avLst/>
              </a:prstGeom>
              <a:noFill/>
            </p:spPr>
            <p:txBody>
              <a:bodyPr wrap="square" rtlCol="0">
                <a:spAutoFit/>
              </a:bodyPr>
              <a:lstStyle/>
              <a:p>
                <a:pPr algn="ctr"/>
                <a:r>
                  <a:rPr lang="en-US" altLang="zh-CN" sz="2000" b="1" spc="300" dirty="0" smtClean="0">
                    <a:solidFill>
                      <a:srgbClr val="FF0000"/>
                    </a:solidFill>
                  </a:rPr>
                  <a:t>T’(v</a:t>
                </a:r>
                <a:r>
                  <a:rPr lang="en-US" altLang="zh-CN" sz="2000" b="1" spc="300" dirty="0">
                    <a:solidFill>
                      <a:srgbClr val="FF0000"/>
                    </a:solidFill>
                  </a:rPr>
                  <a:t>,</a:t>
                </a:r>
                <a:r>
                  <a:rPr lang="zh-CN" altLang="en-US" sz="2000" b="1" spc="300" dirty="0">
                    <a:solidFill>
                      <a:srgbClr val="FF0000"/>
                    </a:solidFill>
                  </a:rPr>
                  <a:t> </a:t>
                </a:r>
                <a14:m>
                  <m:oMath xmlns:m="http://schemas.openxmlformats.org/officeDocument/2006/math">
                    <m:acc>
                      <m:accPr>
                        <m:chr m:val="̅"/>
                        <m:ctrlPr>
                          <a:rPr lang="zh-CN" altLang="en-US" sz="2000" b="1" i="1" spc="300">
                            <a:solidFill>
                              <a:srgbClr val="FF0000"/>
                            </a:solidFill>
                            <a:latin typeface="Cambria Math" panose="02040503050406030204" pitchFamily="18" charset="0"/>
                          </a:rPr>
                        </m:ctrlPr>
                      </m:accPr>
                      <m:e>
                        <m:r>
                          <a:rPr lang="en-US" altLang="zh-CN" sz="2000" b="1" spc="300">
                            <a:solidFill>
                              <a:srgbClr val="FF0000"/>
                            </a:solidFill>
                            <a:latin typeface="Cambria Math" panose="02040503050406030204" pitchFamily="18" charset="0"/>
                          </a:rPr>
                          <m:t>𝐗</m:t>
                        </m:r>
                      </m:e>
                    </m:acc>
                  </m:oMath>
                </a14:m>
                <a:r>
                  <a:rPr lang="en-US" altLang="zh-CN" sz="2000" b="1" spc="300" dirty="0">
                    <a:solidFill>
                      <a:srgbClr val="FF0000"/>
                    </a:solidFill>
                  </a:rPr>
                  <a:t> )</a:t>
                </a:r>
                <a:endParaRPr lang="zh-CN" altLang="en-US" sz="2000" b="1" spc="300" dirty="0">
                  <a:solidFill>
                    <a:srgbClr val="FF0000"/>
                  </a:solidFill>
                </a:endParaRPr>
              </a:p>
            </p:txBody>
          </p:sp>
        </mc:Choice>
        <mc:Fallback xmlns="">
          <p:sp>
            <p:nvSpPr>
              <p:cNvPr id="141" name="文本框 140"/>
              <p:cNvSpPr txBox="1">
                <a:spLocks noRot="1" noChangeAspect="1" noMove="1" noResize="1" noEditPoints="1" noAdjustHandles="1" noChangeArrowheads="1" noChangeShapeType="1" noTextEdit="1"/>
              </p:cNvSpPr>
              <p:nvPr/>
            </p:nvSpPr>
            <p:spPr>
              <a:xfrm>
                <a:off x="3681724" y="3020534"/>
                <a:ext cx="1323560" cy="400110"/>
              </a:xfrm>
              <a:prstGeom prst="rect">
                <a:avLst/>
              </a:prstGeom>
              <a:blipFill rotWithShape="0">
                <a:blip r:embed="rId9"/>
                <a:stretch>
                  <a:fillRect l="-4608" t="-7576" r="-105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p:cNvSpPr txBox="1"/>
              <p:nvPr/>
            </p:nvSpPr>
            <p:spPr>
              <a:xfrm>
                <a:off x="1131435" y="4522293"/>
                <a:ext cx="5377022" cy="461665"/>
              </a:xfrm>
              <a:prstGeom prst="rect">
                <a:avLst/>
              </a:prstGeom>
              <a:noFill/>
            </p:spPr>
            <p:txBody>
              <a:bodyPr wrap="square" rtlCol="0">
                <a:spAutoFit/>
              </a:bodyPr>
              <a:lstStyle/>
              <a:p>
                <a:pPr algn="ctr"/>
                <a:r>
                  <a:rPr lang="en-US" altLang="zh-CN" sz="2400" b="1" spc="300" dirty="0" smtClean="0">
                    <a:solidFill>
                      <a:srgbClr val="FF0000"/>
                    </a:solidFill>
                    <a:latin typeface="微软雅黑" panose="020B0503020204020204" pitchFamily="34" charset="-122"/>
                    <a:ea typeface="微软雅黑" panose="020B0503020204020204" pitchFamily="34" charset="-122"/>
                  </a:rPr>
                  <a:t>T</a:t>
                </a:r>
                <a:r>
                  <a:rPr lang="en-US" altLang="zh-CN" sz="2400" b="1" spc="300" dirty="0" smtClean="0">
                    <a:solidFill>
                      <a:srgbClr val="FF0000"/>
                    </a:solidFill>
                    <a:latin typeface="+mj-lt"/>
                    <a:ea typeface="+mj-ea"/>
                  </a:rPr>
                  <a:t>’</a:t>
                </a:r>
                <a:r>
                  <a:rPr lang="en-US" altLang="zh-CN" sz="2400" b="1" spc="300" dirty="0" smtClean="0">
                    <a:solidFill>
                      <a:srgbClr val="FF0000"/>
                    </a:solidFill>
                    <a:latin typeface="微软雅黑" panose="020B0503020204020204" pitchFamily="34" charset="-122"/>
                    <a:ea typeface="微软雅黑" panose="020B0503020204020204" pitchFamily="34" charset="-122"/>
                  </a:rPr>
                  <a:t>(v</a:t>
                </a:r>
                <a:r>
                  <a:rPr lang="en-US" altLang="zh-CN" sz="2400" b="1" spc="300" dirty="0">
                    <a:solidFill>
                      <a:srgbClr val="FF0000"/>
                    </a:solidFill>
                    <a:latin typeface="微软雅黑" panose="020B0503020204020204" pitchFamily="34" charset="-122"/>
                    <a:ea typeface="微软雅黑" panose="020B0503020204020204" pitchFamily="34" charset="-122"/>
                  </a:rPr>
                  <a:t>,</a:t>
                </a:r>
                <a:r>
                  <a:rPr lang="zh-CN" altLang="en-US" sz="2400" b="1" spc="3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zh-CN" altLang="en-US" sz="2400" b="1" i="1" spc="300">
                            <a:solidFill>
                              <a:srgbClr val="FF0000"/>
                            </a:solidFill>
                            <a:latin typeface="Cambria Math" panose="02040503050406030204" pitchFamily="18" charset="0"/>
                          </a:rPr>
                        </m:ctrlPr>
                      </m:accPr>
                      <m:e>
                        <m:r>
                          <a:rPr lang="en-US" altLang="zh-CN" sz="2400" b="1" spc="300">
                            <a:solidFill>
                              <a:srgbClr val="FF0000"/>
                            </a:solidFill>
                            <a:latin typeface="Cambria Math" panose="02040503050406030204" pitchFamily="18" charset="0"/>
                          </a:rPr>
                          <m:t>𝐗</m:t>
                        </m:r>
                      </m:e>
                    </m:acc>
                  </m:oMath>
                </a14:m>
                <a:r>
                  <a:rPr lang="en-US" altLang="zh-CN" sz="2400" b="1" spc="300" dirty="0">
                    <a:solidFill>
                      <a:srgbClr val="FF0000"/>
                    </a:solidFill>
                    <a:latin typeface="微软雅黑" panose="020B0503020204020204" pitchFamily="34" charset="-122"/>
                    <a:ea typeface="微软雅黑" panose="020B0503020204020204" pitchFamily="34" charset="-122"/>
                  </a:rPr>
                  <a:t> </a:t>
                </a:r>
                <a:r>
                  <a:rPr lang="en-US" altLang="zh-CN" sz="2400" b="1" spc="300" dirty="0" smtClean="0">
                    <a:solidFill>
                      <a:srgbClr val="FF0000"/>
                    </a:solidFill>
                    <a:latin typeface="微软雅黑" panose="020B0503020204020204" pitchFamily="34" charset="-122"/>
                    <a:ea typeface="微软雅黑" panose="020B0503020204020204" pitchFamily="34" charset="-122"/>
                  </a:rPr>
                  <a:t>)</a:t>
                </a:r>
                <a:r>
                  <a:rPr lang="en-US" altLang="zh-CN" sz="2400" b="1" spc="300" dirty="0" smtClean="0">
                    <a:latin typeface="微软雅黑" panose="020B0503020204020204" pitchFamily="34" charset="-122"/>
                    <a:ea typeface="微软雅黑" panose="020B0503020204020204" pitchFamily="34" charset="-122"/>
                  </a:rPr>
                  <a:t>∪</a:t>
                </a:r>
                <a:r>
                  <a:rPr lang="en-US" altLang="zh-CN" sz="2400" b="1" dirty="0" smtClean="0">
                    <a:latin typeface="+mj-lt"/>
                    <a:ea typeface="微软雅黑" panose="020B0503020204020204" pitchFamily="34" charset="-122"/>
                  </a:rPr>
                  <a:t>Shortest-path( v , </a:t>
                </a:r>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𝒗</m:t>
                        </m:r>
                        <m:r>
                          <a:rPr lang="en-US" altLang="zh-CN" sz="2400" b="1" i="1" spc="-150" baseline="-25000">
                            <a:latin typeface="Cambria Math" panose="02040503050406030204" pitchFamily="18" charset="0"/>
                          </a:rPr>
                          <m:t>𝒑</m:t>
                        </m:r>
                      </m:e>
                    </m:acc>
                  </m:oMath>
                </a14:m>
                <a:r>
                  <a:rPr lang="en-US" altLang="zh-CN" sz="2400" b="1" dirty="0" smtClean="0">
                    <a:latin typeface="+mj-lt"/>
                    <a:ea typeface="微软雅黑" panose="020B0503020204020204" pitchFamily="34" charset="-122"/>
                  </a:rPr>
                  <a:t> )</a:t>
                </a:r>
                <a:endParaRPr lang="zh-CN" altLang="en-US" sz="2400" b="1" dirty="0">
                  <a:solidFill>
                    <a:srgbClr val="FF0000"/>
                  </a:solidFill>
                  <a:latin typeface="+mj-lt"/>
                  <a:ea typeface="微软雅黑" panose="020B0503020204020204" pitchFamily="34" charset="-122"/>
                </a:endParaRPr>
              </a:p>
            </p:txBody>
          </p:sp>
        </mc:Choice>
        <mc:Fallback xmlns="">
          <p:sp>
            <p:nvSpPr>
              <p:cNvPr id="142" name="文本框 141"/>
              <p:cNvSpPr txBox="1">
                <a:spLocks noRot="1" noChangeAspect="1" noMove="1" noResize="1" noEditPoints="1" noAdjustHandles="1" noChangeArrowheads="1" noChangeShapeType="1" noTextEdit="1"/>
              </p:cNvSpPr>
              <p:nvPr/>
            </p:nvSpPr>
            <p:spPr>
              <a:xfrm>
                <a:off x="1131435" y="4522293"/>
                <a:ext cx="5377022" cy="461665"/>
              </a:xfrm>
              <a:prstGeom prst="rect">
                <a:avLst/>
              </a:prstGeom>
              <a:blipFill rotWithShape="0">
                <a:blip r:embed="rId10"/>
                <a:stretch>
                  <a:fillRect t="-11842" b="-28947"/>
                </a:stretch>
              </a:blipFill>
            </p:spPr>
            <p:txBody>
              <a:bodyPr/>
              <a:lstStyle/>
              <a:p>
                <a:r>
                  <a:rPr lang="zh-CN" altLang="en-US">
                    <a:noFill/>
                  </a:rPr>
                  <a:t> </a:t>
                </a:r>
              </a:p>
            </p:txBody>
          </p:sp>
        </mc:Fallback>
      </mc:AlternateContent>
      <p:cxnSp>
        <p:nvCxnSpPr>
          <p:cNvPr id="144" name="直接连接符 143"/>
          <p:cNvCxnSpPr>
            <a:stCxn id="98" idx="4"/>
            <a:endCxn id="100" idx="7"/>
          </p:cNvCxnSpPr>
          <p:nvPr/>
        </p:nvCxnSpPr>
        <p:spPr>
          <a:xfrm flipH="1">
            <a:off x="8499328" y="3700792"/>
            <a:ext cx="553606"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48" name="直接连接符 147"/>
          <p:cNvCxnSpPr>
            <a:stCxn id="98" idx="4"/>
            <a:endCxn id="99" idx="1"/>
          </p:cNvCxnSpPr>
          <p:nvPr/>
        </p:nvCxnSpPr>
        <p:spPr>
          <a:xfrm>
            <a:off x="9052934" y="3700792"/>
            <a:ext cx="463839" cy="627022"/>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2" name="直接连接符 151"/>
          <p:cNvCxnSpPr>
            <a:stCxn id="97" idx="4"/>
            <a:endCxn id="98" idx="0"/>
          </p:cNvCxnSpPr>
          <p:nvPr/>
        </p:nvCxnSpPr>
        <p:spPr>
          <a:xfrm flipH="1">
            <a:off x="9052934" y="2611219"/>
            <a:ext cx="2544" cy="93257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5" name="直接连接符 154"/>
          <p:cNvCxnSpPr>
            <a:stCxn id="111" idx="4"/>
            <a:endCxn id="97" idx="0"/>
          </p:cNvCxnSpPr>
          <p:nvPr/>
        </p:nvCxnSpPr>
        <p:spPr>
          <a:xfrm flipH="1">
            <a:off x="9055478" y="1579430"/>
            <a:ext cx="1045602"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58" name="直接连接符 157"/>
          <p:cNvCxnSpPr>
            <a:stCxn id="84" idx="0"/>
            <a:endCxn id="111" idx="4"/>
          </p:cNvCxnSpPr>
          <p:nvPr/>
        </p:nvCxnSpPr>
        <p:spPr>
          <a:xfrm flipH="1" flipV="1">
            <a:off x="10101080" y="1579430"/>
            <a:ext cx="1035748" cy="87478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1" name="直接连接符 160"/>
          <p:cNvCxnSpPr>
            <a:stCxn id="83" idx="0"/>
            <a:endCxn id="84" idx="4"/>
          </p:cNvCxnSpPr>
          <p:nvPr/>
        </p:nvCxnSpPr>
        <p:spPr>
          <a:xfrm flipH="1" flipV="1">
            <a:off x="11136828" y="2611219"/>
            <a:ext cx="5489" cy="947811"/>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4" name="直接连接符 163"/>
          <p:cNvCxnSpPr>
            <a:stCxn id="85" idx="7"/>
            <a:endCxn id="83" idx="3"/>
          </p:cNvCxnSpPr>
          <p:nvPr/>
        </p:nvCxnSpPr>
        <p:spPr>
          <a:xfrm flipV="1">
            <a:off x="10610152" y="3693040"/>
            <a:ext cx="476656" cy="634774"/>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68" name="直接连接符 167"/>
          <p:cNvCxnSpPr>
            <a:stCxn id="86" idx="1"/>
            <a:endCxn id="83" idx="5"/>
          </p:cNvCxnSpPr>
          <p:nvPr/>
        </p:nvCxnSpPr>
        <p:spPr>
          <a:xfrm flipH="1" flipV="1">
            <a:off x="11197826" y="3693040"/>
            <a:ext cx="377073" cy="634774"/>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3" name="文本框 172"/>
              <p:cNvSpPr txBox="1"/>
              <p:nvPr/>
            </p:nvSpPr>
            <p:spPr>
              <a:xfrm>
                <a:off x="480643" y="4082613"/>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173" name="文本框 172"/>
              <p:cNvSpPr txBox="1">
                <a:spLocks noRot="1" noChangeAspect="1" noMove="1" noResize="1" noEditPoints="1" noAdjustHandles="1" noChangeArrowheads="1" noChangeShapeType="1" noTextEdit="1"/>
              </p:cNvSpPr>
              <p:nvPr/>
            </p:nvSpPr>
            <p:spPr>
              <a:xfrm>
                <a:off x="480643" y="4082613"/>
                <a:ext cx="5377022" cy="468270"/>
              </a:xfrm>
              <a:prstGeom prst="rect">
                <a:avLst/>
              </a:prstGeom>
              <a:blipFill rotWithShape="0">
                <a:blip r:embed="rId11"/>
                <a:stretch>
                  <a:fillRect t="-1039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p:cNvSpPr/>
              <p:nvPr/>
            </p:nvSpPr>
            <p:spPr>
              <a:xfrm>
                <a:off x="7212036" y="753589"/>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7212036" y="753589"/>
                <a:ext cx="1284326" cy="468270"/>
              </a:xfrm>
              <a:prstGeom prst="rect">
                <a:avLst/>
              </a:prstGeom>
              <a:blipFill rotWithShape="0">
                <a:blip r:embed="rId12"/>
                <a:stretch>
                  <a:fillRect l="-948" t="-9211" r="-6635" b="-30263"/>
                </a:stretch>
              </a:blipFill>
            </p:spPr>
            <p:txBody>
              <a:bodyPr/>
              <a:lstStyle/>
              <a:p>
                <a:r>
                  <a:rPr lang="zh-CN" altLang="en-US">
                    <a:noFill/>
                  </a:rPr>
                  <a:t> </a:t>
                </a:r>
              </a:p>
            </p:txBody>
          </p:sp>
        </mc:Fallback>
      </mc:AlternateContent>
      <p:cxnSp>
        <p:nvCxnSpPr>
          <p:cNvPr id="175" name="直接连接符 174"/>
          <p:cNvCxnSpPr>
            <a:stCxn id="99" idx="3"/>
            <a:endCxn id="54" idx="0"/>
          </p:cNvCxnSpPr>
          <p:nvPr/>
        </p:nvCxnSpPr>
        <p:spPr>
          <a:xfrm flipH="1">
            <a:off x="9102830" y="4438832"/>
            <a:ext cx="413943" cy="532144"/>
          </a:xfrm>
          <a:prstGeom prst="line">
            <a:avLst/>
          </a:prstGeom>
          <a:ln w="57150">
            <a:solidFill>
              <a:srgbClr val="FF000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78" name="直接连接符 177"/>
          <p:cNvCxnSpPr>
            <a:stCxn id="57" idx="7"/>
            <a:endCxn id="85" idx="3"/>
          </p:cNvCxnSpPr>
          <p:nvPr/>
        </p:nvCxnSpPr>
        <p:spPr>
          <a:xfrm flipV="1">
            <a:off x="10110519" y="4438832"/>
            <a:ext cx="388615" cy="576447"/>
          </a:xfrm>
          <a:prstGeom prst="line">
            <a:avLst/>
          </a:prstGeom>
          <a:ln w="57150">
            <a:solidFill>
              <a:srgbClr val="7030A0"/>
            </a:solidFill>
            <a:prstDash val="solid"/>
            <a:tailEnd type="none" w="med" len="sm"/>
          </a:ln>
        </p:spPr>
        <p:style>
          <a:lnRef idx="3">
            <a:schemeClr val="dk1"/>
          </a:lnRef>
          <a:fillRef idx="0">
            <a:schemeClr val="dk1"/>
          </a:fillRef>
          <a:effectRef idx="2">
            <a:schemeClr val="dk1"/>
          </a:effectRef>
          <a:fontRef idx="minor">
            <a:schemeClr val="tx1"/>
          </a:fontRef>
        </p:style>
      </p:cxnSp>
      <p:cxnSp>
        <p:nvCxnSpPr>
          <p:cNvPr id="181" name="直接连接符 180"/>
          <p:cNvCxnSpPr>
            <a:stCxn id="60" idx="7"/>
            <a:endCxn id="86" idx="3"/>
          </p:cNvCxnSpPr>
          <p:nvPr/>
        </p:nvCxnSpPr>
        <p:spPr>
          <a:xfrm flipV="1">
            <a:off x="11138920" y="4438832"/>
            <a:ext cx="435979" cy="574891"/>
          </a:xfrm>
          <a:prstGeom prst="line">
            <a:avLst/>
          </a:prstGeom>
          <a:ln w="57150">
            <a:solidFill>
              <a:srgbClr val="00B050"/>
            </a:solidFill>
            <a:prstDash val="solid"/>
            <a:tailEnd type="none" w="med" len="sm"/>
          </a:ln>
        </p:spPr>
        <p:style>
          <a:lnRef idx="3">
            <a:schemeClr val="dk1"/>
          </a:lnRef>
          <a:fillRef idx="0">
            <a:schemeClr val="dk1"/>
          </a:fillRef>
          <a:effectRef idx="2">
            <a:schemeClr val="dk1"/>
          </a:effectRef>
          <a:fontRef idx="minor">
            <a:schemeClr val="tx1"/>
          </a:fontRef>
        </p:style>
      </p:cxnSp>
      <p:sp>
        <p:nvSpPr>
          <p:cNvPr id="184" name="矩形 183"/>
          <p:cNvSpPr/>
          <p:nvPr/>
        </p:nvSpPr>
        <p:spPr>
          <a:xfrm>
            <a:off x="625797" y="3312957"/>
            <a:ext cx="338143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xmlns:a14="http://schemas.microsoft.com/office/drawing/2010/main">
        <mc:Choice Requires="a14">
          <p:sp>
            <p:nvSpPr>
              <p:cNvPr id="186" name="矩形 185"/>
              <p:cNvSpPr/>
              <p:nvPr/>
            </p:nvSpPr>
            <p:spPr>
              <a:xfrm>
                <a:off x="3132898" y="4151816"/>
                <a:ext cx="2373831" cy="461665"/>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400" b="1" i="1" baseline="-25000">
                            <a:latin typeface="Cambria Math" panose="02040503050406030204" pitchFamily="18" charset="0"/>
                          </a:rPr>
                        </m:ctrlPr>
                      </m:accPr>
                      <m:e>
                        <m:r>
                          <a:rPr lang="en-US" altLang="zh-CN" sz="2400" b="1" i="0" baseline="-25000" smtClean="0">
                            <a:latin typeface="Cambria Math" panose="02040503050406030204" pitchFamily="18" charset="0"/>
                          </a:rPr>
                          <m:t> </m:t>
                        </m:r>
                        <m:r>
                          <a:rPr lang="en-US" altLang="zh-CN" sz="2400" b="1" i="0" spc="-150" baseline="-25000" smtClean="0">
                            <a:latin typeface="Cambria Math" panose="02040503050406030204" pitchFamily="18" charset="0"/>
                          </a:rPr>
                          <m:t>𝐓</m:t>
                        </m:r>
                      </m:e>
                    </m:acc>
                  </m:oMath>
                </a14:m>
                <a:r>
                  <a:rPr lang="zh-CN" altLang="en-US" sz="2400" baseline="-250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(v,P) / f</a:t>
                </a:r>
                <a:r>
                  <a:rPr lang="en-US" altLang="zh-CN" sz="2400" baseline="-25000" dirty="0" smtClean="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(v,X)</a:t>
                </a:r>
                <a:endParaRPr lang="zh-CN" altLang="en-US" sz="2400" baseline="-25000" dirty="0">
                  <a:latin typeface="微软雅黑" panose="020B0503020204020204" pitchFamily="34" charset="-122"/>
                  <a:ea typeface="微软雅黑" panose="020B0503020204020204" pitchFamily="34" charset="-122"/>
                </a:endParaRPr>
              </a:p>
            </p:txBody>
          </p:sp>
        </mc:Choice>
        <mc:Fallback xmlns="">
          <p:sp>
            <p:nvSpPr>
              <p:cNvPr id="186" name="矩形 185"/>
              <p:cNvSpPr>
                <a:spLocks noRot="1" noChangeAspect="1" noMove="1" noResize="1" noEditPoints="1" noAdjustHandles="1" noChangeArrowheads="1" noChangeShapeType="1" noTextEdit="1"/>
              </p:cNvSpPr>
              <p:nvPr/>
            </p:nvSpPr>
            <p:spPr>
              <a:xfrm>
                <a:off x="3132898" y="4151816"/>
                <a:ext cx="2373831" cy="461665"/>
              </a:xfrm>
              <a:prstGeom prst="rect">
                <a:avLst/>
              </a:prstGeom>
              <a:blipFill rotWithShape="0">
                <a:blip r:embed="rId13"/>
                <a:stretch>
                  <a:fillRect l="-4113" t="-10526" r="-3085" b="-28947"/>
                </a:stretch>
              </a:blipFill>
            </p:spPr>
            <p:txBody>
              <a:bodyPr/>
              <a:lstStyle/>
              <a:p>
                <a:r>
                  <a:rPr lang="zh-CN" altLang="en-US">
                    <a:noFill/>
                  </a:rPr>
                  <a:t> </a:t>
                </a:r>
              </a:p>
            </p:txBody>
          </p:sp>
        </mc:Fallback>
      </mc:AlternateContent>
      <p:sp>
        <p:nvSpPr>
          <p:cNvPr id="118" name="矩形 117"/>
          <p:cNvSpPr/>
          <p:nvPr/>
        </p:nvSpPr>
        <p:spPr>
          <a:xfrm>
            <a:off x="8350779" y="208627"/>
            <a:ext cx="3657604" cy="707886"/>
          </a:xfrm>
          <a:prstGeom prst="rect">
            <a:avLst/>
          </a:prstGeom>
        </p:spPr>
        <p:txBody>
          <a:bodyPr wrap="none">
            <a:spAutoFit/>
          </a:bodyPr>
          <a:lstStyle/>
          <a:p>
            <a:r>
              <a:rPr lang="en-US" altLang="zh-CN" sz="2000" b="1" dirty="0" smtClean="0"/>
              <a:t>a set D to maintain all the states </a:t>
            </a:r>
          </a:p>
          <a:p>
            <a:r>
              <a:rPr lang="en-US" altLang="zh-CN" sz="2000" b="1" dirty="0" smtClean="0"/>
              <a:t>that have been computed </a:t>
            </a:r>
            <a:endParaRPr lang="zh-CN" altLang="en-US" sz="2000" b="1" dirty="0"/>
          </a:p>
        </p:txBody>
      </p:sp>
      <p:sp>
        <p:nvSpPr>
          <p:cNvPr id="3" name="灯片编号占位符 2"/>
          <p:cNvSpPr>
            <a:spLocks noGrp="1"/>
          </p:cNvSpPr>
          <p:nvPr>
            <p:ph type="sldNum" sz="quarter" idx="12"/>
          </p:nvPr>
        </p:nvSpPr>
        <p:spPr/>
        <p:txBody>
          <a:bodyPr/>
          <a:lstStyle/>
          <a:p>
            <a:fld id="{52F1CC4D-4CCE-4D2A-B22C-25A859CB1CDC}" type="slidenum">
              <a:rPr lang="zh-CN" altLang="en-US" smtClean="0"/>
              <a:pPr/>
              <a:t>6</a:t>
            </a:fld>
            <a:endParaRPr lang="zh-CN" altLang="en-US"/>
          </a:p>
        </p:txBody>
      </p:sp>
      <p:sp>
        <p:nvSpPr>
          <p:cNvPr id="6" name="矩形 5"/>
          <p:cNvSpPr/>
          <p:nvPr/>
        </p:nvSpPr>
        <p:spPr>
          <a:xfrm>
            <a:off x="361512" y="1539123"/>
            <a:ext cx="3601065" cy="10264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03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strVal val="#ppt_x"/>
                                          </p:val>
                                        </p:tav>
                                        <p:tav tm="100000">
                                          <p:val>
                                            <p:strVal val="#ppt_x"/>
                                          </p:val>
                                        </p:tav>
                                      </p:tavLst>
                                    </p:anim>
                                    <p:anim calcmode="lin" valueType="num">
                                      <p:cBhvr>
                                        <p:cTn id="35" dur="500" fill="hold"/>
                                        <p:tgtEl>
                                          <p:spTgt spid="55"/>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down)">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down)">
                                      <p:cBhvr>
                                        <p:cTn id="70" dur="500"/>
                                        <p:tgtEl>
                                          <p:spTgt spid="7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5">
                                            <p:txEl>
                                              <p:pRg st="0" end="0"/>
                                            </p:txEl>
                                          </p:spTgt>
                                        </p:tgtEl>
                                      </p:cBhvr>
                                    </p:animEffect>
                                    <p:set>
                                      <p:cBhvr>
                                        <p:cTn id="75" dur="1" fill="hold">
                                          <p:stCondLst>
                                            <p:cond delay="499"/>
                                          </p:stCondLst>
                                        </p:cTn>
                                        <p:tgtEl>
                                          <p:spTgt spid="5">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5">
                                            <p:txEl>
                                              <p:pRg st="1" end="1"/>
                                            </p:txEl>
                                          </p:spTgt>
                                        </p:tgtEl>
                                      </p:cBhvr>
                                    </p:animEffect>
                                    <p:set>
                                      <p:cBhvr>
                                        <p:cTn id="78" dur="1" fill="hold">
                                          <p:stCondLst>
                                            <p:cond delay="499"/>
                                          </p:stCondLst>
                                        </p:cTn>
                                        <p:tgtEl>
                                          <p:spTgt spid="5">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5">
                                            <p:txEl>
                                              <p:pRg st="2" end="2"/>
                                            </p:txEl>
                                          </p:spTgt>
                                        </p:tgtEl>
                                      </p:cBhvr>
                                    </p:animEffect>
                                    <p:set>
                                      <p:cBhvr>
                                        <p:cTn id="81" dur="1" fill="hold">
                                          <p:stCondLst>
                                            <p:cond delay="499"/>
                                          </p:stCondLst>
                                        </p:cTn>
                                        <p:tgtEl>
                                          <p:spTgt spid="5">
                                            <p:txEl>
                                              <p:pRg st="2" end="2"/>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4"/>
                                        </p:tgtEl>
                                      </p:cBhvr>
                                    </p:animEffect>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0"/>
                                  </p:iterate>
                                  <p:childTnLst>
                                    <p:set>
                                      <p:cBhvr>
                                        <p:cTn id="88" dur="1" fill="hold">
                                          <p:stCondLst>
                                            <p:cond delay="0"/>
                                          </p:stCondLst>
                                        </p:cTn>
                                        <p:tgtEl>
                                          <p:spTgt spid="121">
                                            <p:txEl>
                                              <p:pRg st="0" end="0"/>
                                            </p:txEl>
                                          </p:spTgt>
                                        </p:tgtEl>
                                        <p:attrNameLst>
                                          <p:attrName>style.visibility</p:attrName>
                                        </p:attrNameLst>
                                      </p:cBhvr>
                                      <p:to>
                                        <p:strVal val="visible"/>
                                      </p:to>
                                    </p:set>
                                    <p:animEffect transition="in" filter="wipe(left)">
                                      <p:cBhvr>
                                        <p:cTn id="89" dur="500"/>
                                        <p:tgtEl>
                                          <p:spTgt spid="121">
                                            <p:txEl>
                                              <p:pRg st="0" end="0"/>
                                            </p:txEl>
                                          </p:spTgt>
                                        </p:tgtEl>
                                      </p:cBhvr>
                                    </p:animEffect>
                                  </p:childTnLst>
                                </p:cTn>
                              </p:par>
                            </p:childTnLst>
                          </p:cTn>
                        </p:par>
                        <p:par>
                          <p:cTn id="90" fill="hold">
                            <p:stCondLst>
                              <p:cond delay="500"/>
                            </p:stCondLst>
                            <p:childTnLst>
                              <p:par>
                                <p:cTn id="91" presetID="22" presetClass="entr" presetSubtype="8" fill="hold" grpId="0" nodeType="afterEffect">
                                  <p:stCondLst>
                                    <p:cond delay="0"/>
                                  </p:stCondLst>
                                  <p:iterate type="lt">
                                    <p:tmPct val="0"/>
                                  </p:iterate>
                                  <p:childTnLst>
                                    <p:set>
                                      <p:cBhvr>
                                        <p:cTn id="92" dur="1" fill="hold">
                                          <p:stCondLst>
                                            <p:cond delay="0"/>
                                          </p:stCondLst>
                                        </p:cTn>
                                        <p:tgtEl>
                                          <p:spTgt spid="122">
                                            <p:txEl>
                                              <p:pRg st="0" end="0"/>
                                            </p:txEl>
                                          </p:spTgt>
                                        </p:tgtEl>
                                        <p:attrNameLst>
                                          <p:attrName>style.visibility</p:attrName>
                                        </p:attrNameLst>
                                      </p:cBhvr>
                                      <p:to>
                                        <p:strVal val="visible"/>
                                      </p:to>
                                    </p:set>
                                    <p:animEffect transition="in" filter="wipe(left)">
                                      <p:cBhvr>
                                        <p:cTn id="93" dur="500"/>
                                        <p:tgtEl>
                                          <p:spTgt spid="122">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26"/>
                                        </p:tgtEl>
                                        <p:attrNameLst>
                                          <p:attrName>style.visibility</p:attrName>
                                        </p:attrNameLst>
                                      </p:cBhvr>
                                      <p:to>
                                        <p:strVal val="visible"/>
                                      </p:to>
                                    </p:set>
                                    <p:animEffect transition="in" filter="wipe(left)">
                                      <p:cBhvr>
                                        <p:cTn id="98" dur="500"/>
                                        <p:tgtEl>
                                          <p:spTgt spid="126"/>
                                        </p:tgtEl>
                                      </p:cBhvr>
                                    </p:animEffect>
                                  </p:childTnLst>
                                </p:cTn>
                              </p:par>
                              <p:par>
                                <p:cTn id="99" presetID="22" presetClass="entr" presetSubtype="8" fill="hold" nodeType="withEffect">
                                  <p:stCondLst>
                                    <p:cond delay="0"/>
                                  </p:stCondLst>
                                  <p:childTnLst>
                                    <p:set>
                                      <p:cBhvr>
                                        <p:cTn id="100" dur="1" fill="hold">
                                          <p:stCondLst>
                                            <p:cond delay="0"/>
                                          </p:stCondLst>
                                        </p:cTn>
                                        <p:tgtEl>
                                          <p:spTgt spid="123"/>
                                        </p:tgtEl>
                                        <p:attrNameLst>
                                          <p:attrName>style.visibility</p:attrName>
                                        </p:attrNameLst>
                                      </p:cBhvr>
                                      <p:to>
                                        <p:strVal val="visible"/>
                                      </p:to>
                                    </p:set>
                                    <p:animEffect transition="in" filter="wipe(left)">
                                      <p:cBhvr>
                                        <p:cTn id="101" dur="500"/>
                                        <p:tgtEl>
                                          <p:spTgt spid="12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8"/>
                                        </p:tgtEl>
                                        <p:attrNameLst>
                                          <p:attrName>style.visibility</p:attrName>
                                        </p:attrNameLst>
                                      </p:cBhvr>
                                      <p:to>
                                        <p:strVal val="visible"/>
                                      </p:to>
                                    </p:set>
                                    <p:animEffect transition="in" filter="fade">
                                      <p:cBhvr>
                                        <p:cTn id="106" dur="500"/>
                                        <p:tgtEl>
                                          <p:spTgt spid="128"/>
                                        </p:tgtEl>
                                      </p:cBhvr>
                                    </p:animEffect>
                                  </p:childTnLst>
                                </p:cTn>
                              </p:par>
                            </p:childTnLst>
                          </p:cTn>
                        </p:par>
                        <p:par>
                          <p:cTn id="107" fill="hold">
                            <p:stCondLst>
                              <p:cond delay="500"/>
                            </p:stCondLst>
                            <p:childTnLst>
                              <p:par>
                                <p:cTn id="108" presetID="10" presetClass="entr" presetSubtype="0" fill="hold" nodeType="afterEffect">
                                  <p:stCondLst>
                                    <p:cond delay="0"/>
                                  </p:stCondLst>
                                  <p:childTnLst>
                                    <p:set>
                                      <p:cBhvr>
                                        <p:cTn id="109" dur="1" fill="hold">
                                          <p:stCondLst>
                                            <p:cond delay="0"/>
                                          </p:stCondLst>
                                        </p:cTn>
                                        <p:tgtEl>
                                          <p:spTgt spid="131"/>
                                        </p:tgtEl>
                                        <p:attrNameLst>
                                          <p:attrName>style.visibility</p:attrName>
                                        </p:attrNameLst>
                                      </p:cBhvr>
                                      <p:to>
                                        <p:strVal val="visible"/>
                                      </p:to>
                                    </p:set>
                                    <p:animEffect transition="in" filter="fade">
                                      <p:cBhvr>
                                        <p:cTn id="110" dur="250"/>
                                        <p:tgtEl>
                                          <p:spTgt spid="131"/>
                                        </p:tgtEl>
                                      </p:cBhvr>
                                    </p:animEffect>
                                  </p:childTnLst>
                                </p:cTn>
                              </p:par>
                            </p:childTnLst>
                          </p:cTn>
                        </p:par>
                        <p:par>
                          <p:cTn id="111" fill="hold">
                            <p:stCondLst>
                              <p:cond delay="750"/>
                            </p:stCondLst>
                            <p:childTnLst>
                              <p:par>
                                <p:cTn id="112" presetID="10" presetClass="entr" presetSubtype="0" fill="hold"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fade">
                                      <p:cBhvr>
                                        <p:cTn id="114" dur="250"/>
                                        <p:tgtEl>
                                          <p:spTgt spid="134"/>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250"/>
                                        <p:tgtEl>
                                          <p:spTgt spid="137"/>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6.25E-7 -3.33333E-6 L -0.25638 0.33287 " pathEditMode="relative" rAng="0" ptsTypes="AA">
                                      <p:cBhvr>
                                        <p:cTn id="122" dur="750" fill="hold"/>
                                        <p:tgtEl>
                                          <p:spTgt spid="128"/>
                                        </p:tgtEl>
                                        <p:attrNameLst>
                                          <p:attrName>ppt_x</p:attrName>
                                          <p:attrName>ppt_y</p:attrName>
                                        </p:attrNameLst>
                                      </p:cBhvr>
                                      <p:rCtr x="-12826" y="16644"/>
                                    </p:animMotion>
                                  </p:childTnLst>
                                </p:cTn>
                              </p:par>
                            </p:childTnLst>
                          </p:cTn>
                        </p:par>
                        <p:par>
                          <p:cTn id="123" fill="hold">
                            <p:stCondLst>
                              <p:cond delay="750"/>
                            </p:stCondLst>
                            <p:childTnLst>
                              <p:par>
                                <p:cTn id="124" presetID="10" presetClass="entr" presetSubtype="0" fill="hold" grpId="0" nodeType="after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fade">
                                      <p:cBhvr>
                                        <p:cTn id="126" dur="500"/>
                                        <p:tgtEl>
                                          <p:spTgt spid="140"/>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750"/>
                                        <p:tgtEl>
                                          <p:spTgt spid="118"/>
                                        </p:tgtEl>
                                      </p:cBhvr>
                                    </p:animEffect>
                                    <p:anim calcmode="lin" valueType="num">
                                      <p:cBhvr>
                                        <p:cTn id="132" dur="750" fill="hold"/>
                                        <p:tgtEl>
                                          <p:spTgt spid="118"/>
                                        </p:tgtEl>
                                        <p:attrNameLst>
                                          <p:attrName>ppt_x</p:attrName>
                                        </p:attrNameLst>
                                      </p:cBhvr>
                                      <p:tavLst>
                                        <p:tav tm="0">
                                          <p:val>
                                            <p:strVal val="#ppt_x"/>
                                          </p:val>
                                        </p:tav>
                                        <p:tav tm="100000">
                                          <p:val>
                                            <p:strVal val="#ppt_x"/>
                                          </p:val>
                                        </p:tav>
                                      </p:tavLst>
                                    </p:anim>
                                    <p:anim calcmode="lin" valueType="num">
                                      <p:cBhvr>
                                        <p:cTn id="133" dur="75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41"/>
                                        </p:tgtEl>
                                        <p:attrNameLst>
                                          <p:attrName>style.visibility</p:attrName>
                                        </p:attrNameLst>
                                      </p:cBhvr>
                                      <p:to>
                                        <p:strVal val="visible"/>
                                      </p:to>
                                    </p:set>
                                    <p:animEffect transition="in" filter="fade">
                                      <p:cBhvr>
                                        <p:cTn id="138" dur="500"/>
                                        <p:tgtEl>
                                          <p:spTgt spid="141"/>
                                        </p:tgtEl>
                                      </p:cBhvr>
                                    </p:animEffec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42"/>
                                        </p:tgtEl>
                                        <p:attrNameLst>
                                          <p:attrName>style.visibility</p:attrName>
                                        </p:attrNameLst>
                                      </p:cBhvr>
                                      <p:to>
                                        <p:strVal val="visible"/>
                                      </p:to>
                                    </p:set>
                                    <p:animEffect transition="in" filter="wipe(left)">
                                      <p:cBhvr>
                                        <p:cTn id="147" dur="500"/>
                                        <p:tgtEl>
                                          <p:spTgt spid="14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500"/>
                                        <p:tgtEl>
                                          <p:spTgt spid="144"/>
                                        </p:tgtEl>
                                      </p:cBhvr>
                                    </p:animEffect>
                                  </p:childTnLst>
                                </p:cTn>
                              </p:par>
                            </p:childTnLst>
                          </p:cTn>
                        </p:par>
                        <p:par>
                          <p:cTn id="153" fill="hold">
                            <p:stCondLst>
                              <p:cond delay="500"/>
                            </p:stCondLst>
                            <p:childTnLst>
                              <p:par>
                                <p:cTn id="154" presetID="22" presetClass="entr" presetSubtype="1" fill="hold" nodeType="afterEffect">
                                  <p:stCondLst>
                                    <p:cond delay="0"/>
                                  </p:stCondLst>
                                  <p:childTnLst>
                                    <p:set>
                                      <p:cBhvr>
                                        <p:cTn id="155" dur="1" fill="hold">
                                          <p:stCondLst>
                                            <p:cond delay="0"/>
                                          </p:stCondLst>
                                        </p:cTn>
                                        <p:tgtEl>
                                          <p:spTgt spid="148"/>
                                        </p:tgtEl>
                                        <p:attrNameLst>
                                          <p:attrName>style.visibility</p:attrName>
                                        </p:attrNameLst>
                                      </p:cBhvr>
                                      <p:to>
                                        <p:strVal val="visible"/>
                                      </p:to>
                                    </p:set>
                                    <p:animEffect transition="in" filter="wipe(up)">
                                      <p:cBhvr>
                                        <p:cTn id="156" dur="500"/>
                                        <p:tgtEl>
                                          <p:spTgt spid="148"/>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75"/>
                                        </p:tgtEl>
                                        <p:attrNameLst>
                                          <p:attrName>style.visibility</p:attrName>
                                        </p:attrNameLst>
                                      </p:cBhvr>
                                      <p:to>
                                        <p:strVal val="visible"/>
                                      </p:to>
                                    </p:set>
                                    <p:animEffect transition="in" filter="wipe(up)">
                                      <p:cBhvr>
                                        <p:cTn id="160" dur="500"/>
                                        <p:tgtEl>
                                          <p:spTgt spid="1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wipe(down)">
                                      <p:cBhvr>
                                        <p:cTn id="165" dur="500"/>
                                        <p:tgtEl>
                                          <p:spTgt spid="152"/>
                                        </p:tgtEl>
                                      </p:cBhvr>
                                    </p:animEffect>
                                  </p:childTnLst>
                                </p:cTn>
                              </p:par>
                            </p:childTnLst>
                          </p:cTn>
                        </p:par>
                        <p:par>
                          <p:cTn id="166" fill="hold">
                            <p:stCondLst>
                              <p:cond delay="500"/>
                            </p:stCondLst>
                            <p:childTnLst>
                              <p:par>
                                <p:cTn id="167" presetID="22" presetClass="entr" presetSubtype="4" fill="hold" nodeType="after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down)">
                                      <p:cBhvr>
                                        <p:cTn id="169" dur="500"/>
                                        <p:tgtEl>
                                          <p:spTgt spid="155"/>
                                        </p:tgtEl>
                                      </p:cBhvr>
                                    </p:animEffect>
                                  </p:childTnLst>
                                </p:cTn>
                              </p:par>
                            </p:childTnLst>
                          </p:cTn>
                        </p:par>
                        <p:par>
                          <p:cTn id="170" fill="hold">
                            <p:stCondLst>
                              <p:cond delay="1000"/>
                            </p:stCondLst>
                            <p:childTnLst>
                              <p:par>
                                <p:cTn id="171" presetID="22" presetClass="entr" presetSubtype="1"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up)">
                                      <p:cBhvr>
                                        <p:cTn id="173" dur="500"/>
                                        <p:tgtEl>
                                          <p:spTgt spid="158"/>
                                        </p:tgtEl>
                                      </p:cBhvr>
                                    </p:animEffect>
                                  </p:childTnLst>
                                </p:cTn>
                              </p:par>
                            </p:childTnLst>
                          </p:cTn>
                        </p:par>
                        <p:par>
                          <p:cTn id="174" fill="hold">
                            <p:stCondLst>
                              <p:cond delay="1500"/>
                            </p:stCondLst>
                            <p:childTnLst>
                              <p:par>
                                <p:cTn id="175" presetID="22" presetClass="entr" presetSubtype="1" fill="hold" nodeType="afterEffect">
                                  <p:stCondLst>
                                    <p:cond delay="0"/>
                                  </p:stCondLst>
                                  <p:childTnLst>
                                    <p:set>
                                      <p:cBhvr>
                                        <p:cTn id="176" dur="1" fill="hold">
                                          <p:stCondLst>
                                            <p:cond delay="0"/>
                                          </p:stCondLst>
                                        </p:cTn>
                                        <p:tgtEl>
                                          <p:spTgt spid="161"/>
                                        </p:tgtEl>
                                        <p:attrNameLst>
                                          <p:attrName>style.visibility</p:attrName>
                                        </p:attrNameLst>
                                      </p:cBhvr>
                                      <p:to>
                                        <p:strVal val="visible"/>
                                      </p:to>
                                    </p:set>
                                    <p:animEffect transition="in" filter="wipe(up)">
                                      <p:cBhvr>
                                        <p:cTn id="177" dur="500"/>
                                        <p:tgtEl>
                                          <p:spTgt spid="161"/>
                                        </p:tgtEl>
                                      </p:cBhvr>
                                    </p:animEffect>
                                  </p:childTnLst>
                                </p:cTn>
                              </p:par>
                            </p:childTnLst>
                          </p:cTn>
                        </p:par>
                        <p:par>
                          <p:cTn id="178" fill="hold">
                            <p:stCondLst>
                              <p:cond delay="2000"/>
                            </p:stCondLst>
                            <p:childTnLst>
                              <p:par>
                                <p:cTn id="179" presetID="22" presetClass="entr" presetSubtype="1" fill="hold" nodeType="afterEffect">
                                  <p:stCondLst>
                                    <p:cond delay="0"/>
                                  </p:stCondLst>
                                  <p:childTnLst>
                                    <p:set>
                                      <p:cBhvr>
                                        <p:cTn id="180" dur="1" fill="hold">
                                          <p:stCondLst>
                                            <p:cond delay="0"/>
                                          </p:stCondLst>
                                        </p:cTn>
                                        <p:tgtEl>
                                          <p:spTgt spid="164"/>
                                        </p:tgtEl>
                                        <p:attrNameLst>
                                          <p:attrName>style.visibility</p:attrName>
                                        </p:attrNameLst>
                                      </p:cBhvr>
                                      <p:to>
                                        <p:strVal val="visible"/>
                                      </p:to>
                                    </p:set>
                                    <p:animEffect transition="in" filter="wipe(up)">
                                      <p:cBhvr>
                                        <p:cTn id="181" dur="500"/>
                                        <p:tgtEl>
                                          <p:spTgt spid="164"/>
                                        </p:tgtEl>
                                      </p:cBhvr>
                                    </p:animEffect>
                                  </p:childTnLst>
                                </p:cTn>
                              </p:par>
                            </p:childTnLst>
                          </p:cTn>
                        </p:par>
                        <p:par>
                          <p:cTn id="182" fill="hold">
                            <p:stCondLst>
                              <p:cond delay="2500"/>
                            </p:stCondLst>
                            <p:childTnLst>
                              <p:par>
                                <p:cTn id="183" presetID="22" presetClass="entr" presetSubtype="1" fill="hold" nodeType="afterEffect">
                                  <p:stCondLst>
                                    <p:cond delay="0"/>
                                  </p:stCondLst>
                                  <p:childTnLst>
                                    <p:set>
                                      <p:cBhvr>
                                        <p:cTn id="184" dur="1" fill="hold">
                                          <p:stCondLst>
                                            <p:cond delay="0"/>
                                          </p:stCondLst>
                                        </p:cTn>
                                        <p:tgtEl>
                                          <p:spTgt spid="178"/>
                                        </p:tgtEl>
                                        <p:attrNameLst>
                                          <p:attrName>style.visibility</p:attrName>
                                        </p:attrNameLst>
                                      </p:cBhvr>
                                      <p:to>
                                        <p:strVal val="visible"/>
                                      </p:to>
                                    </p:set>
                                    <p:animEffect transition="in" filter="wipe(up)">
                                      <p:cBhvr>
                                        <p:cTn id="185" dur="500"/>
                                        <p:tgtEl>
                                          <p:spTgt spid="17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168"/>
                                        </p:tgtEl>
                                        <p:attrNameLst>
                                          <p:attrName>style.visibility</p:attrName>
                                        </p:attrNameLst>
                                      </p:cBhvr>
                                      <p:to>
                                        <p:strVal val="visible"/>
                                      </p:to>
                                    </p:set>
                                    <p:animEffect transition="in" filter="wipe(up)">
                                      <p:cBhvr>
                                        <p:cTn id="190" dur="500"/>
                                        <p:tgtEl>
                                          <p:spTgt spid="168"/>
                                        </p:tgtEl>
                                      </p:cBhvr>
                                    </p:animEffect>
                                  </p:childTnLst>
                                </p:cTn>
                              </p:par>
                            </p:childTnLst>
                          </p:cTn>
                        </p:par>
                        <p:par>
                          <p:cTn id="191" fill="hold">
                            <p:stCondLst>
                              <p:cond delay="500"/>
                            </p:stCondLst>
                            <p:childTnLst>
                              <p:par>
                                <p:cTn id="192" presetID="22" presetClass="entr" presetSubtype="1" fill="hold" nodeType="after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up)">
                                      <p:cBhvr>
                                        <p:cTn id="194" dur="500"/>
                                        <p:tgtEl>
                                          <p:spTgt spid="181"/>
                                        </p:tgtEl>
                                      </p:cBhvr>
                                    </p:animEffect>
                                  </p:childTnLst>
                                </p:cTn>
                              </p:par>
                            </p:childTnLst>
                          </p:cTn>
                        </p:par>
                        <p:par>
                          <p:cTn id="195" fill="hold">
                            <p:stCondLst>
                              <p:cond delay="1000"/>
                            </p:stCondLst>
                            <p:childTnLst>
                              <p:par>
                                <p:cTn id="196" presetID="10" presetClass="exit" presetSubtype="0" fill="hold" grpId="1" nodeType="afterEffect">
                                  <p:stCondLst>
                                    <p:cond delay="0"/>
                                  </p:stCondLst>
                                  <p:childTnLst>
                                    <p:animEffect transition="out" filter="fade">
                                      <p:cBhvr>
                                        <p:cTn id="197" dur="500"/>
                                        <p:tgtEl>
                                          <p:spTgt spid="142"/>
                                        </p:tgtEl>
                                      </p:cBhvr>
                                    </p:animEffect>
                                    <p:set>
                                      <p:cBhvr>
                                        <p:cTn id="198" dur="1" fill="hold">
                                          <p:stCondLst>
                                            <p:cond delay="499"/>
                                          </p:stCondLst>
                                        </p:cTn>
                                        <p:tgtEl>
                                          <p:spTgt spid="142"/>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73"/>
                                        </p:tgtEl>
                                        <p:attrNameLst>
                                          <p:attrName>style.visibility</p:attrName>
                                        </p:attrNameLst>
                                      </p:cBhvr>
                                      <p:to>
                                        <p:strVal val="visible"/>
                                      </p:to>
                                    </p:set>
                                    <p:animEffect transition="in" filter="wipe(left)">
                                      <p:cBhvr>
                                        <p:cTn id="203" dur="500"/>
                                        <p:tgtEl>
                                          <p:spTgt spid="173"/>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174"/>
                                        </p:tgtEl>
                                        <p:attrNameLst>
                                          <p:attrName>style.visibility</p:attrName>
                                        </p:attrNameLst>
                                      </p:cBhvr>
                                      <p:to>
                                        <p:strVal val="visible"/>
                                      </p:to>
                                    </p:set>
                                    <p:animEffect transition="in" filter="fade">
                                      <p:cBhvr>
                                        <p:cTn id="208" dur="750"/>
                                        <p:tgtEl>
                                          <p:spTgt spid="174"/>
                                        </p:tgtEl>
                                      </p:cBhvr>
                                    </p:animEffect>
                                    <p:anim calcmode="lin" valueType="num">
                                      <p:cBhvr>
                                        <p:cTn id="209" dur="750" fill="hold"/>
                                        <p:tgtEl>
                                          <p:spTgt spid="174"/>
                                        </p:tgtEl>
                                        <p:attrNameLst>
                                          <p:attrName>ppt_x</p:attrName>
                                        </p:attrNameLst>
                                      </p:cBhvr>
                                      <p:tavLst>
                                        <p:tav tm="0">
                                          <p:val>
                                            <p:strVal val="#ppt_x"/>
                                          </p:val>
                                        </p:tav>
                                        <p:tav tm="100000">
                                          <p:val>
                                            <p:strVal val="#ppt_x"/>
                                          </p:val>
                                        </p:tav>
                                      </p:tavLst>
                                    </p:anim>
                                    <p:anim calcmode="lin" valueType="num">
                                      <p:cBhvr>
                                        <p:cTn id="210" dur="75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8"/>
                                        </p:tgtEl>
                                      </p:cBhvr>
                                    </p:animEffect>
                                    <p:set>
                                      <p:cBhvr>
                                        <p:cTn id="215" dur="1" fill="hold">
                                          <p:stCondLst>
                                            <p:cond delay="499"/>
                                          </p:stCondLst>
                                        </p:cTn>
                                        <p:tgtEl>
                                          <p:spTgt spid="128"/>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140"/>
                                        </p:tgtEl>
                                      </p:cBhvr>
                                    </p:animEffect>
                                    <p:set>
                                      <p:cBhvr>
                                        <p:cTn id="218" dur="1" fill="hold">
                                          <p:stCondLst>
                                            <p:cond delay="499"/>
                                          </p:stCondLst>
                                        </p:cTn>
                                        <p:tgtEl>
                                          <p:spTgt spid="140"/>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141"/>
                                        </p:tgtEl>
                                      </p:cBhvr>
                                    </p:animEffect>
                                    <p:set>
                                      <p:cBhvr>
                                        <p:cTn id="221" dur="1" fill="hold">
                                          <p:stCondLst>
                                            <p:cond delay="499"/>
                                          </p:stCondLst>
                                        </p:cTn>
                                        <p:tgtEl>
                                          <p:spTgt spid="141"/>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73"/>
                                        </p:tgtEl>
                                      </p:cBhvr>
                                    </p:animEffect>
                                    <p:set>
                                      <p:cBhvr>
                                        <p:cTn id="227" dur="1" fill="hold">
                                          <p:stCondLst>
                                            <p:cond delay="499"/>
                                          </p:stCondLst>
                                        </p:cTn>
                                        <p:tgtEl>
                                          <p:spTgt spid="17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84"/>
                                        </p:tgtEl>
                                        <p:attrNameLst>
                                          <p:attrName>style.visibility</p:attrName>
                                        </p:attrNameLst>
                                      </p:cBhvr>
                                      <p:to>
                                        <p:strVal val="visible"/>
                                      </p:to>
                                    </p:set>
                                    <p:animEffect transition="in" filter="fade">
                                      <p:cBhvr>
                                        <p:cTn id="232" dur="500"/>
                                        <p:tgtEl>
                                          <p:spTgt spid="184"/>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86"/>
                                        </p:tgtEl>
                                        <p:attrNameLst>
                                          <p:attrName>style.visibility</p:attrName>
                                        </p:attrNameLst>
                                      </p:cBhvr>
                                      <p:to>
                                        <p:strVal val="visible"/>
                                      </p:to>
                                    </p:set>
                                    <p:animEffect transition="in" filter="fade">
                                      <p:cBhvr>
                                        <p:cTn id="237" dur="500"/>
                                        <p:tgtEl>
                                          <p:spTgt spid="18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250" accel="50000" decel="50000" autoRev="1" fill="hold">
                                          <p:stCondLst>
                                            <p:cond delay="0"/>
                                          </p:stCondLst>
                                        </p:cTn>
                                        <p:tgtEl>
                                          <p:spTgt spid="121">
                                            <p:txEl>
                                              <p:pRg st="0" end="0"/>
                                            </p:txEl>
                                          </p:spTgt>
                                        </p:tgtEl>
                                        <p:attrNameLst>
                                          <p:attrName>ppt_x</p:attrName>
                                          <p:attrName>ppt_y</p:attrName>
                                        </p:attrNameLst>
                                      </p:cBhvr>
                                    </p:animMotion>
                                    <p:animRot by="1500000">
                                      <p:cBhvr>
                                        <p:cTn id="242" dur="125" fill="hold">
                                          <p:stCondLst>
                                            <p:cond delay="0"/>
                                          </p:stCondLst>
                                        </p:cTn>
                                        <p:tgtEl>
                                          <p:spTgt spid="121">
                                            <p:txEl>
                                              <p:pRg st="0" end="0"/>
                                            </p:txEl>
                                          </p:spTgt>
                                        </p:tgtEl>
                                        <p:attrNameLst>
                                          <p:attrName>r</p:attrName>
                                        </p:attrNameLst>
                                      </p:cBhvr>
                                    </p:animRot>
                                    <p:animRot by="-1500000">
                                      <p:cBhvr>
                                        <p:cTn id="243" dur="125" fill="hold">
                                          <p:stCondLst>
                                            <p:cond delay="125"/>
                                          </p:stCondLst>
                                        </p:cTn>
                                        <p:tgtEl>
                                          <p:spTgt spid="121">
                                            <p:txEl>
                                              <p:pRg st="0" end="0"/>
                                            </p:txEl>
                                          </p:spTgt>
                                        </p:tgtEl>
                                        <p:attrNameLst>
                                          <p:attrName>r</p:attrName>
                                        </p:attrNameLst>
                                      </p:cBhvr>
                                    </p:animRot>
                                    <p:animRot by="-1500000">
                                      <p:cBhvr>
                                        <p:cTn id="244" dur="125" fill="hold">
                                          <p:stCondLst>
                                            <p:cond delay="250"/>
                                          </p:stCondLst>
                                        </p:cTn>
                                        <p:tgtEl>
                                          <p:spTgt spid="121">
                                            <p:txEl>
                                              <p:pRg st="0" end="0"/>
                                            </p:txEl>
                                          </p:spTgt>
                                        </p:tgtEl>
                                        <p:attrNameLst>
                                          <p:attrName>r</p:attrName>
                                        </p:attrNameLst>
                                      </p:cBhvr>
                                    </p:animRot>
                                    <p:animRot by="1500000">
                                      <p:cBhvr>
                                        <p:cTn id="245" dur="125" fill="hold">
                                          <p:stCondLst>
                                            <p:cond delay="375"/>
                                          </p:stCondLst>
                                        </p:cTn>
                                        <p:tgtEl>
                                          <p:spTgt spid="121">
                                            <p:txEl>
                                              <p:pRg st="0" end="0"/>
                                            </p:txEl>
                                          </p:spTgt>
                                        </p:tgtEl>
                                        <p:attrNameLst>
                                          <p:attrName>r</p:attrName>
                                        </p:attrNameLst>
                                      </p:cBhvr>
                                    </p:animRot>
                                  </p:childTnLst>
                                </p:cTn>
                              </p:par>
                              <p:par>
                                <p:cTn id="246" presetID="34" presetClass="emph" presetSubtype="0" fill="hold" grpId="1" nodeType="withEffect">
                                  <p:stCondLst>
                                    <p:cond delay="0"/>
                                  </p:stCondLst>
                                  <p:iterate type="lt">
                                    <p:tmPct val="10000"/>
                                  </p:iterate>
                                  <p:childTnLst>
                                    <p:animMotion origin="layout" path="M 0.0 0.0 L 0.0 -0.07213" pathEditMode="relative" ptsTypes="">
                                      <p:cBhvr>
                                        <p:cTn id="247" dur="250" accel="50000" decel="50000" autoRev="1" fill="hold">
                                          <p:stCondLst>
                                            <p:cond delay="0"/>
                                          </p:stCondLst>
                                        </p:cTn>
                                        <p:tgtEl>
                                          <p:spTgt spid="122">
                                            <p:txEl>
                                              <p:pRg st="0" end="0"/>
                                            </p:txEl>
                                          </p:spTgt>
                                        </p:tgtEl>
                                        <p:attrNameLst>
                                          <p:attrName>ppt_x</p:attrName>
                                          <p:attrName>ppt_y</p:attrName>
                                        </p:attrNameLst>
                                      </p:cBhvr>
                                    </p:animMotion>
                                    <p:animRot by="1500000">
                                      <p:cBhvr>
                                        <p:cTn id="248" dur="125" fill="hold">
                                          <p:stCondLst>
                                            <p:cond delay="0"/>
                                          </p:stCondLst>
                                        </p:cTn>
                                        <p:tgtEl>
                                          <p:spTgt spid="122">
                                            <p:txEl>
                                              <p:pRg st="0" end="0"/>
                                            </p:txEl>
                                          </p:spTgt>
                                        </p:tgtEl>
                                        <p:attrNameLst>
                                          <p:attrName>r</p:attrName>
                                        </p:attrNameLst>
                                      </p:cBhvr>
                                    </p:animRot>
                                    <p:animRot by="-1500000">
                                      <p:cBhvr>
                                        <p:cTn id="249" dur="125" fill="hold">
                                          <p:stCondLst>
                                            <p:cond delay="125"/>
                                          </p:stCondLst>
                                        </p:cTn>
                                        <p:tgtEl>
                                          <p:spTgt spid="122">
                                            <p:txEl>
                                              <p:pRg st="0" end="0"/>
                                            </p:txEl>
                                          </p:spTgt>
                                        </p:tgtEl>
                                        <p:attrNameLst>
                                          <p:attrName>r</p:attrName>
                                        </p:attrNameLst>
                                      </p:cBhvr>
                                    </p:animRot>
                                    <p:animRot by="-1500000">
                                      <p:cBhvr>
                                        <p:cTn id="250" dur="125" fill="hold">
                                          <p:stCondLst>
                                            <p:cond delay="250"/>
                                          </p:stCondLst>
                                        </p:cTn>
                                        <p:tgtEl>
                                          <p:spTgt spid="122">
                                            <p:txEl>
                                              <p:pRg st="0" end="0"/>
                                            </p:txEl>
                                          </p:spTgt>
                                        </p:tgtEl>
                                        <p:attrNameLst>
                                          <p:attrName>r</p:attrName>
                                        </p:attrNameLst>
                                      </p:cBhvr>
                                    </p:animRot>
                                    <p:animRot by="1500000">
                                      <p:cBhvr>
                                        <p:cTn id="251" dur="125" fill="hold">
                                          <p:stCondLst>
                                            <p:cond delay="375"/>
                                          </p:stCondLst>
                                        </p:cTn>
                                        <p:tgtEl>
                                          <p:spTgt spid="122">
                                            <p:txEl>
                                              <p:pRg st="0" end="0"/>
                                            </p:txEl>
                                          </p:spTgt>
                                        </p:tgtEl>
                                        <p:attrNameLst>
                                          <p:attrName>r</p:attrName>
                                        </p:attrNameLst>
                                      </p:cBhvr>
                                    </p:animRot>
                                  </p:childTnLst>
                                </p:cTn>
                              </p:par>
                            </p:childTnLst>
                          </p:cTn>
                        </p:par>
                      </p:childTnLst>
                    </p:cTn>
                  </p:par>
                  <p:par>
                    <p:cTn id="252" fill="hold">
                      <p:stCondLst>
                        <p:cond delay="indefinite"/>
                      </p:stCondLst>
                      <p:childTnLst>
                        <p:par>
                          <p:cTn id="253" fill="hold">
                            <p:stCondLst>
                              <p:cond delay="0"/>
                            </p:stCondLst>
                            <p:childTnLst>
                              <p:par>
                                <p:cTn id="254" presetID="21" presetClass="entr" presetSubtype="1" fill="hold" grpId="0"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heel(1)">
                                      <p:cBhvr>
                                        <p:cTn id="25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allAtOnce"/>
      <p:bldP spid="78" grpId="0"/>
      <p:bldP spid="78" grpId="1"/>
      <p:bldP spid="121" grpId="0" build="allAtOnce"/>
      <p:bldP spid="121" grpId="1" build="allAtOnce"/>
      <p:bldP spid="122" grpId="0" build="allAtOnce"/>
      <p:bldP spid="122" grpId="1" build="allAtOnce"/>
      <p:bldP spid="126" grpId="0"/>
      <p:bldP spid="140" grpId="0"/>
      <p:bldP spid="140" grpId="1"/>
      <p:bldP spid="141" grpId="0"/>
      <p:bldP spid="141" grpId="1"/>
      <p:bldP spid="142" grpId="0"/>
      <p:bldP spid="142" grpId="1"/>
      <p:bldP spid="173" grpId="0"/>
      <p:bldP spid="173" grpId="1"/>
      <p:bldP spid="174" grpId="0"/>
      <p:bldP spid="184" grpId="0"/>
      <p:bldP spid="186" grpId="0"/>
      <p:bldP spid="118"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5366" y="1356403"/>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486175" y="1951672"/>
            <a:ext cx="7647394" cy="1477328"/>
          </a:xfrm>
          <a:prstGeom prst="rect">
            <a:avLst/>
          </a:prstGeom>
        </p:spPr>
        <p:txBody>
          <a:bodyPr wrap="square">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or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a:t>
            </a:r>
            <a:r>
              <a:rPr lang="zh-CN" altLang="en-US" sz="2000" dirty="0" smtClean="0">
                <a:latin typeface="微软雅黑" panose="020B0503020204020204" pitchFamily="34" charset="-122"/>
                <a:ea typeface="微软雅黑" panose="020B0503020204020204" pitchFamily="34" charset="-122"/>
              </a:rPr>
              <a:t>) always </a:t>
            </a:r>
            <a:r>
              <a:rPr lang="zh-CN" altLang="en-US" sz="2000" dirty="0">
                <a:latin typeface="微软雅黑" panose="020B0503020204020204" pitchFamily="34" charset="-122"/>
                <a:ea typeface="微软雅黑" panose="020B0503020204020204" pitchFamily="34" charset="-122"/>
              </a:rPr>
              <a:t>exists a node </a:t>
            </a:r>
            <a:r>
              <a:rPr lang="zh-CN" altLang="en-US" sz="2000" dirty="0">
                <a:solidFill>
                  <a:srgbClr val="FF0000"/>
                </a:solidFill>
                <a:latin typeface="微软雅黑" panose="020B0503020204020204" pitchFamily="34" charset="-122"/>
                <a:ea typeface="微软雅黑" panose="020B0503020204020204" pitchFamily="34" charset="-122"/>
              </a:rPr>
              <a:t>u ∈ </a:t>
            </a:r>
            <a:r>
              <a:rPr lang="zh-CN" altLang="en-US" sz="2000" dirty="0" smtClean="0">
                <a:solidFill>
                  <a:srgbClr val="FF0000"/>
                </a:solidFill>
                <a:latin typeface="微软雅黑" panose="020B0503020204020204" pitchFamily="34" charset="-122"/>
                <a:ea typeface="微软雅黑" panose="020B0503020204020204" pitchFamily="34" charset="-122"/>
              </a:rPr>
              <a:t>T</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the T</a:t>
            </a:r>
            <a:r>
              <a:rPr lang="en-US" altLang="zh-CN" sz="2000" baseline="30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P ) rooted at u has k (k ≥ 1) </a:t>
            </a:r>
            <a:r>
              <a:rPr lang="zh-CN" altLang="en-US" sz="2000" dirty="0" smtClean="0">
                <a:latin typeface="微软雅黑" panose="020B0503020204020204" pitchFamily="34" charset="-122"/>
                <a:ea typeface="微软雅黑" panose="020B0503020204020204" pitchFamily="34" charset="-122"/>
              </a:rPr>
              <a:t>subtrees T1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T2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Tk</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mj-lt"/>
              <a:buAutoNum type="alphaLcParenR"/>
            </a:pPr>
            <a:r>
              <a:rPr lang="zh-CN" altLang="en-US" sz="2000" dirty="0" smtClean="0">
                <a:latin typeface="微软雅黑" panose="020B0503020204020204" pitchFamily="34" charset="-122"/>
                <a:ea typeface="微软雅黑" panose="020B0503020204020204" pitchFamily="34" charset="-122"/>
              </a:rPr>
              <a:t>each </a:t>
            </a:r>
            <a:r>
              <a:rPr lang="zh-CN" altLang="en-US" sz="2000" dirty="0">
                <a:latin typeface="微软雅黑" panose="020B0503020204020204" pitchFamily="34" charset="-122"/>
                <a:ea typeface="微软雅黑" panose="020B0503020204020204" pitchFamily="34" charset="-122"/>
              </a:rPr>
              <a:t>subtree Ti </a:t>
            </a:r>
            <a:r>
              <a:rPr lang="zh-CN" altLang="en-US" sz="2000" dirty="0" smtClean="0">
                <a:latin typeface="微软雅黑" panose="020B0503020204020204" pitchFamily="34" charset="-122"/>
                <a:ea typeface="微软雅黑" panose="020B0503020204020204" pitchFamily="34" charset="-122"/>
              </a:rPr>
              <a:t>has </a:t>
            </a:r>
            <a:r>
              <a:rPr lang="zh-CN" altLang="en-US" sz="2000" dirty="0">
                <a:latin typeface="微软雅黑" panose="020B0503020204020204" pitchFamily="34" charset="-122"/>
                <a:ea typeface="微软雅黑" panose="020B0503020204020204" pitchFamily="34" charset="-122"/>
              </a:rPr>
              <a:t>a weight </a:t>
            </a:r>
            <a:r>
              <a:rPr lang="zh-CN" altLang="en-US" sz="2000" dirty="0">
                <a:solidFill>
                  <a:srgbClr val="FF0000"/>
                </a:solidFill>
                <a:latin typeface="微软雅黑" panose="020B0503020204020204" pitchFamily="34" charset="-122"/>
                <a:ea typeface="微软雅黑" panose="020B0503020204020204" pitchFamily="34" charset="-122"/>
              </a:rPr>
              <a:t>smaller</a:t>
            </a:r>
            <a:r>
              <a:rPr lang="zh-CN" altLang="en-US" sz="2000" dirty="0">
                <a:latin typeface="微软雅黑" panose="020B0503020204020204" pitchFamily="34" charset="-122"/>
                <a:ea typeface="微软雅黑" panose="020B0503020204020204" pitchFamily="34" charset="-122"/>
              </a:rPr>
              <a:t> than </a:t>
            </a:r>
            <a:r>
              <a:rPr lang="zh-CN" altLang="en-US" sz="2000" dirty="0" smtClean="0">
                <a:solidFill>
                  <a:srgbClr val="FF0000"/>
                </a:solidFill>
                <a:latin typeface="微软雅黑" panose="020B0503020204020204" pitchFamily="34" charset="-122"/>
                <a:ea typeface="微软雅黑" panose="020B0503020204020204" pitchFamily="34" charset="-122"/>
              </a:rPr>
              <a:t>f</a:t>
            </a:r>
            <a:r>
              <a:rPr lang="zh-CN" altLang="en-US" sz="2000" baseline="30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 (P)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FF0000"/>
                </a:solidFill>
                <a:latin typeface="微软雅黑" panose="020B0503020204020204" pitchFamily="34" charset="-122"/>
                <a:ea typeface="微软雅黑" panose="020B0503020204020204" pitchFamily="34" charset="-122"/>
              </a:rPr>
              <a:t>2 </a:t>
            </a:r>
            <a:r>
              <a:rPr lang="en-US" altLang="zh-CN" sz="2000" dirty="0" smtClean="0">
                <a:latin typeface="微软雅黑" panose="020B0503020204020204" pitchFamily="34" charset="-122"/>
                <a:ea typeface="微软雅黑" panose="020B0503020204020204" pitchFamily="34" charset="-122"/>
              </a:rPr>
              <a:t>.</a:t>
            </a:r>
          </a:p>
        </p:txBody>
      </p:sp>
      <p:grpSp>
        <p:nvGrpSpPr>
          <p:cNvPr id="5" name="组合 4"/>
          <p:cNvGrpSpPr/>
          <p:nvPr/>
        </p:nvGrpSpPr>
        <p:grpSpPr>
          <a:xfrm>
            <a:off x="8616000" y="1076643"/>
            <a:ext cx="2991445" cy="2824457"/>
            <a:chOff x="8440614" y="1113692"/>
            <a:chExt cx="2631179" cy="2484303"/>
          </a:xfrm>
        </p:grpSpPr>
        <p:sp>
          <p:nvSpPr>
            <p:cNvPr id="17" name="椭圆 16"/>
            <p:cNvSpPr/>
            <p:nvPr/>
          </p:nvSpPr>
          <p:spPr>
            <a:xfrm>
              <a:off x="9551249" y="1113692"/>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u</a:t>
              </a:r>
              <a:endParaRPr lang="zh-CN" altLang="en-US" sz="2800" b="1" dirty="0"/>
            </a:p>
          </p:txBody>
        </p:sp>
        <p:cxnSp>
          <p:nvCxnSpPr>
            <p:cNvPr id="30" name="直接连接符 29"/>
            <p:cNvCxnSpPr>
              <a:stCxn id="17" idx="3"/>
              <a:endCxn id="18" idx="0"/>
            </p:cNvCxnSpPr>
            <p:nvPr/>
          </p:nvCxnSpPr>
          <p:spPr>
            <a:xfrm flipH="1">
              <a:off x="8768862" y="1473918"/>
              <a:ext cx="844192"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1" name="直接连接符 30"/>
            <p:cNvCxnSpPr>
              <a:stCxn id="17" idx="5"/>
              <a:endCxn id="28" idx="0"/>
            </p:cNvCxnSpPr>
            <p:nvPr/>
          </p:nvCxnSpPr>
          <p:spPr>
            <a:xfrm>
              <a:off x="9911475" y="1473918"/>
              <a:ext cx="850309" cy="718297"/>
            </a:xfrm>
            <a:prstGeom prst="line">
              <a:avLst/>
            </a:prstGeom>
            <a:ln w="28575"/>
          </p:spPr>
          <p:style>
            <a:lnRef idx="3">
              <a:schemeClr val="dk1"/>
            </a:lnRef>
            <a:fillRef idx="0">
              <a:schemeClr val="dk1"/>
            </a:fillRef>
            <a:effectRef idx="2">
              <a:schemeClr val="dk1"/>
            </a:effectRef>
            <a:fontRef idx="minor">
              <a:schemeClr val="tx1"/>
            </a:fontRef>
          </p:style>
        </p:cxnSp>
        <p:cxnSp>
          <p:nvCxnSpPr>
            <p:cNvPr id="34" name="直接连接符 33"/>
            <p:cNvCxnSpPr>
              <a:stCxn id="17" idx="4"/>
              <a:endCxn id="25" idx="0"/>
            </p:cNvCxnSpPr>
            <p:nvPr/>
          </p:nvCxnSpPr>
          <p:spPr>
            <a:xfrm flipH="1">
              <a:off x="9761514" y="1535723"/>
              <a:ext cx="751" cy="656492"/>
            </a:xfrm>
            <a:prstGeom prst="line">
              <a:avLst/>
            </a:prstGeom>
            <a:ln w="28575"/>
          </p:spPr>
          <p:style>
            <a:lnRef idx="3">
              <a:schemeClr val="dk1"/>
            </a:lnRef>
            <a:fillRef idx="0">
              <a:schemeClr val="dk1"/>
            </a:fillRef>
            <a:effectRef idx="2">
              <a:schemeClr val="dk1"/>
            </a:effectRef>
            <a:fontRef idx="minor">
              <a:schemeClr val="tx1"/>
            </a:fontRef>
          </p:style>
        </p:cxnSp>
        <p:grpSp>
          <p:nvGrpSpPr>
            <p:cNvPr id="44" name="组合 43"/>
            <p:cNvGrpSpPr/>
            <p:nvPr/>
          </p:nvGrpSpPr>
          <p:grpSpPr>
            <a:xfrm>
              <a:off x="8440614" y="2192215"/>
              <a:ext cx="638257" cy="1382332"/>
              <a:chOff x="8440614" y="2192215"/>
              <a:chExt cx="638257" cy="1382332"/>
            </a:xfrm>
          </p:grpSpPr>
          <p:grpSp>
            <p:nvGrpSpPr>
              <p:cNvPr id="22" name="组合 21"/>
              <p:cNvGrpSpPr/>
              <p:nvPr/>
            </p:nvGrpSpPr>
            <p:grpSpPr>
              <a:xfrm>
                <a:off x="8440614" y="2192215"/>
                <a:ext cx="638257" cy="914400"/>
                <a:chOff x="8440614" y="2192215"/>
                <a:chExt cx="638257" cy="914400"/>
              </a:xfrm>
            </p:grpSpPr>
            <p:sp>
              <p:nvSpPr>
                <p:cNvPr id="21" name="等腰三角形 20"/>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p>
              </p:txBody>
            </p:sp>
          </p:grpSp>
          <p:sp>
            <p:nvSpPr>
              <p:cNvPr id="37" name="文本框 36"/>
              <p:cNvSpPr txBox="1"/>
              <p:nvPr/>
            </p:nvSpPr>
            <p:spPr>
              <a:xfrm>
                <a:off x="8534938" y="2253734"/>
                <a:ext cx="480646" cy="406066"/>
              </a:xfrm>
              <a:prstGeom prst="rect">
                <a:avLst/>
              </a:prstGeom>
              <a:noFill/>
            </p:spPr>
            <p:txBody>
              <a:bodyPr wrap="square" rtlCol="0">
                <a:spAutoFit/>
              </a:bodyPr>
              <a:lstStyle/>
              <a:p>
                <a:pPr algn="ctr"/>
                <a:r>
                  <a:rPr lang="en-US" altLang="zh-CN" sz="2400" b="1" dirty="0" smtClean="0">
                    <a:solidFill>
                      <a:schemeClr val="lt1"/>
                    </a:solidFill>
                  </a:rPr>
                  <a:t>v1</a:t>
                </a:r>
                <a:endParaRPr lang="zh-CN" altLang="en-US" sz="2400" b="1" dirty="0">
                  <a:solidFill>
                    <a:schemeClr val="lt1"/>
                  </a:solidFill>
                </a:endParaRPr>
              </a:p>
            </p:txBody>
          </p:sp>
          <p:sp>
            <p:nvSpPr>
              <p:cNvPr id="48" name="文本框 47"/>
              <p:cNvSpPr txBox="1"/>
              <p:nvPr/>
            </p:nvSpPr>
            <p:spPr>
              <a:xfrm>
                <a:off x="8534400" y="3168481"/>
                <a:ext cx="480646" cy="406066"/>
              </a:xfrm>
              <a:prstGeom prst="rect">
                <a:avLst/>
              </a:prstGeom>
              <a:noFill/>
            </p:spPr>
            <p:txBody>
              <a:bodyPr wrap="square" rtlCol="0">
                <a:spAutoFit/>
              </a:bodyPr>
              <a:lstStyle/>
              <a:p>
                <a:pPr algn="ctr"/>
                <a:r>
                  <a:rPr lang="en-US" altLang="zh-CN" sz="2400" dirty="0" smtClean="0"/>
                  <a:t>T1</a:t>
                </a:r>
                <a:endParaRPr lang="zh-CN" altLang="en-US" sz="2400" dirty="0"/>
              </a:p>
            </p:txBody>
          </p:sp>
        </p:grpSp>
        <p:grpSp>
          <p:nvGrpSpPr>
            <p:cNvPr id="45" name="组合 44"/>
            <p:cNvGrpSpPr/>
            <p:nvPr/>
          </p:nvGrpSpPr>
          <p:grpSpPr>
            <a:xfrm>
              <a:off x="9439884" y="2192215"/>
              <a:ext cx="638257" cy="1382334"/>
              <a:chOff x="9439884" y="2192215"/>
              <a:chExt cx="638257" cy="1382334"/>
            </a:xfrm>
          </p:grpSpPr>
          <p:grpSp>
            <p:nvGrpSpPr>
              <p:cNvPr id="23" name="组合 22"/>
              <p:cNvGrpSpPr/>
              <p:nvPr/>
            </p:nvGrpSpPr>
            <p:grpSpPr>
              <a:xfrm>
                <a:off x="9439884" y="2192215"/>
                <a:ext cx="638257" cy="914400"/>
                <a:chOff x="8560653" y="2192215"/>
                <a:chExt cx="638257" cy="914400"/>
              </a:xfrm>
            </p:grpSpPr>
            <p:sp>
              <p:nvSpPr>
                <p:cNvPr id="24" name="等腰三角形 23"/>
                <p:cNvSpPr/>
                <p:nvPr/>
              </p:nvSpPr>
              <p:spPr>
                <a:xfrm>
                  <a:off x="8560653"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8671267"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2" name="文本框 41"/>
              <p:cNvSpPr txBox="1"/>
              <p:nvPr/>
            </p:nvSpPr>
            <p:spPr>
              <a:xfrm>
                <a:off x="9565038" y="2253733"/>
                <a:ext cx="436951" cy="406066"/>
              </a:xfrm>
              <a:prstGeom prst="rect">
                <a:avLst/>
              </a:prstGeom>
              <a:noFill/>
            </p:spPr>
            <p:txBody>
              <a:bodyPr wrap="square" rtlCol="0">
                <a:spAutoFit/>
              </a:bodyPr>
              <a:lstStyle/>
              <a:p>
                <a:pPr algn="ctr"/>
                <a:r>
                  <a:rPr lang="en-US" altLang="zh-CN" sz="2400" b="1" dirty="0" smtClean="0">
                    <a:solidFill>
                      <a:schemeClr val="lt1"/>
                    </a:solidFill>
                  </a:rPr>
                  <a:t>v2</a:t>
                </a:r>
                <a:endParaRPr lang="zh-CN" altLang="en-US" sz="2400" b="1" dirty="0">
                  <a:solidFill>
                    <a:schemeClr val="lt1"/>
                  </a:solidFill>
                </a:endParaRPr>
              </a:p>
            </p:txBody>
          </p:sp>
          <p:sp>
            <p:nvSpPr>
              <p:cNvPr id="49" name="文本框 48"/>
              <p:cNvSpPr txBox="1"/>
              <p:nvPr/>
            </p:nvSpPr>
            <p:spPr>
              <a:xfrm>
                <a:off x="9557116" y="3168483"/>
                <a:ext cx="480646" cy="406066"/>
              </a:xfrm>
              <a:prstGeom prst="rect">
                <a:avLst/>
              </a:prstGeom>
              <a:noFill/>
            </p:spPr>
            <p:txBody>
              <a:bodyPr wrap="square" rtlCol="0">
                <a:spAutoFit/>
              </a:bodyPr>
              <a:lstStyle/>
              <a:p>
                <a:pPr algn="ctr"/>
                <a:r>
                  <a:rPr lang="en-US" altLang="zh-CN" sz="2400" dirty="0" smtClean="0"/>
                  <a:t>T2</a:t>
                </a:r>
                <a:endParaRPr lang="zh-CN" altLang="en-US" sz="2400" dirty="0"/>
              </a:p>
            </p:txBody>
          </p:sp>
        </p:grpSp>
        <p:grpSp>
          <p:nvGrpSpPr>
            <p:cNvPr id="46" name="组合 45"/>
            <p:cNvGrpSpPr/>
            <p:nvPr/>
          </p:nvGrpSpPr>
          <p:grpSpPr>
            <a:xfrm>
              <a:off x="10433536" y="2192215"/>
              <a:ext cx="638257" cy="1405780"/>
              <a:chOff x="10257691" y="2192215"/>
              <a:chExt cx="638257" cy="1405780"/>
            </a:xfrm>
          </p:grpSpPr>
          <p:grpSp>
            <p:nvGrpSpPr>
              <p:cNvPr id="26" name="组合 25"/>
              <p:cNvGrpSpPr/>
              <p:nvPr/>
            </p:nvGrpSpPr>
            <p:grpSpPr>
              <a:xfrm>
                <a:off x="10257691" y="2192215"/>
                <a:ext cx="638257" cy="914400"/>
                <a:chOff x="8440614" y="2192215"/>
                <a:chExt cx="638257" cy="914400"/>
              </a:xfrm>
            </p:grpSpPr>
            <p:sp>
              <p:nvSpPr>
                <p:cNvPr id="27" name="等腰三角形 26"/>
                <p:cNvSpPr/>
                <p:nvPr/>
              </p:nvSpPr>
              <p:spPr>
                <a:xfrm>
                  <a:off x="8440614" y="2614246"/>
                  <a:ext cx="638257" cy="49236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8557846" y="2192215"/>
                  <a:ext cx="422031"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文本框 42"/>
              <p:cNvSpPr txBox="1"/>
              <p:nvPr/>
            </p:nvSpPr>
            <p:spPr>
              <a:xfrm>
                <a:off x="10363200" y="2248615"/>
                <a:ext cx="480646" cy="406066"/>
              </a:xfrm>
              <a:prstGeom prst="rect">
                <a:avLst/>
              </a:prstGeom>
              <a:noFill/>
            </p:spPr>
            <p:txBody>
              <a:bodyPr wrap="square" rtlCol="0">
                <a:spAutoFit/>
              </a:bodyPr>
              <a:lstStyle/>
              <a:p>
                <a:pPr algn="ctr"/>
                <a:r>
                  <a:rPr lang="en-US" altLang="zh-CN" sz="2400" b="1" dirty="0" smtClean="0">
                    <a:solidFill>
                      <a:schemeClr val="lt1"/>
                    </a:solidFill>
                  </a:rPr>
                  <a:t>vk</a:t>
                </a:r>
                <a:endParaRPr lang="zh-CN" altLang="en-US" sz="2400" b="1" dirty="0">
                  <a:solidFill>
                    <a:schemeClr val="lt1"/>
                  </a:solidFill>
                </a:endParaRPr>
              </a:p>
            </p:txBody>
          </p:sp>
          <p:sp>
            <p:nvSpPr>
              <p:cNvPr id="50" name="文本框 49"/>
              <p:cNvSpPr txBox="1"/>
              <p:nvPr/>
            </p:nvSpPr>
            <p:spPr>
              <a:xfrm>
                <a:off x="10363200" y="3191929"/>
                <a:ext cx="480646" cy="406066"/>
              </a:xfrm>
              <a:prstGeom prst="rect">
                <a:avLst/>
              </a:prstGeom>
              <a:noFill/>
            </p:spPr>
            <p:txBody>
              <a:bodyPr wrap="square" rtlCol="0">
                <a:spAutoFit/>
              </a:bodyPr>
              <a:lstStyle/>
              <a:p>
                <a:pPr algn="ctr"/>
                <a:r>
                  <a:rPr lang="en-US" altLang="zh-CN" sz="2400" dirty="0" smtClean="0"/>
                  <a:t>T3</a:t>
                </a:r>
                <a:endParaRPr lang="zh-CN" altLang="en-US" sz="2400" dirty="0"/>
              </a:p>
            </p:txBody>
          </p:sp>
        </p:grpSp>
        <p:sp>
          <p:nvSpPr>
            <p:cNvPr id="47" name="文本框 46"/>
            <p:cNvSpPr txBox="1"/>
            <p:nvPr/>
          </p:nvSpPr>
          <p:spPr>
            <a:xfrm>
              <a:off x="9980925" y="2178808"/>
              <a:ext cx="550984" cy="406066"/>
            </a:xfrm>
            <a:prstGeom prst="rect">
              <a:avLst/>
            </a:prstGeom>
            <a:noFill/>
          </p:spPr>
          <p:txBody>
            <a:bodyPr wrap="square" rtlCol="0">
              <a:spAutoFit/>
            </a:bodyPr>
            <a:lstStyle/>
            <a:p>
              <a:pPr algn="ctr"/>
              <a:r>
                <a:rPr lang="en-US" altLang="zh-CN" sz="2400" b="1" dirty="0" smtClean="0"/>
                <a:t>……</a:t>
              </a:r>
              <a:endParaRPr lang="zh-CN" altLang="en-US" sz="2400" b="1" dirty="0"/>
            </a:p>
          </p:txBody>
        </p:sp>
      </p:grpSp>
      <p:sp>
        <p:nvSpPr>
          <p:cNvPr id="61" name="矩形 60"/>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8" name="recall 文本"/>
          <p:cNvSpPr/>
          <p:nvPr/>
        </p:nvSpPr>
        <p:spPr>
          <a:xfrm>
            <a:off x="436859" y="1392553"/>
            <a:ext cx="4434547"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Recall that in the Basic algorithm</a:t>
            </a:r>
          </a:p>
        </p:txBody>
      </p:sp>
      <p:sp>
        <p:nvSpPr>
          <p:cNvPr id="2" name="to obtain 文本"/>
          <p:cNvSpPr/>
          <p:nvPr/>
        </p:nvSpPr>
        <p:spPr>
          <a:xfrm>
            <a:off x="426792" y="1940877"/>
            <a:ext cx="6462128" cy="1569660"/>
          </a:xfrm>
          <a:prstGeom prst="rect">
            <a:avLst/>
          </a:prstGeom>
        </p:spPr>
        <p:txBody>
          <a:bodyPr wrap="square">
            <a:spAutoFit/>
          </a:bodyPr>
          <a:lstStyle/>
          <a:p>
            <a:r>
              <a:rPr lang="en-US" altLang="zh-CN" sz="2400" dirty="0" smtClean="0"/>
              <a:t>T</a:t>
            </a:r>
            <a:r>
              <a:rPr lang="zh-CN" altLang="en-US" sz="2400" dirty="0" smtClean="0"/>
              <a:t>o </a:t>
            </a:r>
            <a:r>
              <a:rPr lang="zh-CN" altLang="en-US" sz="2400" dirty="0"/>
              <a:t>obtain the optimal solution </a:t>
            </a:r>
            <a:r>
              <a:rPr lang="zh-CN" altLang="en-US" sz="2400" dirty="0" smtClean="0"/>
              <a:t>f∗(P) for </a:t>
            </a:r>
            <a:r>
              <a:rPr lang="zh-CN" altLang="en-US" sz="2400" dirty="0"/>
              <a:t>a query P , </a:t>
            </a:r>
            <a:r>
              <a:rPr lang="zh-CN" altLang="en-US" sz="2400" dirty="0" smtClean="0"/>
              <a:t>the algorithm </a:t>
            </a:r>
            <a:r>
              <a:rPr lang="zh-CN" altLang="en-US" sz="2400" dirty="0"/>
              <a:t>must compute the optimal weights of all </a:t>
            </a:r>
            <a:r>
              <a:rPr lang="zh-CN" altLang="en-US" sz="2400" dirty="0" smtClean="0"/>
              <a:t>the </a:t>
            </a:r>
            <a:r>
              <a:rPr lang="zh-CN" altLang="en-US" sz="2400" dirty="0" smtClean="0">
                <a:solidFill>
                  <a:srgbClr val="FF0000"/>
                </a:solidFill>
              </a:rPr>
              <a:t>intermediate </a:t>
            </a:r>
            <a:r>
              <a:rPr lang="zh-CN" altLang="en-US" sz="2400" dirty="0">
                <a:solidFill>
                  <a:srgbClr val="FF0000"/>
                </a:solidFill>
              </a:rPr>
              <a:t>states </a:t>
            </a:r>
            <a:r>
              <a:rPr lang="zh-CN" altLang="en-US" sz="2400" dirty="0"/>
              <a:t>that are </a:t>
            </a:r>
            <a:r>
              <a:rPr lang="zh-CN" altLang="en-US" sz="2400" dirty="0">
                <a:solidFill>
                  <a:srgbClr val="FF0000"/>
                </a:solidFill>
              </a:rPr>
              <a:t>smaller </a:t>
            </a:r>
            <a:r>
              <a:rPr lang="zh-CN" altLang="en-US" sz="2400" dirty="0" smtClean="0">
                <a:solidFill>
                  <a:srgbClr val="FF0000"/>
                </a:solidFill>
              </a:rPr>
              <a:t>than </a:t>
            </a:r>
            <a:r>
              <a:rPr lang="en-US" altLang="zh-CN" sz="2400" dirty="0" smtClean="0">
                <a:solidFill>
                  <a:srgbClr val="FF0000"/>
                </a:solidFill>
              </a:rPr>
              <a:t>sub-optimal solutions .</a:t>
            </a:r>
            <a:endParaRPr lang="zh-CN" altLang="en-US" sz="2400" dirty="0">
              <a:solidFill>
                <a:srgbClr val="FF0000"/>
              </a:solidFill>
            </a:endParaRPr>
          </a:p>
        </p:txBody>
      </p:sp>
      <p:sp>
        <p:nvSpPr>
          <p:cNvPr id="12" name="椭圆 11"/>
          <p:cNvSpPr/>
          <p:nvPr/>
        </p:nvSpPr>
        <p:spPr>
          <a:xfrm>
            <a:off x="8436000"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591621"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0747859" y="2101721"/>
            <a:ext cx="1080000" cy="16872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1170" y="3552392"/>
            <a:ext cx="8168422" cy="2462213"/>
          </a:xfrm>
          <a:prstGeom prst="rect">
            <a:avLst/>
          </a:prstGeom>
        </p:spPr>
        <p:txBody>
          <a:bodyPr wrap="square">
            <a:spAutoFit/>
          </a:bodyPr>
          <a:lstStyle/>
          <a:p>
            <a:pPr marL="342900" indent="-342900">
              <a:lnSpc>
                <a:spcPct val="150000"/>
              </a:lnSpc>
              <a:spcAft>
                <a:spcPts val="1200"/>
              </a:spcAft>
              <a:buClr>
                <a:srgbClr val="FF0000"/>
              </a:buClr>
              <a:buFont typeface="+mj-ea"/>
              <a:buAutoNum type="circleNumDbPlain"/>
            </a:pPr>
            <a:r>
              <a:rPr lang="zh-CN" altLang="en-US" sz="2400" b="1" dirty="0" smtClean="0"/>
              <a:t>compute </a:t>
            </a:r>
            <a:r>
              <a:rPr lang="zh-CN" altLang="en-US" sz="2400" b="1" dirty="0"/>
              <a:t>all the optimal subtrees that </a:t>
            </a:r>
            <a:r>
              <a:rPr lang="zh-CN" altLang="en-US" sz="2400" b="1" dirty="0" smtClean="0"/>
              <a:t>have weights </a:t>
            </a:r>
            <a:r>
              <a:rPr lang="zh-CN" altLang="en-US" sz="2400" b="1" dirty="0"/>
              <a:t>smaller </a:t>
            </a:r>
            <a:r>
              <a:rPr lang="zh-CN" altLang="en-US" sz="2400" b="1" dirty="0" smtClean="0"/>
              <a:t>than </a:t>
            </a:r>
            <a:r>
              <a:rPr lang="en-US" altLang="zh-CN" sz="2400" b="1" dirty="0" smtClean="0"/>
              <a:t>f</a:t>
            </a:r>
            <a:r>
              <a:rPr lang="zh-CN" altLang="en-US" sz="2400" b="1" dirty="0" smtClean="0"/>
              <a:t>*(</a:t>
            </a:r>
            <a:r>
              <a:rPr lang="zh-CN" altLang="en-US" sz="2400" b="1" dirty="0"/>
              <a:t>P </a:t>
            </a:r>
            <a:r>
              <a:rPr lang="zh-CN" altLang="en-US" sz="2400" b="1" dirty="0" smtClean="0"/>
              <a:t>)</a:t>
            </a:r>
            <a:r>
              <a:rPr lang="en-US" altLang="zh-CN" sz="2400" b="1" dirty="0" smtClean="0"/>
              <a:t>/</a:t>
            </a:r>
            <a:r>
              <a:rPr lang="zh-CN" altLang="en-US" sz="2400" b="1" dirty="0" smtClean="0"/>
              <a:t>2</a:t>
            </a:r>
            <a:endParaRPr lang="en-US" altLang="zh-CN" sz="2400" b="1" dirty="0" smtClean="0"/>
          </a:p>
          <a:p>
            <a:pPr marL="342900" indent="-342900">
              <a:lnSpc>
                <a:spcPct val="150000"/>
              </a:lnSpc>
              <a:buClr>
                <a:srgbClr val="FF0000"/>
              </a:buClr>
              <a:buFont typeface="+mj-ea"/>
              <a:buAutoNum type="circleNumDbPlain"/>
            </a:pPr>
            <a:r>
              <a:rPr lang="zh-CN" altLang="en-US" sz="2400" b="1" dirty="0" smtClean="0"/>
              <a:t>merge </a:t>
            </a:r>
            <a:r>
              <a:rPr lang="zh-CN" altLang="en-US" sz="2400" b="1" dirty="0"/>
              <a:t>the results obtained from the first stage to get the optimal tree</a:t>
            </a:r>
            <a:r>
              <a:rPr lang="zh-CN" altLang="en-US" sz="2400" b="1" dirty="0" smtClean="0"/>
              <a:t>.</a:t>
            </a:r>
            <a:endParaRPr lang="zh-CN" altLang="en-US" sz="2400" b="1" dirty="0"/>
          </a:p>
        </p:txBody>
      </p:sp>
      <p:cxnSp>
        <p:nvCxnSpPr>
          <p:cNvPr id="40" name="直接连接符 39"/>
          <p:cNvCxnSpPr>
            <a:stCxn id="17" idx="4"/>
            <a:endCxn id="25" idx="0"/>
          </p:cNvCxnSpPr>
          <p:nvPr/>
        </p:nvCxnSpPr>
        <p:spPr>
          <a:xfrm flipH="1">
            <a:off x="10117759" y="1556459"/>
            <a:ext cx="854" cy="74638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41" name="直接连接符 40"/>
          <p:cNvCxnSpPr>
            <a:stCxn id="17" idx="3"/>
            <a:endCxn id="18" idx="0"/>
          </p:cNvCxnSpPr>
          <p:nvPr/>
        </p:nvCxnSpPr>
        <p:spPr>
          <a:xfrm flipH="1">
            <a:off x="8989192" y="1486192"/>
            <a:ext cx="959780" cy="816647"/>
          </a:xfrm>
          <a:prstGeom prst="line">
            <a:avLst/>
          </a:prstGeom>
          <a:ln w="57150">
            <a:solidFill>
              <a:srgbClr val="00B050"/>
            </a:solidFill>
          </a:ln>
        </p:spPr>
        <p:style>
          <a:lnRef idx="3">
            <a:schemeClr val="dk1"/>
          </a:lnRef>
          <a:fillRef idx="0">
            <a:schemeClr val="dk1"/>
          </a:fillRef>
          <a:effectRef idx="2">
            <a:schemeClr val="dk1"/>
          </a:effectRef>
          <a:fontRef idx="minor">
            <a:schemeClr val="tx1"/>
          </a:fontRef>
        </p:style>
      </p:cxnSp>
      <p:cxnSp>
        <p:nvCxnSpPr>
          <p:cNvPr id="51" name="直接连接符 50"/>
          <p:cNvCxnSpPr>
            <a:stCxn id="28" idx="0"/>
            <a:endCxn id="17" idx="5"/>
          </p:cNvCxnSpPr>
          <p:nvPr/>
        </p:nvCxnSpPr>
        <p:spPr>
          <a:xfrm flipH="1" flipV="1">
            <a:off x="10288254" y="1486192"/>
            <a:ext cx="966735" cy="816647"/>
          </a:xfrm>
          <a:prstGeom prst="line">
            <a:avLst/>
          </a:prstGeom>
          <a:ln w="57150">
            <a:solidFill>
              <a:srgbClr val="7030A0"/>
            </a:solidFill>
          </a:ln>
        </p:spPr>
        <p:style>
          <a:lnRef idx="3">
            <a:schemeClr val="dk1"/>
          </a:lnRef>
          <a:fillRef idx="0">
            <a:schemeClr val="dk1"/>
          </a:fillRef>
          <a:effectRef idx="2">
            <a:schemeClr val="dk1"/>
          </a:effectRef>
          <a:fontRef idx="minor">
            <a:schemeClr val="tx1"/>
          </a:fontRef>
        </p:style>
      </p:cxnSp>
      <p:sp>
        <p:nvSpPr>
          <p:cNvPr id="6" name="灯片编号占位符 5"/>
          <p:cNvSpPr>
            <a:spLocks noGrp="1"/>
          </p:cNvSpPr>
          <p:nvPr>
            <p:ph type="sldNum" sz="quarter" idx="12"/>
          </p:nvPr>
        </p:nvSpPr>
        <p:spPr/>
        <p:txBody>
          <a:bodyPr/>
          <a:lstStyle/>
          <a:p>
            <a:fld id="{52F1CC4D-4CCE-4D2A-B22C-25A859CB1CDC}" type="slidenum">
              <a:rPr lang="zh-CN" altLang="en-US" smtClean="0"/>
              <a:pPr/>
              <a:t>7</a:t>
            </a:fld>
            <a:endParaRPr lang="zh-CN" altLang="en-US"/>
          </a:p>
        </p:txBody>
      </p:sp>
    </p:spTree>
    <p:extLst>
      <p:ext uri="{BB962C8B-B14F-4D97-AF65-F5344CB8AC3E}">
        <p14:creationId xmlns:p14="http://schemas.microsoft.com/office/powerpoint/2010/main" val="12583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wipe(left)">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left)">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750"/>
                                        <p:tgtEl>
                                          <p:spTgt spid="12"/>
                                        </p:tgtEl>
                                      </p:cBhvr>
                                    </p:animEffect>
                                  </p:childTnLst>
                                </p:cTn>
                              </p:par>
                            </p:childTnLst>
                          </p:cTn>
                        </p:par>
                        <p:par>
                          <p:cTn id="52" fill="hold">
                            <p:stCondLst>
                              <p:cond delay="750"/>
                            </p:stCondLst>
                            <p:childTnLst>
                              <p:par>
                                <p:cTn id="53" presetID="21" presetClass="entr" presetSubtype="1"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heel(1)">
                                      <p:cBhvr>
                                        <p:cTn id="55" dur="750"/>
                                        <p:tgtEl>
                                          <p:spTgt spid="67"/>
                                        </p:tgtEl>
                                      </p:cBhvr>
                                    </p:animEffect>
                                  </p:childTnLst>
                                </p:cTn>
                              </p:par>
                            </p:childTnLst>
                          </p:cTn>
                        </p:par>
                        <p:par>
                          <p:cTn id="56" fill="hold">
                            <p:stCondLst>
                              <p:cond delay="1500"/>
                            </p:stCondLst>
                            <p:childTnLst>
                              <p:par>
                                <p:cTn id="57" presetID="21" presetClass="entr" presetSubtype="1"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heel(1)">
                                      <p:cBhvr>
                                        <p:cTn id="59" dur="750"/>
                                        <p:tgtEl>
                                          <p:spTgt spid="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fade">
                                      <p:cBhvr>
                                        <p:cTn id="75" dur="750"/>
                                        <p:tgtEl>
                                          <p:spTgt spid="13">
                                            <p:txEl>
                                              <p:pRg st="0" end="0"/>
                                            </p:txEl>
                                          </p:spTgt>
                                        </p:tgtEl>
                                      </p:cBhvr>
                                    </p:animEffect>
                                    <p:anim calcmode="lin" valueType="num">
                                      <p:cBhvr>
                                        <p:cTn id="76"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7"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fade">
                                      <p:cBhvr>
                                        <p:cTn id="82" dur="750"/>
                                        <p:tgtEl>
                                          <p:spTgt spid="13">
                                            <p:txEl>
                                              <p:pRg st="1" end="1"/>
                                            </p:txEl>
                                          </p:spTgt>
                                        </p:tgtEl>
                                      </p:cBhvr>
                                    </p:animEffect>
                                    <p:anim calcmode="lin" valueType="num">
                                      <p:cBhvr>
                                        <p:cTn id="83"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84"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wipe(down)">
                                      <p:cBhvr>
                                        <p:cTn id="93" dur="500"/>
                                        <p:tgtEl>
                                          <p:spTgt spid="40"/>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8" grpId="1"/>
      <p:bldP spid="2" grpId="0"/>
      <p:bldP spid="2" grpId="1"/>
      <p:bldP spid="12" grpId="0" animBg="1"/>
      <p:bldP spid="12" grpId="1" animBg="1"/>
      <p:bldP spid="67" grpId="0" animBg="1"/>
      <p:bldP spid="67" grpId="1" animBg="1"/>
      <p:bldP spid="71" grpId="0" animBg="1"/>
      <p:bldP spid="7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p:nvPr/>
        </p:nvSpPr>
        <p:spPr>
          <a:xfrm>
            <a:off x="351170" y="553423"/>
            <a:ext cx="442941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The </a:t>
            </a:r>
            <a:r>
              <a:rPr lang="en-US" altLang="zh-CN" sz="2800" dirty="0">
                <a:latin typeface="微软雅黑" panose="020B0503020204020204" pitchFamily="34" charset="-122"/>
                <a:ea typeface="微软雅黑" panose="020B0503020204020204" pitchFamily="34" charset="-122"/>
              </a:rPr>
              <a:t>PrunedDP </a:t>
            </a:r>
            <a:r>
              <a:rPr lang="en-US" altLang="zh-CN" sz="2800" dirty="0" smtClean="0">
                <a:latin typeface="微软雅黑" panose="020B0503020204020204" pitchFamily="34" charset="-122"/>
                <a:ea typeface="微软雅黑" panose="020B0503020204020204" pitchFamily="34" charset="-122"/>
              </a:rPr>
              <a:t>algorithm</a:t>
            </a:r>
            <a:endParaRPr lang="zh-CN" altLang="en-US" sz="2800" dirty="0">
              <a:latin typeface="微软雅黑" panose="020B0503020204020204" pitchFamily="34" charset="-122"/>
              <a:ea typeface="微软雅黑" panose="020B0503020204020204" pitchFamily="34" charset="-122"/>
            </a:endParaRPr>
          </a:p>
        </p:txBody>
      </p:sp>
      <p:sp>
        <p:nvSpPr>
          <p:cNvPr id="33" name="2/3"/>
          <p:cNvSpPr/>
          <p:nvPr/>
        </p:nvSpPr>
        <p:spPr>
          <a:xfrm>
            <a:off x="555367" y="1828032"/>
            <a:ext cx="8780634" cy="830997"/>
          </a:xfrm>
          <a:prstGeom prst="rect">
            <a:avLst/>
          </a:prstGeom>
        </p:spPr>
        <p:txBody>
          <a:bodyPr wrap="square">
            <a:spAutoFit/>
          </a:bodyPr>
          <a:lstStyle/>
          <a:p>
            <a:r>
              <a:rPr lang="zh-CN" altLang="en-US" sz="2400" dirty="0" smtClean="0"/>
              <a:t>merge </a:t>
            </a:r>
            <a:r>
              <a:rPr lang="zh-CN" altLang="en-US" sz="2400" dirty="0"/>
              <a:t>two </a:t>
            </a:r>
            <a:r>
              <a:rPr lang="zh-CN" altLang="en-US" sz="2400" dirty="0" smtClean="0"/>
              <a:t>subtrees T </a:t>
            </a:r>
            <a:r>
              <a:rPr lang="zh-CN" altLang="en-US" sz="2400" dirty="0"/>
              <a:t>(</a:t>
            </a:r>
            <a:r>
              <a:rPr lang="zh-CN" altLang="en-US" sz="2400" dirty="0" smtClean="0"/>
              <a:t>v</a:t>
            </a:r>
            <a:r>
              <a:rPr lang="en-US" altLang="zh-CN" sz="2400" dirty="0" smtClean="0"/>
              <a:t>,</a:t>
            </a:r>
            <a:r>
              <a:rPr lang="zh-CN" altLang="en-US" sz="2400" dirty="0" smtClean="0"/>
              <a:t> </a:t>
            </a:r>
            <a:r>
              <a:rPr lang="zh-CN" altLang="en-US" sz="2400" dirty="0"/>
              <a:t>X ) and T (</a:t>
            </a:r>
            <a:r>
              <a:rPr lang="zh-CN" altLang="en-US" sz="2400" dirty="0" smtClean="0"/>
              <a:t>v</a:t>
            </a:r>
            <a:r>
              <a:rPr lang="en-US" altLang="zh-CN" sz="2400" dirty="0" smtClean="0"/>
              <a:t>,</a:t>
            </a:r>
            <a:r>
              <a:rPr lang="zh-CN" altLang="en-US" sz="2400" dirty="0" smtClean="0"/>
              <a:t> X</a:t>
            </a:r>
            <a:r>
              <a:rPr lang="en-US" altLang="zh-CN" sz="2400" dirty="0" smtClean="0"/>
              <a:t>’</a:t>
            </a:r>
            <a:r>
              <a:rPr lang="zh-CN" altLang="en-US" sz="2400" dirty="0" smtClean="0"/>
              <a:t> ) for X</a:t>
            </a:r>
            <a:r>
              <a:rPr lang="en-US" altLang="zh-CN" sz="2400" dirty="0" smtClean="0"/>
              <a:t>’</a:t>
            </a:r>
            <a:r>
              <a:rPr lang="zh-CN" altLang="en-US" sz="2400" dirty="0" smtClean="0"/>
              <a:t>⊂ </a:t>
            </a:r>
            <a:r>
              <a:rPr lang="zh-CN" altLang="en-US" sz="2400" dirty="0"/>
              <a:t>P \X only </a:t>
            </a:r>
            <a:r>
              <a:rPr lang="zh-CN" altLang="en-US" sz="2400" dirty="0" smtClean="0"/>
              <a:t>when</a:t>
            </a:r>
            <a:endParaRPr lang="en-US" altLang="zh-CN" sz="2400" dirty="0" smtClean="0"/>
          </a:p>
          <a:p>
            <a:r>
              <a:rPr lang="zh-CN" altLang="en-US" sz="2400" dirty="0" smtClean="0"/>
              <a:t> </a:t>
            </a:r>
            <a:r>
              <a:rPr lang="zh-CN" altLang="en-US" sz="2400" dirty="0"/>
              <a:t>the total </a:t>
            </a:r>
            <a:r>
              <a:rPr lang="zh-CN" altLang="en-US" sz="2400" dirty="0" smtClean="0"/>
              <a:t>weight of </a:t>
            </a:r>
            <a:r>
              <a:rPr lang="zh-CN" altLang="en-US" sz="2400" dirty="0"/>
              <a:t>these two subtrees is no larger than </a:t>
            </a:r>
            <a:r>
              <a:rPr lang="zh-CN" altLang="en-US" sz="2400" dirty="0" smtClean="0">
                <a:solidFill>
                  <a:srgbClr val="FF0000"/>
                </a:solidFill>
              </a:rPr>
              <a:t>2</a:t>
            </a:r>
            <a:r>
              <a:rPr lang="en-US" altLang="zh-CN" sz="2400" dirty="0" smtClean="0">
                <a:solidFill>
                  <a:srgbClr val="FF0000"/>
                </a:solidFill>
              </a:rPr>
              <a:t>/</a:t>
            </a:r>
            <a:r>
              <a:rPr lang="zh-CN" altLang="en-US" sz="2400" dirty="0" smtClean="0">
                <a:solidFill>
                  <a:srgbClr val="FF0000"/>
                </a:solidFill>
              </a:rPr>
              <a:t>3 </a:t>
            </a:r>
            <a:r>
              <a:rPr lang="zh-CN" altLang="en-US" sz="2400" dirty="0">
                <a:solidFill>
                  <a:srgbClr val="FF0000"/>
                </a:solidFill>
              </a:rPr>
              <a:t>× </a:t>
            </a:r>
            <a:r>
              <a:rPr lang="zh-CN" altLang="en-US" sz="2400" dirty="0" smtClean="0">
                <a:solidFill>
                  <a:srgbClr val="FF0000"/>
                </a:solidFill>
              </a:rPr>
              <a:t>f</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P </a:t>
            </a:r>
            <a:r>
              <a:rPr lang="zh-CN" altLang="en-US" sz="2400" dirty="0" smtClean="0">
                <a:solidFill>
                  <a:srgbClr val="FF0000"/>
                </a:solidFill>
              </a:rPr>
              <a:t>)</a:t>
            </a:r>
            <a:endParaRPr lang="zh-CN" altLang="en-US" sz="2400" dirty="0">
              <a:solidFill>
                <a:srgbClr val="FF0000"/>
              </a:solidFill>
            </a:endParaRPr>
          </a:p>
        </p:txBody>
      </p:sp>
      <p:sp>
        <p:nvSpPr>
          <p:cNvPr id="63" name="Conditional Merging Theorem"/>
          <p:cNvSpPr/>
          <p:nvPr/>
        </p:nvSpPr>
        <p:spPr>
          <a:xfrm>
            <a:off x="555366" y="1286630"/>
            <a:ext cx="3974871"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Conditional Merging</a:t>
            </a:r>
            <a:r>
              <a:rPr lang="zh-CN" altLang="en-US" sz="2000" dirty="0" smtClean="0">
                <a:latin typeface="微软雅黑" panose="020B0503020204020204" pitchFamily="34" charset="-122"/>
                <a:ea typeface="微软雅黑" panose="020B0503020204020204" pitchFamily="34" charset="-122"/>
              </a:rPr>
              <a:t> Theorem</a:t>
            </a:r>
            <a:endParaRPr lang="zh-CN" altLang="en-US" sz="2000" dirty="0">
              <a:latin typeface="微软雅黑" panose="020B0503020204020204" pitchFamily="34" charset="-122"/>
              <a:ea typeface="微软雅黑" panose="020B0503020204020204" pitchFamily="34" charset="-122"/>
            </a:endParaRPr>
          </a:p>
        </p:txBody>
      </p:sp>
      <p:sp>
        <p:nvSpPr>
          <p:cNvPr id="64" name="Optimal-Tree Decomposition Theorem"/>
          <p:cNvSpPr/>
          <p:nvPr/>
        </p:nvSpPr>
        <p:spPr>
          <a:xfrm>
            <a:off x="555366" y="2128890"/>
            <a:ext cx="491423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Optimal-Tree Decomposition </a:t>
            </a:r>
            <a:r>
              <a:rPr lang="zh-CN" altLang="en-US" sz="2000" dirty="0" smtClean="0">
                <a:latin typeface="微软雅黑" panose="020B0503020204020204" pitchFamily="34" charset="-122"/>
                <a:ea typeface="微软雅黑" panose="020B0503020204020204" pitchFamily="34" charset="-122"/>
              </a:rPr>
              <a:t>Theorem</a:t>
            </a:r>
            <a:endParaRPr lang="zh-CN" altLang="en-US" sz="2000"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262878" y="1164076"/>
            <a:ext cx="591670" cy="522664"/>
            <a:chOff x="3598147" y="3255317"/>
            <a:chExt cx="591670" cy="522664"/>
          </a:xfrm>
        </p:grpSpPr>
        <p:sp>
          <p:nvSpPr>
            <p:cNvPr id="69" name="椭圆 68"/>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0" name="文本框 69"/>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v1</a:t>
              </a:r>
              <a:endParaRPr lang="zh-CN" altLang="en-US" sz="2000" b="1" i="1" dirty="0">
                <a:solidFill>
                  <a:srgbClr val="FF0000"/>
                </a:solidFill>
              </a:endParaRPr>
            </a:p>
          </p:txBody>
        </p:sp>
      </p:grpSp>
      <p:grpSp>
        <p:nvGrpSpPr>
          <p:cNvPr id="4" name="组合 3"/>
          <p:cNvGrpSpPr/>
          <p:nvPr/>
        </p:nvGrpSpPr>
        <p:grpSpPr>
          <a:xfrm>
            <a:off x="5953607" y="1103116"/>
            <a:ext cx="2825262" cy="583624"/>
            <a:chOff x="5953607" y="1103116"/>
            <a:chExt cx="2825262" cy="583624"/>
          </a:xfrm>
        </p:grpSpPr>
        <p:grpSp>
          <p:nvGrpSpPr>
            <p:cNvPr id="65" name="组合 64"/>
            <p:cNvGrpSpPr/>
            <p:nvPr/>
          </p:nvGrpSpPr>
          <p:grpSpPr>
            <a:xfrm>
              <a:off x="5953607" y="1103116"/>
              <a:ext cx="2825262" cy="504093"/>
              <a:chOff x="3200400" y="1266092"/>
              <a:chExt cx="2825262" cy="504093"/>
            </a:xfrm>
          </p:grpSpPr>
          <p:cxnSp>
            <p:nvCxnSpPr>
              <p:cNvPr id="66" name="直接连接符 65"/>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801678" y="1164076"/>
              <a:ext cx="591670" cy="522664"/>
              <a:chOff x="3598147" y="3255317"/>
              <a:chExt cx="591670" cy="522664"/>
            </a:xfrm>
          </p:grpSpPr>
          <p:sp>
            <p:nvSpPr>
              <p:cNvPr id="72" name="椭圆 71"/>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3" name="文本框 72"/>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v2</a:t>
                </a:r>
                <a:endParaRPr lang="zh-CN" altLang="en-US" sz="2000" b="1" i="1" dirty="0">
                  <a:solidFill>
                    <a:srgbClr val="FF0000"/>
                  </a:solidFill>
                </a:endParaRPr>
              </a:p>
            </p:txBody>
          </p:sp>
        </p:grpSp>
        <p:grpSp>
          <p:nvGrpSpPr>
            <p:cNvPr id="74" name="组合 73"/>
            <p:cNvGrpSpPr/>
            <p:nvPr/>
          </p:nvGrpSpPr>
          <p:grpSpPr>
            <a:xfrm>
              <a:off x="7340478" y="1164076"/>
              <a:ext cx="591670" cy="522664"/>
              <a:chOff x="3598147" y="3255317"/>
              <a:chExt cx="591670" cy="522664"/>
            </a:xfrm>
          </p:grpSpPr>
          <p:sp>
            <p:nvSpPr>
              <p:cNvPr id="75" name="椭圆 74"/>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6" name="文本框 75"/>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v3</a:t>
                </a:r>
                <a:endParaRPr lang="zh-CN" altLang="en-US" sz="2000" b="1" i="1" dirty="0">
                  <a:solidFill>
                    <a:srgbClr val="FF0000"/>
                  </a:solidFill>
                </a:endParaRPr>
              </a:p>
            </p:txBody>
          </p:sp>
        </p:grpSp>
        <p:grpSp>
          <p:nvGrpSpPr>
            <p:cNvPr id="77" name="组合 76"/>
            <p:cNvGrpSpPr/>
            <p:nvPr/>
          </p:nvGrpSpPr>
          <p:grpSpPr>
            <a:xfrm>
              <a:off x="7879279" y="1164076"/>
              <a:ext cx="591670" cy="522664"/>
              <a:chOff x="3598147" y="3255317"/>
              <a:chExt cx="591670" cy="522664"/>
            </a:xfrm>
          </p:grpSpPr>
          <p:sp>
            <p:nvSpPr>
              <p:cNvPr id="78" name="椭圆 77"/>
              <p:cNvSpPr/>
              <p:nvPr/>
            </p:nvSpPr>
            <p:spPr>
              <a:xfrm>
                <a:off x="3807261" y="3255317"/>
                <a:ext cx="157002" cy="1570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p>
            </p:txBody>
          </p:sp>
          <p:sp>
            <p:nvSpPr>
              <p:cNvPr id="79" name="文本框 78"/>
              <p:cNvSpPr txBox="1"/>
              <p:nvPr/>
            </p:nvSpPr>
            <p:spPr>
              <a:xfrm>
                <a:off x="3598147" y="3377871"/>
                <a:ext cx="591670" cy="400110"/>
              </a:xfrm>
              <a:prstGeom prst="rect">
                <a:avLst/>
              </a:prstGeom>
              <a:noFill/>
            </p:spPr>
            <p:txBody>
              <a:bodyPr wrap="square" rtlCol="0">
                <a:spAutoFit/>
              </a:bodyPr>
              <a:lstStyle/>
              <a:p>
                <a:pPr algn="ctr"/>
                <a:r>
                  <a:rPr lang="en-US" altLang="zh-CN" sz="2000" b="1" i="1" dirty="0" smtClean="0">
                    <a:solidFill>
                      <a:srgbClr val="FF0000"/>
                    </a:solidFill>
                  </a:rPr>
                  <a:t>v4</a:t>
                </a:r>
                <a:endParaRPr lang="zh-CN" altLang="en-US" sz="2000" b="1" i="1" dirty="0">
                  <a:solidFill>
                    <a:srgbClr val="FF0000"/>
                  </a:solidFill>
                </a:endParaRPr>
              </a:p>
            </p:txBody>
          </p:sp>
        </p:grpSp>
      </p:grpSp>
      <p:sp>
        <p:nvSpPr>
          <p:cNvPr id="80" name="矩形 79"/>
          <p:cNvSpPr/>
          <p:nvPr/>
        </p:nvSpPr>
        <p:spPr>
          <a:xfrm>
            <a:off x="6193741" y="599024"/>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724624" y="881919"/>
            <a:ext cx="2131376" cy="769441"/>
          </a:xfrm>
          <a:prstGeom prst="rect">
            <a:avLst/>
          </a:prstGeom>
          <a:noFill/>
        </p:spPr>
        <p:txBody>
          <a:bodyPr wrap="square" rtlCol="0">
            <a:spAutoFit/>
          </a:bodyPr>
          <a:lstStyle/>
          <a:p>
            <a:pPr algn="ctr"/>
            <a:r>
              <a:rPr lang="en-US" altLang="zh-CN" sz="4400" dirty="0" smtClean="0">
                <a:solidFill>
                  <a:srgbClr val="00B0F0"/>
                </a:solidFill>
              </a:rPr>
              <a:t>{</a:t>
            </a:r>
            <a:r>
              <a:rPr lang="en-US" altLang="zh-CN" sz="3200" dirty="0" smtClean="0"/>
              <a:t> a set D </a:t>
            </a:r>
            <a:r>
              <a:rPr lang="en-US" altLang="zh-CN" sz="4400" dirty="0" smtClean="0">
                <a:solidFill>
                  <a:srgbClr val="00B0F0"/>
                </a:solidFill>
              </a:rPr>
              <a:t>}</a:t>
            </a:r>
            <a:endParaRPr lang="zh-CN" altLang="en-US" sz="4400" dirty="0">
              <a:solidFill>
                <a:srgbClr val="00B0F0"/>
              </a:solidFill>
            </a:endParaRPr>
          </a:p>
        </p:txBody>
      </p:sp>
      <mc:AlternateContent xmlns:mc="http://schemas.openxmlformats.org/markup-compatibility/2006" xmlns:a14="http://schemas.microsoft.com/office/drawing/2010/main">
        <mc:Choice Requires="a14">
          <p:sp>
            <p:nvSpPr>
              <p:cNvPr id="5" name="矩形 4"/>
              <p:cNvSpPr/>
              <p:nvPr/>
            </p:nvSpPr>
            <p:spPr>
              <a:xfrm>
                <a:off x="8401640" y="1117767"/>
                <a:ext cx="1284326" cy="468270"/>
              </a:xfrm>
              <a:prstGeom prst="rect">
                <a:avLst/>
              </a:prstGeom>
            </p:spPr>
            <p:txBody>
              <a:bodyPr wrap="none">
                <a:spAutoFit/>
              </a:bodyPr>
              <a:lstStyle/>
              <a:p>
                <a14:m>
                  <m:oMath xmlns:m="http://schemas.openxmlformats.org/officeDocument/2006/math">
                    <m:acc>
                      <m:accPr>
                        <m:chr m:val="̃"/>
                        <m:ctrlPr>
                          <a:rPr lang="zh-CN" altLang="en-US" sz="2400" b="1" i="1">
                            <a:latin typeface="Cambria Math" panose="02040503050406030204" pitchFamily="18" charset="0"/>
                          </a:rPr>
                        </m:ctrlPr>
                      </m:accPr>
                      <m:e>
                        <m:r>
                          <a:rPr lang="en-US" altLang="zh-CN" sz="2400" b="1" i="1" spc="-150">
                            <a:latin typeface="Cambria Math" panose="02040503050406030204" pitchFamily="18" charset="0"/>
                          </a:rPr>
                          <m:t>𝑻</m:t>
                        </m:r>
                      </m:e>
                    </m:acc>
                  </m:oMath>
                </a14:m>
                <a:r>
                  <a:rPr lang="en-US" altLang="zh-CN" sz="2400" b="1" dirty="0">
                    <a:ea typeface="微软雅黑" panose="020B0503020204020204" pitchFamily="34" charset="-122"/>
                  </a:rPr>
                  <a:t>( v , P )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8401640" y="1117767"/>
                <a:ext cx="1284326" cy="468270"/>
              </a:xfrm>
              <a:prstGeom prst="rect">
                <a:avLst/>
              </a:prstGeom>
              <a:blipFill rotWithShape="0">
                <a:blip r:embed="rId3"/>
                <a:stretch>
                  <a:fillRect l="-948" t="-9091" r="-663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555366" y="4149000"/>
                <a:ext cx="5377022" cy="468270"/>
              </a:xfrm>
              <a:prstGeom prst="rect">
                <a:avLst/>
              </a:prstGeom>
              <a:noFill/>
            </p:spPr>
            <p:txBody>
              <a:bodyPr wrap="square" rtlCol="0">
                <a:spAutoFit/>
              </a:bodyPr>
              <a:lstStyle/>
              <a:p>
                <a:pPr algn="ctr"/>
                <a14:m>
                  <m:oMath xmlns:m="http://schemas.openxmlformats.org/officeDocument/2006/math">
                    <m:acc>
                      <m:accPr>
                        <m:chr m:val="̃"/>
                        <m:ctrlPr>
                          <a:rPr lang="zh-CN" altLang="en-US" sz="2400" b="1" i="1" smtClean="0">
                            <a:solidFill>
                              <a:schemeClr val="tx1"/>
                            </a:solidFill>
                            <a:latin typeface="Cambria Math" panose="02040503050406030204" pitchFamily="18" charset="0"/>
                          </a:rPr>
                        </m:ctrlPr>
                      </m:accPr>
                      <m:e>
                        <m:r>
                          <a:rPr lang="en-US" altLang="zh-CN" sz="2400" b="1" i="1" spc="-150" smtClean="0">
                            <a:solidFill>
                              <a:schemeClr val="tx1"/>
                            </a:solidFill>
                            <a:latin typeface="Cambria Math" panose="02040503050406030204" pitchFamily="18" charset="0"/>
                          </a:rPr>
                          <m:t>𝑻</m:t>
                        </m:r>
                      </m:e>
                    </m:acc>
                  </m:oMath>
                </a14:m>
                <a:r>
                  <a:rPr lang="en-US" altLang="zh-CN" sz="2400" b="1" dirty="0" smtClean="0">
                    <a:solidFill>
                      <a:schemeClr val="tx1"/>
                    </a:solidFill>
                    <a:latin typeface="+mj-lt"/>
                    <a:ea typeface="微软雅黑" panose="020B0503020204020204" pitchFamily="34" charset="-122"/>
                  </a:rPr>
                  <a:t>( v , P ) = MST </a:t>
                </a:r>
                <a:r>
                  <a:rPr lang="en-US" altLang="zh-CN" sz="2400" b="1" dirty="0">
                    <a:solidFill>
                      <a:schemeClr val="tx1"/>
                    </a:solidFill>
                    <a:latin typeface="+mj-lt"/>
                    <a:ea typeface="微软雅黑" panose="020B0503020204020204" pitchFamily="34" charset="-122"/>
                  </a:rPr>
                  <a:t>( T(v , X</a:t>
                </a:r>
                <a:r>
                  <a:rPr lang="en-US" altLang="zh-CN" sz="2400" b="1" dirty="0" smtClean="0">
                    <a:solidFill>
                      <a:schemeClr val="tx1"/>
                    </a:solidFill>
                    <a:latin typeface="+mj-lt"/>
                    <a:ea typeface="微软雅黑" panose="020B0503020204020204" pitchFamily="34" charset="-122"/>
                  </a:rPr>
                  <a:t>) ∪</a:t>
                </a:r>
                <a:r>
                  <a:rPr lang="en-US" altLang="zh-CN" sz="2400" b="1" dirty="0">
                    <a:solidFill>
                      <a:schemeClr val="tx1"/>
                    </a:solidFill>
                    <a:latin typeface="+mj-lt"/>
                    <a:ea typeface="微软雅黑" panose="020B0503020204020204" pitchFamily="34" charset="-122"/>
                  </a:rPr>
                  <a:t>T’(v,</a:t>
                </a:r>
                <a:r>
                  <a:rPr lang="zh-CN" altLang="en-US" sz="2400" b="1" dirty="0">
                    <a:solidFill>
                      <a:schemeClr val="tx1"/>
                    </a:solidFill>
                    <a:latin typeface="+mj-lt"/>
                    <a:ea typeface="微软雅黑" panose="020B0503020204020204" pitchFamily="34" charset="-122"/>
                  </a:rPr>
                  <a:t> </a:t>
                </a:r>
                <a14:m>
                  <m:oMath xmlns:m="http://schemas.openxmlformats.org/officeDocument/2006/math">
                    <m:acc>
                      <m:accPr>
                        <m:chr m:val="̅"/>
                        <m:ctrlPr>
                          <a:rPr lang="zh-CN" altLang="en-US" sz="2400" b="1" i="1">
                            <a:solidFill>
                              <a:schemeClr val="tx1"/>
                            </a:solidFill>
                            <a:latin typeface="Cambria Math" panose="02040503050406030204" pitchFamily="18" charset="0"/>
                            <a:ea typeface="微软雅黑" panose="020B0503020204020204" pitchFamily="34" charset="-122"/>
                          </a:rPr>
                        </m:ctrlPr>
                      </m:accPr>
                      <m:e>
                        <m:r>
                          <a:rPr lang="en-US" altLang="zh-CN" sz="2400" b="1" i="1">
                            <a:solidFill>
                              <a:schemeClr val="tx1"/>
                            </a:solidFill>
                            <a:latin typeface="Cambria Math" panose="02040503050406030204" pitchFamily="18" charset="0"/>
                            <a:ea typeface="微软雅黑" panose="020B0503020204020204" pitchFamily="34" charset="-122"/>
                          </a:rPr>
                          <m:t>𝑿</m:t>
                        </m:r>
                      </m:e>
                    </m:acc>
                  </m:oMath>
                </a14:m>
                <a:r>
                  <a:rPr lang="en-US" altLang="zh-CN" sz="2400" b="1" dirty="0">
                    <a:solidFill>
                      <a:schemeClr val="tx1"/>
                    </a:solidFill>
                    <a:latin typeface="+mj-lt"/>
                    <a:ea typeface="微软雅黑" panose="020B0503020204020204" pitchFamily="34" charset="-122"/>
                  </a:rPr>
                  <a:t>) )</a:t>
                </a:r>
                <a:endParaRPr lang="zh-CN" altLang="en-US" sz="2400" b="1" dirty="0">
                  <a:solidFill>
                    <a:schemeClr val="tx1"/>
                  </a:solidFill>
                  <a:latin typeface="+mj-lt"/>
                  <a:ea typeface="微软雅黑" panose="020B0503020204020204" pitchFamily="34" charset="-122"/>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555366" y="4149000"/>
                <a:ext cx="5377022" cy="468270"/>
              </a:xfrm>
              <a:prstGeom prst="rect">
                <a:avLst/>
              </a:prstGeom>
              <a:blipFill rotWithShape="0">
                <a:blip r:embed="rId4"/>
                <a:stretch>
                  <a:fillRect t="-10526"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73906" y="3542127"/>
                <a:ext cx="3666572" cy="461665"/>
              </a:xfrm>
              <a:prstGeom prst="rect">
                <a:avLst/>
              </a:prstGeom>
            </p:spPr>
            <p:txBody>
              <a:bodyPr wrap="square">
                <a:spAutoFit/>
              </a:bodyPr>
              <a:lstStyle/>
              <a:p>
                <a:r>
                  <a:rPr lang="zh-CN" altLang="en-US" sz="2400" b="1" dirty="0">
                    <a:latin typeface="Cambria Math" panose="02040503050406030204" pitchFamily="18" charset="0"/>
                    <a:ea typeface="微软雅黑" panose="020B0503020204020204" pitchFamily="34" charset="-122"/>
                  </a:rPr>
                  <a:t>if </a:t>
                </a:r>
                <a:r>
                  <a:rPr lang="zh-CN" altLang="en-US" sz="2400" b="1" dirty="0" smtClean="0">
                    <a:latin typeface="Cambria Math" panose="02040503050406030204" pitchFamily="18" charset="0"/>
                    <a:ea typeface="微软雅黑" panose="020B0503020204020204" pitchFamily="34" charset="-122"/>
                  </a:rPr>
                  <a:t>( v </a:t>
                </a:r>
                <a:r>
                  <a:rPr lang="en-US" altLang="zh-CN" sz="2400" b="1" dirty="0" smtClean="0">
                    <a:latin typeface="Cambria Math" panose="02040503050406030204" pitchFamily="18" charset="0"/>
                    <a:ea typeface="微软雅黑" panose="020B0503020204020204" pitchFamily="34" charset="-122"/>
                  </a:rPr>
                  <a:t>,</a:t>
                </a:r>
                <a:r>
                  <a:rPr lang="zh-CN" altLang="en-US" sz="2400" b="1" dirty="0" smtClean="0">
                    <a:latin typeface="Cambria Math" panose="02040503050406030204" pitchFamily="18" charset="0"/>
                    <a:ea typeface="微软雅黑" panose="020B0503020204020204" pitchFamily="34" charset="-122"/>
                  </a:rPr>
                  <a:t>  </a:t>
                </a:r>
                <a14:m>
                  <m:oMath xmlns:m="http://schemas.openxmlformats.org/officeDocument/2006/math">
                    <m:acc>
                      <m:accPr>
                        <m:chr m:val="̅"/>
                        <m:ctrlPr>
                          <a:rPr lang="zh-CN" altLang="en-US" sz="2400" b="1" i="1">
                            <a:latin typeface="Cambria Math" panose="02040503050406030204" pitchFamily="18" charset="0"/>
                            <a:ea typeface="微软雅黑" panose="020B0503020204020204" pitchFamily="34" charset="-122"/>
                          </a:rPr>
                        </m:ctrlPr>
                      </m:accPr>
                      <m:e>
                        <m:r>
                          <a:rPr lang="en-US" altLang="zh-CN" sz="2400" b="1" i="0">
                            <a:latin typeface="Cambria Math" panose="02040503050406030204" pitchFamily="18" charset="0"/>
                            <a:ea typeface="微软雅黑" panose="020B0503020204020204" pitchFamily="34" charset="-122"/>
                          </a:rPr>
                          <m:t>𝐗</m:t>
                        </m:r>
                      </m:e>
                    </m:acc>
                  </m:oMath>
                </a14:m>
                <a:r>
                  <a:rPr lang="zh-CN" altLang="en-US" sz="2400" b="1" dirty="0" smtClean="0">
                    <a:latin typeface="Cambria Math" panose="02040503050406030204" pitchFamily="18" charset="0"/>
                    <a:ea typeface="微软雅黑" panose="020B0503020204020204" pitchFamily="34" charset="-122"/>
                  </a:rPr>
                  <a:t> )  ∈  D   </a:t>
                </a:r>
                <a:r>
                  <a:rPr lang="en-US" altLang="zh-CN" sz="2400" b="1" dirty="0" smtClean="0">
                    <a:latin typeface="Cambria Math" panose="02040503050406030204" pitchFamily="18" charset="0"/>
                    <a:ea typeface="微软雅黑" panose="020B0503020204020204" pitchFamily="34" charset="-122"/>
                  </a:rPr>
                  <a:t>Update</a:t>
                </a:r>
                <a:r>
                  <a:rPr lang="zh-CN" altLang="en-US" sz="2400" b="1" dirty="0" smtClean="0">
                    <a:latin typeface="Cambria Math" panose="02040503050406030204" pitchFamily="18" charset="0"/>
                    <a:ea typeface="微软雅黑" panose="020B0503020204020204" pitchFamily="34" charset="-122"/>
                  </a:rPr>
                  <a:t> </a:t>
                </a:r>
                <a:endParaRPr lang="zh-CN" altLang="en-US" sz="2400" b="1" dirty="0">
                  <a:latin typeface="Cambria Math" panose="020405030504060302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673906" y="3542127"/>
                <a:ext cx="3666572" cy="461665"/>
              </a:xfrm>
              <a:prstGeom prst="rect">
                <a:avLst/>
              </a:prstGeom>
              <a:blipFill rotWithShape="0">
                <a:blip r:embed="rId5"/>
                <a:stretch>
                  <a:fillRect l="-266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659523" y="3246029"/>
                <a:ext cx="3743204" cy="1200329"/>
              </a:xfrm>
              <a:prstGeom prst="rect">
                <a:avLst/>
              </a:prstGeom>
            </p:spPr>
            <p:txBody>
              <a:bodyPr wrap="none">
                <a:spAutoFit/>
              </a:bodyPr>
              <a:lstStyle/>
              <a:p>
                <a:pPr>
                  <a:lnSpc>
                    <a:spcPct val="150000"/>
                  </a:lnSpc>
                </a:pPr>
                <a:r>
                  <a:rPr lang="en-US" altLang="zh-CN" sz="2400" b="1" dirty="0" smtClean="0">
                    <a:solidFill>
                      <a:srgbClr val="FF0000"/>
                    </a:solidFill>
                  </a:rPr>
                  <a:t>if (cost &lt; 1/2 </a:t>
                </a:r>
                <a:r>
                  <a:rPr lang="zh-CN" altLang="en-US" sz="2400" b="1" dirty="0" smtClean="0">
                    <a:solidFill>
                      <a:srgbClr val="FF0000"/>
                    </a:solidFill>
                  </a:rPr>
                  <a:t>× </a:t>
                </a:r>
                <a:r>
                  <a:rPr lang="zh-CN" altLang="en-US" sz="2400" b="1" dirty="0">
                    <a:solidFill>
                      <a:srgbClr val="FF0000"/>
                    </a:solidFill>
                  </a:rPr>
                  <a:t>f</a:t>
                </a:r>
                <a:r>
                  <a:rPr lang="en-US" altLang="zh-CN" sz="2400" b="1" dirty="0">
                    <a:solidFill>
                      <a:srgbClr val="FF0000"/>
                    </a:solidFill>
                  </a:rPr>
                  <a:t>*</a:t>
                </a:r>
                <a:r>
                  <a:rPr lang="zh-CN" altLang="en-US" sz="2400" b="1" dirty="0">
                    <a:solidFill>
                      <a:srgbClr val="FF0000"/>
                    </a:solidFill>
                  </a:rPr>
                  <a:t>(P </a:t>
                </a:r>
                <a:r>
                  <a:rPr lang="zh-CN" altLang="en-US" sz="2400" b="1" dirty="0" smtClean="0">
                    <a:solidFill>
                      <a:srgbClr val="FF0000"/>
                    </a:solidFill>
                  </a:rPr>
                  <a:t>) </a:t>
                </a:r>
                <a:r>
                  <a:rPr lang="en-US" altLang="zh-CN" sz="2400" b="1" dirty="0">
                    <a:solidFill>
                      <a:srgbClr val="FF0000"/>
                    </a:solidFill>
                  </a:rPr>
                  <a:t>)</a:t>
                </a:r>
                <a:endParaRPr lang="en-US" altLang="zh-CN" sz="2400" b="1" dirty="0" smtClean="0">
                  <a:solidFill>
                    <a:srgbClr val="FF0000"/>
                  </a:solidFill>
                </a:endParaRPr>
              </a:p>
              <a:p>
                <a:pPr>
                  <a:lnSpc>
                    <a:spcPct val="150000"/>
                  </a:lnSpc>
                </a:pPr>
                <a:r>
                  <a:rPr lang="en-US" altLang="zh-CN" sz="2400" b="1" dirty="0" smtClean="0">
                    <a:solidFill>
                      <a:srgbClr val="FF0000"/>
                    </a:solidFill>
                  </a:rPr>
                  <a:t>if(cost </a:t>
                </a:r>
                <a:r>
                  <a:rPr lang="en-US" altLang="zh-CN" sz="2400" b="1" dirty="0">
                    <a:solidFill>
                      <a:srgbClr val="FF0000"/>
                    </a:solidFill>
                  </a:rPr>
                  <a:t>+</a:t>
                </a:r>
                <a14:m>
                  <m:oMath xmlns:m="http://schemas.openxmlformats.org/officeDocument/2006/math">
                    <m:acc>
                      <m:accPr>
                        <m:chr m:val="̅"/>
                        <m:ctrlPr>
                          <a:rPr lang="zh-CN" altLang="en-US" sz="2400" b="1"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𝐜𝐨𝐬𝐭</m:t>
                        </m:r>
                      </m:e>
                    </m:acc>
                  </m:oMath>
                </a14:m>
                <a:r>
                  <a:rPr lang="en-US" altLang="zh-CN" sz="2400" b="1" dirty="0" smtClean="0">
                    <a:solidFill>
                      <a:srgbClr val="FF0000"/>
                    </a:solidFill>
                  </a:rPr>
                  <a:t>) &gt; </a:t>
                </a:r>
                <a:r>
                  <a:rPr lang="zh-CN" altLang="en-US" sz="2400" b="1" dirty="0" smtClean="0">
                    <a:solidFill>
                      <a:srgbClr val="FF0000"/>
                    </a:solidFill>
                  </a:rPr>
                  <a:t>2</a:t>
                </a:r>
                <a:r>
                  <a:rPr lang="en-US" altLang="zh-CN" sz="2400" b="1" dirty="0">
                    <a:solidFill>
                      <a:srgbClr val="FF0000"/>
                    </a:solidFill>
                  </a:rPr>
                  <a:t>/</a:t>
                </a:r>
                <a:r>
                  <a:rPr lang="zh-CN" altLang="en-US" sz="2400" b="1" dirty="0">
                    <a:solidFill>
                      <a:srgbClr val="FF0000"/>
                    </a:solidFill>
                  </a:rPr>
                  <a:t>3 × f</a:t>
                </a:r>
                <a:r>
                  <a:rPr lang="en-US" altLang="zh-CN" sz="2400" b="1" dirty="0">
                    <a:solidFill>
                      <a:srgbClr val="FF0000"/>
                    </a:solidFill>
                  </a:rPr>
                  <a:t>*</a:t>
                </a:r>
                <a:r>
                  <a:rPr lang="zh-CN" altLang="en-US" sz="2400" b="1" dirty="0">
                    <a:solidFill>
                      <a:srgbClr val="FF0000"/>
                    </a:solidFill>
                  </a:rPr>
                  <a:t>(P )</a:t>
                </a:r>
              </a:p>
            </p:txBody>
          </p:sp>
        </mc:Choice>
        <mc:Fallback xmlns="">
          <p:sp>
            <p:nvSpPr>
              <p:cNvPr id="7" name="矩形 6"/>
              <p:cNvSpPr>
                <a:spLocks noRot="1" noChangeAspect="1" noMove="1" noResize="1" noEditPoints="1" noAdjustHandles="1" noChangeArrowheads="1" noChangeShapeType="1" noTextEdit="1"/>
              </p:cNvSpPr>
              <p:nvPr/>
            </p:nvSpPr>
            <p:spPr>
              <a:xfrm>
                <a:off x="4659523" y="3246029"/>
                <a:ext cx="3743204" cy="1200329"/>
              </a:xfrm>
              <a:prstGeom prst="rect">
                <a:avLst/>
              </a:prstGeom>
              <a:blipFill rotWithShape="0">
                <a:blip r:embed="rId6"/>
                <a:stretch>
                  <a:fillRect l="-2443" r="-1629" b="-609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52F1CC4D-4CCE-4D2A-B22C-25A859CB1CDC}" type="slidenum">
              <a:rPr lang="zh-CN" altLang="en-US" smtClean="0"/>
              <a:pPr/>
              <a:t>8</a:t>
            </a:fld>
            <a:endParaRPr lang="zh-CN" altLang="en-US"/>
          </a:p>
        </p:txBody>
      </p:sp>
    </p:spTree>
    <p:extLst>
      <p:ext uri="{BB962C8B-B14F-4D97-AF65-F5344CB8AC3E}">
        <p14:creationId xmlns:p14="http://schemas.microsoft.com/office/powerpoint/2010/main" val="40925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50"/>
                                        <p:tgtEl>
                                          <p:spTgt spid="33"/>
                                        </p:tgtEl>
                                      </p:cBhvr>
                                    </p:animEffect>
                                    <p:anim calcmode="lin" valueType="num">
                                      <p:cBhvr>
                                        <p:cTn id="13" dur="750" fill="hold"/>
                                        <p:tgtEl>
                                          <p:spTgt spid="33"/>
                                        </p:tgtEl>
                                        <p:attrNameLst>
                                          <p:attrName>ppt_x</p:attrName>
                                        </p:attrNameLst>
                                      </p:cBhvr>
                                      <p:tavLst>
                                        <p:tav tm="0">
                                          <p:val>
                                            <p:strVal val="#ppt_x"/>
                                          </p:val>
                                        </p:tav>
                                        <p:tav tm="100000">
                                          <p:val>
                                            <p:strVal val="#ppt_x"/>
                                          </p:val>
                                        </p:tav>
                                      </p:tavLst>
                                    </p:anim>
                                    <p:anim calcmode="lin" valueType="num">
                                      <p:cBhvr>
                                        <p:cTn id="1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left)">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6.25E-7 -3.7037E-7 L -0.32969 0.34468 " pathEditMode="relative" rAng="0" ptsTypes="AA">
                                      <p:cBhvr>
                                        <p:cTn id="43" dur="1000" fill="hold"/>
                                        <p:tgtEl>
                                          <p:spTgt spid="68"/>
                                        </p:tgtEl>
                                        <p:attrNameLst>
                                          <p:attrName>ppt_x</p:attrName>
                                          <p:attrName>ppt_y</p:attrName>
                                        </p:attrNameLst>
                                      </p:cBhvr>
                                      <p:rCtr x="-16484" y="17222"/>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63" grpId="0"/>
      <p:bldP spid="64" grpId="0"/>
      <p:bldP spid="80" grpId="0"/>
      <p:bldP spid="3" grpId="0"/>
      <p:bldP spid="5" grpId="0"/>
      <p:bldP spid="81" grpId="0"/>
      <p:bldP spid="81" grpId="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63585" y="614978"/>
            <a:ext cx="2864830" cy="400110"/>
          </a:xfrm>
          <a:prstGeom prst="rect">
            <a:avLst/>
          </a:prstGeom>
        </p:spPr>
        <p:txBody>
          <a:bodyPr wrap="square">
            <a:spAutoFit/>
          </a:bodyPr>
          <a:lstStyle/>
          <a:p>
            <a:pPr algn="ctr"/>
            <a:r>
              <a:rPr lang="zh-CN" altLang="en-US" sz="2000" dirty="0" smtClean="0">
                <a:solidFill>
                  <a:srgbClr val="FF0000"/>
                </a:solidFill>
              </a:rPr>
              <a:t>A</a:t>
            </a:r>
            <a:r>
              <a:rPr lang="en-US" altLang="zh-CN" sz="2000" dirty="0" smtClean="0">
                <a:solidFill>
                  <a:srgbClr val="FF0000"/>
                </a:solidFill>
              </a:rPr>
              <a:t>* -search strategy</a:t>
            </a:r>
            <a:endParaRPr lang="zh-CN" altLang="en-US" sz="2000" dirty="0">
              <a:solidFill>
                <a:srgbClr val="FF0000"/>
              </a:solidFill>
            </a:endParaRPr>
          </a:p>
        </p:txBody>
      </p:sp>
      <p:sp>
        <p:nvSpPr>
          <p:cNvPr id="4" name="标题"/>
          <p:cNvSpPr/>
          <p:nvPr/>
        </p:nvSpPr>
        <p:spPr>
          <a:xfrm>
            <a:off x="351170" y="553423"/>
            <a:ext cx="4126643" cy="523220"/>
          </a:xfrm>
          <a:prstGeom prst="rect">
            <a:avLst/>
          </a:prstGeom>
        </p:spPr>
        <p:txBody>
          <a:bodyPr wrap="none">
            <a:spAutoFit/>
          </a:bodyPr>
          <a:lstStyle/>
          <a:p>
            <a:r>
              <a:rPr lang="zh-CN" altLang="en-US" sz="2800" dirty="0"/>
              <a:t>The PrunedDP++ algorithm</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2337677"/>
            <a:ext cx="4733925" cy="3181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490077"/>
            <a:ext cx="5429250" cy="1438275"/>
          </a:xfrm>
          <a:prstGeom prst="rect">
            <a:avLst/>
          </a:prstGeom>
        </p:spPr>
      </p:pic>
      <p:sp>
        <p:nvSpPr>
          <p:cNvPr id="8" name="BFS"/>
          <p:cNvSpPr/>
          <p:nvPr/>
        </p:nvSpPr>
        <p:spPr>
          <a:xfrm>
            <a:off x="1416000" y="1809000"/>
            <a:ext cx="2864830" cy="400110"/>
          </a:xfrm>
          <a:prstGeom prst="rect">
            <a:avLst/>
          </a:prstGeom>
        </p:spPr>
        <p:txBody>
          <a:bodyPr wrap="square">
            <a:spAutoFit/>
          </a:bodyPr>
          <a:lstStyle/>
          <a:p>
            <a:pPr algn="ctr"/>
            <a:r>
              <a:rPr lang="en-US" altLang="zh-CN" sz="2000" dirty="0">
                <a:solidFill>
                  <a:srgbClr val="FF0000"/>
                </a:solidFill>
              </a:rPr>
              <a:t>Breadth-First-Search</a:t>
            </a:r>
            <a:endParaRPr lang="zh-CN" altLang="en-US" sz="2000" dirty="0">
              <a:solidFill>
                <a:srgbClr val="FF0000"/>
              </a:solidFill>
            </a:endParaRPr>
          </a:p>
        </p:txBody>
      </p:sp>
      <p:sp>
        <p:nvSpPr>
          <p:cNvPr id="9" name="A* search"/>
          <p:cNvSpPr/>
          <p:nvPr/>
        </p:nvSpPr>
        <p:spPr>
          <a:xfrm>
            <a:off x="7751392" y="1937567"/>
            <a:ext cx="2118465" cy="400110"/>
          </a:xfrm>
          <a:prstGeom prst="rect">
            <a:avLst/>
          </a:prstGeom>
        </p:spPr>
        <p:txBody>
          <a:bodyPr wrap="none">
            <a:spAutoFit/>
          </a:bodyPr>
          <a:lstStyle/>
          <a:p>
            <a:pPr algn="ctr"/>
            <a:r>
              <a:rPr lang="zh-CN" altLang="en-US" sz="2000" dirty="0">
                <a:solidFill>
                  <a:srgbClr val="FF0000"/>
                </a:solidFill>
              </a:rPr>
              <a:t>A</a:t>
            </a:r>
            <a:r>
              <a:rPr lang="en-US" altLang="zh-CN" sz="2000" dirty="0" smtClean="0">
                <a:solidFill>
                  <a:srgbClr val="FF0000"/>
                </a:solidFill>
              </a:rPr>
              <a:t>*-</a:t>
            </a:r>
            <a:r>
              <a:rPr lang="en-US" altLang="zh-CN" sz="2000" dirty="0">
                <a:solidFill>
                  <a:srgbClr val="FF0000"/>
                </a:solidFill>
              </a:rPr>
              <a:t>search </a:t>
            </a:r>
            <a:r>
              <a:rPr lang="en-US" altLang="zh-CN" sz="2000" dirty="0" smtClean="0">
                <a:solidFill>
                  <a:srgbClr val="FF0000"/>
                </a:solidFill>
              </a:rPr>
              <a:t>strategy</a:t>
            </a:r>
            <a:endParaRPr lang="zh-CN" altLang="en-US" sz="2000" dirty="0">
              <a:solidFill>
                <a:srgbClr val="FF0000"/>
              </a:solidFill>
            </a:endParaRPr>
          </a:p>
        </p:txBody>
      </p:sp>
      <p:sp>
        <p:nvSpPr>
          <p:cNvPr id="10" name="矩形 9"/>
          <p:cNvSpPr/>
          <p:nvPr/>
        </p:nvSpPr>
        <p:spPr>
          <a:xfrm>
            <a:off x="876000" y="1449000"/>
            <a:ext cx="1423788" cy="400110"/>
          </a:xfrm>
          <a:prstGeom prst="rect">
            <a:avLst/>
          </a:prstGeom>
        </p:spPr>
        <p:txBody>
          <a:bodyPr wrap="none">
            <a:spAutoFit/>
          </a:bodyPr>
          <a:lstStyle/>
          <a:p>
            <a:r>
              <a:rPr lang="en-US" altLang="zh-CN" sz="2000" b="1" dirty="0" smtClean="0">
                <a:latin typeface="Arial" panose="020B0604020202020204" pitchFamily="34" charset="0"/>
              </a:rPr>
              <a:t>Heuristics</a:t>
            </a:r>
            <a:endParaRPr lang="zh-CN" altLang="en-US" sz="2000" b="1" dirty="0"/>
          </a:p>
        </p:txBody>
      </p:sp>
      <mc:AlternateContent xmlns:mc="http://schemas.openxmlformats.org/markup-compatibility/2006" xmlns:a14="http://schemas.microsoft.com/office/drawing/2010/main">
        <mc:Choice Requires="a14">
          <p:sp>
            <p:nvSpPr>
              <p:cNvPr id="11" name="文本框 10"/>
              <p:cNvSpPr txBox="1"/>
              <p:nvPr/>
            </p:nvSpPr>
            <p:spPr>
              <a:xfrm>
                <a:off x="3539174" y="1541333"/>
                <a:ext cx="22488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39174" y="1541333"/>
                <a:ext cx="2248821" cy="307777"/>
              </a:xfrm>
              <a:prstGeom prst="rect">
                <a:avLst/>
              </a:prstGeom>
              <a:blipFill rotWithShape="0">
                <a:blip r:embed="rId5"/>
                <a:stretch>
                  <a:fillRect l="-3804" t="-2000" r="-3804" b="-36000"/>
                </a:stretch>
              </a:blipFill>
            </p:spPr>
            <p:txBody>
              <a:bodyPr/>
              <a:lstStyle/>
              <a:p>
                <a:r>
                  <a:rPr lang="zh-CN" altLang="en-US">
                    <a:noFill/>
                  </a:rPr>
                  <a:t> </a:t>
                </a:r>
              </a:p>
            </p:txBody>
          </p:sp>
        </mc:Fallback>
      </mc:AlternateContent>
      <p:sp>
        <p:nvSpPr>
          <p:cNvPr id="13" name="矩形 12"/>
          <p:cNvSpPr/>
          <p:nvPr/>
        </p:nvSpPr>
        <p:spPr>
          <a:xfrm>
            <a:off x="516000" y="2061724"/>
            <a:ext cx="5954084" cy="1938992"/>
          </a:xfrm>
          <a:prstGeom prst="rect">
            <a:avLst/>
          </a:prstGeom>
        </p:spPr>
        <p:txBody>
          <a:bodyPr wrap="square">
            <a:spAutoFit/>
          </a:bodyPr>
          <a:lstStyle/>
          <a:p>
            <a:pPr>
              <a:lnSpc>
                <a:spcPct val="150000"/>
              </a:lnSpc>
            </a:pPr>
            <a:r>
              <a:rPr lang="en-US" altLang="zh-CN" sz="2000" b="1" dirty="0" smtClean="0"/>
              <a:t>D</a:t>
            </a:r>
            <a:r>
              <a:rPr lang="zh-CN" altLang="en-US" sz="2000" b="1" dirty="0" smtClean="0"/>
              <a:t>ifferences </a:t>
            </a:r>
            <a:r>
              <a:rPr lang="zh-CN" altLang="en-US" sz="2000" b="1" dirty="0"/>
              <a:t>between PrunedDP++ and </a:t>
            </a:r>
            <a:r>
              <a:rPr lang="zh-CN" altLang="en-US" sz="2000" b="1" dirty="0" smtClean="0"/>
              <a:t>PrunedDP ：</a:t>
            </a:r>
            <a:endParaRPr lang="en-US" altLang="zh-CN" sz="2000" b="1" dirty="0" smtClean="0"/>
          </a:p>
          <a:p>
            <a:pPr marL="457200" indent="-457200">
              <a:lnSpc>
                <a:spcPct val="150000"/>
              </a:lnSpc>
              <a:buClr>
                <a:srgbClr val="FF0000"/>
              </a:buClr>
              <a:buFont typeface="+mj-lt"/>
              <a:buAutoNum type="alphaLcParenR"/>
            </a:pPr>
            <a:r>
              <a:rPr lang="en-US" altLang="zh-CN" sz="2000" dirty="0"/>
              <a:t>The priority in the P</a:t>
            </a:r>
            <a:r>
              <a:rPr lang="zh-CN" altLang="en-US" sz="2000" dirty="0"/>
              <a:t>riority </a:t>
            </a:r>
            <a:r>
              <a:rPr lang="en-US" altLang="zh-CN" sz="2000" dirty="0"/>
              <a:t>Q</a:t>
            </a:r>
            <a:r>
              <a:rPr lang="zh-CN" altLang="en-US" sz="2000" dirty="0"/>
              <a:t>ueue</a:t>
            </a:r>
          </a:p>
          <a:p>
            <a:pPr marL="457200" indent="-457200">
              <a:lnSpc>
                <a:spcPct val="150000"/>
              </a:lnSpc>
              <a:buClr>
                <a:srgbClr val="FF0000"/>
              </a:buClr>
              <a:buFont typeface="+mj-lt"/>
              <a:buAutoNum type="alphaLcParenR"/>
            </a:pPr>
            <a:r>
              <a:rPr lang="en-US" altLang="zh-CN" sz="2000" dirty="0"/>
              <a:t>in </a:t>
            </a:r>
            <a:r>
              <a:rPr lang="en-US" altLang="zh-CN" sz="2000" dirty="0" smtClean="0"/>
              <a:t>the update procedure, </a:t>
            </a:r>
            <a:r>
              <a:rPr lang="en-US" altLang="zh-CN" sz="2000" dirty="0"/>
              <a:t>PrunedDP++ needs to invoke </a:t>
            </a:r>
            <a:r>
              <a:rPr lang="en-US" altLang="zh-CN" sz="2000" dirty="0" smtClean="0"/>
              <a:t>the </a:t>
            </a:r>
            <a:r>
              <a:rPr lang="en-US" altLang="zh-CN" sz="2000" dirty="0" smtClean="0">
                <a:solidFill>
                  <a:srgbClr val="FF0000"/>
                </a:solidFill>
              </a:rPr>
              <a:t>lb</a:t>
            </a:r>
            <a:r>
              <a:rPr lang="en-US" altLang="zh-CN" sz="2000" dirty="0" smtClean="0"/>
              <a:t> </a:t>
            </a:r>
            <a:r>
              <a:rPr lang="en-US" altLang="zh-CN" sz="2000" dirty="0"/>
              <a:t>procedure</a:t>
            </a:r>
            <a:endParaRPr lang="zh-CN" altLang="en-US" sz="2000" dirty="0"/>
          </a:p>
        </p:txBody>
      </p:sp>
      <p:grpSp>
        <p:nvGrpSpPr>
          <p:cNvPr id="26" name="组合 25"/>
          <p:cNvGrpSpPr/>
          <p:nvPr/>
        </p:nvGrpSpPr>
        <p:grpSpPr>
          <a:xfrm>
            <a:off x="7590738" y="2169000"/>
            <a:ext cx="3005262" cy="1113413"/>
            <a:chOff x="8076000" y="987743"/>
            <a:chExt cx="3005262" cy="1113413"/>
          </a:xfrm>
        </p:grpSpPr>
        <p:sp>
          <p:nvSpPr>
            <p:cNvPr id="17" name="矩形 16"/>
            <p:cNvSpPr/>
            <p:nvPr/>
          </p:nvSpPr>
          <p:spPr>
            <a:xfrm>
              <a:off x="8076000" y="987743"/>
              <a:ext cx="1963999" cy="400110"/>
            </a:xfrm>
            <a:prstGeom prst="rect">
              <a:avLst/>
            </a:prstGeom>
          </p:spPr>
          <p:txBody>
            <a:bodyPr wrap="none">
              <a:spAutoFit/>
            </a:bodyPr>
            <a:lstStyle/>
            <a:p>
              <a:r>
                <a:rPr lang="en-US" altLang="zh-CN" sz="2000" dirty="0" smtClean="0">
                  <a:latin typeface="微软雅黑" panose="020B0503020204020204" pitchFamily="34" charset="-122"/>
                  <a:ea typeface="微软雅黑" panose="020B0503020204020204" pitchFamily="34" charset="-122"/>
                </a:rPr>
                <a:t>P</a:t>
              </a:r>
              <a:r>
                <a:rPr lang="zh-CN" altLang="en-US" sz="2000" dirty="0" smtClean="0">
                  <a:latin typeface="微软雅黑" panose="020B0503020204020204" pitchFamily="34" charset="-122"/>
                  <a:ea typeface="微软雅黑" panose="020B0503020204020204" pitchFamily="34" charset="-122"/>
                </a:rPr>
                <a:t>riority </a:t>
              </a:r>
              <a:r>
                <a:rPr lang="en-US" altLang="zh-CN" sz="2000" dirty="0" smtClean="0">
                  <a:latin typeface="微软雅黑" panose="020B0503020204020204" pitchFamily="34" charset="-122"/>
                  <a:ea typeface="微软雅黑" panose="020B0503020204020204" pitchFamily="34" charset="-122"/>
                </a:rPr>
                <a:t>Q</a:t>
              </a:r>
              <a:r>
                <a:rPr lang="zh-CN" altLang="en-US" sz="2000" dirty="0" smtClean="0">
                  <a:latin typeface="微软雅黑" panose="020B0503020204020204" pitchFamily="34" charset="-122"/>
                  <a:ea typeface="微软雅黑" panose="020B0503020204020204" pitchFamily="34" charset="-122"/>
                </a:rPr>
                <a:t>ueue</a:t>
              </a:r>
              <a:endParaRPr lang="zh-CN" altLang="en-US" sz="2000"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8256000" y="1597063"/>
              <a:ext cx="2825262" cy="504093"/>
              <a:chOff x="8233156" y="1491835"/>
              <a:chExt cx="2825262" cy="504093"/>
            </a:xfrm>
          </p:grpSpPr>
          <p:grpSp>
            <p:nvGrpSpPr>
              <p:cNvPr id="14" name="组合 13"/>
              <p:cNvGrpSpPr/>
              <p:nvPr/>
            </p:nvGrpSpPr>
            <p:grpSpPr>
              <a:xfrm>
                <a:off x="8233156" y="1491835"/>
                <a:ext cx="2825262" cy="504093"/>
                <a:chOff x="3200400" y="1266092"/>
                <a:chExt cx="2825262" cy="504093"/>
              </a:xfrm>
            </p:grpSpPr>
            <p:cxnSp>
              <p:nvCxnSpPr>
                <p:cNvPr id="15" name="直接连接符 14"/>
                <p:cNvCxnSpPr/>
                <p:nvPr/>
              </p:nvCxnSpPr>
              <p:spPr>
                <a:xfrm>
                  <a:off x="3200400" y="1266092"/>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00400" y="1770185"/>
                  <a:ext cx="282526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436000"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9105787"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椭圆 19"/>
              <p:cNvSpPr/>
              <p:nvPr/>
            </p:nvSpPr>
            <p:spPr>
              <a:xfrm>
                <a:off x="9775574"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0423681" y="1629000"/>
                <a:ext cx="360000" cy="220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3" name="文本框 22"/>
              <p:cNvSpPr txBox="1"/>
              <p:nvPr/>
            </p:nvSpPr>
            <p:spPr>
              <a:xfrm>
                <a:off x="7888106" y="3639687"/>
                <a:ext cx="15105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en-US" altLang="zh-CN" sz="2400" b="0" i="1" baseline="30000"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oMath>
                  </m:oMathPara>
                </a14:m>
                <a:endParaRPr lang="zh-CN" altLang="en-US" sz="24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88106" y="3639687"/>
                <a:ext cx="1510525" cy="461665"/>
              </a:xfrm>
              <a:prstGeom prst="rect">
                <a:avLst/>
              </a:prstGeom>
              <a:blipFill rotWithShape="0">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728261" y="3687938"/>
                <a:ext cx="3401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𝑙𝑏</m:t>
                      </m:r>
                    </m:oMath>
                  </m:oMathPara>
                </a14:m>
                <a:endParaRPr lang="zh-CN" altLang="en-US" sz="2400" i="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728261" y="3687938"/>
                <a:ext cx="340157" cy="369332"/>
              </a:xfrm>
              <a:prstGeom prst="rect">
                <a:avLst/>
              </a:prstGeom>
              <a:blipFill rotWithShape="0">
                <a:blip r:embed="rId7"/>
                <a:stretch>
                  <a:fillRect l="-21429" r="-19643"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9283071" y="3639687"/>
                <a:ext cx="55015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 </m:t>
                      </m:r>
                    </m:oMath>
                  </m:oMathPara>
                </a14:m>
                <a:endParaRPr lang="zh-CN" altLang="en-US" sz="2400" dirty="0">
                  <a:solidFill>
                    <a:srgbClr val="FF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9283071" y="3639687"/>
                <a:ext cx="550151" cy="461665"/>
              </a:xfrm>
              <a:prstGeom prst="rect">
                <a:avLst/>
              </a:prstGeom>
              <a:blipFill rotWithShape="0">
                <a:blip r:embed="rId8"/>
                <a:stretch>
                  <a:fillRect/>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52F1CC4D-4CCE-4D2A-B22C-25A859CB1CDC}" type="slidenum">
              <a:rPr lang="zh-CN" altLang="en-US" smtClean="0"/>
              <a:pPr/>
              <a:t>9</a:t>
            </a:fld>
            <a:endParaRPr lang="zh-CN" altLang="en-US"/>
          </a:p>
        </p:txBody>
      </p:sp>
      <p:grpSp>
        <p:nvGrpSpPr>
          <p:cNvPr id="6" name="组合 5"/>
          <p:cNvGrpSpPr/>
          <p:nvPr/>
        </p:nvGrpSpPr>
        <p:grpSpPr>
          <a:xfrm>
            <a:off x="7590738" y="4534860"/>
            <a:ext cx="2934266" cy="1085081"/>
            <a:chOff x="7386997" y="4542186"/>
            <a:chExt cx="2934266" cy="1085081"/>
          </a:xfrm>
        </p:grpSpPr>
        <p:sp>
          <p:nvSpPr>
            <p:cNvPr id="27" name="矩形 26"/>
            <p:cNvSpPr/>
            <p:nvPr/>
          </p:nvSpPr>
          <p:spPr>
            <a:xfrm>
              <a:off x="7386997" y="4542186"/>
              <a:ext cx="28472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approximation ratio </a:t>
              </a:r>
            </a:p>
          </p:txBody>
        </p:sp>
        <mc:AlternateContent xmlns:mc="http://schemas.openxmlformats.org/markup-compatibility/2006">
          <mc:Choice xmlns:a14="http://schemas.microsoft.com/office/drawing/2010/main" Requires="a14">
            <p:sp>
              <p:nvSpPr>
                <p:cNvPr id="28" name="矩形 27"/>
                <p:cNvSpPr/>
                <p:nvPr/>
              </p:nvSpPr>
              <p:spPr>
                <a:xfrm>
                  <a:off x="7947432" y="5227157"/>
                  <a:ext cx="2373831"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f</a:t>
                  </a:r>
                  <a14:m>
                    <m:oMath xmlns:m="http://schemas.openxmlformats.org/officeDocument/2006/math">
                      <m:acc>
                        <m:accPr>
                          <m:chr m:val="̃"/>
                          <m:ctrlPr>
                            <a:rPr lang="zh-CN" altLang="en-US" sz="2000" b="1" i="1" baseline="-25000">
                              <a:latin typeface="Cambria Math" panose="02040503050406030204" pitchFamily="18" charset="0"/>
                            </a:rPr>
                          </m:ctrlPr>
                        </m:accPr>
                        <m:e>
                          <m:r>
                            <a:rPr lang="en-US" altLang="zh-CN" sz="2000" b="1" i="0" baseline="-25000" smtClean="0">
                              <a:latin typeface="Cambria Math" panose="02040503050406030204" pitchFamily="18" charset="0"/>
                            </a:rPr>
                            <m:t> </m:t>
                          </m:r>
                          <m:r>
                            <a:rPr lang="en-US" altLang="zh-CN" sz="2000" b="1" i="0" spc="-150" baseline="-25000" smtClean="0">
                              <a:latin typeface="Cambria Math" panose="02040503050406030204" pitchFamily="18" charset="0"/>
                            </a:rPr>
                            <m:t>𝐓</m:t>
                          </m:r>
                        </m:e>
                      </m:acc>
                    </m:oMath>
                  </a14:m>
                  <a:r>
                    <a:rPr lang="zh-CN" altLang="en-US" sz="2000" baseline="-25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(v,P) </a:t>
                  </a:r>
                  <a:r>
                    <a:rPr lang="en-US" altLang="zh-CN" sz="20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000" i="1">
                          <a:latin typeface="Cambria Math" panose="02040503050406030204" pitchFamily="18" charset="0"/>
                        </a:rPr>
                        <m:t>𝑙𝑏</m:t>
                      </m:r>
                    </m:oMath>
                  </a14:m>
                  <a:r>
                    <a:rPr lang="en-US" altLang="zh-CN" sz="2000" dirty="0" smtClean="0">
                      <a:latin typeface="微软雅黑" panose="020B0503020204020204" pitchFamily="34" charset="-122"/>
                      <a:ea typeface="微软雅黑" panose="020B0503020204020204" pitchFamily="34" charset="-122"/>
                    </a:rPr>
                    <a:t> </a:t>
                  </a:r>
                  <a:endParaRPr lang="zh-CN" altLang="en-US" sz="2000" baseline="-25000" dirty="0">
                    <a:latin typeface="微软雅黑" panose="020B0503020204020204" pitchFamily="34" charset="-122"/>
                    <a:ea typeface="微软雅黑" panose="020B0503020204020204" pitchFamily="34" charset="-122"/>
                  </a:endParaRPr>
                </a:p>
              </p:txBody>
            </p:sp>
          </mc:Choice>
          <mc:Fallback>
            <p:sp>
              <p:nvSpPr>
                <p:cNvPr id="28" name="矩形 27"/>
                <p:cNvSpPr>
                  <a:spLocks noRot="1" noChangeAspect="1" noMove="1" noResize="1" noEditPoints="1" noAdjustHandles="1" noChangeArrowheads="1" noChangeShapeType="1" noTextEdit="1"/>
                </p:cNvSpPr>
                <p:nvPr/>
              </p:nvSpPr>
              <p:spPr>
                <a:xfrm>
                  <a:off x="7947432" y="5227157"/>
                  <a:ext cx="2373831" cy="400110"/>
                </a:xfrm>
                <a:prstGeom prst="rect">
                  <a:avLst/>
                </a:prstGeom>
                <a:blipFill rotWithShape="0">
                  <a:blip r:embed="rId9"/>
                  <a:stretch>
                    <a:fillRect l="-2564" t="-7576" b="-257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230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fade">
                                      <p:cBhvr>
                                        <p:cTn id="69" dur="500"/>
                                        <p:tgtEl>
                                          <p:spTgt spid="1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750"/>
                                        <p:tgtEl>
                                          <p:spTgt spid="13">
                                            <p:txEl>
                                              <p:pRg st="1" end="1"/>
                                            </p:txEl>
                                          </p:spTgt>
                                        </p:tgtEl>
                                      </p:cBhvr>
                                    </p:animEffect>
                                    <p:anim calcmode="lin" valueType="num">
                                      <p:cBhvr>
                                        <p:cTn id="75"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76"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750"/>
                                        <p:tgtEl>
                                          <p:spTgt spid="25"/>
                                        </p:tgtEl>
                                      </p:cBhvr>
                                    </p:animEffect>
                                    <p:anim calcmode="lin" valueType="num">
                                      <p:cBhvr>
                                        <p:cTn id="91" dur="750" fill="hold"/>
                                        <p:tgtEl>
                                          <p:spTgt spid="25"/>
                                        </p:tgtEl>
                                        <p:attrNameLst>
                                          <p:attrName>ppt_x</p:attrName>
                                        </p:attrNameLst>
                                      </p:cBhvr>
                                      <p:tavLst>
                                        <p:tav tm="0">
                                          <p:val>
                                            <p:strVal val="#ppt_x"/>
                                          </p:val>
                                        </p:tav>
                                        <p:tav tm="100000">
                                          <p:val>
                                            <p:strVal val="#ppt_x"/>
                                          </p:val>
                                        </p:tav>
                                      </p:tavLst>
                                    </p:anim>
                                    <p:anim calcmode="lin" valueType="num">
                                      <p:cBhvr>
                                        <p:cTn id="92" dur="750" fill="hold"/>
                                        <p:tgtEl>
                                          <p:spTgt spid="25"/>
                                        </p:tgtEl>
                                        <p:attrNameLst>
                                          <p:attrName>ppt_y</p:attrName>
                                        </p:attrNameLst>
                                      </p:cBhvr>
                                      <p:tavLst>
                                        <p:tav tm="0">
                                          <p:val>
                                            <p:strVal val="#ppt_y+.1"/>
                                          </p:val>
                                        </p:tav>
                                        <p:tav tm="100000">
                                          <p:val>
                                            <p:strVal val="#ppt_y"/>
                                          </p:val>
                                        </p:tav>
                                      </p:tavLst>
                                    </p:anim>
                                  </p:childTnLst>
                                </p:cTn>
                              </p:par>
                            </p:childTnLst>
                          </p:cTn>
                        </p:par>
                        <p:par>
                          <p:cTn id="93" fill="hold">
                            <p:stCondLst>
                              <p:cond delay="750"/>
                            </p:stCondLst>
                            <p:childTnLst>
                              <p:par>
                                <p:cTn id="94" presetID="42"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750"/>
                                        <p:tgtEl>
                                          <p:spTgt spid="24"/>
                                        </p:tgtEl>
                                      </p:cBhvr>
                                    </p:animEffect>
                                    <p:anim calcmode="lin" valueType="num">
                                      <p:cBhvr>
                                        <p:cTn id="97" dur="750" fill="hold"/>
                                        <p:tgtEl>
                                          <p:spTgt spid="24"/>
                                        </p:tgtEl>
                                        <p:attrNameLst>
                                          <p:attrName>ppt_x</p:attrName>
                                        </p:attrNameLst>
                                      </p:cBhvr>
                                      <p:tavLst>
                                        <p:tav tm="0">
                                          <p:val>
                                            <p:strVal val="#ppt_x"/>
                                          </p:val>
                                        </p:tav>
                                        <p:tav tm="100000">
                                          <p:val>
                                            <p:strVal val="#ppt_x"/>
                                          </p:val>
                                        </p:tav>
                                      </p:tavLst>
                                    </p:anim>
                                    <p:anim calcmode="lin" valueType="num">
                                      <p:cBhvr>
                                        <p:cTn id="9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3">
                                            <p:txEl>
                                              <p:pRg st="2" end="2"/>
                                            </p:txEl>
                                          </p:spTgt>
                                        </p:tgtEl>
                                        <p:attrNameLst>
                                          <p:attrName>style.visibility</p:attrName>
                                        </p:attrNameLst>
                                      </p:cBhvr>
                                      <p:to>
                                        <p:strVal val="visible"/>
                                      </p:to>
                                    </p:set>
                                    <p:animEffect transition="in" filter="fade">
                                      <p:cBhvr>
                                        <p:cTn id="103" dur="750"/>
                                        <p:tgtEl>
                                          <p:spTgt spid="13">
                                            <p:txEl>
                                              <p:pRg st="2" end="2"/>
                                            </p:txEl>
                                          </p:spTgt>
                                        </p:tgtEl>
                                      </p:cBhvr>
                                    </p:animEffect>
                                    <p:anim calcmode="lin" valueType="num">
                                      <p:cBhvr>
                                        <p:cTn id="104"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05"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1" grpId="0"/>
      <p:bldP spid="23" grpId="0"/>
      <p:bldP spid="24"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4995</TotalTime>
  <Words>1324</Words>
  <Application>Microsoft Office PowerPoint</Application>
  <PresentationFormat>宽屏</PresentationFormat>
  <Paragraphs>362</Paragraphs>
  <Slides>18</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华文隶书</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weitianzhu</dc:creator>
  <cp:lastModifiedBy>weitianzhu</cp:lastModifiedBy>
  <cp:revision>994</cp:revision>
  <dcterms:created xsi:type="dcterms:W3CDTF">2016-10-01T02:52:16Z</dcterms:created>
  <dcterms:modified xsi:type="dcterms:W3CDTF">2016-10-18T03:20:03Z</dcterms:modified>
</cp:coreProperties>
</file>