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2" r:id="rId5"/>
    <p:sldId id="263" r:id="rId6"/>
    <p:sldId id="269" r:id="rId7"/>
    <p:sldId id="266" r:id="rId8"/>
    <p:sldId id="259" r:id="rId9"/>
    <p:sldId id="281" r:id="rId10"/>
    <p:sldId id="280" r:id="rId11"/>
    <p:sldId id="282" r:id="rId12"/>
    <p:sldId id="270" r:id="rId13"/>
    <p:sldId id="283" r:id="rId14"/>
    <p:sldId id="271" r:id="rId15"/>
    <p:sldId id="267" r:id="rId16"/>
    <p:sldId id="268" r:id="rId17"/>
    <p:sldId id="272" r:id="rId18"/>
    <p:sldId id="273" r:id="rId19"/>
    <p:sldId id="274" r:id="rId20"/>
    <p:sldId id="275" r:id="rId21"/>
    <p:sldId id="276" r:id="rId22"/>
    <p:sldId id="279" r:id="rId23"/>
    <p:sldId id="284"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42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090"/>
    <a:srgbClr val="2B9B9B"/>
    <a:srgbClr val="AA26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5" autoAdjust="0"/>
    <p:restoredTop sz="85029" autoAdjust="0"/>
  </p:normalViewPr>
  <p:slideViewPr>
    <p:cSldViewPr snapToGrid="0" showGuides="1">
      <p:cViewPr varScale="1">
        <p:scale>
          <a:sx n="66" d="100"/>
          <a:sy n="66" d="100"/>
        </p:scale>
        <p:origin x="78" y="336"/>
      </p:cViewPr>
      <p:guideLst>
        <p:guide orient="horz" pos="2183"/>
        <p:guide pos="4294"/>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784491.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不列颠哥伦比亚大学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加拿大的世界著名公立</a:t>
            </a:r>
            <a:r>
              <a:rPr lang="zh-CN" altLang="en-US" sz="1200" b="0" i="0" u="none" strike="noStrike" kern="1200" dirty="0" smtClean="0">
                <a:solidFill>
                  <a:schemeClr val="tx1"/>
                </a:solidFill>
                <a:effectLst/>
                <a:latin typeface="+mn-lt"/>
                <a:ea typeface="+mn-ea"/>
                <a:cs typeface="+mn-cs"/>
                <a:hlinkClick r:id="rId3"/>
              </a:rPr>
              <a:t>研究型大学</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网络中近似最近紧密社区搜索</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a:t>
            </a:fld>
            <a:endParaRPr lang="zh-CN" altLang="en-US"/>
          </a:p>
        </p:txBody>
      </p:sp>
    </p:spTree>
    <p:extLst>
      <p:ext uri="{BB962C8B-B14F-4D97-AF65-F5344CB8AC3E}">
        <p14:creationId xmlns:p14="http://schemas.microsoft.com/office/powerpoint/2010/main" val="120199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将所有结点按度的大小从大到小进行排列，并且等分了</a:t>
            </a:r>
            <a:r>
              <a:rPr lang="en-US" altLang="zh-CN" dirty="0" smtClean="0"/>
              <a:t>5</a:t>
            </a:r>
            <a:r>
              <a:rPr lang="zh-CN" altLang="en-US" dirty="0" smtClean="0"/>
              <a:t>份，横坐标分别与等分的</a:t>
            </a:r>
            <a:r>
              <a:rPr lang="en-US" altLang="zh-CN" dirty="0" smtClean="0"/>
              <a:t>5</a:t>
            </a:r>
            <a:r>
              <a:rPr lang="zh-CN" altLang="en-US" dirty="0" smtClean="0"/>
              <a:t>部分相对应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19</a:t>
            </a:fld>
            <a:endParaRPr lang="zh-CN" altLang="en-US"/>
          </a:p>
        </p:txBody>
      </p:sp>
    </p:spTree>
    <p:extLst>
      <p:ext uri="{BB962C8B-B14F-4D97-AF65-F5344CB8AC3E}">
        <p14:creationId xmlns:p14="http://schemas.microsoft.com/office/powerpoint/2010/main" val="404343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改变查询结点间的距离长度</a:t>
            </a:r>
            <a:r>
              <a:rPr lang="zh-CN" altLang="en-US" baseline="0" dirty="0" smtClean="0"/>
              <a:t> </a:t>
            </a:r>
            <a:r>
              <a:rPr lang="en-US" altLang="zh-CN" baseline="0" dirty="0" smtClean="0"/>
              <a:t>l  </a:t>
            </a:r>
            <a:r>
              <a:rPr lang="zh-CN" altLang="en-US" baseline="0" dirty="0" smtClean="0"/>
              <a:t>来进行对比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21</a:t>
            </a:fld>
            <a:endParaRPr lang="zh-CN" altLang="en-US"/>
          </a:p>
        </p:txBody>
      </p:sp>
    </p:spTree>
    <p:extLst>
      <p:ext uri="{BB962C8B-B14F-4D97-AF65-F5344CB8AC3E}">
        <p14:creationId xmlns:p14="http://schemas.microsoft.com/office/powerpoint/2010/main" val="40853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图比较了 四种现存算法找到社区的进行评分 </a:t>
            </a:r>
            <a:endParaRPr lang="en-US" altLang="zh-CN" dirty="0" smtClean="0"/>
          </a:p>
          <a:p>
            <a:r>
              <a:rPr lang="en-US" altLang="zh-CN" dirty="0" smtClean="0"/>
              <a:t>B</a:t>
            </a:r>
            <a:r>
              <a:rPr lang="zh-CN" altLang="en-US" dirty="0" smtClean="0"/>
              <a:t>斩首 比较找到社区所用的时间</a:t>
            </a:r>
            <a:endParaRPr lang="en-US" altLang="zh-CN" dirty="0" smtClean="0"/>
          </a:p>
          <a:p>
            <a:r>
              <a:rPr lang="en-US" altLang="zh-CN" dirty="0" smtClean="0"/>
              <a:t>C</a:t>
            </a:r>
            <a:r>
              <a:rPr lang="zh-CN" altLang="en-US" dirty="0" smtClean="0"/>
              <a:t>是作者的方法找到社区的结点数与边数比</a:t>
            </a:r>
            <a:r>
              <a:rPr lang="zh-CN" altLang="en-US" baseline="0" dirty="0" smtClean="0"/>
              <a:t> </a:t>
            </a:r>
            <a:r>
              <a:rPr lang="en-US" altLang="zh-CN" baseline="0" dirty="0" smtClean="0"/>
              <a:t>Truss </a:t>
            </a:r>
            <a:r>
              <a:rPr lang="zh-CN" altLang="en-US" baseline="0" dirty="0" smtClean="0"/>
              <a:t>方法找到的结点数和边数要小</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22</a:t>
            </a:fld>
            <a:endParaRPr lang="zh-CN" altLang="en-US"/>
          </a:p>
        </p:txBody>
      </p:sp>
    </p:spTree>
    <p:extLst>
      <p:ext uri="{BB962C8B-B14F-4D97-AF65-F5344CB8AC3E}">
        <p14:creationId xmlns:p14="http://schemas.microsoft.com/office/powerpoint/2010/main" val="407777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H</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这个子图满足其中的任意一条边的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值都大于（</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这里举一个例子比如子图｛</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p1 p2 p3 q3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｝这个子图，是一个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4-Truss</a:t>
            </a: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最小边的</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+2</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a:t>
            </a:fld>
            <a:endParaRPr lang="zh-CN" altLang="en-US"/>
          </a:p>
        </p:txBody>
      </p:sp>
    </p:spTree>
    <p:extLst>
      <p:ext uri="{BB962C8B-B14F-4D97-AF65-F5344CB8AC3E}">
        <p14:creationId xmlns:p14="http://schemas.microsoft.com/office/powerpoint/2010/main" val="15602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 G1 G2</a:t>
            </a:r>
            <a:r>
              <a:rPr lang="en-US" altLang="zh-CN" baseline="0" dirty="0" smtClean="0"/>
              <a:t> </a:t>
            </a:r>
            <a:r>
              <a:rPr lang="zh-CN" altLang="en-US" baseline="0" dirty="0" smtClean="0"/>
              <a:t>满足 </a:t>
            </a:r>
            <a:r>
              <a:rPr lang="en-US" altLang="zh-CN" baseline="0" dirty="0" smtClean="0"/>
              <a:t>4-truss </a:t>
            </a:r>
            <a:r>
              <a:rPr lang="zh-CN" altLang="en-US" baseline="0" dirty="0" smtClean="0"/>
              <a:t>且包含查询结点集合 </a:t>
            </a:r>
            <a:r>
              <a:rPr lang="en-US" altLang="zh-CN" baseline="0" dirty="0" smtClean="0"/>
              <a:t>Q </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8532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G0 </a:t>
            </a:r>
            <a:r>
              <a:rPr lang="zh-CN" altLang="en-US" dirty="0" smtClean="0"/>
              <a:t>需要满足包含所有的查询结点的同时保证</a:t>
            </a:r>
            <a:r>
              <a:rPr lang="zh-CN" altLang="en-US" baseline="0" dirty="0" smtClean="0"/>
              <a:t> </a:t>
            </a:r>
            <a:r>
              <a:rPr lang="en-US" altLang="zh-CN" baseline="0" dirty="0" smtClean="0"/>
              <a:t>K-Truss</a:t>
            </a:r>
            <a:r>
              <a:rPr lang="zh-CN" altLang="en-US" baseline="0" dirty="0" smtClean="0"/>
              <a:t>最大</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先找到 </a:t>
            </a:r>
            <a:r>
              <a:rPr lang="en-US" altLang="zh-CN" dirty="0" smtClean="0"/>
              <a:t>G0</a:t>
            </a:r>
            <a:r>
              <a:rPr lang="zh-CN" altLang="en-US" dirty="0" smtClean="0"/>
              <a:t>（满足查询结点中的最大 </a:t>
            </a:r>
            <a:r>
              <a:rPr lang="en-US" altLang="zh-CN" dirty="0" smtClean="0"/>
              <a:t>K-truss</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G0 </a:t>
            </a:r>
            <a:r>
              <a:rPr lang="zh-CN" altLang="en-US" dirty="0" smtClean="0"/>
              <a:t>可能有一个非常大的 图直径，所以我们需要找到一些点将这些“搭便车”的点删除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删除这些点之后可能使我们之前找到的子图不在满足 </a:t>
            </a:r>
            <a:r>
              <a:rPr lang="en-US" altLang="zh-CN" dirty="0" smtClean="0"/>
              <a:t>K-kruss </a:t>
            </a:r>
            <a:r>
              <a:rPr lang="zh-CN" altLang="en-US" dirty="0" smtClean="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8</a:t>
            </a:fld>
            <a:endParaRPr lang="zh-CN" altLang="en-US"/>
          </a:p>
        </p:txBody>
      </p:sp>
    </p:spTree>
    <p:extLst>
      <p:ext uri="{BB962C8B-B14F-4D97-AF65-F5344CB8AC3E}">
        <p14:creationId xmlns:p14="http://schemas.microsoft.com/office/powerpoint/2010/main" val="278572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11</a:t>
            </a:fld>
            <a:endParaRPr lang="zh-CN" altLang="en-US"/>
          </a:p>
        </p:txBody>
      </p:sp>
    </p:spTree>
    <p:extLst>
      <p:ext uri="{BB962C8B-B14F-4D97-AF65-F5344CB8AC3E}">
        <p14:creationId xmlns:p14="http://schemas.microsoft.com/office/powerpoint/2010/main" val="312752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a:t>
            </a:r>
            <a:r>
              <a:rPr lang="zh-CN" altLang="en-US" dirty="0" smtClean="0"/>
              <a:t>结点为距离查询结点最远的点</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156619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删除的时候我们不再每次只是删除一个点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而是删除至少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d-1</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至少有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k-1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这里面感觉作者纯粹的是为了提高查找速度而特意增加了一次删除的结点的个数，很显然准确率是下来了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13</a:t>
            </a:fld>
            <a:endParaRPr lang="zh-CN" altLang="en-US"/>
          </a:p>
        </p:txBody>
      </p:sp>
    </p:spTree>
    <p:extLst>
      <p:ext uri="{BB962C8B-B14F-4D97-AF65-F5344CB8AC3E}">
        <p14:creationId xmlns:p14="http://schemas.microsoft.com/office/powerpoint/2010/main" val="155311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zh-CN" altLang="en-US" sz="1200" i="1" smtClean="0">
                          <a:latin typeface="Cambria Math" panose="02040503050406030204" pitchFamily="18" charset="0"/>
                        </a:rPr>
                        <m:t>𝛾</m:t>
                      </m:r>
                      <m:r>
                        <a:rPr lang="zh-CN" altLang="en-US" sz="1200" i="1" smtClean="0">
                          <a:latin typeface="Cambria Math" panose="02040503050406030204" pitchFamily="18" charset="0"/>
                        </a:rPr>
                        <m:t>越大表示边的</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𝑡𝑟𝑢𝑠𝑠</m:t>
                      </m:r>
                      <m:r>
                        <a:rPr lang="en-US" altLang="zh-CN" sz="1200" b="0" i="1" smtClean="0">
                          <a:latin typeface="Cambria Math" panose="02040503050406030204" pitchFamily="18" charset="0"/>
                        </a:rPr>
                        <m:t> </m:t>
                      </m:r>
                      <m:r>
                        <a:rPr lang="zh-CN" altLang="en-US" sz="1200" b="0" i="1" smtClean="0">
                          <a:latin typeface="Cambria Math" panose="02040503050406030204" pitchFamily="18" charset="0"/>
                        </a:rPr>
                        <m:t>值起的作用就越大</m:t>
                      </m:r>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smtClean="0">
                    <a:latin typeface="Cambria Math" panose="02040503050406030204" pitchFamily="18" charset="0"/>
                  </a:rPr>
                  <a:t>𝛾越大表示</a:t>
                </a:r>
                <a:r>
                  <a:rPr lang="zh-CN" altLang="en-US" sz="1200" b="0" i="0" smtClean="0">
                    <a:latin typeface="Cambria Math" panose="02040503050406030204" pitchFamily="18" charset="0"/>
                  </a:rPr>
                  <a:t>边的</a:t>
                </a:r>
                <a:r>
                  <a:rPr lang="en-US" altLang="zh-CN" sz="1200" b="0" i="0" smtClean="0">
                    <a:latin typeface="Cambria Math" panose="02040503050406030204" pitchFamily="18" charset="0"/>
                  </a:rPr>
                  <a:t> 𝑡𝑟𝑢𝑠𝑠 </a:t>
                </a:r>
                <a:r>
                  <a:rPr lang="zh-CN" altLang="en-US" sz="1200" b="0" i="0" smtClean="0">
                    <a:latin typeface="Cambria Math" panose="02040503050406030204" pitchFamily="18" charset="0"/>
                  </a:rPr>
                  <a:t>值起的作用就越大</a:t>
                </a:r>
                <a:endParaRPr lang="en-US" altLang="zh-CN" dirty="0" smtClean="0"/>
              </a:p>
              <a:p>
                <a:pPr/>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14</a:t>
            </a:fld>
            <a:endParaRPr lang="zh-CN" altLang="en-US"/>
          </a:p>
        </p:txBody>
      </p:sp>
    </p:spTree>
    <p:extLst>
      <p:ext uri="{BB962C8B-B14F-4D97-AF65-F5344CB8AC3E}">
        <p14:creationId xmlns:p14="http://schemas.microsoft.com/office/powerpoint/2010/main" val="139410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改变查询结点的个数</a:t>
            </a:r>
            <a:endParaRPr lang="en-US" altLang="zh-CN" dirty="0" smtClean="0"/>
          </a:p>
          <a:p>
            <a:pPr marL="228600" indent="-228600">
              <a:buAutoNum type="arabicPeriod"/>
            </a:pPr>
            <a:r>
              <a:rPr lang="zh-CN" altLang="en-US" baseline="0" dirty="0" smtClean="0"/>
              <a:t>三种方法的时间变换情况</a:t>
            </a:r>
            <a:endParaRPr lang="en-US" altLang="zh-CN" baseline="0" dirty="0" smtClean="0"/>
          </a:p>
          <a:p>
            <a:pPr marL="228600" indent="-228600">
              <a:buAutoNum type="arabicPeriod"/>
            </a:pPr>
            <a:r>
              <a:rPr lang="zh-CN" altLang="en-US" baseline="0" dirty="0" smtClean="0"/>
              <a:t>纵坐标越小，代表去除的 “搭更车结点”越多</a:t>
            </a:r>
            <a:endParaRPr lang="en-US" altLang="zh-CN" baseline="0" dirty="0" smtClean="0"/>
          </a:p>
          <a:p>
            <a:pPr marL="228600" indent="-228600">
              <a:buAutoNum type="arabicPeriod"/>
            </a:pPr>
            <a:r>
              <a:rPr lang="zh-CN" altLang="en-US" dirty="0" smtClean="0"/>
              <a:t>边的密度</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17</a:t>
            </a:fld>
            <a:endParaRPr lang="zh-CN" altLang="en-US"/>
          </a:p>
        </p:txBody>
      </p:sp>
    </p:spTree>
    <p:extLst>
      <p:ext uri="{BB962C8B-B14F-4D97-AF65-F5344CB8AC3E}">
        <p14:creationId xmlns:p14="http://schemas.microsoft.com/office/powerpoint/2010/main" val="421494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F5764-65EA-43AB-A06C-3434EA9983AE}"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F5764-65EA-43AB-A06C-3434EA9983AE}" type="datetimeFigureOut">
              <a:rPr lang="zh-CN" altLang="en-US" smtClean="0"/>
              <a:t>2016/11/21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850" y="1257300"/>
            <a:ext cx="9766300" cy="584775"/>
          </a:xfrm>
          <a:prstGeom prst="rect">
            <a:avLst/>
          </a:prstGeom>
          <a:noFill/>
        </p:spPr>
        <p:txBody>
          <a:bodyPr wrap="square" rtlCol="0">
            <a:spAutoFit/>
          </a:bodyPr>
          <a:lstStyle/>
          <a:p>
            <a:pPr algn="ctr"/>
            <a:r>
              <a:rPr lang="en-US" altLang="zh-CN" sz="3200" dirty="0" smtClean="0"/>
              <a:t>Approximate Closest Community Search in Networks</a:t>
            </a:r>
            <a:endParaRPr lang="zh-CN" altLang="en-US" sz="3200" dirty="0"/>
          </a:p>
        </p:txBody>
      </p:sp>
      <p:sp>
        <p:nvSpPr>
          <p:cNvPr id="7" name="文本框 6"/>
          <p:cNvSpPr txBox="1"/>
          <p:nvPr/>
        </p:nvSpPr>
        <p:spPr>
          <a:xfrm>
            <a:off x="7677150" y="5194300"/>
            <a:ext cx="4349750" cy="1200329"/>
          </a:xfrm>
          <a:prstGeom prst="rect">
            <a:avLst/>
          </a:prstGeom>
          <a:noFill/>
        </p:spPr>
        <p:txBody>
          <a:bodyPr wrap="square" rtlCol="0">
            <a:spAutoFit/>
          </a:bodyPr>
          <a:lstStyle/>
          <a:p>
            <a:pPr algn="ctr"/>
            <a:r>
              <a:rPr lang="en-US" altLang="zh-CN" sz="2400" dirty="0" smtClean="0"/>
              <a:t>VLDB 2015</a:t>
            </a:r>
          </a:p>
          <a:p>
            <a:pPr algn="ctr"/>
            <a:r>
              <a:rPr lang="en-US" altLang="zh-CN" sz="2400" dirty="0" smtClean="0"/>
              <a:t>Tianzhu Wei</a:t>
            </a:r>
          </a:p>
          <a:p>
            <a:pPr algn="ctr"/>
            <a:r>
              <a:rPr lang="en-US" altLang="zh-CN" sz="2400" dirty="0" smtClean="0"/>
              <a:t>2016 – 11 </a:t>
            </a:r>
            <a:r>
              <a:rPr lang="en-US" altLang="zh-CN" sz="2400" dirty="0"/>
              <a:t>- 22</a:t>
            </a:r>
            <a:endParaRPr lang="zh-CN" altLang="en-US" sz="2400" dirty="0"/>
          </a:p>
        </p:txBody>
      </p:sp>
      <p:grpSp>
        <p:nvGrpSpPr>
          <p:cNvPr id="12" name="组合 11"/>
          <p:cNvGrpSpPr/>
          <p:nvPr/>
        </p:nvGrpSpPr>
        <p:grpSpPr>
          <a:xfrm>
            <a:off x="1320800" y="2768600"/>
            <a:ext cx="10075080" cy="1651000"/>
            <a:chOff x="1320800" y="2768600"/>
            <a:chExt cx="10075080" cy="1651000"/>
          </a:xfrm>
        </p:grpSpPr>
        <p:sp>
          <p:nvSpPr>
            <p:cNvPr id="8" name="文本框 7"/>
            <p:cNvSpPr txBox="1"/>
            <p:nvPr/>
          </p:nvSpPr>
          <p:spPr>
            <a:xfrm>
              <a:off x="1320800" y="2828835"/>
              <a:ext cx="4775200" cy="1200329"/>
            </a:xfrm>
            <a:prstGeom prst="rect">
              <a:avLst/>
            </a:prstGeom>
            <a:noFill/>
          </p:spPr>
          <p:txBody>
            <a:bodyPr wrap="square" rtlCol="0">
              <a:spAutoFit/>
            </a:bodyPr>
            <a:lstStyle/>
            <a:p>
              <a:pPr algn="ctr">
                <a:lnSpc>
                  <a:spcPct val="150000"/>
                </a:lnSpc>
              </a:pPr>
              <a:r>
                <a:rPr lang="en-US" altLang="zh-CN" sz="2400" dirty="0" smtClean="0"/>
                <a:t>Xin Huang </a:t>
              </a:r>
              <a:r>
                <a:rPr lang="en-US" altLang="zh-CN" sz="2400" dirty="0" smtClean="0">
                  <a:solidFill>
                    <a:schemeClr val="bg1">
                      <a:lumMod val="50000"/>
                    </a:schemeClr>
                  </a:solidFill>
                </a:rPr>
                <a:t>*</a:t>
              </a:r>
              <a:r>
                <a:rPr lang="en-US" altLang="zh-CN" sz="2400" dirty="0" smtClean="0"/>
                <a:t>, Laks V.S. Lakshmanan </a:t>
              </a:r>
              <a:r>
                <a:rPr lang="en-US" altLang="zh-CN" sz="2400" dirty="0" smtClean="0">
                  <a:solidFill>
                    <a:schemeClr val="bg1">
                      <a:lumMod val="50000"/>
                    </a:schemeClr>
                  </a:solidFill>
                </a:rPr>
                <a:t>*</a:t>
              </a:r>
              <a:endParaRPr lang="en-US" altLang="zh-CN" sz="2400" dirty="0">
                <a:solidFill>
                  <a:schemeClr val="bg1">
                    <a:lumMod val="50000"/>
                  </a:schemeClr>
                </a:solidFill>
              </a:endParaRPr>
            </a:p>
            <a:p>
              <a:pPr algn="ctr">
                <a:lnSpc>
                  <a:spcPct val="150000"/>
                </a:lnSpc>
              </a:pPr>
              <a:r>
                <a:rPr lang="en-US" altLang="zh-CN" sz="2400" i="1" dirty="0" smtClean="0">
                  <a:latin typeface="Calisto MT" panose="02040603050505030304" pitchFamily="18" charset="0"/>
                </a:rPr>
                <a:t>University of British Columbia</a:t>
              </a:r>
            </a:p>
          </p:txBody>
        </p:sp>
        <p:sp>
          <p:nvSpPr>
            <p:cNvPr id="9" name="文本框 8"/>
            <p:cNvSpPr txBox="1"/>
            <p:nvPr/>
          </p:nvSpPr>
          <p:spPr>
            <a:xfrm>
              <a:off x="6292849" y="2828835"/>
              <a:ext cx="5103031" cy="1200329"/>
            </a:xfrm>
            <a:prstGeom prst="rect">
              <a:avLst/>
            </a:prstGeom>
            <a:noFill/>
          </p:spPr>
          <p:txBody>
            <a:bodyPr wrap="square" rtlCol="0">
              <a:spAutoFit/>
            </a:bodyPr>
            <a:lstStyle/>
            <a:p>
              <a:pPr algn="ctr">
                <a:lnSpc>
                  <a:spcPct val="150000"/>
                </a:lnSpc>
              </a:pPr>
              <a:r>
                <a:rPr lang="en-US" altLang="zh-CN" sz="2400" dirty="0" smtClean="0"/>
                <a:t>Jeffrey Xu Yu </a:t>
              </a:r>
              <a:r>
                <a:rPr lang="en-US" altLang="zh-CN" sz="2400" dirty="0" smtClean="0">
                  <a:solidFill>
                    <a:schemeClr val="bg1">
                      <a:lumMod val="50000"/>
                    </a:schemeClr>
                  </a:solidFill>
                </a:rPr>
                <a:t>^</a:t>
              </a:r>
              <a:r>
                <a:rPr lang="en-US" altLang="zh-CN" sz="2400" dirty="0" smtClean="0"/>
                <a:t> , Hong Cheng </a:t>
              </a:r>
              <a:r>
                <a:rPr lang="en-US" altLang="zh-CN" sz="2400" dirty="0">
                  <a:solidFill>
                    <a:schemeClr val="bg1">
                      <a:lumMod val="50000"/>
                    </a:schemeClr>
                  </a:solidFill>
                </a:rPr>
                <a:t>^</a:t>
              </a:r>
            </a:p>
            <a:p>
              <a:pPr algn="ctr">
                <a:lnSpc>
                  <a:spcPct val="150000"/>
                </a:lnSpc>
              </a:pPr>
              <a:r>
                <a:rPr lang="en-US" altLang="zh-CN" sz="2400" i="1" dirty="0">
                  <a:latin typeface="Calisto MT" panose="02040603050505030304" pitchFamily="18" charset="0"/>
                </a:rPr>
                <a:t>The Chinese University of Hong Kong</a:t>
              </a:r>
            </a:p>
          </p:txBody>
        </p:sp>
        <p:cxnSp>
          <p:nvCxnSpPr>
            <p:cNvPr id="11" name="直接连接符 10"/>
            <p:cNvCxnSpPr/>
            <p:nvPr/>
          </p:nvCxnSpPr>
          <p:spPr>
            <a:xfrm>
              <a:off x="6108700" y="2768600"/>
              <a:ext cx="0" cy="1651000"/>
            </a:xfrm>
            <a:prstGeom prst="line">
              <a:avLst/>
            </a:prstGeom>
            <a:ln w="34925">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0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 Index</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graphicFrame>
        <p:nvGraphicFramePr>
          <p:cNvPr id="95" name="表格 94"/>
          <p:cNvGraphicFramePr>
            <a:graphicFrameLocks noGrp="1"/>
          </p:cNvGraphicFramePr>
          <p:nvPr>
            <p:extLst>
              <p:ext uri="{D42A27DB-BD31-4B8C-83A1-F6EECF244321}">
                <p14:modId xmlns:p14="http://schemas.microsoft.com/office/powerpoint/2010/main" val="3540906738"/>
              </p:ext>
            </p:extLst>
          </p:nvPr>
        </p:nvGraphicFramePr>
        <p:xfrm>
          <a:off x="1037184" y="1969049"/>
          <a:ext cx="594847" cy="3200400"/>
        </p:xfrm>
        <a:graphic>
          <a:graphicData uri="http://schemas.openxmlformats.org/drawingml/2006/table">
            <a:tbl>
              <a:tblPr firstRow="1" bandRow="1">
                <a:tableStyleId>{2D5ABB26-0587-4C30-8999-92F81FD0307C}</a:tableStyleId>
              </a:tblPr>
              <a:tblGrid>
                <a:gridCol w="594847"/>
              </a:tblGrid>
              <a:tr h="545599">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97" name="直接箭头连接符 96"/>
          <p:cNvCxnSpPr/>
          <p:nvPr/>
        </p:nvCxnSpPr>
        <p:spPr>
          <a:xfrm>
            <a:off x="1626629" y="354943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Tree>
    <p:extLst>
      <p:ext uri="{BB962C8B-B14F-4D97-AF65-F5344CB8AC3E}">
        <p14:creationId xmlns:p14="http://schemas.microsoft.com/office/powerpoint/2010/main" val="397224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Finding G0</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endPar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2</a:t>
            </a:r>
          </a:p>
        </p:txBody>
      </p:sp>
    </p:spTree>
    <p:extLst>
      <p:ext uri="{BB962C8B-B14F-4D97-AF65-F5344CB8AC3E}">
        <p14:creationId xmlns:p14="http://schemas.microsoft.com/office/powerpoint/2010/main" val="33787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Maintance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314943" y="2857358"/>
            <a:ext cx="694954" cy="400110"/>
            <a:chOff x="11314943" y="2857358"/>
            <a:chExt cx="694954" cy="400110"/>
          </a:xfrm>
        </p:grpSpPr>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gr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0527360" y="3800774"/>
            <a:ext cx="528320" cy="616475"/>
            <a:chOff x="10527360" y="3800774"/>
            <a:chExt cx="528320" cy="616475"/>
          </a:xfrm>
        </p:grpSpPr>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gr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mc:Choice xmlns:a14="http://schemas.microsoft.com/office/drawing/2010/main" Requires="a14">
          <p:sp>
            <p:nvSpPr>
              <p:cNvPr id="64" name="矩形 63"/>
              <p:cNvSpPr/>
              <p:nvPr/>
            </p:nvSpPr>
            <p:spPr>
              <a:xfrm>
                <a:off x="355105" y="2217308"/>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64" name="矩形 63"/>
              <p:cNvSpPr>
                <a:spLocks noRot="1" noChangeAspect="1" noMove="1" noResize="1" noEditPoints="1" noAdjustHandles="1" noChangeArrowheads="1" noChangeShapeType="1" noTextEdit="1"/>
              </p:cNvSpPr>
              <p:nvPr/>
            </p:nvSpPr>
            <p:spPr>
              <a:xfrm>
                <a:off x="355105" y="2217308"/>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smtClean="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smtClean="0"/>
              <a:t>delete e(p1,p2)</a:t>
            </a:r>
            <a:endParaRPr lang="zh-CN" altLang="en-US" sz="2000" b="1" dirty="0"/>
          </a:p>
        </p:txBody>
      </p:sp>
      <p:sp>
        <p:nvSpPr>
          <p:cNvPr id="82" name="文本框 81"/>
          <p:cNvSpPr txBox="1"/>
          <p:nvPr/>
        </p:nvSpPr>
        <p:spPr>
          <a:xfrm>
            <a:off x="5787950" y="5789345"/>
            <a:ext cx="4833428" cy="400110"/>
          </a:xfrm>
          <a:prstGeom prst="rect">
            <a:avLst/>
          </a:prstGeom>
          <a:noFill/>
        </p:spPr>
        <p:txBody>
          <a:bodyPr wrap="square" rtlCol="0">
            <a:spAutoFit/>
          </a:bodyPr>
          <a:lstStyle/>
          <a:p>
            <a:pPr algn="ctr"/>
            <a:r>
              <a:rPr lang="en-US" altLang="zh-CN" sz="2000" b="1" dirty="0" smtClean="0"/>
              <a:t>If delete q3 can not contain all query nodes</a:t>
            </a:r>
            <a:endParaRPr lang="zh-CN" altLang="en-US" sz="2000" b="1" dirty="0"/>
          </a:p>
        </p:txBody>
      </p:sp>
      <p:sp>
        <p:nvSpPr>
          <p:cNvPr id="84" name="椭圆 83"/>
          <p:cNvSpPr/>
          <p:nvPr/>
        </p:nvSpPr>
        <p:spPr>
          <a:xfrm>
            <a:off x="9727367" y="2899605"/>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1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74"/>
                                        </p:tgtEl>
                                      </p:cBhvr>
                                    </p:animEffect>
                                    <p:set>
                                      <p:cBhvr>
                                        <p:cTn id="114" dur="1" fill="hold">
                                          <p:stCondLst>
                                            <p:cond delay="499"/>
                                          </p:stCondLst>
                                        </p:cTn>
                                        <p:tgtEl>
                                          <p:spTgt spid="74"/>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68"/>
                                        </p:tgtEl>
                                      </p:cBhvr>
                                    </p:animEffect>
                                    <p:set>
                                      <p:cBhvr>
                                        <p:cTn id="137" dur="1" fill="hold">
                                          <p:stCondLst>
                                            <p:cond delay="499"/>
                                          </p:stCondLst>
                                        </p:cTn>
                                        <p:tgtEl>
                                          <p:spTgt spid="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3"/>
                                        </p:tgtEl>
                                      </p:cBhvr>
                                    </p:animEffect>
                                    <p:set>
                                      <p:cBhvr>
                                        <p:cTn id="140" dur="1" fill="hold">
                                          <p:stCondLst>
                                            <p:cond delay="499"/>
                                          </p:stCondLst>
                                        </p:cTn>
                                        <p:tgtEl>
                                          <p:spTgt spid="6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2"/>
                                        </p:tgtEl>
                                      </p:cBhvr>
                                    </p:animEffect>
                                    <p:set>
                                      <p:cBhvr>
                                        <p:cTn id="143" dur="1" fill="hold">
                                          <p:stCondLst>
                                            <p:cond delay="499"/>
                                          </p:stCondLst>
                                        </p:cTn>
                                        <p:tgtEl>
                                          <p:spTgt spid="6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heel(1)">
                                      <p:cBhvr>
                                        <p:cTn id="148" dur="500"/>
                                        <p:tgtEl>
                                          <p:spTgt spid="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P spid="82"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p>
        </p:txBody>
      </p:sp>
      <mc:AlternateContent xmlns:mc="http://schemas.openxmlformats.org/markup-compatibility/2006">
        <mc:Choice xmlns:a14="http://schemas.microsoft.com/office/drawing/2010/main" Requires="a14">
          <p:sp>
            <p:nvSpPr>
              <p:cNvPr id="5" name="文本框 4"/>
              <p:cNvSpPr txBox="1"/>
              <p:nvPr/>
            </p:nvSpPr>
            <p:spPr>
              <a:xfrm>
                <a:off x="339914" y="2949691"/>
                <a:ext cx="4623253"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𝑑𝑚</m:t>
                      </m:r>
                      <m:r>
                        <a:rPr lang="en-US" altLang="zh-CN" sz="2000" i="1" baseline="-25000">
                          <a:latin typeface="Cambria Math" panose="02040503050406030204" pitchFamily="18" charset="0"/>
                        </a:rPr>
                        <m:t>𝑎𝑥</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339914" y="2949691"/>
                <a:ext cx="4623253" cy="307777"/>
              </a:xfrm>
              <a:prstGeom prst="rect">
                <a:avLst/>
              </a:prstGeom>
              <a:blipFill rotWithShape="0">
                <a:blip r:embed="rId3"/>
                <a:stretch>
                  <a:fillRect l="-1979" t="-2000" r="-528" b="-36000"/>
                </a:stretch>
              </a:blipFill>
            </p:spPr>
            <p:txBody>
              <a:bodyPr/>
              <a:lstStyle/>
              <a:p>
                <a:r>
                  <a:rPr lang="zh-CN" altLang="en-US">
                    <a:noFill/>
                  </a:rPr>
                  <a:t> </a:t>
                </a:r>
              </a:p>
            </p:txBody>
          </p:sp>
        </mc:Fallback>
      </mc:AlternateContent>
      <p:grpSp>
        <p:nvGrpSpPr>
          <p:cNvPr id="71" name="组合 70"/>
          <p:cNvGrpSpPr/>
          <p:nvPr/>
        </p:nvGrpSpPr>
        <p:grpSpPr>
          <a:xfrm>
            <a:off x="4752108" y="2921034"/>
            <a:ext cx="528320" cy="601043"/>
            <a:chOff x="4752108" y="2921034"/>
            <a:chExt cx="528320" cy="601043"/>
          </a:xfrm>
        </p:grpSpPr>
        <p:sp>
          <p:nvSpPr>
            <p:cNvPr id="8" name="椭圆 7"/>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sp>
        <p:nvSpPr>
          <p:cNvPr id="10" name="椭圆 9"/>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4" name="椭圆 13"/>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6" name="椭圆 15"/>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nvGrpSpPr>
          <p:cNvPr id="72" name="组合 71"/>
          <p:cNvGrpSpPr/>
          <p:nvPr/>
        </p:nvGrpSpPr>
        <p:grpSpPr>
          <a:xfrm>
            <a:off x="9598367" y="2921034"/>
            <a:ext cx="528320" cy="600731"/>
            <a:chOff x="9598367" y="2921034"/>
            <a:chExt cx="528320" cy="600731"/>
          </a:xfrm>
        </p:grpSpPr>
        <p:sp>
          <p:nvSpPr>
            <p:cNvPr id="18" name="椭圆 17"/>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grpSp>
      <p:sp>
        <p:nvSpPr>
          <p:cNvPr id="20" name="椭圆 19"/>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2" name="椭圆 21"/>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4" name="组合 63"/>
          <p:cNvGrpSpPr/>
          <p:nvPr/>
        </p:nvGrpSpPr>
        <p:grpSpPr>
          <a:xfrm>
            <a:off x="7494855" y="444631"/>
            <a:ext cx="528320" cy="673921"/>
            <a:chOff x="7494855" y="444631"/>
            <a:chExt cx="528320" cy="673921"/>
          </a:xfrm>
        </p:grpSpPr>
        <p:sp>
          <p:nvSpPr>
            <p:cNvPr id="24" name="椭圆 23"/>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sp>
        <p:nvSpPr>
          <p:cNvPr id="26" name="椭圆 25"/>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9" name="直接连接符 28"/>
          <p:cNvCxnSpPr>
            <a:stCxn id="14" idx="6"/>
            <a:endCxn id="16"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3" name="文本框 32"/>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sp>
        <p:nvSpPr>
          <p:cNvPr id="36" name="椭圆 35"/>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7" name="文本框 36"/>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grpSp>
        <p:nvGrpSpPr>
          <p:cNvPr id="74" name="组合 73"/>
          <p:cNvGrpSpPr/>
          <p:nvPr/>
        </p:nvGrpSpPr>
        <p:grpSpPr>
          <a:xfrm>
            <a:off x="9965194" y="2252386"/>
            <a:ext cx="1476981" cy="1585653"/>
            <a:chOff x="9965194" y="2252386"/>
            <a:chExt cx="1476981" cy="1585653"/>
          </a:xfrm>
        </p:grpSpPr>
        <p:cxnSp>
          <p:nvCxnSpPr>
            <p:cNvPr id="32" name="直接连接符 31"/>
            <p:cNvCxnSpPr>
              <a:stCxn id="18" idx="6"/>
              <a:endCxn id="31"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5"/>
              <a:endCxn id="31"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6" idx="3"/>
              <a:endCxn id="18"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6" idx="4"/>
              <a:endCxn id="36"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4"/>
              <a:endCxn id="36"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5"/>
              <a:endCxn id="36"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a:stCxn id="20" idx="4"/>
            <a:endCxn id="12"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8407582" y="2254943"/>
            <a:ext cx="1377678" cy="1583096"/>
            <a:chOff x="8407582" y="2254943"/>
            <a:chExt cx="1377678" cy="1583096"/>
          </a:xfrm>
        </p:grpSpPr>
        <p:cxnSp>
          <p:nvCxnSpPr>
            <p:cNvPr id="30" name="直接连接符 29"/>
            <p:cNvCxnSpPr>
              <a:stCxn id="16" idx="6"/>
              <a:endCxn id="18"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3"/>
              <a:endCxn id="12"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5"/>
              <a:endCxn id="18"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a:stCxn id="20" idx="3"/>
            <a:endCxn id="16"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6" idx="5"/>
            <a:endCxn id="12"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4"/>
            <a:endCxn id="10"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2" idx="3"/>
            <a:endCxn id="14"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4" idx="4"/>
            <a:endCxn id="10"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0" idx="6"/>
            <a:endCxn id="12"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2" idx="6"/>
            <a:endCxn id="20"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10"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2" idx="5"/>
            <a:endCxn id="16"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5082944" y="991320"/>
            <a:ext cx="2539315" cy="1929714"/>
            <a:chOff x="5082944" y="991320"/>
            <a:chExt cx="2539315" cy="1929714"/>
          </a:xfrm>
        </p:grpSpPr>
        <p:cxnSp>
          <p:nvCxnSpPr>
            <p:cNvPr id="56" name="直接连接符 138"/>
            <p:cNvCxnSpPr>
              <a:stCxn id="24" idx="2"/>
              <a:endCxn id="8"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7" name="直接连接符 141"/>
            <p:cNvCxnSpPr>
              <a:stCxn id="24" idx="6"/>
              <a:endCxn id="18"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73" name="组合 72"/>
          <p:cNvGrpSpPr/>
          <p:nvPr/>
        </p:nvGrpSpPr>
        <p:grpSpPr>
          <a:xfrm>
            <a:off x="5172910" y="2162419"/>
            <a:ext cx="1567519" cy="1765587"/>
            <a:chOff x="5172910" y="2162419"/>
            <a:chExt cx="1567519" cy="1765587"/>
          </a:xfrm>
        </p:grpSpPr>
        <p:cxnSp>
          <p:nvCxnSpPr>
            <p:cNvPr id="28" name="直接连接符 27"/>
            <p:cNvCxnSpPr>
              <a:stCxn id="8" idx="6"/>
              <a:endCxn id="14"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2" idx="2"/>
              <a:endCxn id="8"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5"/>
              <a:endCxn id="10"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61" name="文本框 60"/>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2" name="文本框 61"/>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mc:Choice xmlns:a14="http://schemas.microsoft.com/office/drawing/2010/main" Requires="a14">
          <p:sp>
            <p:nvSpPr>
              <p:cNvPr id="65" name="矩形 64"/>
              <p:cNvSpPr/>
              <p:nvPr/>
            </p:nvSpPr>
            <p:spPr>
              <a:xfrm>
                <a:off x="334735" y="1459967"/>
                <a:ext cx="4829592" cy="923330"/>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Basic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Algorithmic</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Delete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(the max query distance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a:t>
                </a:r>
                <a:r>
                  <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rPr>
                  <a:t>max</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endParaRPr lang="zh-CN" altLang="en-US" dirty="0"/>
              </a:p>
            </p:txBody>
          </p:sp>
        </mc:Choice>
        <mc:Fallback>
          <p:sp>
            <p:nvSpPr>
              <p:cNvPr id="65" name="矩形 64"/>
              <p:cNvSpPr>
                <a:spLocks noRot="1" noChangeAspect="1" noMove="1" noResize="1" noEditPoints="1" noAdjustHandles="1" noChangeArrowheads="1" noChangeShapeType="1" noTextEdit="1"/>
              </p:cNvSpPr>
              <p:nvPr/>
            </p:nvSpPr>
            <p:spPr>
              <a:xfrm>
                <a:off x="334735" y="1459967"/>
                <a:ext cx="4829592" cy="923330"/>
              </a:xfrm>
              <a:prstGeom prst="rect">
                <a:avLst/>
              </a:prstGeom>
              <a:blipFill rotWithShape="0">
                <a:blip r:embed="rId4"/>
                <a:stretch>
                  <a:fillRect l="-1136" b="-3947"/>
                </a:stretch>
              </a:blipFill>
            </p:spPr>
            <p:txBody>
              <a:bodyPr/>
              <a:lstStyle/>
              <a:p>
                <a:r>
                  <a:rPr lang="zh-CN" altLang="en-US">
                    <a:noFill/>
                  </a:rPr>
                  <a:t> </a:t>
                </a:r>
              </a:p>
            </p:txBody>
          </p:sp>
        </mc:Fallback>
      </mc:AlternateContent>
      <p:sp>
        <p:nvSpPr>
          <p:cNvPr id="66" name="椭圆 65"/>
          <p:cNvSpPr/>
          <p:nvPr/>
        </p:nvSpPr>
        <p:spPr>
          <a:xfrm>
            <a:off x="4924166" y="2895444"/>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718590" y="2895444"/>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8" name="文本框 67"/>
              <p:cNvSpPr txBox="1"/>
              <p:nvPr/>
            </p:nvSpPr>
            <p:spPr>
              <a:xfrm>
                <a:off x="296357" y="3682304"/>
                <a:ext cx="30257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3}</m:t>
                      </m:r>
                    </m:oMath>
                  </m:oMathPara>
                </a14:m>
                <a:endParaRPr lang="zh-CN" altLang="en-US" sz="24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296357" y="3682304"/>
                <a:ext cx="3025765" cy="369332"/>
              </a:xfrm>
              <a:prstGeom prst="rect">
                <a:avLst/>
              </a:prstGeom>
              <a:blipFill rotWithShape="0">
                <a:blip r:embed="rId5"/>
                <a:stretch>
                  <a:fillRect l="-2016" r="-3024" b="-34426"/>
                </a:stretch>
              </a:blipFill>
            </p:spPr>
            <p:txBody>
              <a:bodyPr/>
              <a:lstStyle/>
              <a:p>
                <a:r>
                  <a:rPr lang="zh-CN" altLang="en-US">
                    <a:noFill/>
                  </a:rPr>
                  <a:t> </a:t>
                </a:r>
              </a:p>
            </p:txBody>
          </p:sp>
        </mc:Fallback>
      </mc:AlternateContent>
      <p:sp>
        <p:nvSpPr>
          <p:cNvPr id="69" name="矩形 68"/>
          <p:cNvSpPr/>
          <p:nvPr/>
        </p:nvSpPr>
        <p:spPr>
          <a:xfrm>
            <a:off x="334734" y="5317305"/>
            <a:ext cx="4838175"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he </a:t>
            </a:r>
            <a:r>
              <a:rPr lang="zh-CN" altLang="en-US" dirty="0">
                <a:latin typeface="微软雅黑" panose="020B0503020204020204" pitchFamily="34" charset="-122"/>
                <a:ea typeface="微软雅黑" panose="020B0503020204020204" pitchFamily="34" charset="-122"/>
                <a:cs typeface="Arial" panose="020B0604020202020204" pitchFamily="34" charset="0"/>
              </a:rPr>
              <a:t>remaining graph does not contain Q</a:t>
            </a:r>
          </a:p>
        </p:txBody>
      </p:sp>
      <p:sp>
        <p:nvSpPr>
          <p:cNvPr id="70" name="矩形 69"/>
          <p:cNvSpPr/>
          <p:nvPr/>
        </p:nvSpPr>
        <p:spPr>
          <a:xfrm>
            <a:off x="334735" y="4630443"/>
            <a:ext cx="2457083"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R</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emoving </a:t>
            </a:r>
            <a:r>
              <a:rPr lang="zh-CN" altLang="en-US" dirty="0">
                <a:latin typeface="微软雅黑" panose="020B0503020204020204" pitchFamily="34" charset="-122"/>
                <a:ea typeface="微软雅黑" panose="020B0503020204020204" pitchFamily="34" charset="-122"/>
                <a:cs typeface="Arial" panose="020B0604020202020204" pitchFamily="34" charset="0"/>
              </a:rPr>
              <a:t>L from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p:nvPr/>
        </p:nvSpPr>
        <p:spPr>
          <a:xfrm>
            <a:off x="6186582" y="5317305"/>
            <a:ext cx="37883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The approximation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quality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low</a:t>
            </a:r>
            <a:endPar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4064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22" presetClass="exit" presetSubtype="4" fill="hold" nodeType="afterEffect">
                                  <p:stCondLst>
                                    <p:cond delay="0"/>
                                  </p:stCondLst>
                                  <p:childTnLst>
                                    <p:animEffect transition="out" filter="wipe(down)">
                                      <p:cBhvr>
                                        <p:cTn id="14" dur="500"/>
                                        <p:tgtEl>
                                          <p:spTgt spid="64"/>
                                        </p:tgtEl>
                                      </p:cBhvr>
                                    </p:animEffect>
                                    <p:set>
                                      <p:cBhvr>
                                        <p:cTn id="15" dur="1" fill="hold">
                                          <p:stCondLst>
                                            <p:cond delay="499"/>
                                          </p:stCondLst>
                                        </p:cTn>
                                        <p:tgtEl>
                                          <p:spTgt spid="6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26"/>
                                        </p:tgtEl>
                                        <p:attrNameLst>
                                          <p:attrName>fillcolor</p:attrName>
                                        </p:attrNameLst>
                                      </p:cBhvr>
                                      <p:to>
                                        <a:srgbClr val="FF0000"/>
                                      </p:to>
                                    </p:animClr>
                                    <p:set>
                                      <p:cBhvr>
                                        <p:cTn id="25" dur="500" fill="hold"/>
                                        <p:tgtEl>
                                          <p:spTgt spid="26"/>
                                        </p:tgtEl>
                                        <p:attrNameLst>
                                          <p:attrName>fill.type</p:attrName>
                                        </p:attrNameLst>
                                      </p:cBhvr>
                                      <p:to>
                                        <p:strVal val="solid"/>
                                      </p:to>
                                    </p:set>
                                    <p:set>
                                      <p:cBhvr>
                                        <p:cTn id="26" dur="500" fill="hold"/>
                                        <p:tgtEl>
                                          <p:spTgt spid="2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500" fill="hold"/>
                                        <p:tgtEl>
                                          <p:spTgt spid="36"/>
                                        </p:tgtEl>
                                        <p:attrNameLst>
                                          <p:attrName>fillcolor</p:attrName>
                                        </p:attrNameLst>
                                      </p:cBhvr>
                                      <p:to>
                                        <a:srgbClr val="FF0000"/>
                                      </p:to>
                                    </p:animClr>
                                    <p:set>
                                      <p:cBhvr>
                                        <p:cTn id="41" dur="500" fill="hold"/>
                                        <p:tgtEl>
                                          <p:spTgt spid="36"/>
                                        </p:tgtEl>
                                        <p:attrNameLst>
                                          <p:attrName>fill.type</p:attrName>
                                        </p:attrNameLst>
                                      </p:cBhvr>
                                      <p:to>
                                        <p:strVal val="solid"/>
                                      </p:to>
                                    </p:set>
                                    <p:set>
                                      <p:cBhvr>
                                        <p:cTn id="42" dur="500" fill="hold"/>
                                        <p:tgtEl>
                                          <p:spTgt spid="36"/>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31"/>
                                        </p:tgtEl>
                                        <p:attrNameLst>
                                          <p:attrName>fillcolor</p:attrName>
                                        </p:attrNameLst>
                                      </p:cBhvr>
                                      <p:to>
                                        <a:srgbClr val="FF0000"/>
                                      </p:to>
                                    </p:animClr>
                                    <p:set>
                                      <p:cBhvr>
                                        <p:cTn id="45" dur="500" fill="hold"/>
                                        <p:tgtEl>
                                          <p:spTgt spid="31"/>
                                        </p:tgtEl>
                                        <p:attrNameLst>
                                          <p:attrName>fill.type</p:attrName>
                                        </p:attrNameLst>
                                      </p:cBhvr>
                                      <p:to>
                                        <p:strVal val="solid"/>
                                      </p:to>
                                    </p:set>
                                    <p:set>
                                      <p:cBhvr>
                                        <p:cTn id="46" dur="500" fill="hold"/>
                                        <p:tgtEl>
                                          <p:spTgt spid="31"/>
                                        </p:tgtEl>
                                        <p:attrNameLst>
                                          <p:attrName>fill.on</p:attrName>
                                        </p:attrNameLst>
                                      </p:cBhvr>
                                      <p:to>
                                        <p:strVal val="true"/>
                                      </p:to>
                                    </p:set>
                                  </p:childTnLst>
                                </p:cTn>
                              </p:par>
                              <p:par>
                                <p:cTn id="47" presetID="21" presetClass="entr" presetSubtype="1"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heel(1)">
                                      <p:cBhvr>
                                        <p:cTn id="49" dur="500"/>
                                        <p:tgtEl>
                                          <p:spTgt spid="67"/>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heel(1)">
                                      <p:cBhvr>
                                        <p:cTn id="52" dur="500"/>
                                        <p:tgtEl>
                                          <p:spTgt spid="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xit" presetSubtype="21" fill="hold" grpId="1" nodeType="clickEffect">
                                  <p:stCondLst>
                                    <p:cond delay="0"/>
                                  </p:stCondLst>
                                  <p:childTnLst>
                                    <p:animEffect transition="out" filter="barn(inVertical)">
                                      <p:cBhvr>
                                        <p:cTn id="61" dur="500"/>
                                        <p:tgtEl>
                                          <p:spTgt spid="66"/>
                                        </p:tgtEl>
                                      </p:cBhvr>
                                    </p:animEffect>
                                    <p:set>
                                      <p:cBhvr>
                                        <p:cTn id="62" dur="1" fill="hold">
                                          <p:stCondLst>
                                            <p:cond delay="499"/>
                                          </p:stCondLst>
                                        </p:cTn>
                                        <p:tgtEl>
                                          <p:spTgt spid="66"/>
                                        </p:tgtEl>
                                        <p:attrNameLst>
                                          <p:attrName>style.visibility</p:attrName>
                                        </p:attrNameLst>
                                      </p:cBhvr>
                                      <p:to>
                                        <p:strVal val="hidden"/>
                                      </p:to>
                                    </p:set>
                                  </p:childTnLst>
                                </p:cTn>
                              </p:par>
                              <p:par>
                                <p:cTn id="63" presetID="16" presetClass="exit" presetSubtype="21" fill="hold" nodeType="withEffect">
                                  <p:stCondLst>
                                    <p:cond delay="0"/>
                                  </p:stCondLst>
                                  <p:childTnLst>
                                    <p:animEffect transition="out" filter="barn(inVertical)">
                                      <p:cBhvr>
                                        <p:cTn id="64" dur="500"/>
                                        <p:tgtEl>
                                          <p:spTgt spid="71"/>
                                        </p:tgtEl>
                                      </p:cBhvr>
                                    </p:animEffect>
                                    <p:set>
                                      <p:cBhvr>
                                        <p:cTn id="65" dur="1" fill="hold">
                                          <p:stCondLst>
                                            <p:cond delay="499"/>
                                          </p:stCondLst>
                                        </p:cTn>
                                        <p:tgtEl>
                                          <p:spTgt spid="71"/>
                                        </p:tgtEl>
                                        <p:attrNameLst>
                                          <p:attrName>style.visibility</p:attrName>
                                        </p:attrNameLst>
                                      </p:cBhvr>
                                      <p:to>
                                        <p:strVal val="hidden"/>
                                      </p:to>
                                    </p:set>
                                  </p:childTnLst>
                                </p:cTn>
                              </p:par>
                              <p:par>
                                <p:cTn id="66" presetID="16" presetClass="exit" presetSubtype="21" fill="hold" nodeType="withEffect">
                                  <p:stCondLst>
                                    <p:cond delay="0"/>
                                  </p:stCondLst>
                                  <p:childTnLst>
                                    <p:animEffect transition="out" filter="barn(inVertical)">
                                      <p:cBhvr>
                                        <p:cTn id="67" dur="500"/>
                                        <p:tgtEl>
                                          <p:spTgt spid="73"/>
                                        </p:tgtEl>
                                      </p:cBhvr>
                                    </p:animEffect>
                                    <p:set>
                                      <p:cBhvr>
                                        <p:cTn id="68" dur="1" fill="hold">
                                          <p:stCondLst>
                                            <p:cond delay="499"/>
                                          </p:stCondLst>
                                        </p:cTn>
                                        <p:tgtEl>
                                          <p:spTgt spid="7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xit" presetSubtype="2" fill="hold" grpId="0" nodeType="clickEffect">
                                  <p:stCondLst>
                                    <p:cond delay="0"/>
                                  </p:stCondLst>
                                  <p:childTnLst>
                                    <p:animEffect transition="out" filter="wipe(right)">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22" presetClass="exit" presetSubtype="2" fill="hold" grpId="0" nodeType="withEffect">
                                  <p:stCondLst>
                                    <p:cond delay="0"/>
                                  </p:stCondLst>
                                  <p:childTnLst>
                                    <p:animEffect transition="out" filter="wipe(right)">
                                      <p:cBhvr>
                                        <p:cTn id="75" dur="500"/>
                                        <p:tgtEl>
                                          <p:spTgt spid="36"/>
                                        </p:tgtEl>
                                      </p:cBhvr>
                                    </p:animEffect>
                                    <p:set>
                                      <p:cBhvr>
                                        <p:cTn id="76" dur="1" fill="hold">
                                          <p:stCondLst>
                                            <p:cond delay="499"/>
                                          </p:stCondLst>
                                        </p:cTn>
                                        <p:tgtEl>
                                          <p:spTgt spid="36"/>
                                        </p:tgtEl>
                                        <p:attrNameLst>
                                          <p:attrName>style.visibility</p:attrName>
                                        </p:attrNameLst>
                                      </p:cBhvr>
                                      <p:to>
                                        <p:strVal val="hidden"/>
                                      </p:to>
                                    </p:set>
                                  </p:childTnLst>
                                </p:cTn>
                              </p:par>
                              <p:par>
                                <p:cTn id="77" presetID="22" presetClass="exit" presetSubtype="2" fill="hold" grpId="0" nodeType="withEffect">
                                  <p:stCondLst>
                                    <p:cond delay="0"/>
                                  </p:stCondLst>
                                  <p:childTnLst>
                                    <p:animEffect transition="out" filter="wipe(right)">
                                      <p:cBhvr>
                                        <p:cTn id="78" dur="500"/>
                                        <p:tgtEl>
                                          <p:spTgt spid="31"/>
                                        </p:tgtEl>
                                      </p:cBhvr>
                                    </p:animEffect>
                                    <p:set>
                                      <p:cBhvr>
                                        <p:cTn id="79" dur="1" fill="hold">
                                          <p:stCondLst>
                                            <p:cond delay="499"/>
                                          </p:stCondLst>
                                        </p:cTn>
                                        <p:tgtEl>
                                          <p:spTgt spid="31"/>
                                        </p:tgtEl>
                                        <p:attrNameLst>
                                          <p:attrName>style.visibility</p:attrName>
                                        </p:attrNameLst>
                                      </p:cBhvr>
                                      <p:to>
                                        <p:strVal val="hidden"/>
                                      </p:to>
                                    </p:set>
                                  </p:childTnLst>
                                </p:cTn>
                              </p:par>
                              <p:par>
                                <p:cTn id="80" presetID="22" presetClass="exit" presetSubtype="2" fill="hold" grpId="0" nodeType="withEffect">
                                  <p:stCondLst>
                                    <p:cond delay="0"/>
                                  </p:stCondLst>
                                  <p:childTnLst>
                                    <p:animEffect transition="out" filter="wipe(right)">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22" presetClass="exit" presetSubtype="2" fill="hold" grpId="0" nodeType="withEffect">
                                  <p:stCondLst>
                                    <p:cond delay="0"/>
                                  </p:stCondLst>
                                  <p:childTnLst>
                                    <p:animEffect transition="out" filter="wipe(right)">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par>
                                <p:cTn id="86" presetID="22" presetClass="exit" presetSubtype="2" fill="hold" grpId="0" nodeType="withEffect">
                                  <p:stCondLst>
                                    <p:cond delay="0"/>
                                  </p:stCondLst>
                                  <p:childTnLst>
                                    <p:animEffect transition="out" filter="wipe(right)">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par>
                                <p:cTn id="89" presetID="22" presetClass="exit" presetSubtype="2" fill="hold" nodeType="withEffect">
                                  <p:stCondLst>
                                    <p:cond delay="0"/>
                                  </p:stCondLst>
                                  <p:childTnLst>
                                    <p:animEffect transition="out" filter="wipe(right)">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6" presetClass="exit" presetSubtype="21" fill="hold" nodeType="clickEffect">
                                  <p:stCondLst>
                                    <p:cond delay="0"/>
                                  </p:stCondLst>
                                  <p:childTnLst>
                                    <p:animEffect transition="out" filter="barn(inVertical)">
                                      <p:cBhvr>
                                        <p:cTn id="95" dur="500"/>
                                        <p:tgtEl>
                                          <p:spTgt spid="72"/>
                                        </p:tgtEl>
                                      </p:cBhvr>
                                    </p:animEffect>
                                    <p:set>
                                      <p:cBhvr>
                                        <p:cTn id="96" dur="1" fill="hold">
                                          <p:stCondLst>
                                            <p:cond delay="499"/>
                                          </p:stCondLst>
                                        </p:cTn>
                                        <p:tgtEl>
                                          <p:spTgt spid="72"/>
                                        </p:tgtEl>
                                        <p:attrNameLst>
                                          <p:attrName>style.visibility</p:attrName>
                                        </p:attrNameLst>
                                      </p:cBhvr>
                                      <p:to>
                                        <p:strVal val="hidden"/>
                                      </p:to>
                                    </p:set>
                                  </p:childTnLst>
                                </p:cTn>
                              </p:par>
                              <p:par>
                                <p:cTn id="97" presetID="16" presetClass="exit" presetSubtype="21" fill="hold" nodeType="withEffect">
                                  <p:stCondLst>
                                    <p:cond delay="0"/>
                                  </p:stCondLst>
                                  <p:childTnLst>
                                    <p:animEffect transition="out" filter="barn(inVertical)">
                                      <p:cBhvr>
                                        <p:cTn id="98" dur="500"/>
                                        <p:tgtEl>
                                          <p:spTgt spid="75"/>
                                        </p:tgtEl>
                                      </p:cBhvr>
                                    </p:animEffect>
                                    <p:set>
                                      <p:cBhvr>
                                        <p:cTn id="99" dur="1" fill="hold">
                                          <p:stCondLst>
                                            <p:cond delay="499"/>
                                          </p:stCondLst>
                                        </p:cTn>
                                        <p:tgtEl>
                                          <p:spTgt spid="7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67"/>
                                        </p:tgtEl>
                                      </p:cBhvr>
                                    </p:animEffect>
                                    <p:set>
                                      <p:cBhvr>
                                        <p:cTn id="102" dur="1" fill="hold">
                                          <p:stCondLst>
                                            <p:cond delay="499"/>
                                          </p:stCondLst>
                                        </p:cTn>
                                        <p:tgtEl>
                                          <p:spTgt spid="6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2" nodeType="click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500"/>
                                        <p:tgtEl>
                                          <p:spTgt spid="71"/>
                                        </p:tgtEl>
                                      </p:cBhvr>
                                    </p:animEffect>
                                  </p:childTnLst>
                                </p:cTn>
                              </p:par>
                              <p:par>
                                <p:cTn id="116" presetID="10" presetClass="entr" presetSubtype="0" fill="hold"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ntr"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fade">
                                      <p:cBhvr>
                                        <p:cTn id="121" dur="500"/>
                                        <p:tgtEl>
                                          <p:spTgt spid="26"/>
                                        </p:tgtEl>
                                      </p:cBhvr>
                                    </p:animEffect>
                                  </p:childTnLst>
                                </p:cTn>
                              </p:par>
                              <p:par>
                                <p:cTn id="122" presetID="10" presetClass="entr" presetSubtype="0" fill="hold" grpId="1"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par>
                                <p:cTn id="125" presetID="10" presetClass="entr" presetSubtype="0" fill="hold" grpId="1"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1" nodeType="with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fade">
                                      <p:cBhvr>
                                        <p:cTn id="130" dur="500"/>
                                        <p:tgtEl>
                                          <p:spTgt spid="27"/>
                                        </p:tgtEl>
                                      </p:cBhvr>
                                    </p:animEffect>
                                  </p:childTnLst>
                                </p:cTn>
                              </p:par>
                              <p:par>
                                <p:cTn id="131" presetID="10" presetClass="entr" presetSubtype="0" fill="hold" grpId="1" nodeType="with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par>
                                <p:cTn id="134" presetID="10" presetClass="entr" presetSubtype="0" fill="hold" grpId="1"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500"/>
                                        <p:tgtEl>
                                          <p:spTgt spid="37"/>
                                        </p:tgtEl>
                                      </p:cBhvr>
                                    </p:animEffect>
                                  </p:childTnLst>
                                </p:cTn>
                              </p:par>
                              <p:par>
                                <p:cTn id="137" presetID="10" presetClass="entr" presetSubtype="0" fill="hold"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nodeType="withEffect">
                                  <p:stCondLst>
                                    <p:cond delay="0"/>
                                  </p:stCondLst>
                                  <p:childTnLst>
                                    <p:set>
                                      <p:cBhvr>
                                        <p:cTn id="144" dur="1" fill="hold">
                                          <p:stCondLst>
                                            <p:cond delay="0"/>
                                          </p:stCondLst>
                                        </p:cTn>
                                        <p:tgtEl>
                                          <p:spTgt spid="75"/>
                                        </p:tgtEl>
                                        <p:attrNameLst>
                                          <p:attrName>style.visibility</p:attrName>
                                        </p:attrNameLst>
                                      </p:cBhvr>
                                      <p:to>
                                        <p:strVal val="visible"/>
                                      </p:to>
                                    </p:set>
                                    <p:animEffect transition="in" filter="fade">
                                      <p:cBhvr>
                                        <p:cTn id="145" dur="500"/>
                                        <p:tgtEl>
                                          <p:spTgt spid="75"/>
                                        </p:tgtEl>
                                      </p:cBhvr>
                                    </p:animEffect>
                                  </p:childTnLst>
                                </p:cTn>
                              </p:par>
                              <p:par>
                                <p:cTn id="146" presetID="10" presetClass="entr" presetSubtype="0" fill="hold" grpId="2" nodeType="withEffect">
                                  <p:stCondLst>
                                    <p:cond delay="0"/>
                                  </p:stCondLst>
                                  <p:childTnLst>
                                    <p:set>
                                      <p:cBhvr>
                                        <p:cTn id="147" dur="1" fill="hold">
                                          <p:stCondLst>
                                            <p:cond delay="0"/>
                                          </p:stCondLst>
                                        </p:cTn>
                                        <p:tgtEl>
                                          <p:spTgt spid="67"/>
                                        </p:tgtEl>
                                        <p:attrNameLst>
                                          <p:attrName>style.visibility</p:attrName>
                                        </p:attrNameLst>
                                      </p:cBhvr>
                                      <p:to>
                                        <p:strVal val="visible"/>
                                      </p:to>
                                    </p:set>
                                    <p:animEffect transition="in" filter="fade">
                                      <p:cBhvr>
                                        <p:cTn id="148" dur="500"/>
                                        <p:tgtEl>
                                          <p:spTgt spid="6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fade">
                                      <p:cBhvr>
                                        <p:cTn id="15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P spid="26" grpId="1" animBg="1"/>
      <p:bldP spid="27" grpId="0"/>
      <p:bldP spid="27" grpId="1"/>
      <p:bldP spid="31" grpId="0" animBg="1"/>
      <p:bldP spid="31" grpId="1" animBg="1"/>
      <p:bldP spid="33" grpId="0"/>
      <p:bldP spid="33" grpId="1"/>
      <p:bldP spid="36" grpId="0" animBg="1"/>
      <p:bldP spid="36" grpId="1" animBg="1"/>
      <p:bldP spid="37" grpId="0"/>
      <p:bldP spid="37" grpId="1"/>
      <p:bldP spid="65" grpId="0"/>
      <p:bldP spid="66" grpId="0" animBg="1"/>
      <p:bldP spid="66" grpId="1" animBg="1"/>
      <p:bldP spid="66" grpId="2" animBg="1"/>
      <p:bldP spid="67" grpId="0" animBg="1"/>
      <p:bldP spid="67" grpId="1" animBg="1"/>
      <p:bldP spid="67" grpId="2" animBg="1"/>
      <p:bldP spid="68" grpId="0"/>
      <p:bldP spid="69" grpId="0"/>
      <p:bldP spid="70"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773386" y="508085"/>
            <a:ext cx="270458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Local Exploration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435299" y="1758151"/>
            <a:ext cx="4060342" cy="92333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Form a Steiner Tree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connect</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all query nodes</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35299" y="2726062"/>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435299" y="3466442"/>
            <a:ext cx="381707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Find the higest k containing Q</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0" name="组合 99"/>
          <p:cNvGrpSpPr/>
          <p:nvPr/>
        </p:nvGrpSpPr>
        <p:grpSpPr>
          <a:xfrm>
            <a:off x="4752108" y="444631"/>
            <a:ext cx="7257789" cy="3985853"/>
            <a:chOff x="4752108" y="444631"/>
            <a:chExt cx="7257789" cy="3985853"/>
          </a:xfrm>
        </p:grpSpPr>
        <p:sp>
          <p:nvSpPr>
            <p:cNvPr id="10" name="椭圆 9"/>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2" name="椭圆 11"/>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 name="椭圆 13"/>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6" name="椭圆 15"/>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0" name="椭圆 19"/>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2" name="椭圆 21"/>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4" name="椭圆 23"/>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6" name="椭圆 25"/>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0" name="直接连接符 29"/>
            <p:cNvCxnSpPr>
              <a:stCxn id="10" idx="6"/>
              <a:endCxn id="16"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6" name="直接连接符 35"/>
            <p:cNvCxnSpPr>
              <a:stCxn id="28" idx="5"/>
              <a:endCxn id="33"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40" name="直接连接符 39"/>
            <p:cNvCxnSpPr>
              <a:stCxn id="28" idx="4"/>
              <a:endCxn id="38"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1" name="文本框 60"/>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2" name="文本框 61"/>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3" name="文本框 62"/>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4" name="文本框 63"/>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grpSp>
      <p:cxnSp>
        <p:nvCxnSpPr>
          <p:cNvPr id="65" name="直接连接符 64"/>
          <p:cNvCxnSpPr/>
          <p:nvPr/>
        </p:nvCxnSpPr>
        <p:spPr>
          <a:xfrm>
            <a:off x="5179391" y="3312194"/>
            <a:ext cx="1475067" cy="76334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3757" y="3243419"/>
            <a:ext cx="1482601" cy="764194"/>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flipH="1" flipV="1">
            <a:off x="5248301" y="548022"/>
            <a:ext cx="1929714" cy="2539315"/>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003954" y="834712"/>
            <a:ext cx="1998505" cy="1929714"/>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12750" y="4075030"/>
            <a:ext cx="4439357" cy="458908"/>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5" name="直接连接符 84"/>
          <p:cNvCxnSpPr/>
          <p:nvPr/>
        </p:nvCxnSpPr>
        <p:spPr>
          <a:xfrm>
            <a:off x="7009401" y="4055238"/>
            <a:ext cx="1834896"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156706" y="3246279"/>
            <a:ext cx="676280" cy="68172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12750" y="4759234"/>
            <a:ext cx="4439357" cy="507831"/>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8" name="文本框 97"/>
              <p:cNvSpPr txBox="1"/>
              <p:nvPr/>
            </p:nvSpPr>
            <p:spPr>
              <a:xfrm>
                <a:off x="5263000" y="4973739"/>
                <a:ext cx="5277470" cy="323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𝑑𝑖𝑠𝑡</m:t>
                          </m:r>
                        </m:e>
                      </m:acc>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𝑑𝑖𝑠𝑡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zh-CN" altLang="en-US" sz="2000" i="1">
                          <a:latin typeface="Cambria Math" panose="02040503050406030204" pitchFamily="18" charset="0"/>
                        </a:rPr>
                        <m:t>𝛾</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i="1">
                              <a:latin typeface="Cambria Math" panose="02040503050406030204" pitchFamily="18" charset="0"/>
                            </a:rPr>
                            <m:t>𝜏</m:t>
                          </m:r>
                        </m:e>
                      </m:acc>
                      <m:d>
                        <m:dPr>
                          <m:ctrlPr>
                            <a:rPr lang="en-US" altLang="zh-CN" sz="2000" i="1">
                              <a:latin typeface="Cambria Math" panose="02040503050406030204" pitchFamily="18" charset="0"/>
                            </a:rPr>
                          </m:ctrlPr>
                        </m:dPr>
                        <m:e>
                          <m:r>
                            <a:rPr lang="zh-CN" altLang="en-US" sz="2000" i="1">
                              <a:latin typeface="Cambria Math" panose="02040503050406030204" pitchFamily="18" charset="0"/>
                            </a:rPr>
                            <m:t>𝜙</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𝑚𝑖𝑛</m:t>
                          </m:r>
                        </m:e>
                        <m:sub>
                          <m:r>
                            <a:rPr lang="en-US" altLang="zh-CN" sz="2000" i="1">
                              <a:latin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sub>
                      </m:sSub>
                      <m:r>
                        <a:rPr lang="zh-CN" altLang="en-US" sz="2000" i="1">
                          <a:latin typeface="Cambria Math" panose="02040503050406030204" pitchFamily="18" charset="0"/>
                        </a:rPr>
                        <m:t>𝜏</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m:oMathPara>
                </a14:m>
                <a:endParaRPr lang="zh-CN" altLang="en-US" sz="20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5263000" y="4973739"/>
                <a:ext cx="5277470" cy="323999"/>
              </a:xfrm>
              <a:prstGeom prst="rect">
                <a:avLst/>
              </a:prstGeom>
              <a:blipFill rotWithShape="0">
                <a:blip r:embed="rId3"/>
                <a:stretch>
                  <a:fillRect l="-693" t="-26415" r="-1270"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280428" y="5679087"/>
                <a:ext cx="4644990" cy="369332"/>
              </a:xfrm>
              <a:prstGeom prst="rect">
                <a:avLst/>
              </a:prstGeom>
            </p:spPr>
            <p:txBody>
              <a:bodyPr wrap="none">
                <a:spAutoFit/>
              </a:bodyPr>
              <a:lstStyle/>
              <a:p>
                <a14:m>
                  <m:oMath xmlns:m="http://schemas.openxmlformats.org/officeDocument/2006/math">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𝜏</m:t>
                        </m:r>
                      </m:e>
                    </m:acc>
                    <m:d>
                      <m:dPr>
                        <m:ctrlPr>
                          <a:rPr lang="en-US" altLang="zh-CN" i="1">
                            <a:latin typeface="Cambria Math" panose="02040503050406030204" pitchFamily="18" charset="0"/>
                          </a:rPr>
                        </m:ctrlPr>
                      </m:dPr>
                      <m:e>
                        <m:r>
                          <a:rPr lang="zh-CN" altLang="en-US" i="1">
                            <a:latin typeface="Cambria Math" panose="02040503050406030204" pitchFamily="18" charset="0"/>
                          </a:rPr>
                          <m:t>𝜙</m:t>
                        </m:r>
                      </m:e>
                    </m:d>
                  </m:oMath>
                </a14:m>
                <a:r>
                  <a:rPr lang="zh-CN" altLang="en-US" dirty="0" smtClean="0"/>
                  <a:t> </a:t>
                </a:r>
                <a:r>
                  <a:rPr lang="en-US" altLang="zh-CN" dirty="0" smtClean="0"/>
                  <a:t>is the maxmum trussness of any edge in G</a:t>
                </a:r>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5280428" y="5679087"/>
                <a:ext cx="4644990" cy="369332"/>
              </a:xfrm>
              <a:prstGeom prst="rect">
                <a:avLst/>
              </a:prstGeom>
              <a:blipFill rotWithShape="0">
                <a:blip r:embed="rId4"/>
                <a:stretch>
                  <a:fillRect t="-10000" r="-131"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22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left)">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3" grpId="0"/>
      <p:bldP spid="97"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椭圆 2"/>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 name="文本框 3"/>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5" name="椭圆 4"/>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7" name="椭圆 6"/>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9" name="椭圆 8"/>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1" name="椭圆 10"/>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3" name="椭圆 12"/>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5" name="椭圆 14"/>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7" name="椭圆 16"/>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9" name="椭圆 18"/>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1" name="椭圆 20"/>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3" name="直接连接符 22"/>
          <p:cNvCxnSpPr>
            <a:stCxn id="3" idx="6"/>
            <a:endCxn id="9"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6"/>
            <a:endCxn id="11"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7" name="直接连接符 26"/>
          <p:cNvCxnSpPr>
            <a:stCxn id="13" idx="6"/>
            <a:endCxn id="26"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29" name="直接连接符 28"/>
          <p:cNvCxnSpPr>
            <a:stCxn id="21" idx="5"/>
            <a:endCxn id="26"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3"/>
            <a:endCxn id="13"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3" name="直接连接符 32"/>
          <p:cNvCxnSpPr>
            <a:stCxn id="21" idx="4"/>
            <a:endCxn id="31"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4"/>
            <a:endCxn id="31"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5"/>
            <a:endCxn id="31"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4"/>
            <a:endCxn id="7"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5"/>
            <a:endCxn id="13"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11"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7"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4"/>
            <a:endCxn id="5"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9"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4"/>
            <a:endCxn id="5"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2"/>
            <a:endCxn id="3"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6"/>
            <a:endCxn id="15"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5"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7" idx="5"/>
            <a:endCxn id="11"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38"/>
          <p:cNvCxnSpPr>
            <a:stCxn id="19" idx="2"/>
            <a:endCxn id="3"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41"/>
          <p:cNvCxnSpPr>
            <a:stCxn id="19" idx="6"/>
            <a:endCxn id="13"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4" name="文本框 53"/>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5" name="文本框 54"/>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6" name="文本框 5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7" name="文本框 5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58" name="直接连接符 57"/>
          <p:cNvCxnSpPr>
            <a:stCxn id="3" idx="5"/>
            <a:endCxn id="5" idx="2"/>
          </p:cNvCxnSpPr>
          <p:nvPr/>
        </p:nvCxnSpPr>
        <p:spPr>
          <a:xfrm>
            <a:off x="5172910" y="313823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 idx="6"/>
            <a:endCxn id="7" idx="2"/>
          </p:cNvCxnSpPr>
          <p:nvPr/>
        </p:nvCxnSpPr>
        <p:spPr>
          <a:xfrm>
            <a:off x="6990544" y="392800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 idx="7"/>
            <a:endCxn id="13" idx="3"/>
          </p:cNvCxnSpPr>
          <p:nvPr/>
        </p:nvCxnSpPr>
        <p:spPr>
          <a:xfrm flipV="1">
            <a:off x="9057145" y="313823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9603" y="1522919"/>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p:cNvSpPr txBox="1"/>
              <p:nvPr/>
            </p:nvSpPr>
            <p:spPr>
              <a:xfrm>
                <a:off x="780787" y="2200589"/>
                <a:ext cx="2375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𝑚𝑖𝑛</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sub>
                      </m:sSub>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=4</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80787" y="2200589"/>
                <a:ext cx="2375587" cy="307777"/>
              </a:xfrm>
              <a:prstGeom prst="rect">
                <a:avLst/>
              </a:prstGeom>
              <a:blipFill rotWithShape="0">
                <a:blip r:embed="rId2"/>
                <a:stretch>
                  <a:fillRect l="-2051" r="-205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25853" y="2710729"/>
                <a:ext cx="2319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𝐺𝑡</m:t>
                      </m:r>
                    </m:oMath>
                  </m:oMathPara>
                </a14:m>
                <a:endParaRPr lang="zh-CN" altLang="en-US" sz="20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25853" y="2710729"/>
                <a:ext cx="2319546" cy="307777"/>
              </a:xfrm>
              <a:prstGeom prst="rect">
                <a:avLst/>
              </a:prstGeom>
              <a:blipFill rotWithShape="0">
                <a:blip r:embed="rId3"/>
                <a:stretch>
                  <a:fillRect l="-262" r="-1050" b="-16000"/>
                </a:stretch>
              </a:blipFill>
            </p:spPr>
            <p:txBody>
              <a:bodyPr/>
              <a:lstStyle/>
              <a:p>
                <a:r>
                  <a:rPr lang="zh-CN" altLang="en-US">
                    <a:noFill/>
                  </a:rPr>
                  <a:t> </a:t>
                </a:r>
              </a:p>
            </p:txBody>
          </p:sp>
        </mc:Fallback>
      </mc:AlternateContent>
      <p:cxnSp>
        <p:nvCxnSpPr>
          <p:cNvPr id="74" name="直接连接符 73"/>
          <p:cNvCxnSpPr>
            <a:stCxn id="3" idx="7"/>
            <a:endCxn id="17" idx="2"/>
          </p:cNvCxnSpPr>
          <p:nvPr/>
        </p:nvCxnSpPr>
        <p:spPr>
          <a:xfrm flipV="1">
            <a:off x="5172910" y="216241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 idx="6"/>
            <a:endCxn id="9" idx="2"/>
          </p:cNvCxnSpPr>
          <p:nvPr/>
        </p:nvCxnSpPr>
        <p:spPr>
          <a:xfrm>
            <a:off x="5210175" y="304826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5" idx="1"/>
          </p:cNvCxnSpPr>
          <p:nvPr/>
        </p:nvCxnSpPr>
        <p:spPr>
          <a:xfrm>
            <a:off x="6164958" y="3172157"/>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7" idx="4"/>
            <a:endCxn id="5" idx="0"/>
          </p:cNvCxnSpPr>
          <p:nvPr/>
        </p:nvCxnSpPr>
        <p:spPr>
          <a:xfrm flipH="1">
            <a:off x="6863312" y="228965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 idx="7"/>
          </p:cNvCxnSpPr>
          <p:nvPr/>
        </p:nvCxnSpPr>
        <p:spPr>
          <a:xfrm flipH="1">
            <a:off x="6953279" y="222809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9" idx="5"/>
          </p:cNvCxnSpPr>
          <p:nvPr/>
        </p:nvCxnSpPr>
        <p:spPr>
          <a:xfrm>
            <a:off x="6266783" y="313823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 idx="5"/>
            <a:endCxn id="7" idx="1"/>
          </p:cNvCxnSpPr>
          <p:nvPr/>
        </p:nvCxnSpPr>
        <p:spPr>
          <a:xfrm>
            <a:off x="8370317" y="313823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5" idx="4"/>
            <a:endCxn id="7" idx="0"/>
          </p:cNvCxnSpPr>
          <p:nvPr/>
        </p:nvCxnSpPr>
        <p:spPr>
          <a:xfrm>
            <a:off x="8967178" y="229220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 idx="6"/>
            <a:endCxn id="13" idx="2"/>
          </p:cNvCxnSpPr>
          <p:nvPr/>
        </p:nvCxnSpPr>
        <p:spPr>
          <a:xfrm>
            <a:off x="8407582" y="304826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 idx="5"/>
            <a:endCxn id="13" idx="1"/>
          </p:cNvCxnSpPr>
          <p:nvPr/>
        </p:nvCxnSpPr>
        <p:spPr>
          <a:xfrm>
            <a:off x="9057145" y="225494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1" idx="3"/>
            <a:endCxn id="13" idx="7"/>
          </p:cNvCxnSpPr>
          <p:nvPr/>
        </p:nvCxnSpPr>
        <p:spPr>
          <a:xfrm flipH="1">
            <a:off x="9965194" y="2252386"/>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6" idx="2"/>
            <a:endCxn id="13" idx="6"/>
          </p:cNvCxnSpPr>
          <p:nvPr/>
        </p:nvCxnSpPr>
        <p:spPr>
          <a:xfrm flipH="1">
            <a:off x="10002459" y="3048266"/>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1"/>
            <a:endCxn id="13" idx="5"/>
          </p:cNvCxnSpPr>
          <p:nvPr/>
        </p:nvCxnSpPr>
        <p:spPr>
          <a:xfrm flipH="1" flipV="1">
            <a:off x="9965194" y="3138233"/>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780787" y="3246311"/>
                <a:ext cx="950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oMath>
                  </m:oMathPara>
                </a14:m>
                <a:endParaRPr lang="zh-CN" altLang="en-US" sz="2000"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780787" y="3246311"/>
                <a:ext cx="950004" cy="307777"/>
              </a:xfrm>
              <a:prstGeom prst="rect">
                <a:avLst/>
              </a:prstGeom>
              <a:blipFill rotWithShape="0">
                <a:blip r:embed="rId4"/>
                <a:stretch>
                  <a:fillRect l="-8974" r="-5128" b="-34000"/>
                </a:stretch>
              </a:blipFill>
            </p:spPr>
            <p:txBody>
              <a:bodyPr/>
              <a:lstStyle/>
              <a:p>
                <a:r>
                  <a:rPr lang="zh-CN" altLang="en-US">
                    <a:noFill/>
                  </a:rPr>
                  <a:t> </a:t>
                </a:r>
              </a:p>
            </p:txBody>
          </p:sp>
        </mc:Fallback>
      </mc:AlternateContent>
      <p:grpSp>
        <p:nvGrpSpPr>
          <p:cNvPr id="146" name="组合 145"/>
          <p:cNvGrpSpPr/>
          <p:nvPr/>
        </p:nvGrpSpPr>
        <p:grpSpPr>
          <a:xfrm>
            <a:off x="6176816" y="2162419"/>
            <a:ext cx="5265359" cy="1675620"/>
            <a:chOff x="6176816" y="2162419"/>
            <a:chExt cx="5265359" cy="1675620"/>
          </a:xfrm>
        </p:grpSpPr>
        <p:cxnSp>
          <p:nvCxnSpPr>
            <p:cNvPr id="118" name="直接连接符 117"/>
            <p:cNvCxnSpPr>
              <a:stCxn id="17" idx="3"/>
              <a:endCxn id="9" idx="0"/>
            </p:cNvCxnSpPr>
            <p:nvPr/>
          </p:nvCxnSpPr>
          <p:spPr>
            <a:xfrm flipH="1">
              <a:off x="6176816" y="2252386"/>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 idx="2"/>
              <a:endCxn id="9" idx="6"/>
            </p:cNvCxnSpPr>
            <p:nvPr/>
          </p:nvCxnSpPr>
          <p:spPr>
            <a:xfrm flipH="1">
              <a:off x="6304048" y="3048266"/>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 idx="1"/>
              <a:endCxn id="17" idx="5"/>
            </p:cNvCxnSpPr>
            <p:nvPr/>
          </p:nvCxnSpPr>
          <p:spPr>
            <a:xfrm flipH="1" flipV="1">
              <a:off x="6957628" y="2252386"/>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 idx="2"/>
              <a:endCxn id="17" idx="6"/>
            </p:cNvCxnSpPr>
            <p:nvPr/>
          </p:nvCxnSpPr>
          <p:spPr>
            <a:xfrm flipH="1" flipV="1">
              <a:off x="6994893" y="2162419"/>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7"/>
              <a:endCxn id="15" idx="3"/>
            </p:cNvCxnSpPr>
            <p:nvPr/>
          </p:nvCxnSpPr>
          <p:spPr>
            <a:xfrm flipV="1">
              <a:off x="8370317" y="2254943"/>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26" idx="4"/>
              <a:endCxn id="31" idx="7"/>
            </p:cNvCxnSpPr>
            <p:nvPr/>
          </p:nvCxnSpPr>
          <p:spPr>
            <a:xfrm flipH="1">
              <a:off x="10858205" y="3175498"/>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1" idx="4"/>
              <a:endCxn id="31" idx="0"/>
            </p:cNvCxnSpPr>
            <p:nvPr/>
          </p:nvCxnSpPr>
          <p:spPr>
            <a:xfrm flipH="1">
              <a:off x="10768238" y="2289651"/>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 idx="5"/>
              <a:endCxn id="26" idx="0"/>
            </p:cNvCxnSpPr>
            <p:nvPr/>
          </p:nvCxnSpPr>
          <p:spPr>
            <a:xfrm>
              <a:off x="10859970" y="2252386"/>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598143" y="3861479"/>
            <a:ext cx="585487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pply a truss decomposition algorithm 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G</a:t>
            </a:r>
            <a:r>
              <a:rPr lang="zh-CN" altLang="en-US" baseline="-25000" dirty="0" smtClean="0">
                <a:latin typeface="微软雅黑" panose="020B0503020204020204" pitchFamily="34" charset="-122"/>
                <a:ea typeface="微软雅黑" panose="020B0503020204020204" pitchFamily="34" charset="-122"/>
                <a:cs typeface="Arial" panose="020B0604020202020204" pitchFamily="34" charset="0"/>
              </a:rPr>
              <a:t>t</a:t>
            </a:r>
            <a:endPar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extract the maximal connected k-truss subgraph Ht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3" name="矩形 142"/>
          <p:cNvSpPr/>
          <p:nvPr/>
        </p:nvSpPr>
        <p:spPr>
          <a:xfrm>
            <a:off x="435299" y="4603124"/>
            <a:ext cx="1731243"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Bulk Delete</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44" name="文本框 143"/>
              <p:cNvSpPr txBox="1"/>
              <p:nvPr/>
            </p:nvSpPr>
            <p:spPr>
              <a:xfrm>
                <a:off x="722126" y="5285110"/>
                <a:ext cx="4295022"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4" name="文本框 143"/>
              <p:cNvSpPr txBox="1">
                <a:spLocks noRot="1" noChangeAspect="1" noMove="1" noResize="1" noEditPoints="1" noAdjustHandles="1" noChangeArrowheads="1" noChangeShapeType="1" noTextEdit="1"/>
              </p:cNvSpPr>
              <p:nvPr/>
            </p:nvSpPr>
            <p:spPr>
              <a:xfrm>
                <a:off x="722126" y="5285110"/>
                <a:ext cx="4295022" cy="307777"/>
              </a:xfrm>
              <a:prstGeom prst="rect">
                <a:avLst/>
              </a:prstGeom>
              <a:blipFill rotWithShape="0">
                <a:blip r:embed="rId5"/>
                <a:stretch>
                  <a:fillRect l="-1986" t="-2000" r="-567"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722126" y="5916061"/>
                <a:ext cx="3906454"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5" name="文本框 144"/>
              <p:cNvSpPr txBox="1">
                <a:spLocks noRot="1" noChangeAspect="1" noMove="1" noResize="1" noEditPoints="1" noAdjustHandles="1" noChangeArrowheads="1" noChangeShapeType="1" noTextEdit="1"/>
              </p:cNvSpPr>
              <p:nvPr/>
            </p:nvSpPr>
            <p:spPr>
              <a:xfrm>
                <a:off x="722126" y="5916061"/>
                <a:ext cx="3906454" cy="307777"/>
              </a:xfrm>
              <a:prstGeom prst="rect">
                <a:avLst/>
              </a:prstGeom>
              <a:blipFill rotWithShape="0">
                <a:blip r:embed="rId6"/>
                <a:stretch>
                  <a:fillRect l="-2496" t="-1961" r="-780"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444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par>
                                <p:cTn id="23" presetID="22" presetClass="entr" presetSubtype="8"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wipe(down)">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wipe(down)">
                                      <p:cBhvr>
                                        <p:cTn id="41" dur="500"/>
                                        <p:tgtEl>
                                          <p:spTgt spid="91"/>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4"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wipe(down)">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par>
                                <p:cTn id="53" presetID="22" presetClass="entr" presetSubtype="2" fill="hold"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right)">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par>
                                <p:cTn id="61" presetID="22" presetClass="entr" presetSubtype="8"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wipe(left)">
                                      <p:cBhvr>
                                        <p:cTn id="63" dur="500"/>
                                        <p:tgtEl>
                                          <p:spTgt spid="111"/>
                                        </p:tgtEl>
                                      </p:cBhvr>
                                    </p:animEffect>
                                  </p:childTnLst>
                                </p:cTn>
                              </p:par>
                              <p:par>
                                <p:cTn id="64" presetID="22" presetClass="entr" presetSubtype="8"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wipe(left)">
                                      <p:cBhvr>
                                        <p:cTn id="66" dur="500"/>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down)">
                                      <p:cBhvr>
                                        <p:cTn id="71" dur="580">
                                          <p:stCondLst>
                                            <p:cond delay="0"/>
                                          </p:stCondLst>
                                        </p:cTn>
                                        <p:tgtEl>
                                          <p:spTgt spid="146"/>
                                        </p:tgtEl>
                                      </p:cBhvr>
                                    </p:animEffect>
                                    <p:anim calcmode="lin" valueType="num">
                                      <p:cBhvr>
                                        <p:cTn id="72"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77" dur="26">
                                          <p:stCondLst>
                                            <p:cond delay="650"/>
                                          </p:stCondLst>
                                        </p:cTn>
                                        <p:tgtEl>
                                          <p:spTgt spid="146"/>
                                        </p:tgtEl>
                                      </p:cBhvr>
                                      <p:to x="100000" y="60000"/>
                                    </p:animScale>
                                    <p:animScale>
                                      <p:cBhvr>
                                        <p:cTn id="78" dur="166" decel="50000">
                                          <p:stCondLst>
                                            <p:cond delay="676"/>
                                          </p:stCondLst>
                                        </p:cTn>
                                        <p:tgtEl>
                                          <p:spTgt spid="146"/>
                                        </p:tgtEl>
                                      </p:cBhvr>
                                      <p:to x="100000" y="100000"/>
                                    </p:animScale>
                                    <p:animScale>
                                      <p:cBhvr>
                                        <p:cTn id="79" dur="26">
                                          <p:stCondLst>
                                            <p:cond delay="1312"/>
                                          </p:stCondLst>
                                        </p:cTn>
                                        <p:tgtEl>
                                          <p:spTgt spid="146"/>
                                        </p:tgtEl>
                                      </p:cBhvr>
                                      <p:to x="100000" y="80000"/>
                                    </p:animScale>
                                    <p:animScale>
                                      <p:cBhvr>
                                        <p:cTn id="80" dur="166" decel="50000">
                                          <p:stCondLst>
                                            <p:cond delay="1338"/>
                                          </p:stCondLst>
                                        </p:cTn>
                                        <p:tgtEl>
                                          <p:spTgt spid="146"/>
                                        </p:tgtEl>
                                      </p:cBhvr>
                                      <p:to x="100000" y="100000"/>
                                    </p:animScale>
                                    <p:animScale>
                                      <p:cBhvr>
                                        <p:cTn id="81" dur="26">
                                          <p:stCondLst>
                                            <p:cond delay="1642"/>
                                          </p:stCondLst>
                                        </p:cTn>
                                        <p:tgtEl>
                                          <p:spTgt spid="146"/>
                                        </p:tgtEl>
                                      </p:cBhvr>
                                      <p:to x="100000" y="90000"/>
                                    </p:animScale>
                                    <p:animScale>
                                      <p:cBhvr>
                                        <p:cTn id="82" dur="166" decel="50000">
                                          <p:stCondLst>
                                            <p:cond delay="1668"/>
                                          </p:stCondLst>
                                        </p:cTn>
                                        <p:tgtEl>
                                          <p:spTgt spid="146"/>
                                        </p:tgtEl>
                                      </p:cBhvr>
                                      <p:to x="100000" y="100000"/>
                                    </p:animScale>
                                    <p:animScale>
                                      <p:cBhvr>
                                        <p:cTn id="83" dur="26">
                                          <p:stCondLst>
                                            <p:cond delay="1808"/>
                                          </p:stCondLst>
                                        </p:cTn>
                                        <p:tgtEl>
                                          <p:spTgt spid="146"/>
                                        </p:tgtEl>
                                      </p:cBhvr>
                                      <p:to x="100000" y="95000"/>
                                    </p:animScale>
                                    <p:animScale>
                                      <p:cBhvr>
                                        <p:cTn id="84" dur="166" decel="50000">
                                          <p:stCondLst>
                                            <p:cond delay="1834"/>
                                          </p:stCondLst>
                                        </p:cTn>
                                        <p:tgtEl>
                                          <p:spTgt spid="146"/>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fade">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45"/>
                                        </p:tgtEl>
                                        <p:attrNameLst>
                                          <p:attrName>style.visibility</p:attrName>
                                        </p:attrNameLst>
                                      </p:cBhvr>
                                      <p:to>
                                        <p:strVal val="visible"/>
                                      </p:to>
                                    </p:set>
                                    <p:animEffect transition="in" filter="fade">
                                      <p:cBhvr>
                                        <p:cTn id="10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117" grpId="0"/>
      <p:bldP spid="142" grpId="0"/>
      <p:bldP spid="143" grpId="0"/>
      <p:bldP spid="144" grpId="0"/>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724025" y="1536438"/>
            <a:ext cx="8743950" cy="3457575"/>
          </a:xfrm>
          <a:prstGeom prst="rect">
            <a:avLst/>
          </a:prstGeom>
        </p:spPr>
      </p:pic>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157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994196" y="1783440"/>
            <a:ext cx="10434969" cy="4112392"/>
          </a:xfrm>
          <a:prstGeom prst="rect">
            <a:avLst/>
          </a:prstGeom>
        </p:spPr>
      </p:pic>
      <p:sp>
        <p:nvSpPr>
          <p:cNvPr id="2" name="文本框 1"/>
          <p:cNvSpPr txBox="1"/>
          <p:nvPr/>
        </p:nvSpPr>
        <p:spPr>
          <a:xfrm>
            <a:off x="1289424" y="1598774"/>
            <a:ext cx="428139" cy="369332"/>
          </a:xfrm>
          <a:prstGeom prst="rect">
            <a:avLst/>
          </a:prstGeom>
          <a:noFill/>
        </p:spPr>
        <p:txBody>
          <a:bodyPr wrap="square" rtlCol="0">
            <a:spAutoFit/>
          </a:bodyPr>
          <a:lstStyle/>
          <a:p>
            <a:r>
              <a:rPr lang="en-US" altLang="zh-CN" b="1" dirty="0" smtClean="0">
                <a:solidFill>
                  <a:srgbClr val="FF0000"/>
                </a:solidFill>
              </a:rPr>
              <a:t>/s</a:t>
            </a:r>
            <a:endParaRPr lang="zh-CN" altLang="en-US" b="1" dirty="0">
              <a:solidFill>
                <a:srgbClr val="FF0000"/>
              </a:solidFill>
            </a:endParaRPr>
          </a:p>
        </p:txBody>
      </p:sp>
    </p:spTree>
    <p:extLst>
      <p:ext uri="{BB962C8B-B14F-4D97-AF65-F5344CB8AC3E}">
        <p14:creationId xmlns:p14="http://schemas.microsoft.com/office/powerpoint/2010/main" val="22959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117126" y="1865762"/>
            <a:ext cx="10183220" cy="3930366"/>
          </a:xfrm>
          <a:prstGeom prst="rect">
            <a:avLst/>
          </a:prstGeom>
        </p:spPr>
      </p:pic>
    </p:spTree>
    <p:extLst>
      <p:ext uri="{BB962C8B-B14F-4D97-AF65-F5344CB8AC3E}">
        <p14:creationId xmlns:p14="http://schemas.microsoft.com/office/powerpoint/2010/main" val="24177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239856" y="1890213"/>
            <a:ext cx="10013196" cy="3814551"/>
          </a:xfrm>
          <a:prstGeom prst="rect">
            <a:avLst/>
          </a:prstGeom>
        </p:spPr>
      </p:pic>
    </p:spTree>
    <p:extLst>
      <p:ext uri="{BB962C8B-B14F-4D97-AF65-F5344CB8AC3E}">
        <p14:creationId xmlns:p14="http://schemas.microsoft.com/office/powerpoint/2010/main" val="10854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0586" y="2103925"/>
            <a:ext cx="6105149" cy="3046988"/>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Problem definition</a:t>
            </a:r>
          </a:p>
          <a:p>
            <a:pPr marL="285750" indent="-285750">
              <a:lnSpc>
                <a:spcPct val="150000"/>
              </a:lnSpc>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572459" y="355685"/>
            <a:ext cx="1950983" cy="743986"/>
          </a:xfrm>
          <a:prstGeom prst="rect">
            <a:avLst/>
          </a:prstGeom>
        </p:spPr>
        <p:txBody>
          <a:bodyPr wrap="none">
            <a:spAutoFit/>
          </a:bodyPr>
          <a:lstStyle/>
          <a:p>
            <a:pPr>
              <a:lnSpc>
                <a:spcPct val="150000"/>
              </a:lnSpc>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Contents</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3251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253502" y="1754021"/>
            <a:ext cx="10247019" cy="4073573"/>
          </a:xfrm>
          <a:prstGeom prst="rect">
            <a:avLst/>
          </a:prstGeom>
        </p:spPr>
      </p:pic>
    </p:spTree>
    <p:extLst>
      <p:ext uri="{BB962C8B-B14F-4D97-AF65-F5344CB8AC3E}">
        <p14:creationId xmlns:p14="http://schemas.microsoft.com/office/powerpoint/2010/main" val="24160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229150" y="1871165"/>
            <a:ext cx="10357799" cy="3933798"/>
          </a:xfrm>
          <a:prstGeom prst="rect">
            <a:avLst/>
          </a:prstGeom>
        </p:spPr>
      </p:pic>
    </p:spTree>
    <p:extLst>
      <p:ext uri="{BB962C8B-B14F-4D97-AF65-F5344CB8AC3E}">
        <p14:creationId xmlns:p14="http://schemas.microsoft.com/office/powerpoint/2010/main" val="144844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966898" y="1584841"/>
            <a:ext cx="10520135" cy="4038032"/>
          </a:xfrm>
          <a:prstGeom prst="rect">
            <a:avLst/>
          </a:prstGeom>
        </p:spPr>
      </p:pic>
    </p:spTree>
    <p:extLst>
      <p:ext uri="{BB962C8B-B14F-4D97-AF65-F5344CB8AC3E}">
        <p14:creationId xmlns:p14="http://schemas.microsoft.com/office/powerpoint/2010/main" val="38365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1808508"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Conclusion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243807" y="186245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2243807" y="3276724"/>
            <a:ext cx="3270447" cy="49962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Closest Truss Community</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下箭头 6"/>
          <p:cNvSpPr/>
          <p:nvPr/>
        </p:nvSpPr>
        <p:spPr>
          <a:xfrm>
            <a:off x="3333868" y="2519440"/>
            <a:ext cx="223503" cy="659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5967341" y="2661690"/>
            <a:ext cx="365759" cy="1828800"/>
          </a:xfrm>
          <a:prstGeom prst="leftBrace">
            <a:avLst>
              <a:gd name="adj1" fmla="val 9375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6484022" y="3391424"/>
            <a:ext cx="183095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Bulk Deletion</a:t>
            </a:r>
          </a:p>
        </p:txBody>
      </p:sp>
      <p:sp>
        <p:nvSpPr>
          <p:cNvPr id="10" name="矩形 9"/>
          <p:cNvSpPr/>
          <p:nvPr/>
        </p:nvSpPr>
        <p:spPr>
          <a:xfrm>
            <a:off x="6540731" y="4305824"/>
            <a:ext cx="228620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Local Exploration</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6519288" y="2467790"/>
            <a:ext cx="2313454"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Basic Algorithmic</a:t>
            </a:r>
          </a:p>
        </p:txBody>
      </p:sp>
    </p:spTree>
    <p:extLst>
      <p:ext uri="{BB962C8B-B14F-4D97-AF65-F5344CB8AC3E}">
        <p14:creationId xmlns:p14="http://schemas.microsoft.com/office/powerpoint/2010/main" val="1535849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31212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p:cNvSpPr txBox="1"/>
              <p:nvPr/>
            </p:nvSpPr>
            <p:spPr>
              <a:xfrm>
                <a:off x="1736179" y="2636652"/>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736179" y="2636652"/>
                <a:ext cx="2749749" cy="461665"/>
              </a:xfrm>
              <a:prstGeom prst="rect">
                <a:avLst/>
              </a:prstGeom>
              <a:blipFill rotWithShape="0">
                <a:blip r:embed="rId2"/>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571564" y="2633473"/>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571564" y="2633473"/>
                <a:ext cx="1374030" cy="499367"/>
              </a:xfrm>
              <a:prstGeom prst="rect">
                <a:avLst/>
              </a:prstGeom>
              <a:blipFill rotWithShape="0">
                <a:blip r:embed="rId3"/>
                <a:stretch>
                  <a:fillRect b="-8537"/>
                </a:stretch>
              </a:blipFill>
            </p:spPr>
            <p:txBody>
              <a:bodyPr/>
              <a:lstStyle/>
              <a:p>
                <a:r>
                  <a:rPr lang="zh-CN" altLang="en-US">
                    <a:noFill/>
                  </a:rPr>
                  <a:t> </a:t>
                </a:r>
              </a:p>
            </p:txBody>
          </p:sp>
        </mc:Fallback>
      </mc:AlternateContent>
      <p:sp>
        <p:nvSpPr>
          <p:cNvPr id="148" name="矩形 147"/>
          <p:cNvSpPr/>
          <p:nvPr/>
        </p:nvSpPr>
        <p:spPr>
          <a:xfrm>
            <a:off x="249871" y="1531031"/>
            <a:ext cx="4851649" cy="461665"/>
          </a:xfrm>
          <a:prstGeom prst="rect">
            <a:avLst/>
          </a:prstGeom>
        </p:spPr>
        <p:txBody>
          <a:bodyPr wrap="none">
            <a:spAutoFit/>
          </a:bodyPr>
          <a:lstStyle/>
          <a:p>
            <a:r>
              <a:rPr lang="en-US" altLang="zh-CN" sz="2400" dirty="0"/>
              <a:t>The</a:t>
            </a:r>
            <a:r>
              <a:rPr lang="en-US" altLang="zh-CN" dirty="0" smtClean="0"/>
              <a:t> </a:t>
            </a:r>
            <a:r>
              <a:rPr lang="en-US" altLang="zh-CN" sz="2400" i="1" dirty="0" smtClean="0">
                <a:solidFill>
                  <a:srgbClr val="FF0000"/>
                </a:solidFill>
                <a:latin typeface="Cambria Math" panose="02040503050406030204" pitchFamily="18" charset="0"/>
              </a:rPr>
              <a:t>support</a:t>
            </a:r>
            <a:r>
              <a:rPr lang="en-US" altLang="zh-CN" sz="2400" i="1" dirty="0" smtClean="0">
                <a:latin typeface="Cambria Math" panose="02040503050406030204" pitchFamily="18" charset="0"/>
              </a:rPr>
              <a:t> </a:t>
            </a:r>
            <a:r>
              <a:rPr lang="en-US" altLang="zh-CN" sz="2400" dirty="0" smtClean="0">
                <a:solidFill>
                  <a:srgbClr val="FF0000"/>
                </a:solidFill>
              </a:rPr>
              <a:t> </a:t>
            </a:r>
            <a:r>
              <a:rPr lang="en-US" altLang="zh-CN" sz="2400" dirty="0" smtClean="0"/>
              <a:t>of an edge </a:t>
            </a:r>
            <a:r>
              <a:rPr lang="en-US" altLang="zh-CN" sz="2400" dirty="0" smtClean="0">
                <a:solidFill>
                  <a:srgbClr val="FF0000"/>
                </a:solidFill>
                <a:latin typeface="Cambria Math" panose="02040503050406030204" pitchFamily="18" charset="0"/>
              </a:rPr>
              <a:t>e</a:t>
            </a:r>
            <a:r>
              <a:rPr lang="en-US" altLang="zh-CN" sz="2400" dirty="0" smtClean="0">
                <a:latin typeface="Cambria Math" panose="02040503050406030204" pitchFamily="18" charset="0"/>
              </a:rPr>
              <a:t>(u , v)  ∈</a:t>
            </a:r>
            <a:r>
              <a:rPr lang="en-US" altLang="zh-CN" sz="2400" i="1" dirty="0" smtClean="0">
                <a:latin typeface="Cambria Math" panose="02040503050406030204" pitchFamily="18" charset="0"/>
              </a:rPr>
              <a:t> </a:t>
            </a:r>
            <a:r>
              <a:rPr lang="en-US" altLang="zh-CN" sz="2400" dirty="0" smtClean="0"/>
              <a:t> G</a:t>
            </a:r>
          </a:p>
        </p:txBody>
      </p:sp>
      <p:cxnSp>
        <p:nvCxnSpPr>
          <p:cNvPr id="62" name="直接连接符 61"/>
          <p:cNvCxnSpPr>
            <a:stCxn id="33" idx="3"/>
            <a:endCxn id="21" idx="7"/>
          </p:cNvCxnSpPr>
          <p:nvPr/>
        </p:nvCxnSpPr>
        <p:spPr>
          <a:xfrm flipH="1">
            <a:off x="10168390" y="2252386"/>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6"/>
            <a:endCxn id="45" idx="2"/>
          </p:cNvCxnSpPr>
          <p:nvPr/>
        </p:nvCxnSpPr>
        <p:spPr>
          <a:xfrm>
            <a:off x="10205655" y="3048266"/>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3" idx="4"/>
            <a:endCxn id="58" idx="0"/>
          </p:cNvCxnSpPr>
          <p:nvPr/>
        </p:nvCxnSpPr>
        <p:spPr>
          <a:xfrm flipH="1">
            <a:off x="10920634" y="2289651"/>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5" idx="4"/>
            <a:endCxn id="58" idx="7"/>
          </p:cNvCxnSpPr>
          <p:nvPr/>
        </p:nvCxnSpPr>
        <p:spPr>
          <a:xfrm flipH="1">
            <a:off x="11010601" y="3175498"/>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1063166" y="2220636"/>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矩形 80"/>
              <p:cNvSpPr/>
              <p:nvPr/>
            </p:nvSpPr>
            <p:spPr>
              <a:xfrm>
                <a:off x="745736" y="4007614"/>
                <a:ext cx="2953244" cy="1200329"/>
              </a:xfrm>
              <a:prstGeom prst="rect">
                <a:avLst/>
              </a:prstGeom>
            </p:spPr>
            <p:txBody>
              <a:bodyPr wrap="none">
                <a:spAutoFit/>
              </a:bodyPr>
              <a:lstStyle/>
              <a:p>
                <a:r>
                  <a:rPr lang="en-US" altLang="zh-CN" sz="2400" dirty="0" smtClean="0">
                    <a:latin typeface="Cambria Math" panose="02040503050406030204" pitchFamily="18" charset="0"/>
                  </a:rPr>
                  <a:t>eg :</a:t>
                </a:r>
                <a:r>
                  <a:rPr lang="en-US" altLang="zh-CN" sz="2400" i="1" dirty="0" smtClean="0">
                    <a:latin typeface="Cambria Math" panose="02040503050406030204" pitchFamily="18" charset="0"/>
                  </a:rPr>
                  <a:t> </a:t>
                </a:r>
                <a:r>
                  <a:rPr lang="en-US" altLang="zh-CN" sz="2400" dirty="0" smtClean="0">
                    <a:solidFill>
                      <a:srgbClr val="FF0000"/>
                    </a:solidFill>
                    <a:latin typeface="Cambria Math" panose="02040503050406030204" pitchFamily="18" charset="0"/>
                  </a:rPr>
                  <a:t>e(p1,p2)</a:t>
                </a:r>
              </a:p>
              <a:p>
                <a:endParaRPr lang="en-US" altLang="zh-CN" sz="2400" dirty="0" smtClean="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2</m:t>
                          </m:r>
                        </m:e>
                      </m:d>
                      <m:r>
                        <a:rPr lang="en-US" altLang="zh-CN" sz="2400" b="0" i="0" smtClean="0">
                          <a:latin typeface="Cambria Math" panose="02040503050406030204" pitchFamily="18" charset="0"/>
                        </a:rPr>
                        <m:t>=2</m:t>
                      </m:r>
                      <m:r>
                        <a:rPr lang="en-US" altLang="zh-CN" sz="2400">
                          <a:latin typeface="Cambria Math" panose="02040503050406030204" pitchFamily="18" charset="0"/>
                        </a:rPr>
                        <m:t> </m:t>
                      </m:r>
                    </m:oMath>
                  </m:oMathPara>
                </a14:m>
                <a:endParaRPr lang="en-US" altLang="zh-CN" sz="2400" dirty="0"/>
              </a:p>
            </p:txBody>
          </p:sp>
        </mc:Choice>
        <mc:Fallback xmlns="">
          <p:sp>
            <p:nvSpPr>
              <p:cNvPr id="81" name="矩形 80"/>
              <p:cNvSpPr>
                <a:spLocks noRot="1" noChangeAspect="1" noMove="1" noResize="1" noEditPoints="1" noAdjustHandles="1" noChangeArrowheads="1" noChangeShapeType="1" noTextEdit="1"/>
              </p:cNvSpPr>
              <p:nvPr/>
            </p:nvSpPr>
            <p:spPr>
              <a:xfrm>
                <a:off x="745736" y="4007614"/>
                <a:ext cx="2953244" cy="1200329"/>
              </a:xfrm>
              <a:prstGeom prst="rect">
                <a:avLst/>
              </a:prstGeom>
              <a:blipFill rotWithShape="0">
                <a:blip r:embed="rId4"/>
                <a:stretch>
                  <a:fillRect l="-3093" t="-4061"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9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500"/>
                            </p:stCondLst>
                            <p:childTnLst>
                              <p:par>
                                <p:cTn id="19" presetID="7" presetClass="emph" presetSubtype="2" fill="hold" nodeType="afterEffect">
                                  <p:stCondLst>
                                    <p:cond delay="0"/>
                                  </p:stCondLst>
                                  <p:childTnLst>
                                    <p:animClr clrSpc="rgb" dir="cw">
                                      <p:cBhvr>
                                        <p:cTn id="20" dur="250" fill="hold"/>
                                        <p:tgtEl>
                                          <p:spTgt spid="49"/>
                                        </p:tgtEl>
                                        <p:attrNameLst>
                                          <p:attrName>stroke.color</p:attrName>
                                        </p:attrNameLst>
                                      </p:cBhvr>
                                      <p:to>
                                        <a:srgbClr val="FF0000"/>
                                      </p:to>
                                    </p:animClr>
                                    <p:set>
                                      <p:cBhvr>
                                        <p:cTn id="21" dur="250" fill="hold"/>
                                        <p:tgtEl>
                                          <p:spTgt spid="49"/>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up)">
                                      <p:cBhvr>
                                        <p:cTn id="26" dur="500"/>
                                        <p:tgtEl>
                                          <p:spTgt spid="6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3436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矩形 61"/>
          <p:cNvSpPr/>
          <p:nvPr/>
        </p:nvSpPr>
        <p:spPr>
          <a:xfrm>
            <a:off x="10380649" y="4500580"/>
            <a:ext cx="1213922" cy="461665"/>
          </a:xfrm>
          <a:prstGeom prst="rect">
            <a:avLst/>
          </a:prstGeom>
        </p:spPr>
        <p:txBody>
          <a:bodyPr wrap="none">
            <a:spAutoFit/>
          </a:bodyPr>
          <a:lstStyle/>
          <a:p>
            <a:r>
              <a:rPr lang="en-US" altLang="zh-CN" sz="2400" dirty="0" smtClean="0"/>
              <a:t>4 - Truss</a:t>
            </a:r>
            <a:endParaRPr lang="en-US" altLang="zh-CN" sz="2400" dirty="0"/>
          </a:p>
        </p:txBody>
      </p:sp>
      <mc:AlternateContent xmlns:mc="http://schemas.openxmlformats.org/markup-compatibility/2006" xmlns:a14="http://schemas.microsoft.com/office/drawing/2010/main">
        <mc:Choice Requires="a14">
          <p:sp>
            <p:nvSpPr>
              <p:cNvPr id="2" name="矩形 1"/>
              <p:cNvSpPr/>
              <p:nvPr/>
            </p:nvSpPr>
            <p:spPr>
              <a:xfrm>
                <a:off x="440471" y="2206002"/>
                <a:ext cx="4551526" cy="193899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Given a graph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G</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an integer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k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connected k-truss is a connected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subgraph H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G, such that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E(H), sup</a:t>
                </a:r>
                <a:r>
                  <a:rPr lang="zh-CN" altLang="en-US" sz="2000" baseline="-250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k </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2</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p>
            </p:txBody>
          </p:sp>
        </mc:Choice>
        <mc:Fallback xmlns="">
          <p:sp>
            <p:nvSpPr>
              <p:cNvPr id="2" name="矩形 1"/>
              <p:cNvSpPr>
                <a:spLocks noRot="1" noChangeAspect="1" noMove="1" noResize="1" noEditPoints="1" noAdjustHandles="1" noChangeArrowheads="1" noChangeShapeType="1" noTextEdit="1"/>
              </p:cNvSpPr>
              <p:nvPr/>
            </p:nvSpPr>
            <p:spPr>
              <a:xfrm>
                <a:off x="440471" y="2206002"/>
                <a:ext cx="4551526" cy="1938992"/>
              </a:xfrm>
              <a:prstGeom prst="rect">
                <a:avLst/>
              </a:prstGeom>
              <a:blipFill rotWithShape="0">
                <a:blip r:embed="rId3"/>
                <a:stretch>
                  <a:fillRect l="-1339" b="-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692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29803"/>
            <a:ext cx="15728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Trussness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p:nvPr/>
        </p:nvGrpSpPr>
        <p:grpSpPr>
          <a:xfrm>
            <a:off x="495611" y="2301164"/>
            <a:ext cx="4718663" cy="959664"/>
            <a:chOff x="407540" y="2217378"/>
            <a:chExt cx="4718663" cy="959664"/>
          </a:xfrm>
        </p:grpSpPr>
        <mc:AlternateContent xmlns:mc="http://schemas.openxmlformats.org/markup-compatibility/2006" xmlns:a14="http://schemas.microsoft.com/office/drawing/2010/main">
          <mc:Choice Requires="a14">
            <p:sp>
              <p:nvSpPr>
                <p:cNvPr id="3" name="文本框 2"/>
                <p:cNvSpPr txBox="1"/>
                <p:nvPr/>
              </p:nvSpPr>
              <p:spPr>
                <a:xfrm>
                  <a:off x="407540" y="2217378"/>
                  <a:ext cx="4718663"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1.</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m:rPr>
                            <m:nor/>
                          </m:rPr>
                          <a:rPr lang="zh-CN" altLang="en-US" sz="2400" i="1" dirty="0" smtClean="0">
                            <a:solidFill>
                              <a:srgbClr val="FF0000"/>
                            </a:solidFill>
                          </a:rPr>
                          <m:t>subgraph</m:t>
                        </m:r>
                        <m:r>
                          <m:rPr>
                            <m:nor/>
                          </m:rPr>
                          <a:rPr lang="zh-CN" altLang="en-US" sz="2400" dirty="0" smtClean="0"/>
                          <m:t> </m:t>
                        </m:r>
                        <m:r>
                          <m:rPr>
                            <m:nor/>
                          </m:rPr>
                          <a:rPr lang="zh-CN" altLang="en-US" sz="2400" dirty="0" smtClean="0"/>
                          <m:t>H</m:t>
                        </m:r>
                        <m:r>
                          <m:rPr>
                            <m:nor/>
                          </m:rPr>
                          <a:rPr lang="zh-CN" altLang="en-US" sz="2400" dirty="0" smtClean="0"/>
                          <m:t> </m:t>
                        </m:r>
                        <m:r>
                          <a:rPr lang="zh-CN" altLang="en-US" sz="2400" i="1" dirty="0" smtClean="0">
                            <a:latin typeface="Cambria Math" panose="02040503050406030204" pitchFamily="18" charset="0"/>
                          </a:rPr>
                          <m:t>⊆</m:t>
                        </m:r>
                        <m:r>
                          <m:rPr>
                            <m:nor/>
                          </m:rPr>
                          <a:rPr lang="en-US" altLang="zh-CN" sz="2400" dirty="0" smtClean="0"/>
                          <m:t>G</m:t>
                        </m:r>
                      </m:oMath>
                    </m:oMathPara>
                  </a14:m>
                  <a:endParaRPr lang="zh-CN" altLang="en-US"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407540" y="2217378"/>
                  <a:ext cx="4718663" cy="369332"/>
                </a:xfrm>
                <a:prstGeom prst="rect">
                  <a:avLst/>
                </a:prstGeom>
                <a:blipFill rotWithShape="0">
                  <a:blip r:embed="rId2"/>
                  <a:stretch>
                    <a:fillRect l="-1034" r="-1034" b="-27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78090" y="2689473"/>
                  <a:ext cx="4535729" cy="4875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𝑚𝑖𝑛</m:t>
                            </m:r>
                          </m:e>
                          <m:sub>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0"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𝑠𝑢𝑝</m:t>
                            </m:r>
                          </m:e>
                          <m:sub>
                            <m:r>
                              <m:rPr>
                                <m:sty m:val="p"/>
                              </m:rPr>
                              <a:rPr lang="en-US" altLang="zh-CN" sz="2400" b="0" i="0" smtClean="0">
                                <a:solidFill>
                                  <a:schemeClr val="tx1">
                                    <a:lumMod val="85000"/>
                                    <a:lumOff val="15000"/>
                                  </a:schemeClr>
                                </a:solidFill>
                                <a:latin typeface="Cambria Math" panose="02040503050406030204" pitchFamily="18" charset="0"/>
                              </a:rPr>
                              <m:t>H</m:t>
                            </m:r>
                          </m:sub>
                        </m:sSub>
                        <m:d>
                          <m:dPr>
                            <m:ctrlPr>
                              <a:rPr lang="en-US" altLang="zh-CN" sz="2400" i="1">
                                <a:solidFill>
                                  <a:schemeClr val="tx1">
                                    <a:lumMod val="85000"/>
                                    <a:lumOff val="15000"/>
                                  </a:schemeClr>
                                </a:solidFill>
                                <a:latin typeface="Cambria Math" panose="02040503050406030204" pitchFamily="18" charset="0"/>
                              </a:rPr>
                            </m:ctrlPr>
                          </m:dPr>
                          <m:e>
                            <m:r>
                              <a:rPr lang="en-US" altLang="zh-CN" sz="240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r>
                          <a:rPr lang="en-US" altLang="zh-CN" sz="2400" b="0" i="0" smtClean="0">
                            <a:solidFill>
                              <a:schemeClr val="tx1">
                                <a:lumMod val="85000"/>
                                <a:lumOff val="15000"/>
                              </a:schemeClr>
                            </a:solidFill>
                            <a:latin typeface="Cambria Math" panose="02040503050406030204" pitchFamily="18" charset="0"/>
                          </a:rPr>
                          <m:t>+2</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578090" y="2689473"/>
                  <a:ext cx="4535729" cy="487569"/>
                </a:xfrm>
                <a:prstGeom prst="rect">
                  <a:avLst/>
                </a:prstGeom>
                <a:blipFill rotWithShape="0">
                  <a:blip r:embed="rId3"/>
                  <a:stretch>
                    <a:fillRect b="-12500"/>
                  </a:stretch>
                </a:blipFill>
                <a:ln>
                  <a:noFill/>
                </a:ln>
              </p:spPr>
              <p:txBody>
                <a:bodyPr/>
                <a:lstStyle/>
                <a:p>
                  <a:r>
                    <a:rPr lang="zh-CN" altLang="en-US">
                      <a:noFill/>
                    </a:rPr>
                    <a:t> </a:t>
                  </a:r>
                </a:p>
              </p:txBody>
            </p:sp>
          </mc:Fallback>
        </mc:AlternateContent>
      </p:grpSp>
      <p:grpSp>
        <p:nvGrpSpPr>
          <p:cNvPr id="8" name="组合 7"/>
          <p:cNvGrpSpPr/>
          <p:nvPr/>
        </p:nvGrpSpPr>
        <p:grpSpPr>
          <a:xfrm>
            <a:off x="493880" y="3822285"/>
            <a:ext cx="4313978" cy="925321"/>
            <a:chOff x="435299" y="3873766"/>
            <a:chExt cx="4313978" cy="925321"/>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3292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2.</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i="1" dirty="0" smtClean="0">
                            <a:solidFill>
                              <a:srgbClr val="FF0000"/>
                            </a:solidFill>
                            <a:latin typeface="Cambria Math" panose="02040503050406030204" pitchFamily="18" charset="0"/>
                          </a:rPr>
                          <m:t>𝑒𝑑𝑔𝑒</m:t>
                        </m:r>
                      </m:oMath>
                    </m:oMathPara>
                  </a14:m>
                  <a:endParaRPr lang="zh-CN" altLang="en-US" sz="2400" i="1" dirty="0" smtClean="0"/>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292889" cy="369332"/>
                </a:xfrm>
                <a:prstGeom prst="rect">
                  <a:avLst/>
                </a:prstGeom>
                <a:blipFill rotWithShape="0">
                  <a:blip r:embed="rId4"/>
                  <a:stretch>
                    <a:fillRect l="-1667" r="-2963"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311518"/>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311518"/>
                  <a:ext cx="4198778" cy="487569"/>
                </a:xfrm>
                <a:prstGeom prst="rect">
                  <a:avLst/>
                </a:prstGeom>
                <a:blipFill rotWithShape="0">
                  <a:blip r:embed="rId5"/>
                  <a:stretch>
                    <a:fillRect b="-12500"/>
                  </a:stretch>
                </a:blipFill>
              </p:spPr>
              <p:txBody>
                <a:bodyPr/>
                <a:lstStyle/>
                <a:p>
                  <a:r>
                    <a:rPr lang="zh-CN" altLang="en-US">
                      <a:noFill/>
                    </a:rPr>
                    <a:t> </a:t>
                  </a:r>
                </a:p>
              </p:txBody>
            </p:sp>
          </mc:Fallback>
        </mc:AlternateContent>
      </p:grpSp>
      <p:grpSp>
        <p:nvGrpSpPr>
          <p:cNvPr id="11" name="组合 10"/>
          <p:cNvGrpSpPr/>
          <p:nvPr/>
        </p:nvGrpSpPr>
        <p:grpSpPr>
          <a:xfrm>
            <a:off x="493880" y="5168238"/>
            <a:ext cx="4369037" cy="898874"/>
            <a:chOff x="407540" y="5233264"/>
            <a:chExt cx="4369037" cy="898874"/>
          </a:xfrm>
        </p:grpSpPr>
        <mc:AlternateContent xmlns:mc="http://schemas.openxmlformats.org/markup-compatibility/2006" xmlns:a14="http://schemas.microsoft.com/office/drawing/2010/main">
          <mc:Choice Requires="a14">
            <p:sp>
              <p:nvSpPr>
                <p:cNvPr id="67" name="文本框 66"/>
                <p:cNvSpPr txBox="1"/>
                <p:nvPr/>
              </p:nvSpPr>
              <p:spPr>
                <a:xfrm>
                  <a:off x="407540" y="5233264"/>
                  <a:ext cx="3527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3.</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b="0" i="1" dirty="0" smtClean="0">
                            <a:solidFill>
                              <a:srgbClr val="FF0000"/>
                            </a:solidFill>
                            <a:latin typeface="Cambria Math" panose="02040503050406030204" pitchFamily="18" charset="0"/>
                          </a:rPr>
                          <m:t>𝑣𝑒𝑟𝑡𝑒𝑥</m:t>
                        </m:r>
                      </m:oMath>
                    </m:oMathPara>
                  </a14:m>
                  <a:endParaRPr lang="zh-CN" altLang="en-US" sz="2400" dirty="0" smtClean="0"/>
                </a:p>
              </p:txBody>
            </p:sp>
          </mc:Choice>
          <mc:Fallback xmlns="">
            <p:sp>
              <p:nvSpPr>
                <p:cNvPr id="67" name="文本框 66"/>
                <p:cNvSpPr txBox="1">
                  <a:spLocks noRot="1" noChangeAspect="1" noMove="1" noResize="1" noEditPoints="1" noAdjustHandles="1" noChangeArrowheads="1" noChangeShapeType="1" noTextEdit="1"/>
                </p:cNvSpPr>
                <p:nvPr/>
              </p:nvSpPr>
              <p:spPr>
                <a:xfrm>
                  <a:off x="407540" y="5233264"/>
                  <a:ext cx="3527889" cy="369332"/>
                </a:xfrm>
                <a:prstGeom prst="rect">
                  <a:avLst/>
                </a:prstGeom>
                <a:blipFill rotWithShape="0">
                  <a:blip r:embed="rId6"/>
                  <a:stretch>
                    <a:fillRect l="-1554" r="-12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577799" y="5644569"/>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𝑣</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𝑣</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𝑉</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70" name="矩形 69"/>
                <p:cNvSpPr>
                  <a:spLocks noRot="1" noChangeAspect="1" noMove="1" noResize="1" noEditPoints="1" noAdjustHandles="1" noChangeArrowheads="1" noChangeShapeType="1" noTextEdit="1"/>
                </p:cNvSpPr>
                <p:nvPr/>
              </p:nvSpPr>
              <p:spPr>
                <a:xfrm>
                  <a:off x="577799" y="5644569"/>
                  <a:ext cx="4198778" cy="487569"/>
                </a:xfrm>
                <a:prstGeom prst="rect">
                  <a:avLst/>
                </a:prstGeom>
                <a:blipFill rotWithShape="0">
                  <a:blip r:embed="rId7"/>
                  <a:stretch>
                    <a:fillRect b="-12500"/>
                  </a:stretch>
                </a:blipFill>
              </p:spPr>
              <p:txBody>
                <a:bodyPr/>
                <a:lstStyle/>
                <a:p>
                  <a:r>
                    <a:rPr lang="zh-CN" altLang="en-US">
                      <a:noFill/>
                    </a:rPr>
                    <a:t> </a:t>
                  </a:r>
                </a:p>
              </p:txBody>
            </p:sp>
          </mc:Fallback>
        </mc:AlternateContent>
      </p:grpSp>
      <p:cxnSp>
        <p:nvCxnSpPr>
          <p:cNvPr id="71" name="直接连接符 70"/>
          <p:cNvCxnSpPr>
            <a:stCxn id="5" idx="5"/>
            <a:endCxn id="9" idx="2"/>
          </p:cNvCxnSpPr>
          <p:nvPr/>
        </p:nvCxnSpPr>
        <p:spPr>
          <a:xfrm>
            <a:off x="5644618" y="3138233"/>
            <a:ext cx="1294658" cy="78977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2"/>
            <a:endCxn id="5" idx="7"/>
          </p:cNvCxnSpPr>
          <p:nvPr/>
        </p:nvCxnSpPr>
        <p:spPr>
          <a:xfrm flipH="1">
            <a:off x="5644618" y="2162419"/>
            <a:ext cx="1299007" cy="79588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1"/>
              <p:cNvSpPr/>
              <p:nvPr/>
            </p:nvSpPr>
            <p:spPr>
              <a:xfrm>
                <a:off x="697693" y="3348284"/>
                <a:ext cx="217527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𝐻</m:t>
                          </m:r>
                        </m:e>
                      </m:d>
                      <m:r>
                        <a:rPr lang="en-US" altLang="zh-CN" sz="2000" b="0" i="1" smtClean="0">
                          <a:solidFill>
                            <a:schemeClr val="tx1">
                              <a:lumMod val="85000"/>
                              <a:lumOff val="15000"/>
                            </a:schemeClr>
                          </a:solidFill>
                          <a:latin typeface="Cambria Math" panose="02040503050406030204" pitchFamily="18" charset="0"/>
                        </a:rPr>
                        <m:t>=1+2=3</m:t>
                      </m:r>
                    </m:oMath>
                  </m:oMathPara>
                </a14:m>
                <a:endParaRPr lang="zh-CN" altLang="en-US" sz="2000" dirty="0"/>
              </a:p>
            </p:txBody>
          </p:sp>
        </mc:Choice>
        <mc:Fallback>
          <p:sp>
            <p:nvSpPr>
              <p:cNvPr id="2" name="矩形 1"/>
              <p:cNvSpPr>
                <a:spLocks noRot="1" noChangeAspect="1" noMove="1" noResize="1" noEditPoints="1" noAdjustHandles="1" noChangeArrowheads="1" noChangeShapeType="1" noTextEdit="1"/>
              </p:cNvSpPr>
              <p:nvPr/>
            </p:nvSpPr>
            <p:spPr>
              <a:xfrm>
                <a:off x="697693" y="3348284"/>
                <a:ext cx="2175275" cy="40011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609080" y="4747142"/>
                <a:ext cx="1187569"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rPr>
                        <m:t>=4</m:t>
                      </m:r>
                    </m:oMath>
                  </m:oMathPara>
                </a14:m>
                <a:endParaRPr lang="zh-CN" altLang="en-US" sz="2000" dirty="0"/>
              </a:p>
            </p:txBody>
          </p:sp>
        </mc:Choice>
        <mc:Fallback>
          <p:sp>
            <p:nvSpPr>
              <p:cNvPr id="14" name="矩形 13"/>
              <p:cNvSpPr>
                <a:spLocks noRot="1" noChangeAspect="1" noMove="1" noResize="1" noEditPoints="1" noAdjustHandles="1" noChangeArrowheads="1" noChangeShapeType="1" noTextEdit="1"/>
              </p:cNvSpPr>
              <p:nvPr/>
            </p:nvSpPr>
            <p:spPr>
              <a:xfrm>
                <a:off x="609080" y="4747142"/>
                <a:ext cx="1187569" cy="400110"/>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8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outVertical)">
                                      <p:cBhvr>
                                        <p:cTn id="12" dur="500"/>
                                        <p:tgtEl>
                                          <p:spTgt spid="75"/>
                                        </p:tgtEl>
                                      </p:cBhvr>
                                    </p:animEffect>
                                  </p:childTnLst>
                                </p:cTn>
                              </p:par>
                              <p:par>
                                <p:cTn id="13" presetID="16" presetClass="entr" presetSubtype="37"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arn(outVertical)">
                                      <p:cBhvr>
                                        <p:cTn id="15" dur="500"/>
                                        <p:tgtEl>
                                          <p:spTgt spid="71"/>
                                        </p:tgtEl>
                                      </p:cBhvr>
                                    </p:animEffect>
                                  </p:childTnLst>
                                </p:cTn>
                              </p:par>
                              <p:par>
                                <p:cTn id="16" presetID="16" presetClass="entr" presetSubtype="4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arn(outHorizontal)">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5"/>
                                        </p:tgtEl>
                                      </p:cBhvr>
                                    </p:animEffect>
                                    <p:set>
                                      <p:cBhvr>
                                        <p:cTn id="33" dur="1" fill="hold">
                                          <p:stCondLst>
                                            <p:cond delay="499"/>
                                          </p:stCondLst>
                                        </p:cTn>
                                        <p:tgtEl>
                                          <p:spTgt spid="7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50" fill="hold"/>
                                        <p:tgtEl>
                                          <p:spTgt spid="5"/>
                                        </p:tgtEl>
                                        <p:attrNameLst>
                                          <p:attrName>fillcolor</p:attrName>
                                        </p:attrNameLst>
                                      </p:cBhvr>
                                      <p:to>
                                        <a:srgbClr val="00B050"/>
                                      </p:to>
                                    </p:animClr>
                                    <p:set>
                                      <p:cBhvr>
                                        <p:cTn id="41" dur="250" fill="hold"/>
                                        <p:tgtEl>
                                          <p:spTgt spid="5"/>
                                        </p:tgtEl>
                                        <p:attrNameLst>
                                          <p:attrName>fill.type</p:attrName>
                                        </p:attrNameLst>
                                      </p:cBhvr>
                                      <p:to>
                                        <p:strVal val="solid"/>
                                      </p:to>
                                    </p:set>
                                    <p:set>
                                      <p:cBhvr>
                                        <p:cTn id="42" dur="250" fill="hold"/>
                                        <p:tgtEl>
                                          <p:spTgt spid="5"/>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50" fill="hold"/>
                                        <p:tgtEl>
                                          <p:spTgt spid="9"/>
                                        </p:tgtEl>
                                        <p:attrNameLst>
                                          <p:attrName>fillcolor</p:attrName>
                                        </p:attrNameLst>
                                      </p:cBhvr>
                                      <p:to>
                                        <a:srgbClr val="00B050"/>
                                      </p:to>
                                    </p:animClr>
                                    <p:set>
                                      <p:cBhvr>
                                        <p:cTn id="45" dur="250" fill="hold"/>
                                        <p:tgtEl>
                                          <p:spTgt spid="9"/>
                                        </p:tgtEl>
                                        <p:attrNameLst>
                                          <p:attrName>fill.type</p:attrName>
                                        </p:attrNameLst>
                                      </p:cBhvr>
                                      <p:to>
                                        <p:strVal val="solid"/>
                                      </p:to>
                                    </p:set>
                                    <p:set>
                                      <p:cBhvr>
                                        <p:cTn id="46" dur="25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50" fill="hold"/>
                                        <p:tgtEl>
                                          <p:spTgt spid="15"/>
                                        </p:tgtEl>
                                        <p:attrNameLst>
                                          <p:attrName>fillcolor</p:attrName>
                                        </p:attrNameLst>
                                      </p:cBhvr>
                                      <p:to>
                                        <a:srgbClr val="00B050"/>
                                      </p:to>
                                    </p:animClr>
                                    <p:set>
                                      <p:cBhvr>
                                        <p:cTn id="49" dur="250" fill="hold"/>
                                        <p:tgtEl>
                                          <p:spTgt spid="15"/>
                                        </p:tgtEl>
                                        <p:attrNameLst>
                                          <p:attrName>fill.type</p:attrName>
                                        </p:attrNameLst>
                                      </p:cBhvr>
                                      <p:to>
                                        <p:strVal val="solid"/>
                                      </p:to>
                                    </p:set>
                                    <p:set>
                                      <p:cBhvr>
                                        <p:cTn id="50" dur="250" fill="hold"/>
                                        <p:tgtEl>
                                          <p:spTgt spid="1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50" fill="hold"/>
                                        <p:tgtEl>
                                          <p:spTgt spid="27"/>
                                        </p:tgtEl>
                                        <p:attrNameLst>
                                          <p:attrName>fillcolor</p:attrName>
                                        </p:attrNameLst>
                                      </p:cBhvr>
                                      <p:to>
                                        <a:srgbClr val="00B050"/>
                                      </p:to>
                                    </p:animClr>
                                    <p:set>
                                      <p:cBhvr>
                                        <p:cTn id="53" dur="250" fill="hold"/>
                                        <p:tgtEl>
                                          <p:spTgt spid="27"/>
                                        </p:tgtEl>
                                        <p:attrNameLst>
                                          <p:attrName>fill.type</p:attrName>
                                        </p:attrNameLst>
                                      </p:cBhvr>
                                      <p:to>
                                        <p:strVal val="solid"/>
                                      </p:to>
                                    </p:set>
                                    <p:set>
                                      <p:cBhvr>
                                        <p:cTn id="54" dur="250" fill="hold"/>
                                        <p:tgtEl>
                                          <p:spTgt spid="2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73"/>
                                        </p:tgtEl>
                                      </p:cBhvr>
                                    </p:animEffect>
                                    <p:set>
                                      <p:cBhvr>
                                        <p:cTn id="69" dur="1" fill="hold">
                                          <p:stCondLst>
                                            <p:cond delay="499"/>
                                          </p:stCondLst>
                                        </p:cTn>
                                        <p:tgtEl>
                                          <p:spTgt spid="73"/>
                                        </p:tgtEl>
                                        <p:attrNameLst>
                                          <p:attrName>style.visibility</p:attrName>
                                        </p:attrNameLst>
                                      </p:cBhvr>
                                      <p:to>
                                        <p:strVal val="hidden"/>
                                      </p:to>
                                    </p:set>
                                  </p:childTnLst>
                                </p:cTn>
                              </p:par>
                              <p:par>
                                <p:cTn id="70" presetID="1" presetClass="emph" presetSubtype="2" fill="hold" nodeType="withEffect">
                                  <p:stCondLst>
                                    <p:cond delay="0"/>
                                  </p:stCondLst>
                                  <p:childTnLst>
                                    <p:animClr clrSpc="rgb" dir="cw">
                                      <p:cBhvr>
                                        <p:cTn id="71" dur="250" fill="hold"/>
                                        <p:tgtEl>
                                          <p:spTgt spid="5"/>
                                        </p:tgtEl>
                                        <p:attrNameLst>
                                          <p:attrName>fillcolor</p:attrName>
                                        </p:attrNameLst>
                                      </p:cBhvr>
                                      <p:to>
                                        <a:srgbClr val="0070C0"/>
                                      </p:to>
                                    </p:animClr>
                                    <p:set>
                                      <p:cBhvr>
                                        <p:cTn id="72" dur="250" fill="hold"/>
                                        <p:tgtEl>
                                          <p:spTgt spid="5"/>
                                        </p:tgtEl>
                                        <p:attrNameLst>
                                          <p:attrName>fill.type</p:attrName>
                                        </p:attrNameLst>
                                      </p:cBhvr>
                                      <p:to>
                                        <p:strVal val="solid"/>
                                      </p:to>
                                    </p:set>
                                    <p:set>
                                      <p:cBhvr>
                                        <p:cTn id="73" dur="250" fill="hold"/>
                                        <p:tgtEl>
                                          <p:spTgt spid="5"/>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5"/>
                                        </p:tgtEl>
                                        <p:attrNameLst>
                                          <p:attrName>fillcolor</p:attrName>
                                        </p:attrNameLst>
                                      </p:cBhvr>
                                      <p:to>
                                        <a:srgbClr val="0070C0"/>
                                      </p:to>
                                    </p:animClr>
                                    <p:set>
                                      <p:cBhvr>
                                        <p:cTn id="76" dur="250" fill="hold"/>
                                        <p:tgtEl>
                                          <p:spTgt spid="15"/>
                                        </p:tgtEl>
                                        <p:attrNameLst>
                                          <p:attrName>fill.type</p:attrName>
                                        </p:attrNameLst>
                                      </p:cBhvr>
                                      <p:to>
                                        <p:strVal val="solid"/>
                                      </p:to>
                                    </p:set>
                                    <p:set>
                                      <p:cBhvr>
                                        <p:cTn id="77" dur="250" fill="hold"/>
                                        <p:tgtEl>
                                          <p:spTgt spid="15"/>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27"/>
                                        </p:tgtEl>
                                        <p:attrNameLst>
                                          <p:attrName>fillcolor</p:attrName>
                                        </p:attrNameLst>
                                      </p:cBhvr>
                                      <p:to>
                                        <a:srgbClr val="0070C0"/>
                                      </p:to>
                                    </p:animClr>
                                    <p:set>
                                      <p:cBhvr>
                                        <p:cTn id="80" dur="250" fill="hold"/>
                                        <p:tgtEl>
                                          <p:spTgt spid="27"/>
                                        </p:tgtEl>
                                        <p:attrNameLst>
                                          <p:attrName>fill.type</p:attrName>
                                        </p:attrNameLst>
                                      </p:cBhvr>
                                      <p:to>
                                        <p:strVal val="solid"/>
                                      </p:to>
                                    </p:set>
                                    <p:set>
                                      <p:cBhvr>
                                        <p:cTn id="81" dur="25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smtClean="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Free Rider Effect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smtClean="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843028"/>
            <a:chOff x="6492198" y="873949"/>
            <a:chExt cx="5147240" cy="3843028"/>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255312"/>
              <a:ext cx="1648844" cy="461665"/>
            </a:xfrm>
            <a:prstGeom prst="rect">
              <a:avLst/>
            </a:prstGeom>
            <a:noFill/>
          </p:spPr>
          <p:txBody>
            <a:bodyPr wrap="square" rtlCol="0">
              <a:spAutoFit/>
            </a:bodyPr>
            <a:lstStyle/>
            <a:p>
              <a:r>
                <a:rPr lang="en-US" altLang="zh-CN" sz="2400" dirty="0" smtClean="0">
                  <a:solidFill>
                    <a:schemeClr val="accent2"/>
                  </a:solidFill>
                </a:rPr>
                <a:t>G1 4-Truss</a:t>
              </a:r>
              <a:endParaRPr lang="zh-CN" altLang="en-US" sz="2400" dirty="0">
                <a:solidFill>
                  <a:schemeClr val="accent2"/>
                </a:solidFill>
              </a:endParaRPr>
            </a:p>
          </p:txBody>
        </p:sp>
      </p:grpSp>
      <p:grpSp>
        <p:nvGrpSpPr>
          <p:cNvPr id="19" name="组合 18"/>
          <p:cNvGrpSpPr/>
          <p:nvPr/>
        </p:nvGrpSpPr>
        <p:grpSpPr>
          <a:xfrm>
            <a:off x="8611408" y="1442721"/>
            <a:ext cx="2795938" cy="2826169"/>
            <a:chOff x="8611408" y="1442721"/>
            <a:chExt cx="2795938" cy="2826169"/>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11408" y="3807225"/>
              <a:ext cx="1672497" cy="461665"/>
            </a:xfrm>
            <a:prstGeom prst="rect">
              <a:avLst/>
            </a:prstGeom>
            <a:noFill/>
          </p:spPr>
          <p:txBody>
            <a:bodyPr wrap="square" rtlCol="0">
              <a:spAutoFit/>
            </a:bodyPr>
            <a:lstStyle/>
            <a:p>
              <a:r>
                <a:rPr lang="en-US" altLang="zh-CN" sz="2400" dirty="0" smtClean="0">
                  <a:solidFill>
                    <a:srgbClr val="7030A0"/>
                  </a:solidFill>
                </a:rPr>
                <a:t>G2 4-Truss</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=3</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59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6515" y="1646209"/>
            <a:ext cx="6925777" cy="3187460"/>
            <a:chOff x="5236515" y="1646209"/>
            <a:chExt cx="6816231" cy="3187460"/>
          </a:xfrm>
        </p:grpSpPr>
        <p:sp>
          <p:nvSpPr>
            <p:cNvPr id="62" name="圆角矩形 61"/>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0330756" y="4433559"/>
              <a:ext cx="1704305" cy="400110"/>
            </a:xfrm>
            <a:prstGeom prst="rect">
              <a:avLst/>
            </a:prstGeom>
            <a:noFill/>
          </p:spPr>
          <p:txBody>
            <a:bodyPr wrap="square" rtlCol="0">
              <a:spAutoFit/>
            </a:bodyPr>
            <a:lstStyle/>
            <a:p>
              <a:r>
                <a:rPr lang="en-US" altLang="zh-CN" sz="2000" b="1" dirty="0" smtClean="0"/>
                <a:t>4-Truss</a:t>
              </a:r>
              <a:endParaRPr lang="zh-CN" altLang="en-US" sz="2000" b="1" dirty="0"/>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60940" y="514225"/>
            <a:ext cx="3881191"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Closest Truss Community</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Connected k-Truss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a:xfrm>
            <a:off x="641888" y="2464155"/>
            <a:ext cx="3237425"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2" name="矩形 1"/>
              <p:cNvSpPr/>
              <p:nvPr/>
            </p:nvSpPr>
            <p:spPr>
              <a:xfrm>
                <a:off x="606141" y="4754281"/>
                <a:ext cx="8256806" cy="1015663"/>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set of query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find a closest truss community containing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Q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2"/>
                <a:stretch>
                  <a:fillRect l="-738" b="-4192"/>
                </a:stretch>
              </a:blipFill>
            </p:spPr>
            <p:txBody>
              <a:bodyPr/>
              <a:lstStyle/>
              <a:p>
                <a:r>
                  <a:rPr lang="zh-CN" altLang="en-US">
                    <a:noFill/>
                  </a:rPr>
                  <a:t> </a:t>
                </a:r>
              </a:p>
            </p:txBody>
          </p:sp>
        </mc:Fallback>
      </mc:AlternateContent>
      <p:sp>
        <p:nvSpPr>
          <p:cNvPr id="8" name="圆角矩形 7"/>
          <p:cNvSpPr/>
          <p:nvPr/>
        </p:nvSpPr>
        <p:spPr>
          <a:xfrm>
            <a:off x="5384863" y="1770238"/>
            <a:ext cx="4959533" cy="2555019"/>
          </a:xfrm>
          <a:prstGeom prst="round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15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2"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Basic Algorithmic Framework </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1) Finding G0</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emove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nodes far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away      from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3) Maintenance</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9349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Identification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The old</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7" name="矩形 56"/>
              <p:cNvSpPr/>
              <p:nvPr/>
            </p:nvSpPr>
            <p:spPr>
              <a:xfrm>
                <a:off x="776051" y="2117021"/>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776051" y="2117021"/>
                <a:ext cx="2064989" cy="553998"/>
              </a:xfrm>
              <a:prstGeom prst="rect">
                <a:avLst/>
              </a:prstGeom>
              <a:blipFill rotWithShape="0">
                <a:blip r:embed="rId2"/>
                <a:stretch>
                  <a:fillRect/>
                </a:stretch>
              </a:blipFill>
            </p:spPr>
            <p:txBody>
              <a:bodyPr/>
              <a:lstStyle/>
              <a:p>
                <a:r>
                  <a:rPr lang="zh-CN" altLang="en-US">
                    <a:noFill/>
                  </a:rPr>
                  <a:t> </a:t>
                </a:r>
              </a:p>
            </p:txBody>
          </p:sp>
        </mc:Fallback>
      </mc:AlternateContent>
      <p:sp>
        <p:nvSpPr>
          <p:cNvPr id="58" name="矩形 57"/>
          <p:cNvSpPr/>
          <p:nvPr/>
        </p:nvSpPr>
        <p:spPr>
          <a:xfrm>
            <a:off x="1984511" y="137153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3</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83" name="矩形 82"/>
          <p:cNvSpPr/>
          <p:nvPr/>
        </p:nvSpPr>
        <p:spPr>
          <a:xfrm>
            <a:off x="2075792" y="137153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矩形 83"/>
          <p:cNvSpPr/>
          <p:nvPr/>
        </p:nvSpPr>
        <p:spPr>
          <a:xfrm>
            <a:off x="2265372" y="1376679"/>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5</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文本框 84"/>
          <p:cNvSpPr txBox="1"/>
          <p:nvPr/>
        </p:nvSpPr>
        <p:spPr>
          <a:xfrm>
            <a:off x="93854" y="4017139"/>
            <a:ext cx="4792824" cy="1754326"/>
          </a:xfrm>
          <a:prstGeom prst="rect">
            <a:avLst/>
          </a:prstGeom>
          <a:noFill/>
        </p:spPr>
        <p:txBody>
          <a:bodyPr wrap="square" rtlCol="0">
            <a:spAutoFit/>
          </a:bodyPr>
          <a:lstStyle/>
          <a:p>
            <a:pPr marL="342900" indent="-342900">
              <a:buFont typeface="+mj-lt"/>
              <a:buAutoNum type="arabicPeriod"/>
            </a:pPr>
            <a:r>
              <a:rPr lang="zh-CN" altLang="en-US" dirty="0" smtClean="0"/>
              <a:t>之前找</a:t>
            </a:r>
            <a:r>
              <a:rPr lang="en-US" altLang="zh-CN" dirty="0" smtClean="0"/>
              <a:t>G0 </a:t>
            </a:r>
            <a:r>
              <a:rPr lang="zh-CN" altLang="en-US" dirty="0" smtClean="0"/>
              <a:t>是利用图分解的方法来进行</a:t>
            </a:r>
            <a:r>
              <a:rPr lang="zh-CN" altLang="en-US" dirty="0" smtClean="0"/>
              <a:t>的</a:t>
            </a:r>
            <a:endParaRPr lang="en-US" altLang="zh-CN" dirty="0" smtClean="0"/>
          </a:p>
          <a:p>
            <a:pPr marL="342900" indent="-342900">
              <a:buFont typeface="+mj-lt"/>
              <a:buAutoNum type="arabicPeriod"/>
            </a:pPr>
            <a:r>
              <a:rPr lang="zh-CN" altLang="en-US" dirty="0" smtClean="0"/>
              <a:t>计</a:t>
            </a:r>
            <a:r>
              <a:rPr lang="zh-CN" altLang="en-US" dirty="0"/>
              <a:t>算出每条边的 </a:t>
            </a:r>
            <a:r>
              <a:rPr lang="en-US" altLang="zh-CN" dirty="0"/>
              <a:t>support </a:t>
            </a:r>
            <a:r>
              <a:rPr lang="zh-CN" altLang="en-US" dirty="0" smtClean="0"/>
              <a:t>值</a:t>
            </a:r>
            <a:endParaRPr lang="en-US" altLang="zh-CN" dirty="0" smtClean="0"/>
          </a:p>
          <a:p>
            <a:pPr marL="342900" indent="-342900">
              <a:buFont typeface="+mj-lt"/>
              <a:buAutoNum type="arabicPeriod"/>
            </a:pPr>
            <a:r>
              <a:rPr lang="en-US" altLang="zh-CN" dirty="0"/>
              <a:t> </a:t>
            </a:r>
            <a:r>
              <a:rPr lang="zh-CN" altLang="en-US" dirty="0" smtClean="0"/>
              <a:t>让 </a:t>
            </a:r>
            <a:r>
              <a:rPr lang="en-US" altLang="zh-CN" dirty="0" smtClean="0"/>
              <a:t>K=3 </a:t>
            </a:r>
            <a:r>
              <a:rPr lang="zh-CN" altLang="en-US" dirty="0" smtClean="0"/>
              <a:t>开始进行循环</a:t>
            </a:r>
            <a:r>
              <a:rPr lang="zh-CN" altLang="en-US" dirty="0" smtClean="0"/>
              <a:t>，将</a:t>
            </a:r>
            <a:r>
              <a:rPr lang="en-US" altLang="zh-CN" dirty="0" smtClean="0"/>
              <a:t>support </a:t>
            </a:r>
            <a:r>
              <a:rPr lang="zh-CN" altLang="en-US" dirty="0" smtClean="0"/>
              <a:t>值小于（</a:t>
            </a:r>
            <a:r>
              <a:rPr lang="en-US" altLang="zh-CN" dirty="0" smtClean="0"/>
              <a:t>k-2</a:t>
            </a:r>
            <a:r>
              <a:rPr lang="zh-CN" altLang="en-US" dirty="0" smtClean="0"/>
              <a:t>）的边删除，因为删除一条边可能对其它边的 </a:t>
            </a:r>
            <a:r>
              <a:rPr lang="en-US" altLang="zh-CN" dirty="0" smtClean="0"/>
              <a:t>support </a:t>
            </a:r>
            <a:r>
              <a:rPr lang="zh-CN" altLang="en-US" dirty="0" smtClean="0"/>
              <a:t>值影响，所以我们要将可能影响的值进行一下更新</a:t>
            </a:r>
            <a:endParaRPr lang="zh-CN" altLang="en-US" dirty="0"/>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Tree>
    <p:extLst>
      <p:ext uri="{BB962C8B-B14F-4D97-AF65-F5344CB8AC3E}">
        <p14:creationId xmlns:p14="http://schemas.microsoft.com/office/powerpoint/2010/main" val="33909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1393</Words>
  <Application>Microsoft Office PowerPoint</Application>
  <PresentationFormat>宽屏</PresentationFormat>
  <Paragraphs>391</Paragraphs>
  <Slides>24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华文隶书</vt:lpstr>
      <vt:lpstr>宋体</vt:lpstr>
      <vt:lpstr>微软雅黑</vt:lpstr>
      <vt:lpstr>Arial</vt:lpstr>
      <vt:lpstr>Calibri</vt:lpstr>
      <vt:lpstr>Calibri Light</vt:lpstr>
      <vt:lpstr>Calisto MT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761</cp:revision>
  <dcterms:created xsi:type="dcterms:W3CDTF">2016-11-19T09:18:31Z</dcterms:created>
  <dcterms:modified xsi:type="dcterms:W3CDTF">2016-11-21T13:10:21Z</dcterms:modified>
</cp:coreProperties>
</file>