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5" r:id="rId4"/>
    <p:sldId id="285" r:id="rId5"/>
    <p:sldId id="276" r:id="rId6"/>
    <p:sldId id="277" r:id="rId7"/>
    <p:sldId id="278" r:id="rId8"/>
    <p:sldId id="281" r:id="rId9"/>
    <p:sldId id="282" r:id="rId10"/>
    <p:sldId id="284" r:id="rId11"/>
    <p:sldId id="283" r:id="rId12"/>
    <p:sldId id="279" r:id="rId13"/>
    <p:sldId id="286" r:id="rId14"/>
    <p:sldId id="280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5" autoAdjust="0"/>
    <p:restoredTop sz="82424" autoAdjust="0"/>
  </p:normalViewPr>
  <p:slideViewPr>
    <p:cSldViewPr snapToGrid="0" showGuides="1">
      <p:cViewPr varScale="1">
        <p:scale>
          <a:sx n="70" d="100"/>
          <a:sy n="70" d="100"/>
        </p:scale>
        <p:origin x="3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</a:t>
            </a:r>
            <a:r>
              <a:rPr lang="zh-CN" altLang="en-US" dirty="0" smtClean="0"/>
              <a:t>的整体影</a:t>
            </a:r>
            <a:r>
              <a:rPr lang="zh-CN" altLang="en-US" dirty="0" smtClean="0"/>
              <a:t>响最大化模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</a:t>
            </a:r>
            <a:r>
              <a:rPr lang="zh-CN" altLang="en-US" dirty="0" smtClean="0"/>
              <a:t>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0" dirty="0" smtClean="0"/>
              </a:p>
              <a:p>
                <a:endParaRPr lang="en-US" altLang="zh-CN" sz="1200" baseline="-25000" dirty="0" smtClean="0"/>
              </a:p>
              <a:p>
                <a:pPr marL="228600" indent="-228600">
                  <a:buAutoNum type="alphaLcParenR"/>
                </a:pPr>
                <a:r>
                  <a:rPr lang="zh-CN" altLang="en-US" sz="1200" baseline="0" dirty="0" smtClean="0"/>
                  <a:t>每个结点都被认为是有利于信息传播的，而没有考虑每个结点自身的“意见”，也可能是消极的</a:t>
                </a:r>
                <a:endParaRPr lang="en-US" altLang="zh-CN" sz="1200" baseline="0" dirty="0" smtClean="0"/>
              </a:p>
              <a:p>
                <a:pPr marL="228600" indent="-228600">
                  <a:buAutoNum type="alphaLcParenR"/>
                </a:pPr>
                <a:r>
                  <a:rPr lang="zh-CN" altLang="en-US" sz="1200" baseline="0" dirty="0" smtClean="0"/>
                  <a:t>每个新被激活的结点都被看成完全赞同激活它的结点的意图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1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1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1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3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baseline="30000" smtClean="0">
                    <a:latin typeface="Cambria Math" panose="02040503050406030204" pitchFamily="18" charset="0"/>
                  </a:rPr>
                  <a:t>𝑜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𝑆)</a:t>
                </a:r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1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922-F6C1-46DE-8BD8-5FAFD5A5913B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22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C1D8-3E73-4758-A33D-7128C4ADAA81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F011-91FD-4ADD-8D0D-CA61B2905CEF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6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E3DD-F0FC-4ED0-BE28-A1C0DD38512D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8ED3-B0EF-43DB-A9BA-503F935D0E4E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6912-8462-45A7-AC98-7211523CB934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823-E0B4-4BFF-BCC2-BF96C614DEA0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63A-9695-4896-B7D7-A93B561D06A2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7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013E-4B3B-46F8-ABA9-0E08AAAC36F8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8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679-51D1-48FB-8180-B5CCDE819C39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E7BB-DC23-4588-A666-E61AABBBF416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3DE4-B643-4E20-98B8-42C8A00744F8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DFB6-1B78-4C0C-8FD0-236442C86700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2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3AF2-5AB2-45E4-B317-E53B9CCC20DC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7B0-83FF-413F-B239-42BBCEF68E08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C6DE-8377-4C60-8578-9C8258F49E86}" type="datetime1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2605" y="781972"/>
            <a:ext cx="8366790" cy="136402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5717" y="4827461"/>
            <a:ext cx="2536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60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386" b="38452"/>
          <a:stretch/>
        </p:blipFill>
        <p:spPr>
          <a:xfrm>
            <a:off x="1625557" y="3400935"/>
            <a:ext cx="8820022" cy="2457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100"/>
          <a:stretch/>
        </p:blipFill>
        <p:spPr>
          <a:xfrm>
            <a:off x="1873004" y="3904863"/>
            <a:ext cx="8820021" cy="4633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86" t="11343" r="18932" b="59214"/>
          <a:stretch/>
        </p:blipFill>
        <p:spPr>
          <a:xfrm>
            <a:off x="3531976" y="2771355"/>
            <a:ext cx="5502079" cy="3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017" y="546425"/>
            <a:ext cx="3268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0237" y="143530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280795" y="689602"/>
            <a:ext cx="3422341" cy="1606703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AB</a:t>
              </a:r>
              <a:endParaRPr lang="zh-CN" altLang="en-US" sz="20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BC</a:t>
              </a:r>
              <a:endParaRPr lang="zh-CN" altLang="en-US" sz="20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AD</a:t>
              </a:r>
              <a:endParaRPr lang="zh-CN" altLang="en-US" sz="20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DC</a:t>
              </a:r>
              <a:endParaRPr lang="zh-CN" altLang="en-US" sz="20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188249" y="4643931"/>
                <a:ext cx="6202179" cy="496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49" y="4643931"/>
                <a:ext cx="6202179" cy="496226"/>
              </a:xfrm>
              <a:prstGeom prst="rect">
                <a:avLst/>
              </a:prstGeom>
              <a:blipFill rotWithShape="0">
                <a:blip r:embed="rId3"/>
                <a:stretch>
                  <a:fillRect t="-16049" b="-35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>
              <a:xfrm>
                <a:off x="4445248" y="546425"/>
                <a:ext cx="2387442" cy="8624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8" y="546425"/>
                <a:ext cx="2387442" cy="862478"/>
              </a:xfrm>
              <a:prstGeom prst="roundRect">
                <a:avLst/>
              </a:prstGeom>
              <a:blipFill rotWithShape="0">
                <a:blip r:embed="rId4"/>
                <a:stretch>
                  <a:fillRect t="-2797" b="-13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5554643" y="1565422"/>
            <a:ext cx="201359" cy="4170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4445247" y="2086717"/>
                <a:ext cx="2387442" cy="5934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2086717"/>
                <a:ext cx="2387442" cy="593427"/>
              </a:xfrm>
              <a:prstGeom prst="round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4445247" y="3358764"/>
                <a:ext cx="2387442" cy="76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3358764"/>
                <a:ext cx="2387442" cy="763220"/>
              </a:xfrm>
              <a:prstGeom prst="roundRect">
                <a:avLst/>
              </a:prstGeom>
              <a:blipFill rotWithShape="0">
                <a:blip r:embed="rId6"/>
                <a:stretch>
                  <a:fillRect t="-9449" b="-1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下箭头 22"/>
          <p:cNvSpPr/>
          <p:nvPr/>
        </p:nvSpPr>
        <p:spPr>
          <a:xfrm>
            <a:off x="5554644" y="2820813"/>
            <a:ext cx="201358" cy="4170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017" y="546425"/>
            <a:ext cx="3268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023" y="1457177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836008" y="993601"/>
            <a:ext cx="3422341" cy="1606703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AB</a:t>
              </a:r>
              <a:endParaRPr lang="zh-CN" altLang="en-US" sz="20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BC</a:t>
              </a:r>
              <a:endParaRPr lang="zh-CN" altLang="en-US" sz="20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AD</a:t>
              </a:r>
              <a:endParaRPr lang="zh-CN" altLang="en-US" sz="20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DC</a:t>
              </a:r>
              <a:endParaRPr lang="zh-CN" altLang="en-US" sz="2000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86051" y="2738297"/>
                <a:ext cx="14344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2738297"/>
                <a:ext cx="143443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8" r="-510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86051" y="3080463"/>
                <a:ext cx="1670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)←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080463"/>
                <a:ext cx="16707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25" r="-36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86051" y="3482156"/>
                <a:ext cx="928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482156"/>
                <a:ext cx="9283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947" r="-1184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88017" y="3978801"/>
                <a:ext cx="1381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7" y="3978801"/>
                <a:ext cx="138114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202440" y="3052077"/>
            <a:ext cx="6421483" cy="2072627"/>
            <a:chOff x="4568973" y="2993440"/>
            <a:chExt cx="6421483" cy="2072627"/>
          </a:xfrm>
        </p:grpSpPr>
        <p:sp>
          <p:nvSpPr>
            <p:cNvPr id="4" name="矩形 3"/>
            <p:cNvSpPr/>
            <p:nvPr/>
          </p:nvSpPr>
          <p:spPr>
            <a:xfrm>
              <a:off x="4568973" y="2993440"/>
              <a:ext cx="6421483" cy="2072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807166" y="3193579"/>
                  <a:ext cx="4291880" cy="3952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166" y="3193579"/>
                  <a:ext cx="4291880" cy="3952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6" r="-1986"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49276" y="3724983"/>
                  <a:ext cx="6037294" cy="3952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)(2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76" y="3724983"/>
                  <a:ext cx="6037294" cy="3952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3" r="-808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809666" y="4292928"/>
                  <a:ext cx="4286879" cy="3952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sc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666" y="4292928"/>
                  <a:ext cx="4286879" cy="3952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69" r="-1991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4188480" y="5289571"/>
            <a:ext cx="7231557" cy="1536701"/>
            <a:chOff x="4188480" y="5289571"/>
            <a:chExt cx="7231557" cy="1536701"/>
          </a:xfrm>
        </p:grpSpPr>
        <p:sp>
          <p:nvSpPr>
            <p:cNvPr id="35" name="矩形 34"/>
            <p:cNvSpPr/>
            <p:nvPr/>
          </p:nvSpPr>
          <p:spPr>
            <a:xfrm>
              <a:off x="4188480" y="5289571"/>
              <a:ext cx="7231557" cy="1536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4474626" y="5856247"/>
                  <a:ext cx="6621877" cy="806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26" y="5856247"/>
                  <a:ext cx="6621877" cy="8066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568973" y="5391811"/>
                  <a:ext cx="353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973" y="5391811"/>
                  <a:ext cx="353167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4" r="-2591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圆角矩形 26"/>
              <p:cNvSpPr/>
              <p:nvPr/>
            </p:nvSpPr>
            <p:spPr>
              <a:xfrm>
                <a:off x="4568973" y="109341"/>
                <a:ext cx="2387442" cy="8624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109341"/>
                <a:ext cx="2387442" cy="862478"/>
              </a:xfrm>
              <a:prstGeom prst="roundRect">
                <a:avLst/>
              </a:prstGeom>
              <a:blipFill rotWithShape="0">
                <a:blip r:embed="rId12"/>
                <a:stretch>
                  <a:fillRect t="-2797" b="-13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圆角矩形 27"/>
              <p:cNvSpPr/>
              <p:nvPr/>
            </p:nvSpPr>
            <p:spPr>
              <a:xfrm>
                <a:off x="4568973" y="1241781"/>
                <a:ext cx="2387442" cy="5934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圆角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1241781"/>
                <a:ext cx="2387442" cy="593427"/>
              </a:xfrm>
              <a:prstGeom prst="roundRect">
                <a:avLst/>
              </a:prstGeom>
              <a:blipFill rotWithShape="0"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圆角矩形 28"/>
              <p:cNvSpPr/>
              <p:nvPr/>
            </p:nvSpPr>
            <p:spPr>
              <a:xfrm>
                <a:off x="4568973" y="2148063"/>
                <a:ext cx="2387442" cy="76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圆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2148063"/>
                <a:ext cx="2387442" cy="763220"/>
              </a:xfrm>
              <a:prstGeom prst="roundRect">
                <a:avLst/>
              </a:prstGeom>
              <a:blipFill rotWithShape="0">
                <a:blip r:embed="rId14"/>
                <a:stretch>
                  <a:fillRect t="-9375" b="-13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30"/>
          <p:cNvCxnSpPr>
            <a:stCxn id="4" idx="1"/>
            <a:endCxn id="29" idx="1"/>
          </p:cNvCxnSpPr>
          <p:nvPr/>
        </p:nvCxnSpPr>
        <p:spPr>
          <a:xfrm rot="10800000">
            <a:off x="4568974" y="2529673"/>
            <a:ext cx="633467" cy="1558718"/>
          </a:xfrm>
          <a:prstGeom prst="bentConnector3">
            <a:avLst>
              <a:gd name="adj1" fmla="val 13608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5" idx="1"/>
            <a:endCxn id="28" idx="1"/>
          </p:cNvCxnSpPr>
          <p:nvPr/>
        </p:nvCxnSpPr>
        <p:spPr>
          <a:xfrm rot="10800000" flipH="1">
            <a:off x="4188479" y="1538496"/>
            <a:ext cx="380493" cy="4519427"/>
          </a:xfrm>
          <a:prstGeom prst="bentConnector3">
            <a:avLst>
              <a:gd name="adj1" fmla="val -142578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017" y="5464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467" y="1561530"/>
            <a:ext cx="7817716" cy="4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017" y="5464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/>
          <a:stretch/>
        </p:blipFill>
        <p:spPr>
          <a:xfrm>
            <a:off x="1465617" y="1581666"/>
            <a:ext cx="8839918" cy="39683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12" y="1752600"/>
            <a:ext cx="5972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2"/>
          <a:stretch/>
        </p:blipFill>
        <p:spPr>
          <a:xfrm>
            <a:off x="1650968" y="1655805"/>
            <a:ext cx="8945925" cy="41271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8017" y="5464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8934" y="1772490"/>
            <a:ext cx="4864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9252" y="693666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1.48148E-6 L -1.458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017" y="546425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7063424" y="2971387"/>
            <a:ext cx="407772" cy="392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9000225" y="2118115"/>
            <a:ext cx="407772" cy="392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10953242" y="2913931"/>
            <a:ext cx="407772" cy="392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9000225" y="3592305"/>
            <a:ext cx="407772" cy="392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7411479" y="2314284"/>
            <a:ext cx="1588746" cy="71455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407997" y="2314284"/>
            <a:ext cx="1604962" cy="65710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9407997" y="3248812"/>
            <a:ext cx="1604962" cy="53966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7411479" y="3306268"/>
            <a:ext cx="1588746" cy="48220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17313" y="1597889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Seed nodes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86947" y="2564600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79132" y="4488833"/>
                <a:ext cx="2472600" cy="110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8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132" y="4488833"/>
                <a:ext cx="2472600" cy="1101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690747" y="2651653"/>
            <a:ext cx="276745" cy="1408056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86947" y="3764893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762148" y="2201616"/>
            <a:ext cx="3038043" cy="1711460"/>
            <a:chOff x="7762148" y="2201616"/>
            <a:chExt cx="3038043" cy="17114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7808534" y="2201616"/>
                  <a:ext cx="570990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8534" y="2201616"/>
                  <a:ext cx="570990" cy="392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7762148" y="3520083"/>
                  <a:ext cx="592918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0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148" y="3520083"/>
                  <a:ext cx="592918" cy="392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10210478" y="3517381"/>
                  <a:ext cx="589713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478" y="3517381"/>
                  <a:ext cx="589713" cy="3929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10092396" y="2207650"/>
                  <a:ext cx="579068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20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2396" y="2207650"/>
                  <a:ext cx="579068" cy="39299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7897291" y="2163953"/>
            <a:ext cx="2565721" cy="1755531"/>
            <a:chOff x="7897291" y="2163953"/>
            <a:chExt cx="2565721" cy="1755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908705" y="2167031"/>
                  <a:ext cx="404854" cy="3006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5" y="2167031"/>
                  <a:ext cx="404854" cy="3006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7910" r="-7463"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897291" y="3614563"/>
                  <a:ext cx="416268" cy="3006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614563"/>
                  <a:ext cx="416268" cy="3006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391" r="-5797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008051" y="2163953"/>
                  <a:ext cx="404854" cy="3006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1" y="2163953"/>
                  <a:ext cx="404854" cy="3006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0053156" y="3618824"/>
                  <a:ext cx="409856" cy="3006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6" y="3618824"/>
                  <a:ext cx="409856" cy="3006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 11"/>
          <p:cNvSpPr/>
          <p:nvPr/>
        </p:nvSpPr>
        <p:spPr>
          <a:xfrm>
            <a:off x="668203" y="4769524"/>
            <a:ext cx="8259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1492" y="5697878"/>
            <a:ext cx="9833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6" grpId="0"/>
      <p:bldP spid="16" grpId="1"/>
      <p:bldP spid="16" grpId="2"/>
      <p:bldP spid="17" grpId="0"/>
      <p:bldP spid="17" grpId="1"/>
      <p:bldP spid="26" grpId="0" animBg="1"/>
      <p:bldP spid="27" grpId="0"/>
      <p:bldP spid="27" grpId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017" y="546425"/>
            <a:ext cx="5944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Maximization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014614" y="1675805"/>
            <a:ext cx="6242210" cy="2802559"/>
            <a:chOff x="5357100" y="1752167"/>
            <a:chExt cx="6242210" cy="2802559"/>
          </a:xfrm>
        </p:grpSpPr>
        <p:sp>
          <p:nvSpPr>
            <p:cNvPr id="4" name="椭圆 3"/>
            <p:cNvSpPr/>
            <p:nvPr/>
          </p:nvSpPr>
          <p:spPr>
            <a:xfrm>
              <a:off x="5978024" y="305922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8161568" y="2205951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0550014" y="3053729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173925" y="3680141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cxnSp>
          <p:nvCxnSpPr>
            <p:cNvPr id="9" name="直接箭头连接符 8"/>
            <p:cNvCxnSpPr>
              <a:stCxn id="5" idx="2"/>
              <a:endCxn id="4" idx="7"/>
            </p:cNvCxnSpPr>
            <p:nvPr/>
          </p:nvCxnSpPr>
          <p:spPr>
            <a:xfrm flipH="1">
              <a:off x="6326080" y="2409838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6" idx="1"/>
            </p:cNvCxnSpPr>
            <p:nvPr/>
          </p:nvCxnSpPr>
          <p:spPr>
            <a:xfrm>
              <a:off x="8569341" y="2409838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3"/>
              <a:endCxn id="7" idx="6"/>
            </p:cNvCxnSpPr>
            <p:nvPr/>
          </p:nvCxnSpPr>
          <p:spPr>
            <a:xfrm flipH="1">
              <a:off x="8581697" y="3401786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4" idx="5"/>
              <a:endCxn id="7" idx="2"/>
            </p:cNvCxnSpPr>
            <p:nvPr/>
          </p:nvCxnSpPr>
          <p:spPr>
            <a:xfrm>
              <a:off x="6326079" y="3407280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357100" y="3472491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O</a:t>
              </a:r>
              <a:r>
                <a:rPr lang="en-US" altLang="zh-CN" sz="2000" baseline="-25000" dirty="0"/>
                <a:t>A </a:t>
              </a:r>
              <a:r>
                <a:rPr lang="en-US" altLang="zh-CN" sz="2000" dirty="0"/>
                <a:t>= 0.8</a:t>
              </a:r>
              <a:endParaRPr lang="zh-CN" altLang="en-US" sz="2000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796004" y="1752167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O</a:t>
              </a:r>
              <a:r>
                <a:rPr lang="en-US" altLang="zh-CN" sz="2000" baseline="-25000" dirty="0"/>
                <a:t>B </a:t>
              </a:r>
              <a:r>
                <a:rPr lang="en-US" altLang="zh-CN" sz="2000" dirty="0"/>
                <a:t>= 0</a:t>
              </a:r>
              <a:endParaRPr lang="zh-CN" altLang="en-US" sz="2000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35696" y="3465325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O</a:t>
              </a:r>
              <a:r>
                <a:rPr lang="en-US" altLang="zh-CN" sz="2000" baseline="-25000" dirty="0"/>
                <a:t>C </a:t>
              </a:r>
              <a:r>
                <a:rPr lang="en-US" altLang="zh-CN" sz="2000" dirty="0"/>
                <a:t>= 0.6</a:t>
              </a:r>
              <a:endParaRPr lang="zh-CN" altLang="en-US" sz="2000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796004" y="4154616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O</a:t>
              </a:r>
              <a:r>
                <a:rPr lang="en-US" altLang="zh-CN" sz="2000" baseline="-25000" dirty="0"/>
                <a:t>D </a:t>
              </a:r>
              <a:r>
                <a:rPr lang="en-US" altLang="zh-CN" sz="2000" dirty="0"/>
                <a:t>= -0.3</a:t>
              </a:r>
              <a:endParaRPr lang="zh-CN" altLang="en-US" sz="2000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795920" y="2244681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BA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42434" y="2143125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BC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20451" y="3217118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AD </a:t>
              </a:r>
              <a:r>
                <a:rPr lang="en-US" altLang="zh-CN" sz="2000" dirty="0"/>
                <a:t>= 0.8</a:t>
              </a:r>
              <a:endParaRPr lang="zh-CN" altLang="en-US" sz="2000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07857" y="3217622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CD </a:t>
              </a:r>
              <a:r>
                <a:rPr lang="en-US" altLang="zh-CN" sz="2000" dirty="0"/>
                <a:t>= 0.9</a:t>
              </a:r>
              <a:endParaRPr lang="zh-CN" alt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6787769" y="3780136"/>
                  <a:ext cx="9121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/>
                    <a:t>= 0.9</a:t>
                  </a:r>
                  <a:endParaRPr lang="zh-CN" altLang="en-US" sz="2000" baseline="-250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769" y="3780136"/>
                  <a:ext cx="91210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00" t="-26000" r="-16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9391656" y="3745529"/>
                  <a:ext cx="960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CD</m:t>
                      </m:r>
                    </m:oMath>
                  </a14:m>
                  <a:r>
                    <a:rPr lang="en-US" altLang="zh-CN" sz="2000" dirty="0"/>
                    <a:t> = 0.1</a:t>
                  </a:r>
                  <a:endParaRPr lang="zh-CN" altLang="en-US" sz="2000" baseline="-250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656" y="3745529"/>
                  <a:ext cx="9601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494" t="-26000" r="-1582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107320" y="2776033"/>
                  <a:ext cx="960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BA</m:t>
                      </m:r>
                    </m:oMath>
                  </a14:m>
                  <a:r>
                    <a:rPr lang="en-US" altLang="zh-CN" sz="2000" dirty="0"/>
                    <a:t> = 0.7</a:t>
                  </a:r>
                  <a:endParaRPr lang="zh-CN" altLang="en-US" sz="2000" baseline="-25000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320" y="2776033"/>
                  <a:ext cx="96019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54" t="-26000" r="-1592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8715386" y="2773349"/>
                  <a:ext cx="9682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2000" dirty="0"/>
                    <a:t> = 0.8</a:t>
                  </a:r>
                  <a:endParaRPr lang="zh-CN" altLang="en-US" sz="2000" baseline="-250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386" y="2773349"/>
                  <a:ext cx="96827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494" t="-25490" r="-15823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 22"/>
          <p:cNvSpPr/>
          <p:nvPr/>
        </p:nvSpPr>
        <p:spPr>
          <a:xfrm>
            <a:off x="588017" y="546425"/>
            <a:ext cx="643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6241" y="1475750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909855" y="3820747"/>
            <a:ext cx="4340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strength ([0, 1]) that quantifies its preference towards that content.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19469" y="2377087"/>
            <a:ext cx="1029989" cy="951095"/>
            <a:chOff x="582913" y="4973779"/>
            <a:chExt cx="1237839" cy="114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82913" y="5716694"/>
              <a:ext cx="12378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92515" y="2326997"/>
            <a:ext cx="882622" cy="1004071"/>
            <a:chOff x="2458696" y="4925956"/>
            <a:chExt cx="1051891" cy="119663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0518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20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18194" y="2306395"/>
            <a:ext cx="997898" cy="1032343"/>
            <a:chOff x="3872184" y="4966835"/>
            <a:chExt cx="1143262" cy="115314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262" y="4966835"/>
              <a:ext cx="735106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1"/>
              <a:ext cx="11432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2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906241" y="2377087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070860" y="2289308"/>
                <a:ext cx="587597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8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60" y="2289308"/>
                <a:ext cx="587597" cy="4209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33826" y="1525588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26" y="1525588"/>
                <a:ext cx="1268168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212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980081" y="3114214"/>
                <a:ext cx="434157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800" dirty="0">
                    <a:solidFill>
                      <a:srgbClr val="7030A0"/>
                    </a:solidFill>
                  </a:rPr>
                  <a:t>=0 </a:t>
                </a:r>
                <a:endParaRPr lang="en-US" altLang="zh-CN" sz="2800" dirty="0" smtClean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indicates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that v never agrees with u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81" y="3114214"/>
                <a:ext cx="4341573" cy="1107996"/>
              </a:xfrm>
              <a:prstGeom prst="rect">
                <a:avLst/>
              </a:prstGeom>
              <a:blipFill rotWithShape="0">
                <a:blip r:embed="rId12"/>
                <a:stretch>
                  <a:fillRect l="-3652" r="-266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980081" y="4345659"/>
                <a:ext cx="554203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800" dirty="0">
                    <a:solidFill>
                      <a:srgbClr val="7030A0"/>
                    </a:solidFill>
                  </a:rPr>
                  <a:t>=</a:t>
                </a:r>
                <a:r>
                  <a:rPr lang="en-US" altLang="zh-CN" sz="2800" dirty="0" smtClean="0">
                    <a:solidFill>
                      <a:srgbClr val="7030A0"/>
                    </a:solidFill>
                  </a:rPr>
                  <a:t>0.5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indicates that u agrees with v half of the time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81" y="4345659"/>
                <a:ext cx="5542030" cy="1107996"/>
              </a:xfrm>
              <a:prstGeom prst="rect">
                <a:avLst/>
              </a:prstGeom>
              <a:blipFill rotWithShape="0">
                <a:blip r:embed="rId13"/>
                <a:stretch>
                  <a:fillRect l="-2860" r="-187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45" grpId="0"/>
      <p:bldP spid="49" grpId="0"/>
      <p:bldP spid="21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70714" y="2068980"/>
            <a:ext cx="4979762" cy="1944788"/>
            <a:chOff x="6570714" y="2068980"/>
            <a:chExt cx="4979762" cy="1944788"/>
          </a:xfrm>
        </p:grpSpPr>
        <p:sp>
          <p:nvSpPr>
            <p:cNvPr id="3" name="椭圆 2"/>
            <p:cNvSpPr/>
            <p:nvPr/>
          </p:nvSpPr>
          <p:spPr>
            <a:xfrm>
              <a:off x="6570714" y="2985078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8754258" y="213180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1142704" y="297958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766615" y="360599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cxnSp>
          <p:nvCxnSpPr>
            <p:cNvPr id="7" name="直接箭头连接符 6"/>
            <p:cNvCxnSpPr>
              <a:stCxn id="4" idx="2"/>
              <a:endCxn id="3" idx="7"/>
            </p:cNvCxnSpPr>
            <p:nvPr/>
          </p:nvCxnSpPr>
          <p:spPr>
            <a:xfrm flipH="1">
              <a:off x="6918770" y="2335693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6"/>
              <a:endCxn id="5" idx="1"/>
            </p:cNvCxnSpPr>
            <p:nvPr/>
          </p:nvCxnSpPr>
          <p:spPr>
            <a:xfrm>
              <a:off x="9162031" y="2335693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3"/>
              <a:endCxn id="6" idx="6"/>
            </p:cNvCxnSpPr>
            <p:nvPr/>
          </p:nvCxnSpPr>
          <p:spPr>
            <a:xfrm flipH="1">
              <a:off x="9174387" y="3327641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3" idx="5"/>
              <a:endCxn id="6" idx="2"/>
            </p:cNvCxnSpPr>
            <p:nvPr/>
          </p:nvCxnSpPr>
          <p:spPr>
            <a:xfrm>
              <a:off x="6918769" y="3333135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388610" y="2170536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BA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435124" y="2068980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BC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13141" y="3142973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AD </a:t>
              </a:r>
              <a:r>
                <a:rPr lang="en-US" altLang="zh-CN" sz="2000" dirty="0"/>
                <a:t>= 0.8</a:t>
              </a:r>
              <a:endParaRPr lang="zh-CN" altLang="en-US" sz="20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00547" y="3143477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CD </a:t>
              </a:r>
              <a:r>
                <a:rPr lang="en-US" altLang="zh-CN" sz="2000" dirty="0"/>
                <a:t>= 0.9</a:t>
              </a:r>
              <a:endParaRPr lang="zh-CN" altLang="en-US" sz="2000" baseline="-250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588017" y="546425"/>
            <a:ext cx="643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0723" y="1486606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58174" y="2267975"/>
                <a:ext cx="1512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4" y="2267975"/>
                <a:ext cx="15125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19" r="-443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58174" y="2831799"/>
                <a:ext cx="4916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 sz="2400" dirty="0" smtClean="0"/>
                  <a:t>1+0.1+0.1*0.8+0.1*0.9 =0.37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4" y="2831799"/>
                <a:ext cx="49161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3" t="-26667" r="-285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15092" y="3447691"/>
                <a:ext cx="1512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2" y="3447691"/>
                <a:ext cx="151253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19" r="-443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15092" y="4090978"/>
                <a:ext cx="1303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2" y="4090978"/>
                <a:ext cx="13037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04" r="-514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4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70714" y="2068980"/>
            <a:ext cx="4979762" cy="1944788"/>
            <a:chOff x="6570714" y="2068980"/>
            <a:chExt cx="4979762" cy="1944788"/>
          </a:xfrm>
        </p:grpSpPr>
        <p:sp>
          <p:nvSpPr>
            <p:cNvPr id="4" name="椭圆 3"/>
            <p:cNvSpPr/>
            <p:nvPr/>
          </p:nvSpPr>
          <p:spPr>
            <a:xfrm>
              <a:off x="6570714" y="2985078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8754258" y="213180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1142704" y="297958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6615" y="360599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cxnSp>
          <p:nvCxnSpPr>
            <p:cNvPr id="8" name="直接箭头连接符 7"/>
            <p:cNvCxnSpPr>
              <a:stCxn id="5" idx="2"/>
              <a:endCxn id="4" idx="7"/>
            </p:cNvCxnSpPr>
            <p:nvPr/>
          </p:nvCxnSpPr>
          <p:spPr>
            <a:xfrm flipH="1">
              <a:off x="6918770" y="2335693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6"/>
              <a:endCxn id="6" idx="1"/>
            </p:cNvCxnSpPr>
            <p:nvPr/>
          </p:nvCxnSpPr>
          <p:spPr>
            <a:xfrm>
              <a:off x="9162031" y="2335693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3"/>
              <a:endCxn id="7" idx="6"/>
            </p:cNvCxnSpPr>
            <p:nvPr/>
          </p:nvCxnSpPr>
          <p:spPr>
            <a:xfrm flipH="1">
              <a:off x="9174387" y="3327641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5"/>
              <a:endCxn id="7" idx="2"/>
            </p:cNvCxnSpPr>
            <p:nvPr/>
          </p:nvCxnSpPr>
          <p:spPr>
            <a:xfrm>
              <a:off x="6918769" y="3333135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388610" y="2170536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BA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35124" y="2068980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BC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13141" y="3142973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AD </a:t>
              </a:r>
              <a:r>
                <a:rPr lang="en-US" altLang="zh-CN" sz="2000" dirty="0"/>
                <a:t>= 0.8</a:t>
              </a:r>
              <a:endParaRPr lang="zh-CN" altLang="en-US" sz="2000" baseline="-25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700547" y="3143477"/>
              <a:ext cx="1117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CD </a:t>
              </a:r>
              <a:r>
                <a:rPr lang="en-US" altLang="zh-CN" sz="2000" dirty="0"/>
                <a:t>= 0.9</a:t>
              </a:r>
              <a:endParaRPr lang="zh-CN" altLang="en-US" sz="2000" baseline="-25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56971" y="1678022"/>
            <a:ext cx="6135029" cy="2802559"/>
            <a:chOff x="6056971" y="1678022"/>
            <a:chExt cx="6135029" cy="2802559"/>
          </a:xfrm>
        </p:grpSpPr>
        <p:sp>
          <p:nvSpPr>
            <p:cNvPr id="17" name="文本框 16"/>
            <p:cNvSpPr txBox="1"/>
            <p:nvPr/>
          </p:nvSpPr>
          <p:spPr>
            <a:xfrm>
              <a:off x="6056971" y="3459769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7030A0"/>
                  </a:solidFill>
                </a:rPr>
                <a:t>O</a:t>
              </a:r>
              <a:r>
                <a:rPr lang="en-US" altLang="zh-CN" sz="2000" baseline="-25000" dirty="0">
                  <a:solidFill>
                    <a:srgbClr val="7030A0"/>
                  </a:solidFill>
                </a:rPr>
                <a:t>A </a:t>
              </a:r>
              <a:r>
                <a:rPr lang="en-US" altLang="zh-CN" sz="2000" dirty="0">
                  <a:solidFill>
                    <a:srgbClr val="7030A0"/>
                  </a:solidFill>
                </a:rPr>
                <a:t>= 0.8</a:t>
              </a:r>
              <a:endParaRPr lang="zh-CN" altLang="en-US" sz="20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88694" y="1678022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7030A0"/>
                  </a:solidFill>
                </a:rPr>
                <a:t>O</a:t>
              </a:r>
              <a:r>
                <a:rPr lang="en-US" altLang="zh-CN" sz="2000" baseline="-25000" dirty="0">
                  <a:solidFill>
                    <a:srgbClr val="7030A0"/>
                  </a:solidFill>
                </a:rPr>
                <a:t>B </a:t>
              </a:r>
              <a:r>
                <a:rPr lang="en-US" altLang="zh-CN" sz="2000" dirty="0">
                  <a:solidFill>
                    <a:srgbClr val="7030A0"/>
                  </a:solidFill>
                </a:rPr>
                <a:t>= 0</a:t>
              </a:r>
              <a:endParaRPr lang="zh-CN" altLang="en-US" sz="20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028386" y="3391180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7030A0"/>
                  </a:solidFill>
                </a:rPr>
                <a:t>O</a:t>
              </a:r>
              <a:r>
                <a:rPr lang="en-US" altLang="zh-CN" sz="2000" baseline="-25000" dirty="0">
                  <a:solidFill>
                    <a:srgbClr val="7030A0"/>
                  </a:solidFill>
                </a:rPr>
                <a:t>C </a:t>
              </a:r>
              <a:r>
                <a:rPr lang="en-US" altLang="zh-CN" sz="2000" dirty="0">
                  <a:solidFill>
                    <a:srgbClr val="7030A0"/>
                  </a:solidFill>
                </a:rPr>
                <a:t>= 0.6</a:t>
              </a:r>
              <a:endParaRPr lang="zh-CN" altLang="en-US" sz="20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88694" y="4080471"/>
              <a:ext cx="116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7030A0"/>
                  </a:solidFill>
                </a:rPr>
                <a:t>O</a:t>
              </a:r>
              <a:r>
                <a:rPr lang="en-US" altLang="zh-CN" sz="2000" baseline="-25000" dirty="0">
                  <a:solidFill>
                    <a:srgbClr val="7030A0"/>
                  </a:solidFill>
                </a:rPr>
                <a:t>D </a:t>
              </a:r>
              <a:r>
                <a:rPr lang="en-US" altLang="zh-CN" sz="2000" dirty="0">
                  <a:solidFill>
                    <a:srgbClr val="7030A0"/>
                  </a:solidFill>
                </a:rPr>
                <a:t>= -0.3</a:t>
              </a:r>
              <a:endParaRPr lang="zh-CN" altLang="en-US" sz="2000" baseline="-250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380459" y="3705991"/>
                  <a:ext cx="9121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= 0.9</a:t>
                  </a:r>
                  <a:endParaRPr lang="zh-CN" altLang="en-US" sz="20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459" y="3705991"/>
                  <a:ext cx="91210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67" t="-26000" r="-1610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984346" y="3671384"/>
                  <a:ext cx="960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CD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 = 0.1</a:t>
                  </a:r>
                  <a:endParaRPr lang="zh-CN" altLang="en-US" sz="20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46" y="3671384"/>
                  <a:ext cx="9601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54" t="-25490" r="-15924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700010" y="2701888"/>
                  <a:ext cx="960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BA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 = 0.7</a:t>
                  </a:r>
                  <a:endParaRPr lang="zh-CN" altLang="en-US" sz="20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010" y="2701888"/>
                  <a:ext cx="96019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94" t="-25490" r="-15823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9308076" y="2699204"/>
                  <a:ext cx="9682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 = 0.8</a:t>
                  </a:r>
                  <a:endParaRPr lang="zh-CN" altLang="en-US" sz="20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076" y="2699204"/>
                  <a:ext cx="96827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434" t="-26000" r="-1509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/>
          <p:cNvSpPr/>
          <p:nvPr/>
        </p:nvSpPr>
        <p:spPr>
          <a:xfrm>
            <a:off x="588017" y="546425"/>
            <a:ext cx="643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8017" y="1396643"/>
            <a:ext cx="5390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OI model using IC at the first-layer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84876" y="2185925"/>
                <a:ext cx="65805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dirty="0"/>
                  <a:t>= </a:t>
                </a:r>
                <a:r>
                  <a:rPr lang="en-US" altLang="zh-CN" sz="2400" dirty="0" smtClean="0"/>
                  <a:t>p</a:t>
                </a:r>
                <a:r>
                  <a:rPr lang="en-US" altLang="zh-CN" sz="2400" baseline="-25000" dirty="0" smtClean="0"/>
                  <a:t>AD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sz="2400" dirty="0" smtClean="0"/>
                  <a:t>(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2400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sz="2400" dirty="0" smtClean="0">
                    <a:solidFill>
                      <a:srgbClr val="7030A0"/>
                    </a:solidFill>
                  </a:rPr>
                  <a:t>+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 O</a:t>
                </a:r>
                <a:r>
                  <a:rPr lang="en-US" altLang="zh-CN" sz="2400" baseline="-25000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400" dirty="0" smtClean="0"/>
                  <a:t>)/2 +(1-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sz="2400" dirty="0" smtClean="0"/>
                  <a:t>)(</a:t>
                </a:r>
                <a:r>
                  <a:rPr lang="en-US" altLang="zh-CN" sz="2400" dirty="0" smtClean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2400" baseline="-25000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400" dirty="0" smtClean="0">
                    <a:solidFill>
                      <a:srgbClr val="7030A0"/>
                    </a:solidFill>
                  </a:rPr>
                  <a:t>-O</a:t>
                </a:r>
                <a:r>
                  <a:rPr lang="en-US" altLang="zh-CN" sz="2400" baseline="-25000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sz="2400" dirty="0" smtClean="0"/>
                  <a:t>)/2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]</a:t>
                </a:r>
                <a:r>
                  <a:rPr lang="en-US" altLang="zh-CN" sz="2400" dirty="0" smtClean="0"/>
                  <a:t>=0.136</a:t>
                </a: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6" y="2185925"/>
                <a:ext cx="658051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5" t="-26667" r="-17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28385" y="3140108"/>
                <a:ext cx="2174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=-0.022564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140108"/>
                <a:ext cx="217482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61" t="-24590" r="-728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619295" y="3118453"/>
                <a:ext cx="1695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=-0.351</a:t>
                </a: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95" y="3118453"/>
                <a:ext cx="16959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76" t="-26667" r="-971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28385" y="3895805"/>
                <a:ext cx="10823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=0</a:t>
                </a: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895805"/>
                <a:ext cx="10823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742" t="-24590" r="-1629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54674" y="4651502"/>
                <a:ext cx="5123646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74" y="4651502"/>
                <a:ext cx="5123646" cy="9545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6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96724" y="1860455"/>
                <a:ext cx="8150373" cy="977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24" y="1860455"/>
                <a:ext cx="8150373" cy="977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88017" y="546425"/>
            <a:ext cx="706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96724" y="3628970"/>
                <a:ext cx="5123646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24" y="3628970"/>
                <a:ext cx="5123646" cy="9545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017" y="546425"/>
            <a:ext cx="3268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85851" y="771647"/>
            <a:ext cx="238744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12" y="2038393"/>
            <a:ext cx="3484720" cy="79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Assignment score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85851" y="3386142"/>
            <a:ext cx="2387442" cy="794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5437212" y="4832319"/>
                <a:ext cx="3484720" cy="798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S= 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12" y="4832319"/>
                <a:ext cx="3484720" cy="79869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40714" y="1606745"/>
            <a:ext cx="17027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 set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7080069" y="1529279"/>
            <a:ext cx="195942" cy="4049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7080069" y="2920879"/>
            <a:ext cx="195942" cy="4049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7080069" y="4325216"/>
            <a:ext cx="195942" cy="4049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5437211" y="1091688"/>
            <a:ext cx="548639" cy="4139981"/>
          </a:xfrm>
          <a:prstGeom prst="bentConnector3">
            <a:avLst>
              <a:gd name="adj1" fmla="val -110715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9282225" y="1606745"/>
            <a:ext cx="260908" cy="1622656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796793" y="1450705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96793" y="2763065"/>
            <a:ext cx="865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96793" y="1932141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96793" y="3325828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5129</TotalTime>
  <Words>870</Words>
  <Application>Microsoft Office PowerPoint</Application>
  <PresentationFormat>宽屏</PresentationFormat>
  <Paragraphs>188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Wingdings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1562</cp:revision>
  <dcterms:created xsi:type="dcterms:W3CDTF">2016-08-04T01:53:59Z</dcterms:created>
  <dcterms:modified xsi:type="dcterms:W3CDTF">2016-11-06T03:20:34Z</dcterms:modified>
</cp:coreProperties>
</file>