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8" userDrawn="1">
          <p15:clr>
            <a:srgbClr val="A4A3A4"/>
          </p15:clr>
        </p15:guide>
        <p15:guide id="2" pos="122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tianzhu" initials="w" lastIdx="1" clrIdx="0">
    <p:extLst>
      <p:ext uri="{19B8F6BF-5375-455C-9EA6-DF929625EA0E}">
        <p15:presenceInfo xmlns:p15="http://schemas.microsoft.com/office/powerpoint/2012/main" userId="weitianz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  <a:srgbClr val="D9D9D9"/>
    <a:srgbClr val="0070C0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60" autoAdjust="0"/>
    <p:restoredTop sz="84884" autoAdjust="0"/>
  </p:normalViewPr>
  <p:slideViewPr>
    <p:cSldViewPr snapToGrid="0" showGuides="1">
      <p:cViewPr>
        <p:scale>
          <a:sx n="75" d="100"/>
          <a:sy n="75" d="100"/>
        </p:scale>
        <p:origin x="396" y="444"/>
      </p:cViewPr>
      <p:guideLst>
        <p:guide orient="horz" pos="1888"/>
        <p:guide pos="12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E6B7A-88E7-4319-9445-150A6E64A1D5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02B51-648F-47BC-9A3A-AF70E8079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59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一种相对安全的策略：由于枢轴的位置是随机的，那么产生的分割也不会总是会出现劣质的分割。</a:t>
            </a:r>
            <a:endParaRPr lang="en-US" altLang="zh-CN" dirty="0" smtClean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随机化快速排序可以对于绝大多数输入数据达到</a:t>
            </a:r>
            <a:r>
              <a:rPr lang="en-US" altLang="zh-CN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O(nlogn</a:t>
            </a:r>
            <a:r>
              <a:rPr lang="zh-CN" altLang="en-US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）的期望时间复杂度。</a:t>
            </a:r>
            <a:endParaRPr lang="en-US" altLang="zh-CN" dirty="0" smtClean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“随机化快速排序可以满足一个人一辈子的人品需求。”</a:t>
            </a:r>
            <a:endParaRPr lang="zh-CN" altLang="en-US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98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在随机选取枢轴的基础上改进</a:t>
            </a:r>
            <a:endParaRPr lang="en-US" altLang="zh-CN" dirty="0" smtClean="0"/>
          </a:p>
          <a:p>
            <a:r>
              <a:rPr lang="zh-CN" altLang="en-US" dirty="0" smtClean="0"/>
              <a:t>同样是对序列中存在部分有序的数组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022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759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88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078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46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60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794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03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46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11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2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22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6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53555" y="2290328"/>
            <a:ext cx="3036891" cy="775112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+mn-lt"/>
                <a:ea typeface="+mn-ea"/>
                <a:cs typeface="+mn-ea"/>
                <a:sym typeface="+mn-lt"/>
              </a:rPr>
              <a:t>快速排序</a:t>
            </a:r>
            <a:endParaRPr lang="zh-CN" altLang="en-US" sz="4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7414" y="4997003"/>
            <a:ext cx="2387960" cy="88236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魏天</a:t>
            </a:r>
            <a:r>
              <a:rPr lang="zh-CN" altLang="en-US" sz="2000" dirty="0" smtClean="0">
                <a:cs typeface="+mn-ea"/>
                <a:sym typeface="+mn-lt"/>
              </a:rPr>
              <a:t>柱</a:t>
            </a:r>
            <a:endParaRPr lang="en-US" altLang="zh-CN" sz="2000" dirty="0" smtClean="0">
              <a:cs typeface="+mn-ea"/>
              <a:sym typeface="+mn-lt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2016-4-21</a:t>
            </a:r>
          </a:p>
        </p:txBody>
      </p:sp>
    </p:spTree>
    <p:extLst>
      <p:ext uri="{BB962C8B-B14F-4D97-AF65-F5344CB8AC3E}">
        <p14:creationId xmlns:p14="http://schemas.microsoft.com/office/powerpoint/2010/main" val="22204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2166" y="605169"/>
            <a:ext cx="4249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快速排序及优化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>
                <a:solidFill>
                  <a:srgbClr val="FF0000"/>
                </a:solidFill>
              </a:rPr>
              <a:t>固定</a:t>
            </a:r>
            <a:r>
              <a:rPr lang="zh-CN" altLang="en-US" sz="2400" dirty="0" smtClean="0"/>
              <a:t>枢轴</a:t>
            </a:r>
            <a:endParaRPr lang="zh-CN" altLang="en-US" sz="24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4674496" y="2205979"/>
            <a:ext cx="2074494" cy="488373"/>
            <a:chOff x="3004838" y="1533308"/>
            <a:chExt cx="2074494" cy="488373"/>
          </a:xfrm>
        </p:grpSpPr>
        <p:sp>
          <p:nvSpPr>
            <p:cNvPr id="8" name="矩形 7"/>
            <p:cNvSpPr/>
            <p:nvPr/>
          </p:nvSpPr>
          <p:spPr>
            <a:xfrm>
              <a:off x="3004838" y="153330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b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524743" y="153330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c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042268" y="153330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559787" y="153330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748556" y="2205979"/>
            <a:ext cx="1557768" cy="488373"/>
            <a:chOff x="6748556" y="2205979"/>
            <a:chExt cx="1557768" cy="488373"/>
          </a:xfrm>
        </p:grpSpPr>
        <p:sp>
          <p:nvSpPr>
            <p:cNvPr id="12" name="矩形 11"/>
            <p:cNvSpPr/>
            <p:nvPr/>
          </p:nvSpPr>
          <p:spPr>
            <a:xfrm>
              <a:off x="6748556" y="2205979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267667" y="2205979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786779" y="2205979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圆角矩形 29"/>
          <p:cNvSpPr/>
          <p:nvPr/>
        </p:nvSpPr>
        <p:spPr>
          <a:xfrm>
            <a:off x="4083627" y="2130825"/>
            <a:ext cx="2144841" cy="63853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749966" y="2130825"/>
            <a:ext cx="2155043" cy="63853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010393" y="1492420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输入待排数组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010393" y="2129628"/>
            <a:ext cx="1817649" cy="1095902"/>
            <a:chOff x="1010393" y="2129628"/>
            <a:chExt cx="1817649" cy="1095902"/>
          </a:xfrm>
        </p:grpSpPr>
        <p:sp>
          <p:nvSpPr>
            <p:cNvPr id="6" name="下箭头 5"/>
            <p:cNvSpPr/>
            <p:nvPr/>
          </p:nvSpPr>
          <p:spPr>
            <a:xfrm>
              <a:off x="1817649" y="2129628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1010393" y="2668232"/>
              <a:ext cx="1817649" cy="557298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选取枢轴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010393" y="3305440"/>
            <a:ext cx="1817649" cy="1095902"/>
            <a:chOff x="1010393" y="3305440"/>
            <a:chExt cx="1817649" cy="1095902"/>
          </a:xfrm>
        </p:grpSpPr>
        <p:sp>
          <p:nvSpPr>
            <p:cNvPr id="33" name="下箭头 32"/>
            <p:cNvSpPr/>
            <p:nvPr/>
          </p:nvSpPr>
          <p:spPr>
            <a:xfrm>
              <a:off x="1817649" y="3305440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1010393" y="3844044"/>
              <a:ext cx="1817649" cy="557298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执行划分操作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010393" y="4481252"/>
            <a:ext cx="1817649" cy="1194718"/>
            <a:chOff x="1010393" y="4481252"/>
            <a:chExt cx="1817649" cy="1194718"/>
          </a:xfrm>
        </p:grpSpPr>
        <p:sp>
          <p:nvSpPr>
            <p:cNvPr id="35" name="下箭头 34"/>
            <p:cNvSpPr/>
            <p:nvPr/>
          </p:nvSpPr>
          <p:spPr>
            <a:xfrm>
              <a:off x="1817649" y="4481252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1010393" y="5005869"/>
              <a:ext cx="1817649" cy="670101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递归对两个数组进行快排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305890" y="220597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i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56380" y="2205835"/>
            <a:ext cx="519545" cy="4885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342668"/>
              </p:ext>
            </p:extLst>
          </p:nvPr>
        </p:nvGraphicFramePr>
        <p:xfrm>
          <a:off x="3303638" y="2588322"/>
          <a:ext cx="5463004" cy="7416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5751"/>
                <a:gridCol w="1365751"/>
                <a:gridCol w="1365751"/>
                <a:gridCol w="13657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8" name="组合 37"/>
          <p:cNvGrpSpPr/>
          <p:nvPr/>
        </p:nvGrpSpPr>
        <p:grpSpPr>
          <a:xfrm>
            <a:off x="3679729" y="2043584"/>
            <a:ext cx="4671278" cy="488517"/>
            <a:chOff x="769999" y="4695288"/>
            <a:chExt cx="4671278" cy="488517"/>
          </a:xfrm>
        </p:grpSpPr>
        <p:sp>
          <p:nvSpPr>
            <p:cNvPr id="39" name="矩形 38"/>
            <p:cNvSpPr/>
            <p:nvPr/>
          </p:nvSpPr>
          <p:spPr>
            <a:xfrm>
              <a:off x="128990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b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8098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c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769999" y="4695288"/>
              <a:ext cx="519545" cy="48851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a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199634" y="2843555"/>
            <a:ext cx="4151373" cy="488373"/>
            <a:chOff x="1289904" y="4695288"/>
            <a:chExt cx="4151373" cy="488373"/>
          </a:xfrm>
        </p:grpSpPr>
        <p:sp>
          <p:nvSpPr>
            <p:cNvPr id="60" name="矩形 59"/>
            <p:cNvSpPr/>
            <p:nvPr/>
          </p:nvSpPr>
          <p:spPr>
            <a:xfrm>
              <a:off x="128990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b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8098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c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719539" y="3534787"/>
            <a:ext cx="3631468" cy="488373"/>
            <a:chOff x="1809809" y="4695288"/>
            <a:chExt cx="3631468" cy="488373"/>
          </a:xfrm>
        </p:grpSpPr>
        <p:sp>
          <p:nvSpPr>
            <p:cNvPr id="71" name="矩形 70"/>
            <p:cNvSpPr/>
            <p:nvPr/>
          </p:nvSpPr>
          <p:spPr>
            <a:xfrm>
              <a:off x="18098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c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5237064" y="4272482"/>
            <a:ext cx="3113943" cy="488373"/>
            <a:chOff x="2327334" y="4695288"/>
            <a:chExt cx="3113943" cy="488373"/>
          </a:xfrm>
        </p:grpSpPr>
        <p:sp>
          <p:nvSpPr>
            <p:cNvPr id="80" name="矩形 79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8"/>
          <p:cNvSpPr txBox="1"/>
          <p:nvPr/>
        </p:nvSpPr>
        <p:spPr>
          <a:xfrm>
            <a:off x="6450577" y="4876584"/>
            <a:ext cx="861774" cy="9286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400" b="1" dirty="0" smtClean="0"/>
              <a:t>…</a:t>
            </a:r>
            <a:endParaRPr lang="zh-CN" altLang="en-US" sz="44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3107204" y="4876584"/>
            <a:ext cx="2184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</a:rPr>
              <a:t>退化到冒泡排序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O(n</a:t>
            </a:r>
            <a:r>
              <a:rPr lang="en-US" altLang="zh-CN" sz="2000" b="1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92116" y="1982397"/>
            <a:ext cx="657336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圆角矩形 100"/>
          <p:cNvSpPr/>
          <p:nvPr/>
        </p:nvSpPr>
        <p:spPr>
          <a:xfrm>
            <a:off x="4116453" y="2781221"/>
            <a:ext cx="657336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22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5E-6 4.07407E-6 L -2.5E-6 -0.07223 " pathEditMode="relative" rAng="0" ptsTypes="AA">
                                      <p:cBhvr>
                                        <p:cTn id="3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3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2.59259E-6 L 0 -0.07222 " pathEditMode="relative" rAng="0" ptsTypes="AA">
                                      <p:cBhvr>
                                        <p:cTn id="4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4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7" presetClass="emph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7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96296E-6 L -0.05677 -2.96296E-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7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2.5E-6 4.07407E-6 L 0.22691 4.07407E-6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7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2.59259E-6 L 0.22691 2.59259E-6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48148E-6 L -0.00643 -0.21389 " pathEditMode="relative" rAng="0" ptsTypes="AA">
                                      <p:cBhvr>
                                        <p:cTn id="1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4"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4" grpId="0" animBg="1"/>
      <p:bldP spid="15" grpId="1" build="allAtOnce" animBg="1"/>
      <p:bldP spid="15" grpId="2" build="allAtOnce" animBg="1"/>
      <p:bldP spid="15" grpId="3" build="allAtOnce" animBg="1"/>
      <p:bldP spid="7" grpId="0" build="allAtOnce" animBg="1"/>
      <p:bldP spid="7" grpId="1" build="allAtOnce" animBg="1"/>
      <p:bldP spid="7" grpId="2" uiExpand="1" build="allAtOnce" animBg="1"/>
      <p:bldP spid="7" grpId="3" build="allAtOnce" animBg="1"/>
      <p:bldP spid="99" grpId="0"/>
      <p:bldP spid="18" grpId="0"/>
      <p:bldP spid="19" grpId="0" animBg="1"/>
      <p:bldP spid="10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02165" y="605169"/>
            <a:ext cx="5964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>
                <a:solidFill>
                  <a:srgbClr val="FF0000"/>
                </a:solidFill>
              </a:rPr>
              <a:t>随机</a:t>
            </a:r>
            <a:r>
              <a:rPr lang="zh-CN" altLang="en-US" sz="2400" dirty="0" smtClean="0"/>
              <a:t>选取枢轴</a:t>
            </a:r>
            <a:endParaRPr lang="zh-CN" altLang="en-US" sz="2400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580596" y="2997200"/>
            <a:ext cx="6985000" cy="12931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/>
              <a:t>简单</a:t>
            </a:r>
            <a:r>
              <a:rPr lang="zh-CN" altLang="en-US" sz="2000" dirty="0" smtClean="0"/>
              <a:t>分析</a:t>
            </a:r>
            <a:endParaRPr lang="en-US" altLang="zh-CN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/>
              <a:t>这是一种相对安全的策略</a:t>
            </a:r>
            <a:endParaRPr lang="en-US" altLang="zh-CN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/>
              <a:t>枢</a:t>
            </a:r>
            <a:r>
              <a:rPr lang="zh-CN" altLang="en-US" sz="2000" dirty="0"/>
              <a:t>轴是随机的，则出现最坏情况的概率大大</a:t>
            </a:r>
            <a:r>
              <a:rPr lang="zh-CN" altLang="en-US" sz="2000" dirty="0" smtClean="0"/>
              <a:t>降低</a:t>
            </a:r>
            <a:endParaRPr lang="en-US" altLang="zh-CN" sz="2000" dirty="0" smtClean="0"/>
          </a:p>
        </p:txBody>
      </p:sp>
      <p:sp>
        <p:nvSpPr>
          <p:cNvPr id="16" name="矩形 15"/>
          <p:cNvSpPr/>
          <p:nvPr/>
        </p:nvSpPr>
        <p:spPr>
          <a:xfrm>
            <a:off x="3035666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55571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c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73096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15761" y="1643123"/>
            <a:ext cx="519545" cy="4885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67494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i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10160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f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29271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g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148383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h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170" y="1574164"/>
            <a:ext cx="609600" cy="60960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590615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505261" y="1587332"/>
            <a:ext cx="657336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873995"/>
              </p:ext>
            </p:extLst>
          </p:nvPr>
        </p:nvGraphicFramePr>
        <p:xfrm>
          <a:off x="1859113" y="4560686"/>
          <a:ext cx="5463004" cy="11125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5751"/>
                <a:gridCol w="1365751"/>
                <a:gridCol w="1365751"/>
                <a:gridCol w="13657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随机枢轴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71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236361" y="2290051"/>
            <a:ext cx="4671278" cy="488517"/>
            <a:chOff x="769999" y="4695288"/>
            <a:chExt cx="4671278" cy="488517"/>
          </a:xfrm>
        </p:grpSpPr>
        <p:sp>
          <p:nvSpPr>
            <p:cNvPr id="5" name="矩形 4"/>
            <p:cNvSpPr/>
            <p:nvPr/>
          </p:nvSpPr>
          <p:spPr>
            <a:xfrm>
              <a:off x="128990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b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8098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…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69999" y="4695288"/>
              <a:ext cx="519545" cy="48851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a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…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“</a:t>
            </a:r>
            <a:r>
              <a:rPr lang="zh-CN" altLang="en-US" sz="2400" dirty="0" smtClean="0">
                <a:solidFill>
                  <a:srgbClr val="FF0000"/>
                </a:solidFill>
              </a:rPr>
              <a:t>三数取中</a:t>
            </a:r>
            <a:r>
              <a:rPr lang="zh-CN" altLang="en-US" sz="2400" dirty="0" smtClean="0"/>
              <a:t>”选取枢轴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602166" y="1534856"/>
            <a:ext cx="63054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快速排序的</a:t>
            </a:r>
            <a:r>
              <a:rPr lang="zh-CN" altLang="en-US" sz="2000" dirty="0" smtClean="0">
                <a:solidFill>
                  <a:srgbClr val="FF0000"/>
                </a:solidFill>
              </a:rPr>
              <a:t>最优情况</a:t>
            </a:r>
            <a:r>
              <a:rPr lang="zh-CN" altLang="en-US" sz="2000" dirty="0" smtClean="0"/>
              <a:t>：每次划分得到的两个序列</a:t>
            </a:r>
            <a:r>
              <a:rPr lang="zh-CN" altLang="en-US" sz="2000" dirty="0" smtClean="0">
                <a:solidFill>
                  <a:srgbClr val="FF0000"/>
                </a:solidFill>
              </a:rPr>
              <a:t>等长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3242846" y="2778424"/>
            <a:ext cx="2658309" cy="1156450"/>
            <a:chOff x="3407922" y="2778424"/>
            <a:chExt cx="2658309" cy="1156450"/>
          </a:xfrm>
        </p:grpSpPr>
        <p:cxnSp>
          <p:nvCxnSpPr>
            <p:cNvPr id="27" name="直接连接符 26"/>
            <p:cNvCxnSpPr>
              <a:stCxn id="8" idx="2"/>
              <a:endCxn id="32" idx="0"/>
            </p:cNvCxnSpPr>
            <p:nvPr/>
          </p:nvCxnSpPr>
          <p:spPr>
            <a:xfrm flipH="1">
              <a:off x="3667695" y="2778424"/>
              <a:ext cx="1068369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8" idx="2"/>
              <a:endCxn id="35" idx="0"/>
            </p:cNvCxnSpPr>
            <p:nvPr/>
          </p:nvCxnSpPr>
          <p:spPr>
            <a:xfrm>
              <a:off x="4736064" y="2778424"/>
              <a:ext cx="1070395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3407922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…</a:t>
              </a:r>
              <a:endParaRPr lang="en-US" altLang="zh-CN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n/2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546686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2000" b="1" dirty="0">
                  <a:solidFill>
                    <a:prstClr val="black"/>
                  </a:solidFill>
                </a:rPr>
                <a:t>…</a:t>
              </a:r>
            </a:p>
            <a:p>
              <a:pPr lvl="0" algn="ctr"/>
              <a:r>
                <a:rPr lang="en-US" altLang="zh-CN" sz="1600" dirty="0" smtClean="0">
                  <a:solidFill>
                    <a:prstClr val="black"/>
                  </a:solidFill>
                </a:rPr>
                <a:t>n/2</a:t>
              </a:r>
              <a:endParaRPr lang="zh-CN" altLang="en-US" sz="1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535921" y="3934874"/>
            <a:ext cx="1814998" cy="1156450"/>
            <a:chOff x="3771392" y="2778424"/>
            <a:chExt cx="1814998" cy="1156450"/>
          </a:xfrm>
        </p:grpSpPr>
        <p:cxnSp>
          <p:nvCxnSpPr>
            <p:cNvPr id="51" name="直接连接符 50"/>
            <p:cNvCxnSpPr>
              <a:stCxn id="32" idx="2"/>
              <a:endCxn id="53" idx="0"/>
            </p:cNvCxnSpPr>
            <p:nvPr/>
          </p:nvCxnSpPr>
          <p:spPr>
            <a:xfrm flipH="1">
              <a:off x="4031165" y="2778424"/>
              <a:ext cx="706925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32" idx="2"/>
              <a:endCxn id="54" idx="0"/>
            </p:cNvCxnSpPr>
            <p:nvPr/>
          </p:nvCxnSpPr>
          <p:spPr>
            <a:xfrm>
              <a:off x="4738090" y="2778424"/>
              <a:ext cx="588528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3771392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2000" b="1" dirty="0">
                  <a:solidFill>
                    <a:prstClr val="black"/>
                  </a:solidFill>
                </a:rPr>
                <a:t>…</a:t>
              </a:r>
            </a:p>
            <a:p>
              <a:pPr lvl="0" algn="ctr"/>
              <a:r>
                <a:rPr lang="en-US" altLang="zh-CN" sz="1600" dirty="0" smtClean="0">
                  <a:solidFill>
                    <a:prstClr val="black"/>
                  </a:solidFill>
                </a:rPr>
                <a:t>n/4</a:t>
              </a:r>
              <a:endParaRPr lang="zh-CN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066845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2000" b="1" dirty="0">
                  <a:solidFill>
                    <a:prstClr val="black"/>
                  </a:solidFill>
                </a:rPr>
                <a:t>…</a:t>
              </a:r>
            </a:p>
            <a:p>
              <a:pPr lvl="0" algn="ctr"/>
              <a:r>
                <a:rPr lang="en-US" altLang="zh-CN" sz="1600" dirty="0">
                  <a:solidFill>
                    <a:prstClr val="black"/>
                  </a:solidFill>
                </a:rPr>
                <a:t>n/4</a:t>
              </a:r>
              <a:endParaRPr lang="zh-CN" altLang="en-US" sz="1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702144" y="3934874"/>
            <a:ext cx="1814998" cy="1156450"/>
            <a:chOff x="3771392" y="2778424"/>
            <a:chExt cx="1814998" cy="1156450"/>
          </a:xfrm>
        </p:grpSpPr>
        <p:cxnSp>
          <p:nvCxnSpPr>
            <p:cNvPr id="59" name="直接连接符 58"/>
            <p:cNvCxnSpPr>
              <a:stCxn id="35" idx="2"/>
              <a:endCxn id="61" idx="0"/>
            </p:cNvCxnSpPr>
            <p:nvPr/>
          </p:nvCxnSpPr>
          <p:spPr>
            <a:xfrm flipH="1">
              <a:off x="4031165" y="2778424"/>
              <a:ext cx="679466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35" idx="2"/>
              <a:endCxn id="62" idx="0"/>
            </p:cNvCxnSpPr>
            <p:nvPr/>
          </p:nvCxnSpPr>
          <p:spPr>
            <a:xfrm>
              <a:off x="4710631" y="2778424"/>
              <a:ext cx="615987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3771392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2000" b="1" dirty="0">
                  <a:solidFill>
                    <a:prstClr val="black"/>
                  </a:solidFill>
                </a:rPr>
                <a:t>…</a:t>
              </a:r>
            </a:p>
            <a:p>
              <a:pPr lvl="0" algn="ctr"/>
              <a:r>
                <a:rPr lang="en-US" altLang="zh-CN" sz="1600" dirty="0" smtClean="0">
                  <a:solidFill>
                    <a:prstClr val="black"/>
                  </a:solidFill>
                </a:rPr>
                <a:t>n/4</a:t>
              </a:r>
              <a:endParaRPr lang="zh-CN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066845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2000" b="1" dirty="0">
                  <a:solidFill>
                    <a:prstClr val="black"/>
                  </a:solidFill>
                </a:rPr>
                <a:t>…</a:t>
              </a:r>
            </a:p>
            <a:p>
              <a:pPr lvl="0" algn="ctr"/>
              <a:r>
                <a:rPr lang="en-US" altLang="zh-CN" sz="1600" dirty="0">
                  <a:solidFill>
                    <a:prstClr val="black"/>
                  </a:solidFill>
                </a:rPr>
                <a:t>n/4</a:t>
              </a:r>
              <a:endParaRPr lang="zh-CN" alt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6907639" y="897810"/>
            <a:ext cx="1997370" cy="924791"/>
          </a:xfrm>
          <a:prstGeom prst="rect">
            <a:avLst/>
          </a:prstGeom>
          <a:noFill/>
          <a:ln w="38100">
            <a:solidFill>
              <a:schemeClr val="accent1">
                <a:alpha val="62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找一个可以 将序列等分的枢轴</a:t>
            </a:r>
            <a:endParaRPr lang="zh-CN" altLang="en-US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6110335" y="2884981"/>
            <a:ext cx="1070770" cy="725905"/>
            <a:chOff x="604826" y="3446501"/>
            <a:chExt cx="1070770" cy="725905"/>
          </a:xfrm>
        </p:grpSpPr>
        <p:sp>
          <p:nvSpPr>
            <p:cNvPr id="72" name="文本框 71"/>
            <p:cNvSpPr txBox="1"/>
            <p:nvPr/>
          </p:nvSpPr>
          <p:spPr>
            <a:xfrm>
              <a:off x="604826" y="3803074"/>
              <a:ext cx="1070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high</a:t>
              </a:r>
              <a:endParaRPr lang="zh-CN" altLang="en-US" dirty="0"/>
            </a:p>
          </p:txBody>
        </p:sp>
        <p:cxnSp>
          <p:nvCxnSpPr>
            <p:cNvPr id="76" name="直接箭头连接符 75"/>
            <p:cNvCxnSpPr/>
            <p:nvPr/>
          </p:nvCxnSpPr>
          <p:spPr>
            <a:xfrm flipV="1">
              <a:off x="1147942" y="3446501"/>
              <a:ext cx="0" cy="3565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1937600" y="2884981"/>
            <a:ext cx="1070770" cy="725905"/>
            <a:chOff x="604826" y="3446501"/>
            <a:chExt cx="1070770" cy="725905"/>
          </a:xfrm>
        </p:grpSpPr>
        <p:sp>
          <p:nvSpPr>
            <p:cNvPr id="82" name="文本框 81"/>
            <p:cNvSpPr txBox="1"/>
            <p:nvPr/>
          </p:nvSpPr>
          <p:spPr>
            <a:xfrm>
              <a:off x="604826" y="3803074"/>
              <a:ext cx="1070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low</a:t>
              </a:r>
              <a:endParaRPr lang="zh-CN" altLang="en-US" dirty="0"/>
            </a:p>
          </p:txBody>
        </p:sp>
        <p:cxnSp>
          <p:nvCxnSpPr>
            <p:cNvPr id="83" name="直接箭头连接符 82"/>
            <p:cNvCxnSpPr/>
            <p:nvPr/>
          </p:nvCxnSpPr>
          <p:spPr>
            <a:xfrm flipV="1">
              <a:off x="1147942" y="3446501"/>
              <a:ext cx="0" cy="3565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>
            <a:off x="4023967" y="2884981"/>
            <a:ext cx="1070770" cy="725905"/>
            <a:chOff x="604826" y="3446501"/>
            <a:chExt cx="1070770" cy="725905"/>
          </a:xfrm>
        </p:grpSpPr>
        <p:sp>
          <p:nvSpPr>
            <p:cNvPr id="85" name="文本框 84"/>
            <p:cNvSpPr txBox="1"/>
            <p:nvPr/>
          </p:nvSpPr>
          <p:spPr>
            <a:xfrm>
              <a:off x="604826" y="3803074"/>
              <a:ext cx="1070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middle</a:t>
              </a:r>
              <a:endParaRPr lang="zh-CN" altLang="en-US" dirty="0"/>
            </a:p>
          </p:txBody>
        </p:sp>
        <p:cxnSp>
          <p:nvCxnSpPr>
            <p:cNvPr id="86" name="直接箭头连接符 85"/>
            <p:cNvCxnSpPr/>
            <p:nvPr/>
          </p:nvCxnSpPr>
          <p:spPr>
            <a:xfrm flipV="1">
              <a:off x="1147942" y="3446501"/>
              <a:ext cx="0" cy="3565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2304250" y="3797267"/>
            <a:ext cx="453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从 </a:t>
            </a:r>
            <a:r>
              <a:rPr lang="en-US" altLang="zh-CN" sz="2000" dirty="0" smtClean="0"/>
              <a:t>a  e  i </a:t>
            </a:r>
            <a:r>
              <a:rPr lang="zh-CN" altLang="en-US" sz="2000" dirty="0" smtClean="0"/>
              <a:t>中找一个中间值做为枢轴</a:t>
            </a:r>
            <a:endParaRPr lang="zh-CN" altLang="en-US" sz="2000" dirty="0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01284"/>
              </p:ext>
            </p:extLst>
          </p:nvPr>
        </p:nvGraphicFramePr>
        <p:xfrm>
          <a:off x="1732436" y="4753089"/>
          <a:ext cx="5463004" cy="14833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5751"/>
                <a:gridCol w="1365751"/>
                <a:gridCol w="1365751"/>
                <a:gridCol w="13657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随机枢轴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90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1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010393" y="1492420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输入待排数组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1817649" y="2129628"/>
            <a:ext cx="122663" cy="45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10393" y="2668232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选取枢轴</a:t>
            </a:r>
          </a:p>
        </p:txBody>
      </p:sp>
      <p:sp>
        <p:nvSpPr>
          <p:cNvPr id="19" name="下箭头 18"/>
          <p:cNvSpPr/>
          <p:nvPr/>
        </p:nvSpPr>
        <p:spPr>
          <a:xfrm>
            <a:off x="1817649" y="3305440"/>
            <a:ext cx="122663" cy="45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010393" y="3844044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执行划分操作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010393" y="4481252"/>
            <a:ext cx="1817649" cy="1194718"/>
            <a:chOff x="1010393" y="4481252"/>
            <a:chExt cx="1817649" cy="1194718"/>
          </a:xfrm>
        </p:grpSpPr>
        <p:sp>
          <p:nvSpPr>
            <p:cNvPr id="22" name="下箭头 21"/>
            <p:cNvSpPr/>
            <p:nvPr/>
          </p:nvSpPr>
          <p:spPr>
            <a:xfrm>
              <a:off x="1817649" y="4481252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010393" y="5005869"/>
              <a:ext cx="1817649" cy="670101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递归对两个数组进行快排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</a:t>
            </a:r>
            <a:r>
              <a:rPr lang="zh-CN" altLang="en-US" sz="2400" dirty="0" smtClean="0"/>
              <a:t>化</a:t>
            </a:r>
            <a:endParaRPr lang="zh-CN" altLang="en-US" sz="2400" dirty="0"/>
          </a:p>
        </p:txBody>
      </p:sp>
      <p:cxnSp>
        <p:nvCxnSpPr>
          <p:cNvPr id="3" name="直接箭头连接符 2"/>
          <p:cNvCxnSpPr>
            <a:stCxn id="17" idx="3"/>
          </p:cNvCxnSpPr>
          <p:nvPr/>
        </p:nvCxnSpPr>
        <p:spPr>
          <a:xfrm flipV="1">
            <a:off x="2828042" y="2475304"/>
            <a:ext cx="1425906" cy="4715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左大括号 26"/>
          <p:cNvSpPr/>
          <p:nvPr/>
        </p:nvSpPr>
        <p:spPr>
          <a:xfrm>
            <a:off x="4488784" y="1645739"/>
            <a:ext cx="435082" cy="1659701"/>
          </a:xfrm>
          <a:prstGeom prst="leftBrace">
            <a:avLst>
              <a:gd name="adj1" fmla="val 126479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976874" y="1526101"/>
            <a:ext cx="2454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固定枢轴</a:t>
            </a:r>
            <a:endParaRPr lang="zh-CN" altLang="en-US" sz="2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4976874" y="2269040"/>
            <a:ext cx="2454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随机选取枢轴</a:t>
            </a:r>
            <a:endParaRPr lang="zh-CN" altLang="en-US" sz="2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923866" y="3011980"/>
            <a:ext cx="2841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“三数取中”</a:t>
            </a:r>
            <a:r>
              <a:rPr lang="zh-CN" altLang="en-US" sz="2000" dirty="0"/>
              <a:t>定</a:t>
            </a:r>
            <a:r>
              <a:rPr lang="zh-CN" altLang="en-US" sz="2000" dirty="0" smtClean="0"/>
              <a:t>枢轴</a:t>
            </a:r>
            <a:endParaRPr lang="zh-CN" altLang="en-US" sz="2000" dirty="0"/>
          </a:p>
        </p:txBody>
      </p:sp>
      <p:cxnSp>
        <p:nvCxnSpPr>
          <p:cNvPr id="18" name="直接箭头连接符 17"/>
          <p:cNvCxnSpPr>
            <a:stCxn id="20" idx="3"/>
          </p:cNvCxnSpPr>
          <p:nvPr/>
        </p:nvCxnSpPr>
        <p:spPr>
          <a:xfrm>
            <a:off x="2828042" y="4122693"/>
            <a:ext cx="1425906" cy="278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左大括号 24"/>
          <p:cNvSpPr/>
          <p:nvPr/>
        </p:nvSpPr>
        <p:spPr>
          <a:xfrm>
            <a:off x="4488784" y="3590885"/>
            <a:ext cx="435082" cy="1659701"/>
          </a:xfrm>
          <a:prstGeom prst="leftBrace">
            <a:avLst>
              <a:gd name="adj1" fmla="val 126479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923866" y="3697535"/>
            <a:ext cx="4220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序列元素小于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时采用直</a:t>
            </a:r>
            <a:r>
              <a:rPr lang="zh-CN" altLang="en-US" sz="2000" dirty="0"/>
              <a:t>排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976874" y="4805814"/>
            <a:ext cx="2078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“聚</a:t>
            </a:r>
            <a:r>
              <a:rPr lang="en-US" altLang="zh-CN" sz="2000" dirty="0"/>
              <a:t>key</a:t>
            </a:r>
            <a:r>
              <a:rPr lang="zh-CN" altLang="en-US" sz="2000" dirty="0"/>
              <a:t>”方法</a:t>
            </a:r>
          </a:p>
        </p:txBody>
      </p:sp>
    </p:spTree>
    <p:extLst>
      <p:ext uri="{BB962C8B-B14F-4D97-AF65-F5344CB8AC3E}">
        <p14:creationId xmlns:p14="http://schemas.microsoft.com/office/powerpoint/2010/main" val="37016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7" grpId="1" animBg="1"/>
      <p:bldP spid="19" grpId="0" animBg="1"/>
      <p:bldP spid="20" grpId="0" animBg="1"/>
      <p:bldP spid="20" grpId="1" animBg="1"/>
      <p:bldP spid="27" grpId="0" animBg="1"/>
      <p:bldP spid="31" grpId="0"/>
      <p:bldP spid="32" grpId="0"/>
      <p:bldP spid="33" grpId="0"/>
      <p:bldP spid="25" grpId="0" animBg="1"/>
      <p:bldP spid="26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“</a:t>
            </a:r>
            <a:r>
              <a:rPr lang="zh-CN" altLang="en-US" sz="2400" dirty="0" smtClean="0">
                <a:solidFill>
                  <a:srgbClr val="FF0000"/>
                </a:solidFill>
              </a:rPr>
              <a:t>聚</a:t>
            </a:r>
            <a:r>
              <a:rPr lang="en-US" altLang="zh-CN" sz="2400" dirty="0" smtClean="0">
                <a:solidFill>
                  <a:srgbClr val="FF0000"/>
                </a:solidFill>
              </a:rPr>
              <a:t>key</a:t>
            </a:r>
            <a:r>
              <a:rPr lang="zh-CN" altLang="en-US" sz="2400" dirty="0" smtClean="0"/>
              <a:t>”</a:t>
            </a:r>
            <a:r>
              <a:rPr lang="zh-CN" altLang="en-US" sz="2400" dirty="0"/>
              <a:t>方法</a:t>
            </a:r>
          </a:p>
        </p:txBody>
      </p:sp>
      <p:sp>
        <p:nvSpPr>
          <p:cNvPr id="7" name="矩形 6"/>
          <p:cNvSpPr/>
          <p:nvPr/>
        </p:nvSpPr>
        <p:spPr>
          <a:xfrm>
            <a:off x="2486348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06253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23778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66443" y="1438037"/>
            <a:ext cx="519545" cy="4885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18176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60842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79953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99065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41297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37288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2166" y="2197588"/>
            <a:ext cx="1170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old</a:t>
            </a:r>
            <a:r>
              <a:rPr lang="zh-CN" altLang="en-US" sz="3200" dirty="0" smtClean="0"/>
              <a:t>：</a:t>
            </a:r>
            <a:endParaRPr lang="zh-CN" altLang="en-US" sz="3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557281" y="2359095"/>
            <a:ext cx="3316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“三数取中”选取枢轴</a:t>
            </a:r>
            <a:endParaRPr lang="zh-CN" altLang="en-US" sz="2000" dirty="0"/>
          </a:p>
        </p:txBody>
      </p:sp>
      <p:sp>
        <p:nvSpPr>
          <p:cNvPr id="20" name="圆角矩形 19"/>
          <p:cNvSpPr/>
          <p:nvPr/>
        </p:nvSpPr>
        <p:spPr>
          <a:xfrm>
            <a:off x="3972401" y="1390590"/>
            <a:ext cx="657336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1966010" y="2995574"/>
            <a:ext cx="5190390" cy="488517"/>
            <a:chOff x="1966010" y="2995574"/>
            <a:chExt cx="5190390" cy="488517"/>
          </a:xfrm>
        </p:grpSpPr>
        <p:sp>
          <p:nvSpPr>
            <p:cNvPr id="21" name="矩形 20"/>
            <p:cNvSpPr/>
            <p:nvPr/>
          </p:nvSpPr>
          <p:spPr>
            <a:xfrm>
              <a:off x="2485915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4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005820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523345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966010" y="2995574"/>
              <a:ext cx="519545" cy="48851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117743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8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409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079520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598632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040864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636855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圆角矩形 31"/>
          <p:cNvSpPr/>
          <p:nvPr/>
        </p:nvSpPr>
        <p:spPr>
          <a:xfrm>
            <a:off x="1884556" y="2938333"/>
            <a:ext cx="1692951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3974677" y="2938333"/>
            <a:ext cx="3251314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29034" y="2297611"/>
            <a:ext cx="63853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优化</a:t>
            </a:r>
            <a:r>
              <a:rPr lang="zh-CN" altLang="en-US" sz="2000" dirty="0" smtClean="0">
                <a:solidFill>
                  <a:srgbClr val="FF0000"/>
                </a:solidFill>
              </a:rPr>
              <a:t>：</a:t>
            </a:r>
            <a:r>
              <a:rPr lang="zh-CN" altLang="en-US" sz="2000" dirty="0" smtClean="0"/>
              <a:t>执</a:t>
            </a:r>
            <a:r>
              <a:rPr lang="zh-CN" altLang="en-US" sz="2000" dirty="0"/>
              <a:t>行划分时，把与</a:t>
            </a:r>
            <a:r>
              <a:rPr lang="en-US" altLang="zh-CN" sz="2000" dirty="0"/>
              <a:t>Key</a:t>
            </a:r>
            <a:r>
              <a:rPr lang="zh-CN" altLang="en-US" sz="2000" dirty="0"/>
              <a:t>相等的元素聚集在一起</a:t>
            </a:r>
          </a:p>
        </p:txBody>
      </p:sp>
      <p:sp>
        <p:nvSpPr>
          <p:cNvPr id="54" name="矩形 53"/>
          <p:cNvSpPr/>
          <p:nvPr/>
        </p:nvSpPr>
        <p:spPr>
          <a:xfrm>
            <a:off x="2485915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005820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523345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966010" y="3016269"/>
            <a:ext cx="519545" cy="4885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6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117743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560409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079520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598632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040864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636855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6912336" y="3613114"/>
            <a:ext cx="1" cy="3149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V="1">
            <a:off x="2214236" y="3613113"/>
            <a:ext cx="1" cy="3149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933588" y="4420214"/>
            <a:ext cx="5190390" cy="488517"/>
            <a:chOff x="1966010" y="4770548"/>
            <a:chExt cx="5190390" cy="488517"/>
          </a:xfrm>
        </p:grpSpPr>
        <p:sp>
          <p:nvSpPr>
            <p:cNvPr id="40" name="矩形 39"/>
            <p:cNvSpPr/>
            <p:nvPr/>
          </p:nvSpPr>
          <p:spPr>
            <a:xfrm>
              <a:off x="2485915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4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005820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523345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966010" y="4770548"/>
              <a:ext cx="519545" cy="48851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17743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8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560409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079520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598632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040864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6636855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圆角矩形 50"/>
          <p:cNvSpPr/>
          <p:nvPr/>
        </p:nvSpPr>
        <p:spPr>
          <a:xfrm>
            <a:off x="1884556" y="4372767"/>
            <a:ext cx="1144931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5515127" y="4372767"/>
            <a:ext cx="1680714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84556" y="3928084"/>
            <a:ext cx="502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将两端与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相等的值移到枢轴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两端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12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1 -3.7037E-7 L -0.23177 -0.00139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72" y="-6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0.2224 -3.7037E-7 " pathEditMode="relative" rAng="0" ptsTypes="AA">
                                      <p:cBhvr>
                                        <p:cTn id="3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0255 L -0.0585 -0.00255 " pathEditMode="relative" rAng="0" ptsTypes="AA">
                                      <p:cBhvr>
                                        <p:cTn id="129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5 -0.00254 L -0.11146 -0.00254 " pathEditMode="relative" rAng="0" ptsTypes="AA">
                                      <p:cBhvr>
                                        <p:cTn id="13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0.05243 -0.00115 " pathEditMode="relative" rAng="0" ptsTypes="AA">
                                      <p:cBhvr>
                                        <p:cTn id="137" dur="7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2" y="-69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05677 -4.44444E-6 " pathEditMode="relative" rAng="0" ptsTypes="AA">
                                      <p:cBhvr>
                                        <p:cTn id="139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46 -0.00255 L -0.17291 -0.00255 " pathEditMode="relative" rAng="0" ptsTypes="AA">
                                      <p:cBhvr>
                                        <p:cTn id="14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291 -0.00255 L -0.22413 -0.00255 " pathEditMode="relative" rAng="0" ptsTypes="AA">
                                      <p:cBhvr>
                                        <p:cTn id="147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77 -2.96296E-6 L -0.17031 -4.44444E-6 " pathEditMode="relative" rAng="0" ptsTypes="AA">
                                      <p:cBhvr>
                                        <p:cTn id="151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0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0.11354 4.07407E-6 " pathEditMode="relative" rAng="0" ptsTypes="AA">
                                      <p:cBhvr>
                                        <p:cTn id="153" dur="7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413 -0.00255 L -0.28507 -0.00255 " pathEditMode="relative" rAng="0" ptsTypes="AA">
                                      <p:cBhvr>
                                        <p:cTn id="157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96296E-6 L -0.23177 0.00047 " pathEditMode="relative" rAng="0" ptsTypes="AA">
                                      <p:cBhvr>
                                        <p:cTn id="161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97" y="23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0.22691 -2.96296E-6 " pathEditMode="relative" rAng="0" ptsTypes="AA">
                                      <p:cBhvr>
                                        <p:cTn id="163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0255 L 0.05903 -0.00255 " pathEditMode="relative" rAng="0" ptsTypes="AA">
                                      <p:cBhvr>
                                        <p:cTn id="172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-0.00255 L 0.11302 -0.00255 " pathEditMode="relative" rAng="0" ptsTypes="AA">
                                      <p:cBhvr>
                                        <p:cTn id="17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177 0.00047 L -0.11806 0.00185 " pathEditMode="relative" rAng="0" ptsTypes="AA">
                                      <p:cBhvr>
                                        <p:cTn id="180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69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96296E-6 L -0.11371 -4.44444E-6 " pathEditMode="relative" rAng="0" ptsTypes="AA">
                                      <p:cBhvr>
                                        <p:cTn id="182" dur="75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02 -0.00255 L 0.16354 -0.00255 " pathEditMode="relative" rAng="0" ptsTypes="AA">
                                      <p:cBhvr>
                                        <p:cTn id="18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91 -3.7037E-6 L 0.16372 0.00047 " pathEditMode="relative" rAng="0" ptsTypes="AA">
                                      <p:cBhvr>
                                        <p:cTn id="190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23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0.0566 -2.96296E-6 " pathEditMode="relative" rAng="0" ptsTypes="AA">
                                      <p:cBhvr>
                                        <p:cTn id="192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507 -0.00255 L -0.33229 -0.00255 " pathEditMode="relative" rAng="0" ptsTypes="AA">
                                      <p:cBhvr>
                                        <p:cTn id="19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1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4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allAtOnce"/>
      <p:bldP spid="18" grpId="0"/>
      <p:bldP spid="18" grpId="1"/>
      <p:bldP spid="19" grpId="0"/>
      <p:bldP spid="19" grpId="1"/>
      <p:bldP spid="20" grpId="0" animBg="1"/>
      <p:bldP spid="20" grpId="1" animBg="1"/>
      <p:bldP spid="32" grpId="0" animBg="1"/>
      <p:bldP spid="32" grpId="1" animBg="1"/>
      <p:bldP spid="35" grpId="0" animBg="1"/>
      <p:bldP spid="35" grpId="1" animBg="1"/>
      <p:bldP spid="38" grpId="0"/>
      <p:bldP spid="54" grpId="0" animBg="1"/>
      <p:bldP spid="55" grpId="0" uiExpand="1" build="allAtOnce" animBg="1"/>
      <p:bldP spid="56" grpId="0" build="allAtOnce" animBg="1"/>
      <p:bldP spid="57" grpId="0" uiExpand="1" build="allAtOnce"/>
      <p:bldP spid="57" grpId="1" uiExpand="1" build="allAtOnce" animBg="1"/>
      <p:bldP spid="58" grpId="0" uiExpand="1" build="allAtOnce" animBg="1"/>
      <p:bldP spid="59" grpId="0" build="allAtOnce" animBg="1"/>
      <p:bldP spid="60" grpId="0" animBg="1"/>
      <p:bldP spid="61" grpId="0" uiExpand="1" build="allAtOnce" animBg="1"/>
      <p:bldP spid="62" grpId="0" uiExpand="1" build="allAtOnce"/>
      <p:bldP spid="62" grpId="1" build="allAtOnce" animBg="1"/>
      <p:bldP spid="63" grpId="0" animBg="1"/>
      <p:bldP spid="51" grpId="0" animBg="1"/>
      <p:bldP spid="52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010393" y="1492420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输入待排数组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1817649" y="2129628"/>
            <a:ext cx="122663" cy="45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10393" y="2668232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选取枢轴</a:t>
            </a:r>
          </a:p>
        </p:txBody>
      </p:sp>
      <p:sp>
        <p:nvSpPr>
          <p:cNvPr id="19" name="下箭头 18"/>
          <p:cNvSpPr/>
          <p:nvPr/>
        </p:nvSpPr>
        <p:spPr>
          <a:xfrm>
            <a:off x="1817649" y="3305440"/>
            <a:ext cx="122663" cy="45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010393" y="3844044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执行划分操作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010393" y="4481252"/>
            <a:ext cx="1817649" cy="1194718"/>
            <a:chOff x="1010393" y="4481252"/>
            <a:chExt cx="1817649" cy="1194718"/>
          </a:xfrm>
        </p:grpSpPr>
        <p:sp>
          <p:nvSpPr>
            <p:cNvPr id="22" name="下箭头 21"/>
            <p:cNvSpPr/>
            <p:nvPr/>
          </p:nvSpPr>
          <p:spPr>
            <a:xfrm>
              <a:off x="1817649" y="4481252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010393" y="5005869"/>
              <a:ext cx="1817649" cy="670101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递归对两个数组进行快排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快速排序及优化</a:t>
            </a:r>
            <a:endParaRPr lang="zh-CN" altLang="en-US" sz="2400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537679"/>
              </p:ext>
            </p:extLst>
          </p:nvPr>
        </p:nvGraphicFramePr>
        <p:xfrm>
          <a:off x="3176771" y="2245214"/>
          <a:ext cx="5463004" cy="30378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5751"/>
                <a:gridCol w="1365751"/>
                <a:gridCol w="1365751"/>
                <a:gridCol w="13657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随机枢轴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zh-CN" altLang="en-US" dirty="0" smtClean="0"/>
                        <a:t>直排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zh-CN" altLang="en-US" dirty="0" smtClean="0"/>
                        <a:t>直排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zh-CN" alt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CN" altLang="en-US" dirty="0" smtClean="0"/>
                        <a:t>“聚</a:t>
                      </a:r>
                      <a:r>
                        <a:rPr lang="en-US" altLang="zh-CN" dirty="0" smtClean="0"/>
                        <a:t>key</a:t>
                      </a:r>
                      <a:r>
                        <a:rPr lang="zh-CN" altLang="en-US" dirty="0" smtClean="0"/>
                        <a:t>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47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367996" y="2018947"/>
            <a:ext cx="5244873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Qsort (arr , low , high){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if(low &lt; high)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pivotPos = partition(arr , low , high) 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Qsort (arr , low , </a:t>
            </a:r>
            <a:r>
              <a:rPr lang="en-US" altLang="zh-CN" dirty="0" smtClean="0">
                <a:solidFill>
                  <a:srgbClr val="FF0000"/>
                </a:solidFill>
              </a:rPr>
              <a:t>pivotPos - 1);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	Qsort (arr , </a:t>
            </a:r>
            <a:r>
              <a:rPr lang="en-US" altLang="zh-CN" dirty="0" smtClean="0">
                <a:solidFill>
                  <a:srgbClr val="FF0000"/>
                </a:solidFill>
              </a:rPr>
              <a:t>pivotPos + 1 , high);</a:t>
            </a:r>
          </a:p>
          <a:p>
            <a:r>
              <a:rPr lang="en-US" altLang="zh-CN" dirty="0" smtClean="0"/>
              <a:t>     }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</a:t>
            </a:r>
            <a:r>
              <a:rPr lang="zh-CN" altLang="en-US" sz="2400" dirty="0" smtClean="0"/>
              <a:t>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其它</a:t>
            </a:r>
            <a:endParaRPr lang="zh-CN" altLang="en-US" sz="2400" dirty="0"/>
          </a:p>
        </p:txBody>
      </p:sp>
      <p:sp>
        <p:nvSpPr>
          <p:cNvPr id="2" name="圆角矩形 1"/>
          <p:cNvSpPr/>
          <p:nvPr/>
        </p:nvSpPr>
        <p:spPr>
          <a:xfrm>
            <a:off x="2158405" y="3348959"/>
            <a:ext cx="3530015" cy="787105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201477" y="5173227"/>
            <a:ext cx="365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使用并行</a:t>
            </a:r>
            <a:r>
              <a:rPr lang="zh-CN" altLang="en-US" sz="2000" dirty="0" smtClean="0"/>
              <a:t>或多</a:t>
            </a:r>
            <a:r>
              <a:rPr lang="zh-CN" altLang="en-US" sz="2000" dirty="0"/>
              <a:t>线程处理子序列</a:t>
            </a:r>
          </a:p>
        </p:txBody>
      </p:sp>
      <p:sp>
        <p:nvSpPr>
          <p:cNvPr id="17" name="矩形 16"/>
          <p:cNvSpPr/>
          <p:nvPr/>
        </p:nvSpPr>
        <p:spPr>
          <a:xfrm>
            <a:off x="602166" y="1249815"/>
            <a:ext cx="457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2166" y="5173227"/>
            <a:ext cx="457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1477" y="126341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/>
              <a:t>循环替代递归</a:t>
            </a:r>
          </a:p>
        </p:txBody>
      </p:sp>
    </p:spTree>
    <p:extLst>
      <p:ext uri="{BB962C8B-B14F-4D97-AF65-F5344CB8AC3E}">
        <p14:creationId xmlns:p14="http://schemas.microsoft.com/office/powerpoint/2010/main" val="99273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 animBg="1"/>
      <p:bldP spid="16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43243" y="2967335"/>
            <a:ext cx="405752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One more thing…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69340" y="1854636"/>
            <a:ext cx="5244873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Qsort (arr , low , high){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if(low &lt; high)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en-US" altLang="zh-CN" b="1" dirty="0" smtClean="0">
                <a:solidFill>
                  <a:srgbClr val="FF0000"/>
                </a:solidFill>
              </a:rPr>
              <a:t>pivotPos = partition(arr , low , high)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Qsort (arr , low , </a:t>
            </a:r>
            <a:r>
              <a:rPr lang="en-US" altLang="zh-CN" dirty="0" smtClean="0"/>
              <a:t>pivotPos - 1);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Qsort (arr , </a:t>
            </a:r>
            <a:r>
              <a:rPr lang="en-US" altLang="zh-CN" dirty="0" smtClean="0"/>
              <a:t>pivotPos + 1 , high);</a:t>
            </a:r>
          </a:p>
          <a:p>
            <a:r>
              <a:rPr lang="en-US" altLang="zh-CN" dirty="0" smtClean="0"/>
              <a:t>     }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269340" y="177800"/>
            <a:ext cx="52705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 </a:t>
            </a:r>
            <a:r>
              <a:rPr lang="en-US" altLang="zh-CN" dirty="0" smtClean="0"/>
              <a:t>Partition ( int </a:t>
            </a:r>
            <a:r>
              <a:rPr lang="en-US" altLang="zh-CN" dirty="0"/>
              <a:t>ve</a:t>
            </a:r>
            <a:r>
              <a:rPr lang="en-US" altLang="zh-CN" dirty="0" smtClean="0"/>
              <a:t>[] , int </a:t>
            </a:r>
            <a:r>
              <a:rPr lang="en-US" altLang="zh-CN" dirty="0"/>
              <a:t>low </a:t>
            </a:r>
            <a:r>
              <a:rPr lang="en-US" altLang="zh-CN" dirty="0" smtClean="0"/>
              <a:t>, int  high) {</a:t>
            </a:r>
            <a:endParaRPr lang="en-US" altLang="zh-CN" dirty="0"/>
          </a:p>
          <a:p>
            <a:r>
              <a:rPr lang="en-US" altLang="zh-CN" dirty="0"/>
              <a:t>	int i=low;</a:t>
            </a:r>
          </a:p>
          <a:p>
            <a:r>
              <a:rPr lang="en-US" altLang="zh-CN" dirty="0"/>
              <a:t>	int j=high;</a:t>
            </a:r>
          </a:p>
          <a:p>
            <a:r>
              <a:rPr lang="en-US" altLang="zh-CN" dirty="0"/>
              <a:t>	int pivot=ve[low</a:t>
            </a:r>
            <a:r>
              <a:rPr lang="en-US" altLang="zh-CN" dirty="0" smtClean="0"/>
              <a:t>];</a:t>
            </a:r>
            <a:endParaRPr lang="en-US" altLang="zh-CN" dirty="0"/>
          </a:p>
          <a:p>
            <a:r>
              <a:rPr lang="en-US" altLang="zh-CN" dirty="0"/>
              <a:t>	while (i!=j)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while(ve[j</a:t>
            </a:r>
            <a:r>
              <a:rPr lang="en-US" altLang="zh-CN" dirty="0" smtClean="0"/>
              <a:t>]&gt;=pivot</a:t>
            </a:r>
            <a:r>
              <a:rPr lang="en-US" altLang="zh-CN" dirty="0"/>
              <a:t>&amp;&amp;i&lt;j) </a:t>
            </a:r>
          </a:p>
          <a:p>
            <a:r>
              <a:rPr lang="en-US" altLang="zh-CN" dirty="0"/>
              <a:t>			j--;</a:t>
            </a:r>
          </a:p>
          <a:p>
            <a:r>
              <a:rPr lang="en-US" altLang="zh-CN" dirty="0"/>
              <a:t>		if (i&lt;j)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ve[i]=ve[j];</a:t>
            </a:r>
          </a:p>
          <a:p>
            <a:r>
              <a:rPr lang="en-US" altLang="zh-CN" dirty="0"/>
              <a:t>			i++;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while(ve[i</a:t>
            </a:r>
            <a:r>
              <a:rPr lang="en-US" altLang="zh-CN" dirty="0" smtClean="0"/>
              <a:t>]&lt;=pivot</a:t>
            </a:r>
            <a:r>
              <a:rPr lang="en-US" altLang="zh-CN" dirty="0"/>
              <a:t>&amp;&amp;i&lt;j)</a:t>
            </a:r>
          </a:p>
          <a:p>
            <a:r>
              <a:rPr lang="en-US" altLang="zh-CN" dirty="0"/>
              <a:t>			i++;</a:t>
            </a:r>
          </a:p>
          <a:p>
            <a:r>
              <a:rPr lang="en-US" altLang="zh-CN" dirty="0"/>
              <a:t>		if(i&lt;j){</a:t>
            </a:r>
          </a:p>
          <a:p>
            <a:r>
              <a:rPr lang="en-US" altLang="zh-CN" dirty="0"/>
              <a:t>			ve[j]=ve[i];</a:t>
            </a:r>
          </a:p>
          <a:p>
            <a:r>
              <a:rPr lang="en-US" altLang="zh-CN" dirty="0"/>
              <a:t>			j--;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ve[i]=pivot;</a:t>
            </a:r>
          </a:p>
          <a:p>
            <a:r>
              <a:rPr lang="en-US" altLang="zh-CN" dirty="0"/>
              <a:t>	return i;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1828800" y="912843"/>
            <a:ext cx="63373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	while (i!=j)</a:t>
            </a:r>
          </a:p>
          <a:p>
            <a:r>
              <a:rPr lang="en-US" altLang="zh-CN" sz="2000" dirty="0"/>
              <a:t>	{</a:t>
            </a:r>
          </a:p>
          <a:p>
            <a:r>
              <a:rPr lang="en-US" altLang="zh-CN" sz="2000" dirty="0"/>
              <a:t>		while(ve[j</a:t>
            </a:r>
            <a:r>
              <a:rPr lang="en-US" altLang="zh-CN" sz="2000" dirty="0" smtClean="0"/>
              <a:t>] &gt;= pivot &amp;&amp; i &lt; j</a:t>
            </a:r>
            <a:r>
              <a:rPr lang="en-US" altLang="zh-CN" sz="2000" dirty="0"/>
              <a:t>) </a:t>
            </a:r>
            <a:r>
              <a:rPr lang="en-US" altLang="zh-CN" sz="2000" dirty="0" smtClean="0"/>
              <a:t>  j-</a:t>
            </a:r>
            <a:r>
              <a:rPr lang="en-US" altLang="zh-CN" sz="2000" dirty="0"/>
              <a:t>- 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		if </a:t>
            </a:r>
            <a:r>
              <a:rPr lang="en-US" altLang="zh-CN" sz="2000" dirty="0" smtClean="0"/>
              <a:t>( i &lt; j )</a:t>
            </a:r>
            <a:endParaRPr lang="en-US" altLang="zh-CN" sz="2000" dirty="0"/>
          </a:p>
          <a:p>
            <a:r>
              <a:rPr lang="en-US" altLang="zh-CN" sz="2000" dirty="0"/>
              <a:t>		{</a:t>
            </a:r>
          </a:p>
          <a:p>
            <a:r>
              <a:rPr lang="en-US" altLang="zh-CN" sz="2000" dirty="0"/>
              <a:t>			ve[i</a:t>
            </a:r>
            <a:r>
              <a:rPr lang="en-US" altLang="zh-CN" sz="2000" dirty="0" smtClean="0"/>
              <a:t>] = ve[j</a:t>
            </a:r>
            <a:r>
              <a:rPr lang="en-US" altLang="zh-CN" sz="2000" dirty="0"/>
              <a:t>];</a:t>
            </a:r>
          </a:p>
          <a:p>
            <a:r>
              <a:rPr lang="en-US" altLang="zh-CN" sz="2000" dirty="0"/>
              <a:t>			i++;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smtClean="0"/>
              <a:t>}</a:t>
            </a:r>
            <a:endParaRPr lang="en-US" altLang="zh-CN" sz="2000" dirty="0"/>
          </a:p>
          <a:p>
            <a:r>
              <a:rPr lang="en-US" altLang="zh-CN" sz="2000" dirty="0"/>
              <a:t>		while</a:t>
            </a:r>
            <a:r>
              <a:rPr lang="en-US" altLang="zh-CN" sz="2000" dirty="0" smtClean="0"/>
              <a:t>( ve[i] &lt;= pivot &amp;&amp; i &lt; j )  i++;</a:t>
            </a:r>
          </a:p>
          <a:p>
            <a:endParaRPr lang="en-US" altLang="zh-CN" sz="2000" dirty="0"/>
          </a:p>
          <a:p>
            <a:r>
              <a:rPr lang="en-US" altLang="zh-CN" sz="2000" dirty="0"/>
              <a:t>		if</a:t>
            </a:r>
            <a:r>
              <a:rPr lang="en-US" altLang="zh-CN" sz="2000" dirty="0" smtClean="0"/>
              <a:t>( i &lt; j ){</a:t>
            </a:r>
            <a:endParaRPr lang="en-US" altLang="zh-CN" sz="2000" dirty="0"/>
          </a:p>
          <a:p>
            <a:r>
              <a:rPr lang="en-US" altLang="zh-CN" sz="2000" dirty="0"/>
              <a:t>			ve[j</a:t>
            </a:r>
            <a:r>
              <a:rPr lang="en-US" altLang="zh-CN" sz="2000" dirty="0" smtClean="0"/>
              <a:t>] = ve[i</a:t>
            </a:r>
            <a:r>
              <a:rPr lang="en-US" altLang="zh-CN" sz="2000" dirty="0"/>
              <a:t>];</a:t>
            </a:r>
          </a:p>
          <a:p>
            <a:r>
              <a:rPr lang="en-US" altLang="zh-CN" sz="2000" dirty="0"/>
              <a:t>			j--;</a:t>
            </a:r>
          </a:p>
          <a:p>
            <a:r>
              <a:rPr lang="en-US" altLang="zh-CN" sz="2000" dirty="0"/>
              <a:t>		}</a:t>
            </a:r>
          </a:p>
          <a:p>
            <a:r>
              <a:rPr lang="en-US" altLang="zh-CN" sz="2000" dirty="0"/>
              <a:t>	}</a:t>
            </a:r>
            <a:endParaRPr lang="en-US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3505200" y="1473200"/>
            <a:ext cx="3911600" cy="520700"/>
          </a:xfrm>
          <a:prstGeom prst="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606800" y="3568700"/>
            <a:ext cx="3911600" cy="520700"/>
          </a:xfrm>
          <a:prstGeom prst="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48790" y="1352550"/>
            <a:ext cx="3911600" cy="4400550"/>
          </a:xfrm>
          <a:prstGeom prst="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1433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7" grpId="1"/>
      <p:bldP spid="4" grpId="0"/>
      <p:bldP spid="4" grpId="1"/>
      <p:bldP spid="2" grpId="0"/>
      <p:bldP spid="3" grpId="0" animBg="1"/>
      <p:bldP spid="8" grpId="0" animBg="1"/>
      <p:bldP spid="9" grpId="0" animBg="1"/>
      <p:bldP spid="9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 panose="020F0302020204030204"/>
        <a:ea typeface="楷体"/>
        <a:cs typeface=""/>
      </a:majorFont>
      <a:minorFont>
        <a:latin typeface="Arial" panose="020F0502020204030204"/>
        <a:ea typeface="楷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4162</TotalTime>
  <Words>789</Words>
  <Application>Microsoft Office PowerPoint</Application>
  <PresentationFormat>全屏显示(4:3)</PresentationFormat>
  <Paragraphs>251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楷体</vt:lpstr>
      <vt:lpstr>宋体</vt:lpstr>
      <vt:lpstr>Arial</vt:lpstr>
      <vt:lpstr>Calibri</vt:lpstr>
      <vt:lpstr>Courier New</vt:lpstr>
      <vt:lpstr>Office 主题</vt:lpstr>
      <vt:lpstr>快速排序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weitianzhu</dc:creator>
  <cp:lastModifiedBy>weitianzhu</cp:lastModifiedBy>
  <cp:revision>1401</cp:revision>
  <dcterms:created xsi:type="dcterms:W3CDTF">2016-04-06T11:05:22Z</dcterms:created>
  <dcterms:modified xsi:type="dcterms:W3CDTF">2016-04-18T07:06:02Z</dcterms:modified>
  <cp:category>算法</cp:category>
</cp:coreProperties>
</file>