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8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70C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8" autoAdjust="0"/>
    <p:restoredTop sz="84884" autoAdjust="0"/>
  </p:normalViewPr>
  <p:slideViewPr>
    <p:cSldViewPr snapToGrid="0" showGuides="1">
      <p:cViewPr varScale="1">
        <p:scale>
          <a:sx n="88" d="100"/>
          <a:sy n="88" d="100"/>
        </p:scale>
        <p:origin x="102" y="174"/>
      </p:cViewPr>
      <p:guideLst>
        <p:guide orient="horz" pos="3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1T17:12:40.733" idx="1">
    <p:pos x="10" y="10"/>
    <p:text>方法二中 为点乘没有在前面讲解，注意一下应用时应该说明，要么在前面添加上相应的知识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9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更为常用字的是叉积的第二种定义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矩阵行列式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0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，两条连续的线段 </a:t>
            </a:r>
            <a:r>
              <a:rPr lang="en-US" altLang="zh-CN" dirty="0" smtClean="0"/>
              <a:t>p0p1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p1p2</a:t>
            </a:r>
            <a:r>
              <a:rPr lang="zh-CN" altLang="en-US" dirty="0" smtClean="0"/>
              <a:t>是向左转还是向右转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7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nlogn</a:t>
            </a:r>
            <a:r>
              <a:rPr lang="zh-CN" altLang="en-US" dirty="0" smtClean="0"/>
              <a:t>是排序的时间复杂度（对</a:t>
            </a:r>
            <a:r>
              <a:rPr lang="en-US" altLang="zh-CN" dirty="0" smtClean="0"/>
              <a:t>2N</a:t>
            </a:r>
            <a:r>
              <a:rPr lang="zh-CN" altLang="en-US" dirty="0" smtClean="0"/>
              <a:t>个端点进行排序），真正进行扫除的时间复杂度是（最大是）</a:t>
            </a:r>
            <a:r>
              <a:rPr lang="en-US" altLang="zh-CN" dirty="0" smtClean="0"/>
              <a:t>2N</a:t>
            </a:r>
          </a:p>
          <a:p>
            <a:r>
              <a:rPr lang="zh-CN" altLang="en-US" dirty="0" smtClean="0"/>
              <a:t> 注意在扫除的过程中</a:t>
            </a:r>
            <a:r>
              <a:rPr lang="zh-CN" altLang="en-US" baseline="0" dirty="0" smtClean="0"/>
              <a:t> 顶点的进出都要与相邻的顶点检验是否会相交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5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6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一种相对安全的策略：由于枢轴的位置是随机的，那么产生的分割也不会总是会出现劣质的分割。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随机化快速排序可以对于绝大多数输入数据达到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O(nlogn</a:t>
            </a: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）的期望时间复杂度。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“随机化快速排序可以满足一个人一辈子的人品需求。”</a:t>
            </a:r>
            <a:endParaRPr lang="zh-CN" altLang="en-US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3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在随机选取枢轴的基础上改进</a:t>
            </a:r>
            <a:endParaRPr lang="en-US" altLang="zh-CN" dirty="0" smtClean="0"/>
          </a:p>
          <a:p>
            <a:r>
              <a:rPr lang="zh-CN" altLang="en-US" dirty="0" smtClean="0"/>
              <a:t>同样是对序列中存在部分有序的数组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9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47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5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8D00-0FCD-4EAB-83C1-D2FAC4DB02E4}" type="datetime1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61B7E18-A2B9-4F7D-B018-DBCB2869211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0498-DA07-4B14-8F29-4F4CB2754F9B}" type="datetime1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5E6C-87DD-4D39-BAF5-3479B02302DB}" type="datetime1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90D4-2200-4AED-9507-C04E641E341B}" type="datetime1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61B7E18-A2B9-4F7D-B018-DBCB2869211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59E5-1826-4995-9222-D9899A684FC9}" type="datetime1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61B7E18-A2B9-4F7D-B018-DBCB2869211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1379-27CA-4C4F-9495-C155964D7F31}" type="datetime1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DF51-0857-485D-B2C5-0BF1BEB74D6A}" type="datetime1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F1AF-04A3-4E8B-92C0-5C2D31DDF989}" type="datetime1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FAB3-8DB9-4CD0-8821-2CEB66ADAB74}" type="datetime1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B1C6-E1AC-44DF-B0B6-112CC4500F9D}" type="datetime1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534D-6115-4633-B341-3BA8C2D86A4E}" type="datetime1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BC2D3-8DF2-44FD-9490-E548FC07F9D8}" type="datetime1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comments" Target="../comments/comment1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114" y="2290327"/>
            <a:ext cx="5487772" cy="12010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计</a:t>
            </a:r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算几何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sz="3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快排及优化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387960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 2016-4-21  </a:t>
            </a: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 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扫描法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43006" y="3191314"/>
            <a:ext cx="3831406" cy="2922378"/>
            <a:chOff x="643006" y="3191314"/>
            <a:chExt cx="3831406" cy="2922378"/>
          </a:xfrm>
        </p:grpSpPr>
        <p:grpSp>
          <p:nvGrpSpPr>
            <p:cNvPr id="64" name="组合 63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56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917377" y="574436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975427" y="499041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665491" y="356064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043143" y="3191314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28613" y="1323308"/>
            <a:ext cx="762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选</a:t>
            </a:r>
            <a:r>
              <a:rPr lang="zh-CN" altLang="en-US" sz="2000" dirty="0" smtClean="0"/>
              <a:t>出点集中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值最</a:t>
            </a:r>
            <a:r>
              <a:rPr lang="zh-CN" altLang="en-US" sz="2000" dirty="0"/>
              <a:t>小</a:t>
            </a:r>
            <a:r>
              <a:rPr lang="zh-CN" altLang="en-US" sz="2000" dirty="0" smtClean="0"/>
              <a:t>的点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（若有多个，选取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最小的点）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/>
              <a:t>根据以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为基准的</a:t>
            </a:r>
            <a:r>
              <a:rPr lang="zh-CN" altLang="en-US" sz="2000" dirty="0" smtClean="0">
                <a:solidFill>
                  <a:srgbClr val="FF0000"/>
                </a:solidFill>
              </a:rPr>
              <a:t>极角</a:t>
            </a:r>
            <a:r>
              <a:rPr lang="zh-CN" altLang="en-US" sz="2000" dirty="0" smtClean="0"/>
              <a:t>对剩余顶点进行升序排列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创</a:t>
            </a:r>
            <a:r>
              <a:rPr lang="zh-CN" altLang="en-US" sz="2000" dirty="0" smtClean="0"/>
              <a:t>建一个栈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用来存放处理的端点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2266605" y="5658879"/>
            <a:ext cx="2412918" cy="369332"/>
            <a:chOff x="2266605" y="5658879"/>
            <a:chExt cx="2412918" cy="369332"/>
          </a:xfrm>
        </p:grpSpPr>
        <p:cxnSp>
          <p:nvCxnSpPr>
            <p:cNvPr id="76" name="直接箭头连接符 75"/>
            <p:cNvCxnSpPr>
              <a:stCxn id="56" idx="6"/>
            </p:cNvCxnSpPr>
            <p:nvPr/>
          </p:nvCxnSpPr>
          <p:spPr>
            <a:xfrm>
              <a:off x="2266605" y="5658880"/>
              <a:ext cx="21227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180538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165431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</p:grpSp>
      <p:cxnSp>
        <p:nvCxnSpPr>
          <p:cNvPr id="80" name="直接箭头连接符 79"/>
          <p:cNvCxnSpPr>
            <a:stCxn id="56" idx="7"/>
            <a:endCxn id="57" idx="3"/>
          </p:cNvCxnSpPr>
          <p:nvPr/>
        </p:nvCxnSpPr>
        <p:spPr>
          <a:xfrm flipV="1">
            <a:off x="2241569" y="4656068"/>
            <a:ext cx="1205610" cy="942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utoShape 29"/>
          <p:cNvSpPr>
            <a:spLocks noChangeArrowheads="1"/>
          </p:cNvSpPr>
          <p:nvPr/>
        </p:nvSpPr>
        <p:spPr bwMode="auto">
          <a:xfrm>
            <a:off x="2094976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108613" y="5012175"/>
            <a:ext cx="1225879" cy="828441"/>
            <a:chOff x="2108613" y="5012175"/>
            <a:chExt cx="1225879" cy="828441"/>
          </a:xfrm>
        </p:grpSpPr>
        <p:sp>
          <p:nvSpPr>
            <p:cNvPr id="83" name="弧形 82"/>
            <p:cNvSpPr/>
            <p:nvPr/>
          </p:nvSpPr>
          <p:spPr>
            <a:xfrm rot="858835">
              <a:off x="2108613" y="5012175"/>
              <a:ext cx="1067071" cy="828441"/>
            </a:xfrm>
            <a:prstGeom prst="arc">
              <a:avLst>
                <a:gd name="adj1" fmla="val 17919269"/>
                <a:gd name="adj2" fmla="val 400122"/>
              </a:avLst>
            </a:prstGeom>
            <a:ln w="381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835507" y="5185816"/>
              <a:ext cx="498985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2000" baseline="-25000" dirty="0"/>
                <a:t>θ</a:t>
              </a:r>
              <a:endParaRPr lang="zh-CN" altLang="en-US" sz="2000" baseline="-25000" dirty="0"/>
            </a:p>
          </p:txBody>
        </p:sp>
      </p:grpSp>
      <p:cxnSp>
        <p:nvCxnSpPr>
          <p:cNvPr id="91" name="直接箭头连接符 90"/>
          <p:cNvCxnSpPr>
            <a:stCxn id="85" idx="7"/>
            <a:endCxn id="63" idx="2"/>
          </p:cNvCxnSpPr>
          <p:nvPr/>
        </p:nvCxnSpPr>
        <p:spPr>
          <a:xfrm flipV="1">
            <a:off x="2240898" y="5260557"/>
            <a:ext cx="1588607" cy="337879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6" idx="0"/>
            <a:endCxn id="57" idx="3"/>
          </p:cNvCxnSpPr>
          <p:nvPr/>
        </p:nvCxnSpPr>
        <p:spPr>
          <a:xfrm flipV="1">
            <a:off x="2181126" y="4656068"/>
            <a:ext cx="1266053" cy="917331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5" idx="0"/>
            <a:endCxn id="59" idx="3"/>
          </p:cNvCxnSpPr>
          <p:nvPr/>
        </p:nvCxnSpPr>
        <p:spPr>
          <a:xfrm flipV="1">
            <a:off x="2180455" y="3904941"/>
            <a:ext cx="1266724" cy="1668458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56" idx="0"/>
            <a:endCxn id="58" idx="3"/>
          </p:cNvCxnSpPr>
          <p:nvPr/>
        </p:nvCxnSpPr>
        <p:spPr>
          <a:xfrm flipV="1">
            <a:off x="2181126" y="4376674"/>
            <a:ext cx="554389" cy="119672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6" idx="0"/>
            <a:endCxn id="61" idx="4"/>
          </p:cNvCxnSpPr>
          <p:nvPr/>
        </p:nvCxnSpPr>
        <p:spPr>
          <a:xfrm flipV="1">
            <a:off x="2181126" y="3852834"/>
            <a:ext cx="111510" cy="172056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5" idx="0"/>
            <a:endCxn id="62" idx="4"/>
          </p:cNvCxnSpPr>
          <p:nvPr/>
        </p:nvCxnSpPr>
        <p:spPr>
          <a:xfrm flipH="1" flipV="1">
            <a:off x="1845322" y="4681105"/>
            <a:ext cx="335133" cy="892294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56" idx="0"/>
            <a:endCxn id="60" idx="5"/>
          </p:cNvCxnSpPr>
          <p:nvPr/>
        </p:nvCxnSpPr>
        <p:spPr>
          <a:xfrm flipH="1" flipV="1">
            <a:off x="1168374" y="4904789"/>
            <a:ext cx="1012752" cy="668610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037943" y="3375979"/>
            <a:ext cx="674914" cy="2968545"/>
            <a:chOff x="6037943" y="3375979"/>
            <a:chExt cx="674914" cy="2968545"/>
          </a:xfrm>
        </p:grpSpPr>
        <p:grpSp>
          <p:nvGrpSpPr>
            <p:cNvPr id="8" name="组合 7"/>
            <p:cNvGrpSpPr/>
            <p:nvPr/>
          </p:nvGrpSpPr>
          <p:grpSpPr>
            <a:xfrm>
              <a:off x="6037943" y="3375979"/>
              <a:ext cx="674914" cy="2440398"/>
              <a:chOff x="6030686" y="3380574"/>
              <a:chExt cx="674914" cy="1879983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6030686" y="3380575"/>
                <a:ext cx="0" cy="1879982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705600" y="3380574"/>
                <a:ext cx="0" cy="18799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30686" y="5240186"/>
                <a:ext cx="674914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6185902" y="5882859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S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035696" y="531021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35696" y="4852741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35696" y="4395468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3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85" idx="6"/>
            <a:endCxn id="63" idx="2"/>
          </p:cNvCxnSpPr>
          <p:nvPr/>
        </p:nvCxnSpPr>
        <p:spPr>
          <a:xfrm flipV="1">
            <a:off x="2265934" y="5260557"/>
            <a:ext cx="1563571" cy="3983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3" idx="0"/>
            <a:endCxn id="57" idx="5"/>
          </p:cNvCxnSpPr>
          <p:nvPr/>
        </p:nvCxnSpPr>
        <p:spPr>
          <a:xfrm flipH="1" flipV="1">
            <a:off x="3568065" y="4656068"/>
            <a:ext cx="346919" cy="519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7" idx="0"/>
            <a:endCxn id="59" idx="4"/>
          </p:cNvCxnSpPr>
          <p:nvPr/>
        </p:nvCxnSpPr>
        <p:spPr>
          <a:xfrm flipV="1">
            <a:off x="3507622" y="3929978"/>
            <a:ext cx="0" cy="5801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41524" y="4395468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右转</a:t>
            </a:r>
          </a:p>
        </p:txBody>
      </p:sp>
      <p:sp>
        <p:nvSpPr>
          <p:cNvPr id="82" name="矩形 81"/>
          <p:cNvSpPr/>
          <p:nvPr/>
        </p:nvSpPr>
        <p:spPr>
          <a:xfrm>
            <a:off x="6035696" y="439536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4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>
            <a:stCxn id="63" idx="0"/>
            <a:endCxn id="59" idx="5"/>
          </p:cNvCxnSpPr>
          <p:nvPr/>
        </p:nvCxnSpPr>
        <p:spPr>
          <a:xfrm flipH="1" flipV="1">
            <a:off x="3568065" y="3904941"/>
            <a:ext cx="346919" cy="12701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8" idx="7"/>
            <a:endCxn id="59" idx="2"/>
          </p:cNvCxnSpPr>
          <p:nvPr/>
        </p:nvCxnSpPr>
        <p:spPr>
          <a:xfrm flipV="1">
            <a:off x="2856401" y="3844498"/>
            <a:ext cx="565742" cy="411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292597" y="3253475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左转</a:t>
            </a:r>
            <a:endParaRPr lang="zh-CN" altLang="en-US" b="1" u="sng" dirty="0"/>
          </a:p>
        </p:txBody>
      </p:sp>
      <p:sp>
        <p:nvSpPr>
          <p:cNvPr id="93" name="矩形 92"/>
          <p:cNvSpPr/>
          <p:nvPr/>
        </p:nvSpPr>
        <p:spPr>
          <a:xfrm>
            <a:off x="6035696" y="3937935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5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61" idx="5"/>
            <a:endCxn id="58" idx="2"/>
          </p:cNvCxnSpPr>
          <p:nvPr/>
        </p:nvCxnSpPr>
        <p:spPr>
          <a:xfrm>
            <a:off x="2353079" y="3827797"/>
            <a:ext cx="357400" cy="4884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70456" y="3251300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右转</a:t>
            </a:r>
            <a:endParaRPr lang="zh-CN" altLang="en-US" b="1" u="sng" dirty="0"/>
          </a:p>
        </p:txBody>
      </p:sp>
      <p:sp>
        <p:nvSpPr>
          <p:cNvPr id="97" name="矩形 96"/>
          <p:cNvSpPr/>
          <p:nvPr/>
        </p:nvSpPr>
        <p:spPr>
          <a:xfrm>
            <a:off x="6035696" y="3925252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6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>
            <a:stCxn id="60" idx="7"/>
            <a:endCxn id="61" idx="2"/>
          </p:cNvCxnSpPr>
          <p:nvPr/>
        </p:nvCxnSpPr>
        <p:spPr>
          <a:xfrm flipV="1">
            <a:off x="1168374" y="3767354"/>
            <a:ext cx="1038783" cy="10165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61" idx="6"/>
            <a:endCxn id="59" idx="1"/>
          </p:cNvCxnSpPr>
          <p:nvPr/>
        </p:nvCxnSpPr>
        <p:spPr>
          <a:xfrm>
            <a:off x="2378115" y="3767354"/>
            <a:ext cx="1069064" cy="1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61" idx="3"/>
            <a:endCxn id="62" idx="0"/>
          </p:cNvCxnSpPr>
          <p:nvPr/>
        </p:nvCxnSpPr>
        <p:spPr>
          <a:xfrm flipH="1">
            <a:off x="1845322" y="3827797"/>
            <a:ext cx="386871" cy="682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035696" y="345670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7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6" name="直接连接符 105"/>
          <p:cNvCxnSpPr>
            <a:stCxn id="60" idx="6"/>
            <a:endCxn id="62" idx="3"/>
          </p:cNvCxnSpPr>
          <p:nvPr/>
        </p:nvCxnSpPr>
        <p:spPr>
          <a:xfrm flipV="1">
            <a:off x="1193410" y="4656068"/>
            <a:ext cx="591469" cy="188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034377" y="3455144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8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9" name="直接连接符 108"/>
          <p:cNvCxnSpPr>
            <a:stCxn id="85" idx="2"/>
            <a:endCxn id="60" idx="4"/>
          </p:cNvCxnSpPr>
          <p:nvPr/>
        </p:nvCxnSpPr>
        <p:spPr>
          <a:xfrm flipH="1" flipV="1">
            <a:off x="1107931" y="4929826"/>
            <a:ext cx="987045" cy="7290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32"/>
          <p:cNvSpPr txBox="1">
            <a:spLocks noChangeArrowheads="1"/>
          </p:cNvSpPr>
          <p:nvPr/>
        </p:nvSpPr>
        <p:spPr bwMode="auto">
          <a:xfrm>
            <a:off x="7387771" y="4309026"/>
            <a:ext cx="1357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400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5" grpId="0" animBg="1"/>
      <p:bldP spid="12" grpId="0" animBg="1"/>
      <p:bldP spid="50" grpId="0" animBg="1"/>
      <p:bldP spid="51" grpId="0" animBg="1"/>
      <p:bldP spid="51" grpId="1" animBg="1"/>
      <p:bldP spid="26" grpId="0"/>
      <p:bldP spid="26" grpId="1"/>
      <p:bldP spid="82" grpId="0" animBg="1"/>
      <p:bldP spid="92" grpId="0"/>
      <p:bldP spid="92" grpId="1"/>
      <p:bldP spid="93" grpId="0" animBg="1"/>
      <p:bldP spid="93" grpId="1" animBg="1"/>
      <p:bldP spid="96" grpId="0"/>
      <p:bldP spid="96" grpId="1"/>
      <p:bldP spid="97" grpId="0" animBg="1"/>
      <p:bldP spid="105" grpId="0" animBg="1"/>
      <p:bldP spid="105" grpId="1" animBg="1"/>
      <p:bldP spid="108" grpId="0" animBg="1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1219157" y="3750139"/>
            <a:ext cx="994415" cy="423004"/>
            <a:chOff x="3585480" y="5740558"/>
            <a:chExt cx="994415" cy="423004"/>
          </a:xfrm>
        </p:grpSpPr>
        <p:cxnSp>
          <p:nvCxnSpPr>
            <p:cNvPr id="63" name="直接箭头连接符 6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81931" y="4838124"/>
            <a:ext cx="994415" cy="423004"/>
            <a:chOff x="3585480" y="5740558"/>
            <a:chExt cx="994415" cy="423004"/>
          </a:xfrm>
        </p:grpSpPr>
        <p:cxnSp>
          <p:nvCxnSpPr>
            <p:cNvPr id="73" name="直接箭头连接符 7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Jarvis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步进法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43006" y="3342065"/>
            <a:ext cx="3878927" cy="2719794"/>
            <a:chOff x="643006" y="3342065"/>
            <a:chExt cx="3878927" cy="2719794"/>
          </a:xfrm>
        </p:grpSpPr>
        <p:grpSp>
          <p:nvGrpSpPr>
            <p:cNvPr id="6" name="组合 5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15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22948" y="485771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23" name="TextBox 51"/>
          <p:cNvSpPr txBox="1">
            <a:spLocks noChangeArrowheads="1"/>
          </p:cNvSpPr>
          <p:nvPr/>
        </p:nvSpPr>
        <p:spPr bwMode="auto">
          <a:xfrm>
            <a:off x="643006" y="1046830"/>
            <a:ext cx="753579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找最高点和最低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点；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从最低点开始找它的最小极角点，即为下一个凸包点，再找出此点的下一个最小极角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点，循环此操作，直至最（低）高点。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AutoShape 29"/>
          <p:cNvSpPr>
            <a:spLocks noChangeArrowheads="1"/>
          </p:cNvSpPr>
          <p:nvPr/>
        </p:nvSpPr>
        <p:spPr bwMode="auto">
          <a:xfrm>
            <a:off x="2094835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197632" y="3677642"/>
            <a:ext cx="186948" cy="18695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265793" y="5658880"/>
            <a:ext cx="1844245" cy="504682"/>
            <a:chOff x="2265793" y="5658880"/>
            <a:chExt cx="1844245" cy="504682"/>
          </a:xfrm>
        </p:grpSpPr>
        <p:cxnSp>
          <p:nvCxnSpPr>
            <p:cNvPr id="27" name="直接箭头连接符 26"/>
            <p:cNvCxnSpPr>
              <a:stCxn id="24" idx="6"/>
            </p:cNvCxnSpPr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2139950" y="2800351"/>
            <a:ext cx="209550" cy="35750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7"/>
            <a:endCxn id="22" idx="2"/>
          </p:cNvCxnSpPr>
          <p:nvPr/>
        </p:nvCxnSpPr>
        <p:spPr>
          <a:xfrm flipV="1">
            <a:off x="2241569" y="5260557"/>
            <a:ext cx="1587936" cy="337879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4001847" y="5263027"/>
            <a:ext cx="1844245" cy="504682"/>
            <a:chOff x="2265793" y="5658880"/>
            <a:chExt cx="1844245" cy="504682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44" name="直接箭头连接符 43"/>
          <p:cNvCxnSpPr>
            <a:stCxn id="22" idx="0"/>
            <a:endCxn id="18" idx="5"/>
          </p:cNvCxnSpPr>
          <p:nvPr/>
        </p:nvCxnSpPr>
        <p:spPr>
          <a:xfrm flipH="1" flipV="1">
            <a:off x="3568065" y="3904941"/>
            <a:ext cx="346919" cy="127013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590284" y="3854064"/>
            <a:ext cx="1844245" cy="504682"/>
            <a:chOff x="2265793" y="5658880"/>
            <a:chExt cx="1844245" cy="504682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51" name="直接箭头连接符 50"/>
          <p:cNvCxnSpPr>
            <a:stCxn id="18" idx="2"/>
            <a:endCxn id="20" idx="6"/>
          </p:cNvCxnSpPr>
          <p:nvPr/>
        </p:nvCxnSpPr>
        <p:spPr>
          <a:xfrm flipH="1" flipV="1">
            <a:off x="2378115" y="3767354"/>
            <a:ext cx="1044028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655591" y="2789001"/>
            <a:ext cx="2869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右链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000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 ，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6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55591" y="3511342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左链：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8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66" name="直接箭头连接符 65"/>
          <p:cNvCxnSpPr>
            <a:stCxn id="20" idx="3"/>
            <a:endCxn id="19" idx="7"/>
          </p:cNvCxnSpPr>
          <p:nvPr/>
        </p:nvCxnSpPr>
        <p:spPr>
          <a:xfrm flipH="1">
            <a:off x="1168374" y="3827797"/>
            <a:ext cx="1063819" cy="95610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4"/>
            <a:endCxn id="15" idx="2"/>
          </p:cNvCxnSpPr>
          <p:nvPr/>
        </p:nvCxnSpPr>
        <p:spPr>
          <a:xfrm>
            <a:off x="1107931" y="4929826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50"/>
          <p:cNvSpPr txBox="1">
            <a:spLocks noChangeArrowheads="1"/>
          </p:cNvSpPr>
          <p:nvPr/>
        </p:nvSpPr>
        <p:spPr bwMode="auto">
          <a:xfrm>
            <a:off x="7525162" y="525375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Franklin Gothic Book" pitchFamily="34" charset="0"/>
                <a:ea typeface="华文楷体" pitchFamily="2" charset="-122"/>
              </a:rPr>
              <a:t>O(nh)</a:t>
            </a:r>
            <a:endParaRPr lang="zh-CN" altLang="en-US" sz="2400" b="1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2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animBg="1"/>
      <p:bldP spid="25" grpId="0" animBg="1"/>
      <p:bldP spid="59" grpId="0"/>
      <p:bldP spid="60" grpId="0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+mn-lt"/>
              </a:rPr>
              <a:t>两种方法比较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376" y="1794962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Graham-Scan算法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每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一步得到一个临时凸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包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排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序O(n log n)    (合并或堆排)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扫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描O(n)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整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体时间复杂度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O(n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log n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86300" y="179496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Jarvis步进法算法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每一步求出凸包上的一条边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不必排序，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每次查找最小极角点O(n)。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整体时间复杂度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O(nh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2400" dirty="0" smtClean="0">
                <a:cs typeface="+mn-ea"/>
              </a:rPr>
              <a:t>计</a:t>
            </a:r>
            <a:r>
              <a:rPr lang="zh-CN" altLang="zh-CN" sz="2400" dirty="0">
                <a:cs typeface="+mn-ea"/>
              </a:rPr>
              <a:t>算凸包直径——</a:t>
            </a:r>
            <a:r>
              <a:rPr lang="zh-CN" altLang="zh-CN" sz="2400" dirty="0">
                <a:solidFill>
                  <a:srgbClr val="FF0000"/>
                </a:solidFill>
                <a:cs typeface="+mn-ea"/>
              </a:rPr>
              <a:t>旋转卡壳算法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3" name="TextBox 36"/>
          <p:cNvSpPr txBox="1">
            <a:spLocks noChangeArrowheads="1"/>
          </p:cNvSpPr>
          <p:nvPr/>
        </p:nvSpPr>
        <p:spPr bwMode="auto">
          <a:xfrm>
            <a:off x="4048343" y="1320842"/>
            <a:ext cx="47148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思想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：对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每一条边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求距离它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的顶点，求该点到边两端点的距离，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，对每条边都遍历一次后取得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大的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值，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则找到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包直径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929194" y="2952483"/>
            <a:ext cx="1127961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24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zh-CN" altLang="zh-CN" sz="24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4447900" y="3631964"/>
            <a:ext cx="28719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事实上</a:t>
            </a:r>
            <a:r>
              <a:rPr lang="zh-CN" altLang="en-US" sz="2000" dirty="0" smtClean="0">
                <a:solidFill>
                  <a:srgbClr val="CC33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2000" dirty="0" smtClean="0">
              <a:solidFill>
                <a:srgbClr val="CC33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处理每条边时，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最远点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也是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变化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TextBox 67"/>
          <p:cNvSpPr txBox="1">
            <a:spLocks noChangeArrowheads="1"/>
          </p:cNvSpPr>
          <p:nvPr/>
        </p:nvSpPr>
        <p:spPr bwMode="auto">
          <a:xfrm>
            <a:off x="5135980" y="5029511"/>
            <a:ext cx="714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O(n)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32" name="直接连接符 31"/>
          <p:cNvCxnSpPr>
            <a:stCxn id="45" idx="5"/>
          </p:cNvCxnSpPr>
          <p:nvPr/>
        </p:nvCxnSpPr>
        <p:spPr>
          <a:xfrm>
            <a:off x="3547379" y="3337127"/>
            <a:ext cx="216281" cy="30354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287279" y="1983053"/>
            <a:ext cx="3869027" cy="3775780"/>
            <a:chOff x="541279" y="1995753"/>
            <a:chExt cx="3869027" cy="3775780"/>
          </a:xfrm>
        </p:grpSpPr>
        <p:grpSp>
          <p:nvGrpSpPr>
            <p:cNvPr id="8" name="组合 35"/>
            <p:cNvGrpSpPr>
              <a:grpSpLocks/>
            </p:cNvGrpSpPr>
            <p:nvPr/>
          </p:nvGrpSpPr>
          <p:grpSpPr bwMode="auto">
            <a:xfrm>
              <a:off x="541279" y="1995753"/>
              <a:ext cx="3869027" cy="3775780"/>
              <a:chOff x="1250105" y="1632728"/>
              <a:chExt cx="3024897" cy="2461887"/>
            </a:xfrm>
          </p:grpSpPr>
          <p:cxnSp>
            <p:nvCxnSpPr>
              <p:cNvPr id="9" name="直接连接符 8"/>
              <p:cNvCxnSpPr>
                <a:stCxn id="70" idx="3"/>
                <a:endCxn id="73" idx="7"/>
              </p:cNvCxnSpPr>
              <p:nvPr/>
            </p:nvCxnSpPr>
            <p:spPr>
              <a:xfrm flipH="1">
                <a:off x="1608455" y="2036634"/>
                <a:ext cx="702772" cy="721622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70" idx="6"/>
                <a:endCxn id="48" idx="2"/>
              </p:cNvCxnSpPr>
              <p:nvPr/>
            </p:nvCxnSpPr>
            <p:spPr>
              <a:xfrm flipV="1">
                <a:off x="2390904" y="1966472"/>
                <a:ext cx="1023344" cy="4263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48" idx="5"/>
                <a:endCxn id="45" idx="0"/>
              </p:cNvCxnSpPr>
              <p:nvPr/>
            </p:nvCxnSpPr>
            <p:spPr>
              <a:xfrm>
                <a:off x="3493926" y="1993996"/>
                <a:ext cx="271999" cy="45516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45" idx="4"/>
                <a:endCxn id="69" idx="7"/>
              </p:cNvCxnSpPr>
              <p:nvPr/>
            </p:nvCxnSpPr>
            <p:spPr>
              <a:xfrm flipH="1">
                <a:off x="3525391" y="2527013"/>
                <a:ext cx="240534" cy="44550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73" idx="4"/>
                <a:endCxn id="76" idx="1"/>
              </p:cNvCxnSpPr>
              <p:nvPr/>
            </p:nvCxnSpPr>
            <p:spPr>
              <a:xfrm>
                <a:off x="1575452" y="2824706"/>
                <a:ext cx="125734" cy="5058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24"/>
              <p:cNvSpPr txBox="1">
                <a:spLocks noChangeArrowheads="1"/>
              </p:cNvSpPr>
              <p:nvPr/>
            </p:nvSpPr>
            <p:spPr bwMode="auto">
              <a:xfrm>
                <a:off x="2266751" y="369450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0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cxnSp>
            <p:nvCxnSpPr>
              <p:cNvPr id="15" name="直接连接符 14"/>
              <p:cNvCxnSpPr>
                <a:stCxn id="76" idx="5"/>
                <a:endCxn id="79" idx="2"/>
              </p:cNvCxnSpPr>
              <p:nvPr/>
            </p:nvCxnSpPr>
            <p:spPr>
              <a:xfrm>
                <a:off x="1767193" y="3385590"/>
                <a:ext cx="548718" cy="25615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79" idx="6"/>
                <a:endCxn id="69" idx="3"/>
              </p:cNvCxnSpPr>
              <p:nvPr/>
            </p:nvCxnSpPr>
            <p:spPr>
              <a:xfrm flipV="1">
                <a:off x="2409260" y="3027567"/>
                <a:ext cx="1050124" cy="6141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29"/>
              <p:cNvSpPr txBox="1">
                <a:spLocks noChangeArrowheads="1"/>
              </p:cNvSpPr>
              <p:nvPr/>
            </p:nvSpPr>
            <p:spPr bwMode="auto">
              <a:xfrm>
                <a:off x="3539500" y="2972274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1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8" name="TextBox 30"/>
              <p:cNvSpPr txBox="1">
                <a:spLocks noChangeArrowheads="1"/>
              </p:cNvSpPr>
              <p:nvPr/>
            </p:nvSpPr>
            <p:spPr bwMode="auto">
              <a:xfrm>
                <a:off x="3903154" y="2283197"/>
                <a:ext cx="371848" cy="260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2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9" name="TextBox 31"/>
              <p:cNvSpPr txBox="1">
                <a:spLocks noChangeArrowheads="1"/>
              </p:cNvSpPr>
              <p:nvPr/>
            </p:nvSpPr>
            <p:spPr bwMode="auto">
              <a:xfrm>
                <a:off x="3395625" y="1632728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3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0" name="TextBox 32"/>
              <p:cNvSpPr txBox="1">
                <a:spLocks noChangeArrowheads="1"/>
              </p:cNvSpPr>
              <p:nvPr/>
            </p:nvSpPr>
            <p:spPr bwMode="auto">
              <a:xfrm>
                <a:off x="2082056" y="171634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4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1" name="TextBox 33"/>
              <p:cNvSpPr txBox="1">
                <a:spLocks noChangeArrowheads="1"/>
              </p:cNvSpPr>
              <p:nvPr/>
            </p:nvSpPr>
            <p:spPr bwMode="auto">
              <a:xfrm>
                <a:off x="1250105" y="2524316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5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2" name="TextBox 34"/>
              <p:cNvSpPr txBox="1">
                <a:spLocks noChangeArrowheads="1"/>
              </p:cNvSpPr>
              <p:nvPr/>
            </p:nvSpPr>
            <p:spPr bwMode="auto">
              <a:xfrm>
                <a:off x="1612487" y="3430520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6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</p:grpSp>
        <p:sp>
          <p:nvSpPr>
            <p:cNvPr id="45" name="椭圆 44"/>
            <p:cNvSpPr/>
            <p:nvPr/>
          </p:nvSpPr>
          <p:spPr>
            <a:xfrm>
              <a:off x="3699466" y="324791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309350" y="2447915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349595" y="4033097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81032" y="2513310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897717" y="370448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100753" y="458219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904510" y="5017273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1473082" y="3561342"/>
            <a:ext cx="2445416" cy="17045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69" idx="0"/>
            <a:endCxn id="70" idx="5"/>
          </p:cNvCxnSpPr>
          <p:nvPr/>
        </p:nvCxnSpPr>
        <p:spPr>
          <a:xfrm flipH="1" flipV="1">
            <a:off x="1728945" y="2602523"/>
            <a:ext cx="1426350" cy="141787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0" idx="4"/>
            <a:endCxn id="79" idx="0"/>
          </p:cNvCxnSpPr>
          <p:nvPr/>
        </p:nvCxnSpPr>
        <p:spPr>
          <a:xfrm>
            <a:off x="1686732" y="2620009"/>
            <a:ext cx="23478" cy="238456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48" idx="6"/>
          </p:cNvCxnSpPr>
          <p:nvPr/>
        </p:nvCxnSpPr>
        <p:spPr>
          <a:xfrm>
            <a:off x="3174749" y="2494915"/>
            <a:ext cx="690439" cy="105344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70" idx="5"/>
          </p:cNvCxnSpPr>
          <p:nvPr/>
        </p:nvCxnSpPr>
        <p:spPr>
          <a:xfrm>
            <a:off x="1728945" y="2602523"/>
            <a:ext cx="1178391" cy="162384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73" idx="5"/>
          </p:cNvCxnSpPr>
          <p:nvPr/>
        </p:nvCxnSpPr>
        <p:spPr>
          <a:xfrm>
            <a:off x="745630" y="3793697"/>
            <a:ext cx="940542" cy="131649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3029070" y="3078647"/>
            <a:ext cx="597015" cy="1304453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>
          <a:xfrm>
            <a:off x="3036342" y="2413842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620060" y="2140241"/>
            <a:ext cx="1254077" cy="274010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594032" y="2476336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634933" y="3681687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>
            <a:stCxn id="73" idx="5"/>
            <a:endCxn id="69" idx="2"/>
          </p:cNvCxnSpPr>
          <p:nvPr/>
        </p:nvCxnSpPr>
        <p:spPr>
          <a:xfrm>
            <a:off x="745630" y="3793697"/>
            <a:ext cx="2349965" cy="2864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45" idx="2"/>
            <a:endCxn id="73" idx="6"/>
          </p:cNvCxnSpPr>
          <p:nvPr/>
        </p:nvCxnSpPr>
        <p:spPr>
          <a:xfrm flipH="1">
            <a:off x="763116" y="3294914"/>
            <a:ext cx="2682350" cy="45657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H="1" flipV="1">
            <a:off x="3027671" y="2282853"/>
            <a:ext cx="599765" cy="118504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76" idx="7"/>
            <a:endCxn id="48" idx="3"/>
          </p:cNvCxnSpPr>
          <p:nvPr/>
        </p:nvCxnSpPr>
        <p:spPr>
          <a:xfrm flipV="1">
            <a:off x="948666" y="2537128"/>
            <a:ext cx="2124170" cy="204985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 flipV="1">
            <a:off x="567679" y="3494530"/>
            <a:ext cx="827913" cy="16358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76" idx="6"/>
            <a:endCxn id="45" idx="3"/>
          </p:cNvCxnSpPr>
          <p:nvPr/>
        </p:nvCxnSpPr>
        <p:spPr>
          <a:xfrm flipV="1">
            <a:off x="966152" y="3337127"/>
            <a:ext cx="2496800" cy="129206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>
            <a:off x="1222936" y="2473699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658643" y="4541648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H="1">
            <a:off x="514323" y="2337504"/>
            <a:ext cx="1347959" cy="166988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1570991" y="2841318"/>
            <a:ext cx="1952796" cy="241917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666165" y="3572265"/>
            <a:ext cx="245881" cy="1234502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2798250" y="2267954"/>
            <a:ext cx="401418" cy="201540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728816" y="4538726"/>
            <a:ext cx="1143566" cy="6625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20" idx="3"/>
          </p:cNvCxnSpPr>
          <p:nvPr/>
        </p:nvCxnSpPr>
        <p:spPr>
          <a:xfrm>
            <a:off x="1991010" y="2418119"/>
            <a:ext cx="1860253" cy="106825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0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136" grpId="0" animBg="1"/>
      <p:bldP spid="136" grpId="1" animBg="1"/>
      <p:bldP spid="139" grpId="0" animBg="1"/>
      <p:bldP spid="139" grpId="1" animBg="1"/>
      <p:bldP spid="140" grpId="0" animBg="1"/>
      <p:bldP spid="140" grpId="1" animBg="1"/>
      <p:bldP spid="140" grpId="2" animBg="1"/>
      <p:bldP spid="140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cs typeface="+mn-ea"/>
              </a:rPr>
              <a:t>最远、最近点问题</a:t>
            </a:r>
            <a:endParaRPr lang="zh-CN" altLang="en-US" sz="2400" dirty="0">
              <a:cs typeface="+mn-ea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685189" y="1153520"/>
            <a:ext cx="40294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最远点对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80427" y="2047509"/>
            <a:ext cx="36433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先求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再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凸包直径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122127" y="3516254"/>
            <a:ext cx="4755173" cy="25272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1"/>
          <p:cNvSpPr txBox="1">
            <a:spLocks noChangeArrowheads="1"/>
          </p:cNvSpPr>
          <p:nvPr/>
        </p:nvSpPr>
        <p:spPr bwMode="auto">
          <a:xfrm>
            <a:off x="674077" y="3079694"/>
            <a:ext cx="2786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最远点对：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&lt;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&gt;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TextBox 42"/>
          <p:cNvSpPr txBox="1">
            <a:spLocks noChangeArrowheads="1"/>
          </p:cNvSpPr>
          <p:nvPr/>
        </p:nvSpPr>
        <p:spPr bwMode="auto">
          <a:xfrm>
            <a:off x="674077" y="3642617"/>
            <a:ext cx="37147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求凸包：        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求凸包直径：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求最远点对：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335233" y="2047509"/>
            <a:ext cx="4185282" cy="2719794"/>
            <a:chOff x="643006" y="3342065"/>
            <a:chExt cx="4185282" cy="2719794"/>
          </a:xfrm>
        </p:grpSpPr>
        <p:grpSp>
          <p:nvGrpSpPr>
            <p:cNvPr id="35" name="组合 34"/>
            <p:cNvGrpSpPr/>
            <p:nvPr/>
          </p:nvGrpSpPr>
          <p:grpSpPr>
            <a:xfrm>
              <a:off x="1022452" y="3681873"/>
              <a:ext cx="3556344" cy="2062487"/>
              <a:chOff x="793853" y="3309612"/>
              <a:chExt cx="4215592" cy="2444815"/>
            </a:xfrm>
          </p:grpSpPr>
          <p:sp>
            <p:nvSpPr>
              <p:cNvPr id="44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AutoShape 29"/>
              <p:cNvSpPr>
                <a:spLocks noChangeArrowheads="1"/>
              </p:cNvSpPr>
              <p:nvPr/>
            </p:nvSpPr>
            <p:spPr bwMode="auto">
              <a:xfrm>
                <a:off x="4806796" y="4819154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29303" y="508059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cxnSp>
        <p:nvCxnSpPr>
          <p:cNvPr id="53" name="直接箭头连接符 52"/>
          <p:cNvCxnSpPr>
            <a:stCxn id="44" idx="6"/>
            <a:endCxn id="51" idx="3"/>
          </p:cNvCxnSpPr>
          <p:nvPr/>
        </p:nvCxnSpPr>
        <p:spPr>
          <a:xfrm flipV="1">
            <a:off x="5958832" y="3806716"/>
            <a:ext cx="2166269" cy="55760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7" idx="5"/>
            <a:endCxn id="51" idx="0"/>
          </p:cNvCxnSpPr>
          <p:nvPr/>
        </p:nvCxnSpPr>
        <p:spPr>
          <a:xfrm>
            <a:off x="7260292" y="2610385"/>
            <a:ext cx="925252" cy="105040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9" idx="6"/>
            <a:endCxn id="47" idx="2"/>
          </p:cNvCxnSpPr>
          <p:nvPr/>
        </p:nvCxnSpPr>
        <p:spPr>
          <a:xfrm>
            <a:off x="6070341" y="2472798"/>
            <a:ext cx="1044029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8" idx="0"/>
            <a:endCxn id="49" idx="2"/>
          </p:cNvCxnSpPr>
          <p:nvPr/>
        </p:nvCxnSpPr>
        <p:spPr>
          <a:xfrm flipV="1">
            <a:off x="4800158" y="2472798"/>
            <a:ext cx="1099225" cy="9915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8" idx="4"/>
            <a:endCxn id="44" idx="2"/>
          </p:cNvCxnSpPr>
          <p:nvPr/>
        </p:nvCxnSpPr>
        <p:spPr>
          <a:xfrm>
            <a:off x="4800158" y="3635270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</a:rPr>
              <a:t>最远、最近点问题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945036" y="3178563"/>
            <a:ext cx="2327101" cy="1115789"/>
            <a:chOff x="1733501" y="3807330"/>
            <a:chExt cx="2758482" cy="1322626"/>
          </a:xfrm>
        </p:grpSpPr>
        <p:sp>
          <p:nvSpPr>
            <p:cNvPr id="53" name="AutoShape 29"/>
            <p:cNvSpPr>
              <a:spLocks noChangeArrowheads="1"/>
            </p:cNvSpPr>
            <p:nvPr/>
          </p:nvSpPr>
          <p:spPr bwMode="auto">
            <a:xfrm>
              <a:off x="2296870" y="4927305"/>
              <a:ext cx="202649" cy="202651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AutoShape 29"/>
            <p:cNvSpPr>
              <a:spLocks noChangeArrowheads="1"/>
            </p:cNvSpPr>
            <p:nvPr/>
          </p:nvSpPr>
          <p:spPr bwMode="auto">
            <a:xfrm>
              <a:off x="3412266" y="4152051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AutoShape 29"/>
            <p:cNvSpPr>
              <a:spLocks noChangeArrowheads="1"/>
            </p:cNvSpPr>
            <p:nvPr/>
          </p:nvSpPr>
          <p:spPr bwMode="auto">
            <a:xfrm>
              <a:off x="4289334" y="3807330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AutoShape 29"/>
            <p:cNvSpPr>
              <a:spLocks noChangeArrowheads="1"/>
            </p:cNvSpPr>
            <p:nvPr/>
          </p:nvSpPr>
          <p:spPr bwMode="auto">
            <a:xfrm>
              <a:off x="1733501" y="4498517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AutoShape 29"/>
            <p:cNvSpPr>
              <a:spLocks noChangeArrowheads="1"/>
            </p:cNvSpPr>
            <p:nvPr/>
          </p:nvSpPr>
          <p:spPr bwMode="auto">
            <a:xfrm>
              <a:off x="2535199" y="4298869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AutoShape 29"/>
            <p:cNvSpPr>
              <a:spLocks noChangeArrowheads="1"/>
            </p:cNvSpPr>
            <p:nvPr/>
          </p:nvSpPr>
          <p:spPr bwMode="auto">
            <a:xfrm>
              <a:off x="3957670" y="4924446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" name="TextBox 19"/>
          <p:cNvSpPr txBox="1">
            <a:spLocks noChangeArrowheads="1"/>
          </p:cNvSpPr>
          <p:nvPr/>
        </p:nvSpPr>
        <p:spPr bwMode="auto">
          <a:xfrm>
            <a:off x="642196" y="1186545"/>
            <a:ext cx="3690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求最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近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点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</a:t>
            </a:r>
          </a:p>
        </p:txBody>
      </p:sp>
      <p:sp>
        <p:nvSpPr>
          <p:cNvPr id="66" name="TextBox 26"/>
          <p:cNvSpPr txBox="1">
            <a:spLocks noChangeArrowheads="1"/>
          </p:cNvSpPr>
          <p:nvPr/>
        </p:nvSpPr>
        <p:spPr bwMode="auto">
          <a:xfrm>
            <a:off x="3407237" y="513654"/>
            <a:ext cx="2699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分治法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4" name="TextBox 26"/>
          <p:cNvSpPr txBox="1">
            <a:spLocks noChangeArrowheads="1"/>
          </p:cNvSpPr>
          <p:nvPr/>
        </p:nvSpPr>
        <p:spPr bwMode="auto">
          <a:xfrm>
            <a:off x="3407237" y="1194771"/>
            <a:ext cx="22623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力搜索方法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en-US" altLang="zh-CN" sz="20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77460" y="2651283"/>
            <a:ext cx="2215280" cy="3273906"/>
            <a:chOff x="977460" y="3043168"/>
            <a:chExt cx="2215280" cy="3273906"/>
          </a:xfrm>
        </p:grpSpPr>
        <p:grpSp>
          <p:nvGrpSpPr>
            <p:cNvPr id="68" name="组合 67"/>
            <p:cNvGrpSpPr/>
            <p:nvPr/>
          </p:nvGrpSpPr>
          <p:grpSpPr>
            <a:xfrm>
              <a:off x="1749374" y="3043168"/>
              <a:ext cx="638471" cy="3273906"/>
              <a:chOff x="1705830" y="2890769"/>
              <a:chExt cx="638471" cy="3273906"/>
            </a:xfrm>
          </p:grpSpPr>
          <p:cxnSp>
            <p:nvCxnSpPr>
              <p:cNvPr id="61" name="直接连接符 60"/>
              <p:cNvCxnSpPr>
                <a:endCxn id="67" idx="0"/>
              </p:cNvCxnSpPr>
              <p:nvPr/>
            </p:nvCxnSpPr>
            <p:spPr>
              <a:xfrm>
                <a:off x="2025066" y="2890769"/>
                <a:ext cx="0" cy="2904574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1705830" y="5795343"/>
                <a:ext cx="638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FF0000"/>
                    </a:solidFill>
                  </a:rPr>
                  <a:t>L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977460" y="5624721"/>
              <a:ext cx="4235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L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743578" y="5624721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R</a:t>
              </a:r>
              <a:endParaRPr lang="zh-CN" altLang="en-US" dirty="0"/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4248073" y="1859436"/>
            <a:ext cx="4375111" cy="688618"/>
          </a:xfrm>
          <a:prstGeom prst="roundRect">
            <a:avLst>
              <a:gd name="adj" fmla="val 44167"/>
            </a:avLst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找到一条直线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将点集划分为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,S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满足：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⌈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⌉     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⌊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⌋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307437" y="2679899"/>
            <a:ext cx="4256383" cy="1164806"/>
            <a:chOff x="4307437" y="2734329"/>
            <a:chExt cx="4256383" cy="1164806"/>
          </a:xfrm>
        </p:grpSpPr>
        <p:sp>
          <p:nvSpPr>
            <p:cNvPr id="73" name="下箭头 72"/>
            <p:cNvSpPr/>
            <p:nvPr/>
          </p:nvSpPr>
          <p:spPr>
            <a:xfrm>
              <a:off x="6316236" y="2734329"/>
              <a:ext cx="238785" cy="58623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4307437" y="3376211"/>
              <a:ext cx="4256383" cy="52292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当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en-US" altLang="zh-CN" dirty="0">
                  <a:solidFill>
                    <a:schemeClr val="tx1"/>
                  </a:solidFill>
                </a:rPr>
                <a:t>S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zh-CN" altLang="en-US" dirty="0">
                  <a:solidFill>
                    <a:schemeClr val="tx1"/>
                  </a:solidFill>
                </a:rPr>
                <a:t>≤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</a:rPr>
                <a:t>时采用暴力搜索求解最近点对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739079" y="4008218"/>
            <a:ext cx="3383647" cy="1322621"/>
            <a:chOff x="4739079" y="3984468"/>
            <a:chExt cx="3383647" cy="1322621"/>
          </a:xfrm>
        </p:grpSpPr>
        <p:grpSp>
          <p:nvGrpSpPr>
            <p:cNvPr id="86" name="组合 85"/>
            <p:cNvGrpSpPr/>
            <p:nvPr/>
          </p:nvGrpSpPr>
          <p:grpSpPr>
            <a:xfrm>
              <a:off x="6316236" y="3984468"/>
              <a:ext cx="711643" cy="586239"/>
              <a:chOff x="6316236" y="3984468"/>
              <a:chExt cx="711643" cy="586239"/>
            </a:xfrm>
          </p:grpSpPr>
          <p:sp>
            <p:nvSpPr>
              <p:cNvPr id="82" name="下箭头 81"/>
              <p:cNvSpPr/>
              <p:nvPr/>
            </p:nvSpPr>
            <p:spPr>
              <a:xfrm>
                <a:off x="6316236" y="3984468"/>
                <a:ext cx="238785" cy="58623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714972" y="4105487"/>
                <a:ext cx="31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 smtClean="0"/>
                  <a:t>  </a:t>
                </a:r>
                <a:endParaRPr lang="zh-CN" altLang="en-US" b="1" dirty="0"/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>
              <a:off x="4739079" y="4727290"/>
              <a:ext cx="3383647" cy="579799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搜索最近点对是否一个点在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L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5748583" y="54443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T(n) = 2T(n/2)+O(n)</a:t>
            </a:r>
            <a:endParaRPr lang="zh-CN" altLang="en-US" dirty="0">
              <a:solidFill>
                <a:srgbClr val="0000FF"/>
              </a:solidFill>
              <a:ea typeface="华文楷体" pitchFamily="2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719643" y="4631463"/>
            <a:ext cx="3431969" cy="814136"/>
          </a:xfrm>
          <a:prstGeom prst="roundRect">
            <a:avLst>
              <a:gd name="adj" fmla="val 3538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19"/>
          <p:cNvSpPr txBox="1">
            <a:spLocks noChangeArrowheads="1"/>
          </p:cNvSpPr>
          <p:nvPr/>
        </p:nvSpPr>
        <p:spPr bwMode="auto">
          <a:xfrm>
            <a:off x="4255595" y="4123392"/>
            <a:ext cx="229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d=min(d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r>
              <a:rPr lang="zh-CN" altLang="en-US" sz="2000" b="1" baseline="-25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6" name="阴影矩形 135"/>
          <p:cNvSpPr/>
          <p:nvPr/>
        </p:nvSpPr>
        <p:spPr>
          <a:xfrm>
            <a:off x="1298509" y="4294248"/>
            <a:ext cx="1526379" cy="741211"/>
          </a:xfrm>
          <a:prstGeom prst="rect">
            <a:avLst/>
          </a:prstGeom>
          <a:solidFill>
            <a:srgbClr val="00B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63378" y="4280680"/>
            <a:ext cx="1723280" cy="768347"/>
            <a:chOff x="1463378" y="4280680"/>
            <a:chExt cx="1723280" cy="768347"/>
          </a:xfrm>
        </p:grpSpPr>
        <p:cxnSp>
          <p:nvCxnSpPr>
            <p:cNvPr id="135" name="直接连接符 134"/>
            <p:cNvCxnSpPr>
              <a:cxnSpLocks/>
            </p:cNvCxnSpPr>
            <p:nvPr/>
          </p:nvCxnSpPr>
          <p:spPr>
            <a:xfrm>
              <a:off x="1615778" y="4280680"/>
              <a:ext cx="15708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cxnSpLocks/>
            </p:cNvCxnSpPr>
            <p:nvPr/>
          </p:nvCxnSpPr>
          <p:spPr>
            <a:xfrm>
              <a:off x="1463378" y="5049027"/>
              <a:ext cx="17232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298601" y="2569679"/>
            <a:ext cx="759474" cy="2586911"/>
            <a:chOff x="1298601" y="2569679"/>
            <a:chExt cx="759474" cy="2586911"/>
          </a:xfrm>
        </p:grpSpPr>
        <p:cxnSp>
          <p:nvCxnSpPr>
            <p:cNvPr id="94" name="直接连接符 93"/>
            <p:cNvCxnSpPr/>
            <p:nvPr/>
          </p:nvCxnSpPr>
          <p:spPr>
            <a:xfrm>
              <a:off x="1298601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/>
            <p:cNvGrpSpPr/>
            <p:nvPr/>
          </p:nvGrpSpPr>
          <p:grpSpPr>
            <a:xfrm>
              <a:off x="1323897" y="2569679"/>
              <a:ext cx="734178" cy="415198"/>
              <a:chOff x="1323897" y="2961564"/>
              <a:chExt cx="734178" cy="415198"/>
            </a:xfrm>
          </p:grpSpPr>
          <p:cxnSp>
            <p:nvCxnSpPr>
              <p:cNvPr id="97" name="直接箭头连接符 96"/>
              <p:cNvCxnSpPr/>
              <p:nvPr/>
            </p:nvCxnSpPr>
            <p:spPr>
              <a:xfrm>
                <a:off x="1323897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19"/>
              <p:cNvSpPr txBox="1">
                <a:spLocks noChangeArrowheads="1"/>
              </p:cNvSpPr>
              <p:nvPr/>
            </p:nvSpPr>
            <p:spPr bwMode="auto">
              <a:xfrm>
                <a:off x="1532762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068610" y="2569679"/>
            <a:ext cx="756278" cy="2586911"/>
            <a:chOff x="2068610" y="2569679"/>
            <a:chExt cx="756278" cy="2586911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2824888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组合 139"/>
            <p:cNvGrpSpPr/>
            <p:nvPr/>
          </p:nvGrpSpPr>
          <p:grpSpPr>
            <a:xfrm>
              <a:off x="2068610" y="2569679"/>
              <a:ext cx="734178" cy="415198"/>
              <a:chOff x="2068610" y="2961564"/>
              <a:chExt cx="734178" cy="415198"/>
            </a:xfrm>
          </p:grpSpPr>
          <p:cxnSp>
            <p:nvCxnSpPr>
              <p:cNvPr id="99" name="直接箭头连接符 98"/>
              <p:cNvCxnSpPr/>
              <p:nvPr/>
            </p:nvCxnSpPr>
            <p:spPr>
              <a:xfrm>
                <a:off x="2068610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9"/>
              <p:cNvSpPr txBox="1">
                <a:spLocks noChangeArrowheads="1"/>
              </p:cNvSpPr>
              <p:nvPr/>
            </p:nvSpPr>
            <p:spPr bwMode="auto">
              <a:xfrm>
                <a:off x="2233597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1271182" y="4958796"/>
            <a:ext cx="887400" cy="594067"/>
            <a:chOff x="1178376" y="5907335"/>
            <a:chExt cx="887400" cy="594067"/>
          </a:xfrm>
        </p:grpSpPr>
        <p:sp>
          <p:nvSpPr>
            <p:cNvPr id="102" name="TextBox 19"/>
            <p:cNvSpPr txBox="1">
              <a:spLocks noChangeArrowheads="1"/>
            </p:cNvSpPr>
            <p:nvPr/>
          </p:nvSpPr>
          <p:spPr bwMode="auto">
            <a:xfrm>
              <a:off x="1178376" y="6101292"/>
              <a:ext cx="887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4" name="AutoShape 29"/>
            <p:cNvSpPr>
              <a:spLocks noChangeArrowheads="1"/>
            </p:cNvSpPr>
            <p:nvPr/>
          </p:nvSpPr>
          <p:spPr bwMode="auto">
            <a:xfrm>
              <a:off x="1511588" y="5907335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206494" y="3748766"/>
            <a:ext cx="595428" cy="609881"/>
            <a:chOff x="2388845" y="5490912"/>
            <a:chExt cx="595428" cy="609881"/>
          </a:xfrm>
        </p:grpSpPr>
        <p:sp>
          <p:nvSpPr>
            <p:cNvPr id="103" name="TextBox 19"/>
            <p:cNvSpPr txBox="1">
              <a:spLocks noChangeArrowheads="1"/>
            </p:cNvSpPr>
            <p:nvPr/>
          </p:nvSpPr>
          <p:spPr bwMode="auto">
            <a:xfrm>
              <a:off x="2388845" y="5490912"/>
              <a:ext cx="59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6" name="AutoShape 29"/>
            <p:cNvSpPr>
              <a:spLocks noChangeArrowheads="1"/>
            </p:cNvSpPr>
            <p:nvPr/>
          </p:nvSpPr>
          <p:spPr bwMode="auto">
            <a:xfrm>
              <a:off x="2556707" y="5929832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008210" y="4301282"/>
            <a:ext cx="342713" cy="734178"/>
            <a:chOff x="2453038" y="4693167"/>
            <a:chExt cx="342713" cy="734178"/>
          </a:xfrm>
        </p:grpSpPr>
        <p:sp>
          <p:nvSpPr>
            <p:cNvPr id="126" name="TextBox 19"/>
            <p:cNvSpPr txBox="1">
              <a:spLocks noChangeArrowheads="1"/>
            </p:cNvSpPr>
            <p:nvPr/>
          </p:nvSpPr>
          <p:spPr bwMode="auto">
            <a:xfrm>
              <a:off x="2458646" y="4857610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>
            <a:xfrm rot="5400000">
              <a:off x="2085949" y="5060256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6"/>
          <p:cNvSpPr txBox="1">
            <a:spLocks noChangeArrowheads="1"/>
          </p:cNvSpPr>
          <p:nvPr/>
        </p:nvSpPr>
        <p:spPr bwMode="auto">
          <a:xfrm>
            <a:off x="435499" y="6019772"/>
            <a:ext cx="30570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影区域最多有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个点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（不考虑重复的点）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3946" y="3047741"/>
            <a:ext cx="1240097" cy="1911055"/>
            <a:chOff x="723946" y="3047741"/>
            <a:chExt cx="1240097" cy="1911055"/>
          </a:xfrm>
        </p:grpSpPr>
        <p:sp>
          <p:nvSpPr>
            <p:cNvPr id="2" name="矩形 1"/>
            <p:cNvSpPr/>
            <p:nvPr/>
          </p:nvSpPr>
          <p:spPr>
            <a:xfrm>
              <a:off x="1113456" y="4373034"/>
              <a:ext cx="4555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4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05456" y="3047741"/>
            <a:ext cx="1240097" cy="1911055"/>
            <a:chOff x="723946" y="3047741"/>
            <a:chExt cx="1240097" cy="1911055"/>
          </a:xfrm>
        </p:grpSpPr>
        <p:sp>
          <p:nvSpPr>
            <p:cNvPr id="63" name="矩形 62"/>
            <p:cNvSpPr/>
            <p:nvPr/>
          </p:nvSpPr>
          <p:spPr>
            <a:xfrm>
              <a:off x="1113456" y="4373034"/>
              <a:ext cx="4667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400" dirty="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6517" y="3748188"/>
            <a:ext cx="734178" cy="415198"/>
            <a:chOff x="768595" y="6284089"/>
            <a:chExt cx="734178" cy="415198"/>
          </a:xfrm>
        </p:grpSpPr>
        <p:cxnSp>
          <p:nvCxnSpPr>
            <p:cNvPr id="69" name="直接箭头连接符 68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068610" y="3746426"/>
            <a:ext cx="734178" cy="415198"/>
            <a:chOff x="768595" y="6284089"/>
            <a:chExt cx="734178" cy="415198"/>
          </a:xfrm>
        </p:grpSpPr>
        <p:cxnSp>
          <p:nvCxnSpPr>
            <p:cNvPr id="72" name="直接箭头连接符 71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16639" y="4222034"/>
            <a:ext cx="932593" cy="879855"/>
            <a:chOff x="1216639" y="4222034"/>
            <a:chExt cx="932593" cy="879855"/>
          </a:xfrm>
        </p:grpSpPr>
        <p:sp>
          <p:nvSpPr>
            <p:cNvPr id="79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979281" y="4222034"/>
            <a:ext cx="932593" cy="879855"/>
            <a:chOff x="1216639" y="4222034"/>
            <a:chExt cx="932593" cy="879855"/>
          </a:xfrm>
          <a:solidFill>
            <a:srgbClr val="FFFF00"/>
          </a:solidFill>
        </p:grpSpPr>
        <p:sp>
          <p:nvSpPr>
            <p:cNvPr id="98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2" name="TextBox 19"/>
          <p:cNvSpPr txBox="1">
            <a:spLocks noChangeArrowheads="1"/>
          </p:cNvSpPr>
          <p:nvPr/>
        </p:nvSpPr>
        <p:spPr bwMode="auto">
          <a:xfrm>
            <a:off x="1312449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3" name="TextBox 19"/>
          <p:cNvSpPr txBox="1">
            <a:spLocks noChangeArrowheads="1"/>
          </p:cNvSpPr>
          <p:nvPr/>
        </p:nvSpPr>
        <p:spPr bwMode="auto">
          <a:xfrm>
            <a:off x="1991315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293646" y="2417240"/>
            <a:ext cx="1533466" cy="300026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29065"/>
              </p:ext>
            </p:extLst>
          </p:nvPr>
        </p:nvGraphicFramePr>
        <p:xfrm>
          <a:off x="4034664" y="6010815"/>
          <a:ext cx="2680308" cy="38100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508263"/>
                <a:gridCol w="508263"/>
                <a:gridCol w="508263"/>
                <a:gridCol w="676547"/>
                <a:gridCol w="47897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Pn-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566301" y="6050550"/>
            <a:ext cx="3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Y’</a:t>
            </a:r>
            <a:endParaRPr lang="zh-CN" altLang="en-US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1261138" y="1862933"/>
            <a:ext cx="1584236" cy="416105"/>
            <a:chOff x="768595" y="6283182"/>
            <a:chExt cx="1523493" cy="416105"/>
          </a:xfrm>
        </p:grpSpPr>
        <p:cxnSp>
          <p:nvCxnSpPr>
            <p:cNvPr id="116" name="直接箭头连接符 115"/>
            <p:cNvCxnSpPr/>
            <p:nvPr/>
          </p:nvCxnSpPr>
          <p:spPr>
            <a:xfrm>
              <a:off x="768595" y="6699287"/>
              <a:ext cx="1523493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9"/>
            <p:cNvSpPr txBox="1">
              <a:spLocks noChangeArrowheads="1"/>
            </p:cNvSpPr>
            <p:nvPr/>
          </p:nvSpPr>
          <p:spPr bwMode="auto">
            <a:xfrm>
              <a:off x="1154698" y="6283182"/>
              <a:ext cx="8475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2d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2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4" grpId="0"/>
      <p:bldP spid="66" grpId="0"/>
      <p:bldP spid="74" grpId="0"/>
      <p:bldP spid="74" grpId="1"/>
      <p:bldP spid="78" grpId="0" animBg="1"/>
      <p:bldP spid="87" grpId="0"/>
      <p:bldP spid="91" grpId="0" animBg="1"/>
      <p:bldP spid="93" grpId="0"/>
      <p:bldP spid="136" grpId="0" animBg="1"/>
      <p:bldP spid="136" grpId="1" animBg="1"/>
      <p:bldP spid="51" grpId="0"/>
      <p:bldP spid="112" grpId="0"/>
      <p:bldP spid="112" grpId="1"/>
      <p:bldP spid="113" grpId="0"/>
      <p:bldP spid="113" grpId="1"/>
      <p:bldP spid="114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21417" y="1154444"/>
            <a:ext cx="6986165" cy="5201907"/>
            <a:chOff x="1721417" y="1154444"/>
            <a:chExt cx="6986165" cy="5201907"/>
          </a:xfrm>
        </p:grpSpPr>
        <p:grpSp>
          <p:nvGrpSpPr>
            <p:cNvPr id="5" name="组合 4"/>
            <p:cNvGrpSpPr/>
            <p:nvPr/>
          </p:nvGrpSpPr>
          <p:grpSpPr>
            <a:xfrm>
              <a:off x="1721417" y="1361209"/>
              <a:ext cx="6986165" cy="4995142"/>
              <a:chOff x="1538103" y="963926"/>
              <a:chExt cx="6986165" cy="4995142"/>
            </a:xfrm>
          </p:grpSpPr>
          <p:sp>
            <p:nvSpPr>
              <p:cNvPr id="6" name="左大括号 5"/>
              <p:cNvSpPr/>
              <p:nvPr/>
            </p:nvSpPr>
            <p:spPr>
              <a:xfrm>
                <a:off x="1538103" y="963926"/>
                <a:ext cx="721217" cy="4590853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194544" y="1968228"/>
                <a:ext cx="21276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/>
                  <a:t>线段相关问题</a:t>
                </a:r>
                <a:endParaRPr lang="zh-CN" altLang="en-US" sz="20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265300" y="3880525"/>
                <a:ext cx="19861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/>
                  <a:t>凸包相关问题</a:t>
                </a:r>
                <a:endParaRPr lang="zh-CN" altLang="en-US" sz="2000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958859" y="5298463"/>
                <a:ext cx="27818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/>
                  <a:t>最远</a:t>
                </a:r>
                <a:r>
                  <a:rPr lang="en-US" altLang="zh-CN" sz="2000" dirty="0" smtClean="0"/>
                  <a:t>/</a:t>
                </a:r>
                <a:r>
                  <a:rPr lang="zh-CN" altLang="en-US" sz="2000" dirty="0" smtClean="0"/>
                  <a:t>近点问题</a:t>
                </a:r>
                <a:endParaRPr lang="zh-CN" altLang="en-US" sz="2000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786513" y="1390604"/>
                <a:ext cx="2711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连续线段线段的转向</a:t>
                </a:r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786513" y="1921161"/>
                <a:ext cx="306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判断两条线段是否相交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235986" y="2963975"/>
                <a:ext cx="17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Graham</a:t>
                </a:r>
                <a:r>
                  <a:rPr lang="zh-CN" altLang="en-US" dirty="0" smtClean="0"/>
                  <a:t>扫描法</a:t>
                </a:r>
                <a:endParaRPr lang="zh-CN" altLang="en-US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235986" y="3556464"/>
                <a:ext cx="1596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Jarvis</a:t>
                </a:r>
                <a:r>
                  <a:rPr lang="zh-CN" altLang="en-US" dirty="0" smtClean="0"/>
                  <a:t>步进法</a:t>
                </a:r>
                <a:endParaRPr lang="zh-CN" altLang="en-US" dirty="0"/>
              </a:p>
            </p:txBody>
          </p:sp>
          <p:sp>
            <p:nvSpPr>
              <p:cNvPr id="14" name="左大括号 13"/>
              <p:cNvSpPr/>
              <p:nvPr/>
            </p:nvSpPr>
            <p:spPr>
              <a:xfrm>
                <a:off x="4399439" y="1558732"/>
                <a:ext cx="321976" cy="1221292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左大括号 14"/>
              <p:cNvSpPr/>
              <p:nvPr/>
            </p:nvSpPr>
            <p:spPr>
              <a:xfrm>
                <a:off x="5936930" y="3148641"/>
                <a:ext cx="175557" cy="633211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86513" y="2496697"/>
                <a:ext cx="306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确定任意一对线段是否相交</a:t>
                </a:r>
                <a:endParaRPr lang="zh-CN" altLang="en-US" dirty="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869447" y="3248410"/>
                <a:ext cx="17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求凸包</a:t>
                </a:r>
                <a:endParaRPr lang="zh-CN" altLang="en-US" dirty="0"/>
              </a:p>
            </p:txBody>
          </p:sp>
          <p:sp>
            <p:nvSpPr>
              <p:cNvPr id="34" name="左大括号 33"/>
              <p:cNvSpPr/>
              <p:nvPr/>
            </p:nvSpPr>
            <p:spPr>
              <a:xfrm>
                <a:off x="4399439" y="3469934"/>
                <a:ext cx="321976" cy="1221292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869447" y="4429156"/>
                <a:ext cx="3654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求凸包</a:t>
                </a:r>
                <a:r>
                  <a:rPr lang="zh-CN" altLang="en-US" dirty="0"/>
                  <a:t>直</a:t>
                </a:r>
                <a:r>
                  <a:rPr lang="zh-CN" altLang="en-US" dirty="0" smtClean="0"/>
                  <a:t>径      旋</a:t>
                </a:r>
                <a:r>
                  <a:rPr lang="zh-CN" altLang="en-US" dirty="0"/>
                  <a:t>转卡壳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822529" y="4997247"/>
                <a:ext cx="17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旋转卡壳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822529" y="5589736"/>
                <a:ext cx="1596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分治法</a:t>
                </a:r>
                <a:endParaRPr lang="zh-CN" altLang="en-US" dirty="0"/>
              </a:p>
            </p:txBody>
          </p:sp>
          <p:sp>
            <p:nvSpPr>
              <p:cNvPr id="39" name="左大括号 38"/>
              <p:cNvSpPr/>
              <p:nvPr/>
            </p:nvSpPr>
            <p:spPr>
              <a:xfrm>
                <a:off x="4523473" y="5181913"/>
                <a:ext cx="175557" cy="633211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2555933" y="1154444"/>
              <a:ext cx="46528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华文楷体" pitchFamily="2" charset="-122"/>
                  <a:ea typeface="华文楷体" pitchFamily="2" charset="-122"/>
                </a:rPr>
                <a:t>计算几何的基本工</a:t>
              </a:r>
              <a:r>
                <a:rPr lang="zh-CN" altLang="en-US" sz="2000" dirty="0" smtClean="0">
                  <a:latin typeface="华文楷体" pitchFamily="2" charset="-122"/>
                  <a:ea typeface="华文楷体" pitchFamily="2" charset="-122"/>
                </a:rPr>
                <a:t>具  </a:t>
              </a:r>
              <a:r>
                <a:rPr lang="zh-CN" altLang="en-US" sz="2000" b="1" dirty="0" smtClean="0">
                  <a:latin typeface="华文楷体" pitchFamily="2" charset="-122"/>
                  <a:ea typeface="华文楷体" pitchFamily="2" charset="-122"/>
                </a:rPr>
                <a:t>叉积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34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2166" y="605169"/>
            <a:ext cx="424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固定</a:t>
            </a:r>
            <a:r>
              <a:rPr lang="zh-CN" altLang="en-US" sz="2400" dirty="0" smtClean="0"/>
              <a:t>枢轴</a:t>
            </a:r>
            <a:endParaRPr lang="zh-CN" altLang="en-US" sz="2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674496" y="2205979"/>
            <a:ext cx="2074494" cy="488373"/>
            <a:chOff x="3004838" y="1533308"/>
            <a:chExt cx="2074494" cy="488373"/>
          </a:xfrm>
        </p:grpSpPr>
        <p:sp>
          <p:nvSpPr>
            <p:cNvPr id="8" name="矩形 7"/>
            <p:cNvSpPr/>
            <p:nvPr/>
          </p:nvSpPr>
          <p:spPr>
            <a:xfrm>
              <a:off x="300483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24743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4226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59787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48556" y="2205979"/>
            <a:ext cx="1557768" cy="488373"/>
            <a:chOff x="6748556" y="2205979"/>
            <a:chExt cx="1557768" cy="488373"/>
          </a:xfrm>
        </p:grpSpPr>
        <p:sp>
          <p:nvSpPr>
            <p:cNvPr id="12" name="矩形 11"/>
            <p:cNvSpPr/>
            <p:nvPr/>
          </p:nvSpPr>
          <p:spPr>
            <a:xfrm>
              <a:off x="6748556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67667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786779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4083627" y="2130825"/>
            <a:ext cx="2144841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749966" y="2130825"/>
            <a:ext cx="2155043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10393" y="2129628"/>
            <a:ext cx="1817649" cy="1095902"/>
            <a:chOff x="1010393" y="2129628"/>
            <a:chExt cx="1817649" cy="1095902"/>
          </a:xfrm>
        </p:grpSpPr>
        <p:sp>
          <p:nvSpPr>
            <p:cNvPr id="6" name="下箭头 5"/>
            <p:cNvSpPr/>
            <p:nvPr/>
          </p:nvSpPr>
          <p:spPr>
            <a:xfrm>
              <a:off x="1817649" y="2129628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010393" y="2668232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选取枢轴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10393" y="3305440"/>
            <a:ext cx="1817649" cy="1095902"/>
            <a:chOff x="1010393" y="3305440"/>
            <a:chExt cx="1817649" cy="1095902"/>
          </a:xfrm>
        </p:grpSpPr>
        <p:sp>
          <p:nvSpPr>
            <p:cNvPr id="33" name="下箭头 32"/>
            <p:cNvSpPr/>
            <p:nvPr/>
          </p:nvSpPr>
          <p:spPr>
            <a:xfrm>
              <a:off x="1817649" y="3305440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010393" y="3844044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执行划分操作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35" name="下箭头 34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305890" y="220597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56380" y="2205835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303638" y="2590248"/>
          <a:ext cx="5463004" cy="741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3679729" y="2043584"/>
            <a:ext cx="4671278" cy="488517"/>
            <a:chOff x="769999" y="4695288"/>
            <a:chExt cx="4671278" cy="488517"/>
          </a:xfrm>
        </p:grpSpPr>
        <p:sp>
          <p:nvSpPr>
            <p:cNvPr id="39" name="矩形 38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199634" y="2843555"/>
            <a:ext cx="4151373" cy="488373"/>
            <a:chOff x="1289904" y="4695288"/>
            <a:chExt cx="4151373" cy="488373"/>
          </a:xfrm>
        </p:grpSpPr>
        <p:sp>
          <p:nvSpPr>
            <p:cNvPr id="60" name="矩形 59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719539" y="3534787"/>
            <a:ext cx="3631468" cy="488373"/>
            <a:chOff x="1809809" y="4695288"/>
            <a:chExt cx="3631468" cy="488373"/>
          </a:xfrm>
        </p:grpSpPr>
        <p:sp>
          <p:nvSpPr>
            <p:cNvPr id="71" name="矩形 7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237064" y="4272482"/>
            <a:ext cx="3113943" cy="488373"/>
            <a:chOff x="2327334" y="4695288"/>
            <a:chExt cx="3113943" cy="488373"/>
          </a:xfrm>
        </p:grpSpPr>
        <p:sp>
          <p:nvSpPr>
            <p:cNvPr id="80" name="矩形 79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8"/>
          <p:cNvSpPr txBox="1"/>
          <p:nvPr/>
        </p:nvSpPr>
        <p:spPr>
          <a:xfrm>
            <a:off x="6450577" y="4876584"/>
            <a:ext cx="861774" cy="9286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b="1" dirty="0" smtClean="0"/>
              <a:t>…</a:t>
            </a:r>
            <a:endParaRPr lang="zh-CN" altLang="en-US" sz="4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107204" y="4876584"/>
            <a:ext cx="2184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退化到冒泡排序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O(n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92116" y="1982397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4116453" y="2781221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2166" y="5859468"/>
            <a:ext cx="3481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注</a:t>
            </a:r>
            <a:r>
              <a:rPr lang="zh-CN" altLang="en-US" sz="1400" dirty="0" smtClean="0"/>
              <a:t>：测试数组元素个数为一百万</a:t>
            </a:r>
            <a:endParaRPr lang="en-US" altLang="zh-CN" sz="1400" dirty="0" smtClean="0"/>
          </a:p>
          <a:p>
            <a:r>
              <a:rPr lang="zh-CN" altLang="en-US" sz="1400" dirty="0"/>
              <a:t>随</a:t>
            </a:r>
            <a:r>
              <a:rPr lang="zh-CN" altLang="en-US" sz="1400" dirty="0" smtClean="0"/>
              <a:t>机数组为</a:t>
            </a:r>
            <a:r>
              <a:rPr lang="en-US" altLang="zh-CN" sz="1400" dirty="0" smtClean="0"/>
              <a:t>rand()</a:t>
            </a:r>
            <a:r>
              <a:rPr lang="zh-CN" altLang="en-US" sz="1400" dirty="0" smtClean="0"/>
              <a:t>随机生成</a:t>
            </a:r>
            <a:endParaRPr lang="en-US" altLang="zh-CN" sz="1400" dirty="0" smtClean="0"/>
          </a:p>
          <a:p>
            <a:r>
              <a:rPr lang="zh-CN" altLang="en-US" sz="1400" dirty="0" smtClean="0"/>
              <a:t>升序数组为随机数组排序后得到数组</a:t>
            </a:r>
            <a:endParaRPr lang="en-US" altLang="zh-CN" sz="1400" dirty="0" smtClean="0"/>
          </a:p>
          <a:p>
            <a:r>
              <a:rPr lang="zh-CN" altLang="en-US" sz="1400" dirty="0"/>
              <a:t>重</a:t>
            </a:r>
            <a:r>
              <a:rPr lang="zh-CN" altLang="en-US" sz="1400" dirty="0" smtClean="0"/>
              <a:t>复数组为“</a:t>
            </a:r>
            <a:r>
              <a:rPr lang="en-US" altLang="zh-CN" sz="1400" dirty="0" smtClean="0"/>
              <a:t>5 7 6 8 4 6 1 </a:t>
            </a:r>
            <a:r>
              <a:rPr lang="zh-CN" altLang="en-US" sz="1400" dirty="0" smtClean="0"/>
              <a:t>”重复出现</a:t>
            </a:r>
            <a:endParaRPr lang="zh-CN" altLang="en-US" sz="1400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5E-6 4.07407E-6 L -2.5E-6 -0.07223 " pathEditMode="relative" rAng="0" ptsTypes="AA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2.59259E-6 L 0 -0.07222 " pathEditMode="relative" rAng="0" ptsTypes="AA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7" presetClass="emph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-0.05677 -2.96296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7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4.07407E-6 L 0.22691 4.07407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2.59259E-6 L 0.22691 2.59259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00643 -0.21389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10694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4" grpId="0" animBg="1"/>
      <p:bldP spid="15" grpId="0" build="allAtOnce" animBg="1"/>
      <p:bldP spid="15" grpId="1" build="allAtOnce" animBg="1"/>
      <p:bldP spid="15" grpId="2" build="allAtOnce" animBg="1"/>
      <p:bldP spid="7" grpId="0" build="allAtOnce" animBg="1"/>
      <p:bldP spid="7" grpId="1" build="allAtOnce" animBg="1"/>
      <p:bldP spid="7" grpId="2" build="allAtOnce" animBg="1"/>
      <p:bldP spid="7" grpId="3" build="allAtOnce" animBg="1"/>
      <p:bldP spid="99" grpId="0"/>
      <p:bldP spid="18" grpId="0"/>
      <p:bldP spid="19" grpId="0" animBg="1"/>
      <p:bldP spid="101" grpId="0" animBg="1"/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02165" y="605169"/>
            <a:ext cx="596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随机</a:t>
            </a:r>
            <a:r>
              <a:rPr lang="zh-CN" altLang="en-US" sz="2400" dirty="0" smtClean="0"/>
              <a:t>选取枢轴</a:t>
            </a:r>
            <a:endParaRPr lang="zh-CN" altLang="en-US" sz="2400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80596" y="2997200"/>
            <a:ext cx="6985000" cy="1293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简单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这是一种相对安全的策略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枢</a:t>
            </a:r>
            <a:r>
              <a:rPr lang="zh-CN" altLang="en-US" sz="2000" dirty="0"/>
              <a:t>轴是随机的，则出现最坏情况的概率大大</a:t>
            </a:r>
            <a:r>
              <a:rPr lang="zh-CN" altLang="en-US" sz="2000" dirty="0" smtClean="0"/>
              <a:t>降低</a:t>
            </a:r>
            <a:endParaRPr lang="en-US" altLang="zh-CN" sz="2000" dirty="0" smtClean="0"/>
          </a:p>
        </p:txBody>
      </p:sp>
      <p:sp>
        <p:nvSpPr>
          <p:cNvPr id="16" name="矩形 15"/>
          <p:cNvSpPr/>
          <p:nvPr/>
        </p:nvSpPr>
        <p:spPr>
          <a:xfrm>
            <a:off x="303566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55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7309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761" y="1643123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67494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0160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f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292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48383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70" y="1574164"/>
            <a:ext cx="609600" cy="6096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590615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505261" y="1587332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1859113" y="4560686"/>
          <a:ext cx="5463004" cy="1112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36361" y="2290051"/>
            <a:ext cx="4671278" cy="488517"/>
            <a:chOff x="769999" y="4695288"/>
            <a:chExt cx="4671278" cy="488517"/>
          </a:xfrm>
        </p:grpSpPr>
        <p:sp>
          <p:nvSpPr>
            <p:cNvPr id="5" name="矩形 4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三数取中</a:t>
            </a:r>
            <a:r>
              <a:rPr lang="zh-CN" altLang="en-US" sz="2400" dirty="0" smtClean="0"/>
              <a:t>”选取枢轴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602166" y="1534856"/>
            <a:ext cx="630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快速排序的</a:t>
            </a:r>
            <a:r>
              <a:rPr lang="zh-CN" altLang="en-US" sz="2000" dirty="0" smtClean="0">
                <a:solidFill>
                  <a:srgbClr val="FF0000"/>
                </a:solidFill>
              </a:rPr>
              <a:t>最优情况</a:t>
            </a:r>
            <a:r>
              <a:rPr lang="zh-CN" altLang="en-US" sz="2000" dirty="0" smtClean="0"/>
              <a:t>：每次划分得到的两个序列</a:t>
            </a:r>
            <a:r>
              <a:rPr lang="zh-CN" altLang="en-US" sz="2000" dirty="0" smtClean="0">
                <a:solidFill>
                  <a:srgbClr val="FF0000"/>
                </a:solidFill>
              </a:rPr>
              <a:t>等长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242846" y="2778424"/>
            <a:ext cx="2658309" cy="1156450"/>
            <a:chOff x="3407922" y="2778424"/>
            <a:chExt cx="2658309" cy="1156450"/>
          </a:xfrm>
        </p:grpSpPr>
        <p:cxnSp>
          <p:nvCxnSpPr>
            <p:cNvPr id="27" name="直接连接符 26"/>
            <p:cNvCxnSpPr>
              <a:stCxn id="8" idx="2"/>
              <a:endCxn id="32" idx="0"/>
            </p:cNvCxnSpPr>
            <p:nvPr/>
          </p:nvCxnSpPr>
          <p:spPr>
            <a:xfrm flipH="1">
              <a:off x="3667695" y="2778424"/>
              <a:ext cx="1068369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8" idx="2"/>
              <a:endCxn id="35" idx="0"/>
            </p:cNvCxnSpPr>
            <p:nvPr/>
          </p:nvCxnSpPr>
          <p:spPr>
            <a:xfrm>
              <a:off x="4736064" y="2778424"/>
              <a:ext cx="107039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40792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n/2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46686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n/2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35921" y="3934874"/>
            <a:ext cx="1814998" cy="1156450"/>
            <a:chOff x="3771392" y="2778424"/>
            <a:chExt cx="1814998" cy="1156450"/>
          </a:xfrm>
        </p:grpSpPr>
        <p:cxnSp>
          <p:nvCxnSpPr>
            <p:cNvPr id="51" name="直接连接符 50"/>
            <p:cNvCxnSpPr>
              <a:stCxn id="32" idx="2"/>
              <a:endCxn id="53" idx="0"/>
            </p:cNvCxnSpPr>
            <p:nvPr/>
          </p:nvCxnSpPr>
          <p:spPr>
            <a:xfrm flipH="1">
              <a:off x="4031165" y="2778424"/>
              <a:ext cx="70692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2" idx="2"/>
              <a:endCxn id="54" idx="0"/>
            </p:cNvCxnSpPr>
            <p:nvPr/>
          </p:nvCxnSpPr>
          <p:spPr>
            <a:xfrm>
              <a:off x="4738090" y="2778424"/>
              <a:ext cx="588528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702144" y="3934874"/>
            <a:ext cx="1814998" cy="1156450"/>
            <a:chOff x="3771392" y="2778424"/>
            <a:chExt cx="1814998" cy="1156450"/>
          </a:xfrm>
        </p:grpSpPr>
        <p:cxnSp>
          <p:nvCxnSpPr>
            <p:cNvPr id="59" name="直接连接符 58"/>
            <p:cNvCxnSpPr>
              <a:stCxn id="35" idx="2"/>
              <a:endCxn id="61" idx="0"/>
            </p:cNvCxnSpPr>
            <p:nvPr/>
          </p:nvCxnSpPr>
          <p:spPr>
            <a:xfrm flipH="1">
              <a:off x="4031165" y="2778424"/>
              <a:ext cx="679466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5" idx="2"/>
              <a:endCxn id="62" idx="0"/>
            </p:cNvCxnSpPr>
            <p:nvPr/>
          </p:nvCxnSpPr>
          <p:spPr>
            <a:xfrm>
              <a:off x="4710631" y="2778424"/>
              <a:ext cx="615987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6907639" y="897810"/>
            <a:ext cx="1997370" cy="924791"/>
          </a:xfrm>
          <a:prstGeom prst="rect">
            <a:avLst/>
          </a:prstGeom>
          <a:noFill/>
          <a:ln w="38100">
            <a:solidFill>
              <a:schemeClr val="accent1">
                <a:alpha val="62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找一个可以 将序列等分的枢轴</a:t>
            </a:r>
            <a:endParaRPr lang="zh-CN" alt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110335" y="2884981"/>
            <a:ext cx="1070770" cy="725905"/>
            <a:chOff x="604826" y="3446501"/>
            <a:chExt cx="1070770" cy="725905"/>
          </a:xfrm>
        </p:grpSpPr>
        <p:sp>
          <p:nvSpPr>
            <p:cNvPr id="72" name="文本框 7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high</a:t>
              </a:r>
              <a:endParaRPr lang="zh-CN" altLang="en-US" dirty="0"/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937600" y="2884981"/>
            <a:ext cx="1070770" cy="725905"/>
            <a:chOff x="604826" y="3446501"/>
            <a:chExt cx="1070770" cy="725905"/>
          </a:xfrm>
        </p:grpSpPr>
        <p:sp>
          <p:nvSpPr>
            <p:cNvPr id="82" name="文本框 8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low</a:t>
              </a:r>
              <a:endParaRPr lang="zh-CN" altLang="en-US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4023967" y="2884981"/>
            <a:ext cx="1070770" cy="725905"/>
            <a:chOff x="604826" y="3446501"/>
            <a:chExt cx="1070770" cy="725905"/>
          </a:xfrm>
        </p:grpSpPr>
        <p:sp>
          <p:nvSpPr>
            <p:cNvPr id="85" name="文本框 84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middle</a:t>
              </a:r>
              <a:endParaRPr lang="zh-CN" altLang="en-US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304250" y="3797267"/>
            <a:ext cx="453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从 </a:t>
            </a:r>
            <a:r>
              <a:rPr lang="en-US" altLang="zh-CN" sz="2000" dirty="0" smtClean="0"/>
              <a:t>a  e  i </a:t>
            </a:r>
            <a:r>
              <a:rPr lang="zh-CN" altLang="en-US" sz="2000" dirty="0" smtClean="0"/>
              <a:t>中找一个中间值做为枢轴</a:t>
            </a:r>
            <a:endParaRPr lang="zh-CN" altLang="en-US" sz="2000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1732436" y="4753089"/>
          <a:ext cx="5463004" cy="1483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6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1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主要内容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16424" y="948038"/>
            <a:ext cx="5998402" cy="5187868"/>
            <a:chOff x="764163" y="1374066"/>
            <a:chExt cx="5998402" cy="5187868"/>
          </a:xfrm>
        </p:grpSpPr>
        <p:sp>
          <p:nvSpPr>
            <p:cNvPr id="4" name="左大括号 3"/>
            <p:cNvSpPr/>
            <p:nvPr/>
          </p:nvSpPr>
          <p:spPr>
            <a:xfrm>
              <a:off x="1538103" y="2206272"/>
              <a:ext cx="721217" cy="3348507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94544" y="1968228"/>
              <a:ext cx="21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线段相关问题</a:t>
              </a:r>
              <a:endParaRPr lang="zh-CN" altLang="en-US" sz="20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5300" y="3880525"/>
              <a:ext cx="1986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凸包相关问题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74264" y="5299185"/>
              <a:ext cx="2781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最远、最近点问题</a:t>
              </a:r>
              <a:endParaRPr lang="zh-CN" altLang="en-US" sz="2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21415" y="1374066"/>
              <a:ext cx="204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线段左转、右转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98689" y="2550498"/>
              <a:ext cx="1236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线段相交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69445" y="3341060"/>
              <a:ext cx="174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Graham</a:t>
              </a:r>
              <a:r>
                <a:rPr lang="zh-CN" altLang="en-US" dirty="0" smtClean="0"/>
                <a:t>扫描法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98689" y="4500955"/>
              <a:ext cx="1596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Jarvis</a:t>
              </a:r>
              <a:r>
                <a:rPr lang="zh-CN" altLang="en-US" dirty="0" smtClean="0"/>
                <a:t>步进法</a:t>
              </a:r>
              <a:endParaRPr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4399439" y="1558732"/>
              <a:ext cx="321976" cy="1221292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4399439" y="3375401"/>
              <a:ext cx="321976" cy="1494886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64163" y="3177516"/>
              <a:ext cx="508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计</a:t>
              </a:r>
              <a:endParaRPr lang="en-US" altLang="zh-CN" sz="2000" dirty="0" smtClean="0"/>
            </a:p>
            <a:p>
              <a:pPr algn="ctr"/>
              <a:r>
                <a:rPr lang="zh-CN" altLang="en-US" sz="2000" dirty="0" smtClean="0"/>
                <a:t>算</a:t>
              </a:r>
              <a:endParaRPr lang="en-US" altLang="zh-CN" sz="2000" dirty="0" smtClean="0"/>
            </a:p>
            <a:p>
              <a:pPr algn="ctr"/>
              <a:r>
                <a:rPr lang="zh-CN" altLang="en-US" sz="2000" dirty="0" smtClean="0"/>
                <a:t>几</a:t>
              </a:r>
              <a:endParaRPr lang="en-US" altLang="zh-CN" sz="2000" dirty="0" smtClean="0"/>
            </a:p>
            <a:p>
              <a:pPr algn="ctr"/>
              <a:r>
                <a:rPr lang="zh-CN" altLang="en-US" sz="2000" dirty="0" smtClean="0"/>
                <a:t>何</a:t>
              </a:r>
              <a:endParaRPr lang="zh-CN" altLang="en-US" sz="20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83378" y="6161824"/>
              <a:ext cx="5331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快排及优化（内容补充）</a:t>
              </a:r>
              <a:endParaRPr lang="zh-CN" altLang="en-US" sz="2000" dirty="0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4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</a:t>
            </a:r>
            <a:endParaRPr lang="zh-CN" altLang="en-US" sz="2400" dirty="0"/>
          </a:p>
        </p:txBody>
      </p:sp>
      <p:cxnSp>
        <p:nvCxnSpPr>
          <p:cNvPr id="3" name="直接箭头连接符 2"/>
          <p:cNvCxnSpPr>
            <a:stCxn id="17" idx="3"/>
          </p:cNvCxnSpPr>
          <p:nvPr/>
        </p:nvCxnSpPr>
        <p:spPr>
          <a:xfrm flipV="1">
            <a:off x="2828042" y="2475304"/>
            <a:ext cx="1425906" cy="471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大括号 26"/>
          <p:cNvSpPr/>
          <p:nvPr/>
        </p:nvSpPr>
        <p:spPr>
          <a:xfrm>
            <a:off x="4488784" y="1645739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76874" y="1526101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固定枢轴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976874" y="2269040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随机选取枢轴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923866" y="3011980"/>
            <a:ext cx="2841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</a:t>
            </a:r>
            <a:r>
              <a:rPr lang="zh-CN" altLang="en-US" sz="2000" dirty="0"/>
              <a:t>定</a:t>
            </a:r>
            <a:r>
              <a:rPr lang="zh-CN" altLang="en-US" sz="2000" dirty="0" smtClean="0"/>
              <a:t>枢轴</a:t>
            </a:r>
            <a:endParaRPr lang="zh-CN" altLang="en-US" sz="2000" dirty="0"/>
          </a:p>
        </p:txBody>
      </p:sp>
      <p:cxnSp>
        <p:nvCxnSpPr>
          <p:cNvPr id="18" name="直接箭头连接符 17"/>
          <p:cNvCxnSpPr>
            <a:stCxn id="20" idx="3"/>
          </p:cNvCxnSpPr>
          <p:nvPr/>
        </p:nvCxnSpPr>
        <p:spPr>
          <a:xfrm>
            <a:off x="2828042" y="4122693"/>
            <a:ext cx="1425906" cy="278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号 24"/>
          <p:cNvSpPr/>
          <p:nvPr/>
        </p:nvSpPr>
        <p:spPr>
          <a:xfrm>
            <a:off x="4488784" y="3590885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923866" y="3697535"/>
            <a:ext cx="4220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序列元素小于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时采用直</a:t>
            </a:r>
            <a:r>
              <a:rPr lang="zh-CN" altLang="en-US" sz="2000" dirty="0"/>
              <a:t>排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976874" y="4805814"/>
            <a:ext cx="2078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“聚</a:t>
            </a:r>
            <a:r>
              <a:rPr lang="en-US" altLang="zh-CN" sz="2000" dirty="0"/>
              <a:t>key</a:t>
            </a:r>
            <a:r>
              <a:rPr lang="zh-CN" altLang="en-US" sz="2000" dirty="0"/>
              <a:t>”方法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7" grpId="1" animBg="1"/>
      <p:bldP spid="19" grpId="0" animBg="1"/>
      <p:bldP spid="20" grpId="0" animBg="1"/>
      <p:bldP spid="20" grpId="1" animBg="1"/>
      <p:bldP spid="27" grpId="0" animBg="1"/>
      <p:bldP spid="31" grpId="0"/>
      <p:bldP spid="32" grpId="0"/>
      <p:bldP spid="33" grpId="0"/>
      <p:bldP spid="25" grpId="0" animBg="1"/>
      <p:bldP spid="26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聚</a:t>
            </a:r>
            <a:r>
              <a:rPr lang="en-US" altLang="zh-CN" sz="2400" dirty="0" smtClean="0">
                <a:solidFill>
                  <a:srgbClr val="FF0000"/>
                </a:solidFill>
              </a:rPr>
              <a:t>key</a:t>
            </a:r>
            <a:r>
              <a:rPr lang="zh-CN" altLang="en-US" sz="2400" dirty="0" smtClean="0"/>
              <a:t>”</a:t>
            </a:r>
            <a:r>
              <a:rPr lang="zh-CN" altLang="en-US" sz="2400" dirty="0"/>
              <a:t>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248634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62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2377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6443" y="1438037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8176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0842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99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065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41297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3728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2166" y="2197588"/>
            <a:ext cx="11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old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557281" y="2359095"/>
            <a:ext cx="331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“三数取中”选取枢轴</a:t>
            </a:r>
            <a:endParaRPr lang="zh-CN" altLang="en-US" sz="2000" dirty="0"/>
          </a:p>
        </p:txBody>
      </p:sp>
      <p:sp>
        <p:nvSpPr>
          <p:cNvPr id="20" name="圆角矩形 19"/>
          <p:cNvSpPr/>
          <p:nvPr/>
        </p:nvSpPr>
        <p:spPr>
          <a:xfrm>
            <a:off x="3972401" y="1390590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1966010" y="2995574"/>
            <a:ext cx="5190390" cy="488517"/>
            <a:chOff x="1966010" y="2995574"/>
            <a:chExt cx="5190390" cy="488517"/>
          </a:xfrm>
        </p:grpSpPr>
        <p:sp>
          <p:nvSpPr>
            <p:cNvPr id="21" name="矩形 20"/>
            <p:cNvSpPr/>
            <p:nvPr/>
          </p:nvSpPr>
          <p:spPr>
            <a:xfrm>
              <a:off x="248591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058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2334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66010" y="2995574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117743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409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795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98632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40864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3685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1884556" y="2938333"/>
            <a:ext cx="169295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974677" y="2938333"/>
            <a:ext cx="32513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29034" y="2297611"/>
            <a:ext cx="6385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优化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dirty="0" smtClean="0"/>
              <a:t>执</a:t>
            </a:r>
            <a:r>
              <a:rPr lang="zh-CN" altLang="en-US" sz="2000" dirty="0"/>
              <a:t>行划分时，把与</a:t>
            </a:r>
            <a:r>
              <a:rPr lang="en-US" altLang="zh-CN" sz="2000" dirty="0"/>
              <a:t>Key</a:t>
            </a:r>
            <a:r>
              <a:rPr lang="zh-CN" altLang="en-US" sz="2000" dirty="0"/>
              <a:t>相等的元素聚集在一起</a:t>
            </a:r>
          </a:p>
        </p:txBody>
      </p:sp>
      <p:sp>
        <p:nvSpPr>
          <p:cNvPr id="54" name="矩形 53"/>
          <p:cNvSpPr/>
          <p:nvPr/>
        </p:nvSpPr>
        <p:spPr>
          <a:xfrm>
            <a:off x="248591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058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2334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66010" y="3016269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17743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0409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795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98632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040864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3685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912336" y="3613114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2214236" y="3613113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933588" y="4420214"/>
            <a:ext cx="5190390" cy="488517"/>
            <a:chOff x="1966010" y="4770548"/>
            <a:chExt cx="5190390" cy="488517"/>
          </a:xfrm>
        </p:grpSpPr>
        <p:sp>
          <p:nvSpPr>
            <p:cNvPr id="40" name="矩形 39"/>
            <p:cNvSpPr/>
            <p:nvPr/>
          </p:nvSpPr>
          <p:spPr>
            <a:xfrm>
              <a:off x="248591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058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52334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966010" y="477054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17743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560409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795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98632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040864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63685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1884556" y="4372767"/>
            <a:ext cx="114493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5515127" y="4372767"/>
            <a:ext cx="16807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84556" y="3928084"/>
            <a:ext cx="50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将两端与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相等的值移到枢轴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两端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0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3.7037E-7 L -0.23177 -0.00139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-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2224 -3.7037E-7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255 L -0.0585 -0.00255 " pathEditMode="relative" rAng="0" ptsTypes="AA">
                                      <p:cBhvr>
                                        <p:cTn id="12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5 -0.00254 L -0.11146 -0.00254 " pathEditMode="relative" rAng="0" ptsTypes="AA">
                                      <p:cBhvr>
                                        <p:cTn id="13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5243 -0.00115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-69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5677 -4.44444E-6 " pathEditMode="relative" rAng="0" ptsTypes="AA">
                                      <p:cBhvr>
                                        <p:cTn id="139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6 -0.00255 L -0.17291 -0.00255 " pathEditMode="relative" rAng="0" ptsTypes="AA">
                                      <p:cBhvr>
                                        <p:cTn id="14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91 -0.00255 L -0.22413 -0.00255 " pathEditMode="relative" rAng="0" ptsTypes="AA">
                                      <p:cBhvr>
                                        <p:cTn id="14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77 -2.96296E-6 L -0.17031 -4.44444E-6 " pathEditMode="relative" rAng="0" ptsTypes="AA">
                                      <p:cBhvr>
                                        <p:cTn id="15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11354 4.07407E-6 " pathEditMode="relative" rAng="0" ptsTypes="AA">
                                      <p:cBhvr>
                                        <p:cTn id="153" dur="7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3 -0.00255 L -0.28507 -0.00255 " pathEditMode="relative" rAng="0" ptsTypes="AA">
                                      <p:cBhvr>
                                        <p:cTn id="15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-0.23177 0.00047 " pathEditMode="relative" rAng="0" ptsTypes="AA">
                                      <p:cBhvr>
                                        <p:cTn id="161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7" y="23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22691 -2.96296E-6 " pathEditMode="relative" rAng="0" ptsTypes="AA">
                                      <p:cBhvr>
                                        <p:cTn id="163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255 L 0.05903 -0.00255 " pathEditMode="relative" rAng="0" ptsTypes="AA">
                                      <p:cBhvr>
                                        <p:cTn id="172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00255 L 0.11302 -0.00255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77 0.00047 L -0.11806 0.00185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69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-0.11371 -4.44444E-6 " pathEditMode="relative" rAng="0" ptsTypes="AA">
                                      <p:cBhvr>
                                        <p:cTn id="182" dur="7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02 -0.00255 L 0.16354 -0.00255 " pathEditMode="relative" rAng="0" ptsTypes="AA">
                                      <p:cBhvr>
                                        <p:cTn id="18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91 -3.7037E-6 L 0.16372 0.00047 " pathEditMode="relative" rAng="0" ptsTypes="AA">
                                      <p:cBhvr>
                                        <p:cTn id="190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23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0566 -2.96296E-6 " pathEditMode="relative" rAng="0" ptsTypes="AA">
                                      <p:cBhvr>
                                        <p:cTn id="192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07 -0.00255 L -0.33229 -0.00255 " pathEditMode="relative" rAng="0" ptsTypes="AA">
                                      <p:cBhvr>
                                        <p:cTn id="19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18" grpId="0"/>
      <p:bldP spid="18" grpId="1"/>
      <p:bldP spid="19" grpId="0"/>
      <p:bldP spid="19" grpId="1"/>
      <p:bldP spid="20" grpId="0" animBg="1"/>
      <p:bldP spid="20" grpId="1" animBg="1"/>
      <p:bldP spid="32" grpId="0" animBg="1"/>
      <p:bldP spid="32" grpId="1" animBg="1"/>
      <p:bldP spid="35" grpId="0" animBg="1"/>
      <p:bldP spid="35" grpId="1" animBg="1"/>
      <p:bldP spid="38" grpId="0"/>
      <p:bldP spid="54" grpId="0" animBg="1"/>
      <p:bldP spid="55" grpId="0" build="allAtOnce" animBg="1"/>
      <p:bldP spid="56" grpId="0" build="allAtOnce" animBg="1"/>
      <p:bldP spid="57" grpId="0" build="allAtOnce"/>
      <p:bldP spid="57" grpId="1" build="allAtOnce" animBg="1"/>
      <p:bldP spid="58" grpId="0" build="allAtOnce" animBg="1"/>
      <p:bldP spid="59" grpId="0" build="allAtOnce" animBg="1"/>
      <p:bldP spid="60" grpId="0" animBg="1"/>
      <p:bldP spid="61" grpId="0" build="allAtOnce" animBg="1"/>
      <p:bldP spid="62" grpId="0" build="allAtOnce"/>
      <p:bldP spid="62" grpId="1" build="allAtOnce" animBg="1"/>
      <p:bldP spid="63" grpId="0" animBg="1"/>
      <p:bldP spid="51" grpId="0" animBg="1"/>
      <p:bldP spid="52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</a:t>
            </a:r>
            <a:endParaRPr lang="zh-CN" altLang="en-US" sz="24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3176771" y="1777619"/>
          <a:ext cx="5463004" cy="3037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48755ms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/>
                        <a:t>“聚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8ms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22679"/>
              </p:ext>
            </p:extLst>
          </p:nvPr>
        </p:nvGraphicFramePr>
        <p:xfrm>
          <a:off x="3174422" y="4939946"/>
          <a:ext cx="5463004" cy="370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STL-sort()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82ms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13ms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13ms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8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367996" y="2018947"/>
            <a:ext cx="524487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Qsort (arr , low , high){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if(low &lt; high)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pivotPos = partition(arr , low , high) 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Qsort (arr , low , </a:t>
            </a:r>
            <a:r>
              <a:rPr lang="en-US" altLang="zh-CN" dirty="0" smtClean="0">
                <a:solidFill>
                  <a:srgbClr val="FF0000"/>
                </a:solidFill>
              </a:rPr>
              <a:t>pivotPos - 1);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	Qsort (arr , </a:t>
            </a:r>
            <a:r>
              <a:rPr lang="en-US" altLang="zh-CN" dirty="0" smtClean="0">
                <a:solidFill>
                  <a:srgbClr val="FF0000"/>
                </a:solidFill>
              </a:rPr>
              <a:t>pivotPos + 1 , high);</a:t>
            </a:r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其它</a:t>
            </a:r>
            <a:endParaRPr lang="zh-CN" altLang="en-US" sz="2400" dirty="0"/>
          </a:p>
        </p:txBody>
      </p:sp>
      <p:sp>
        <p:nvSpPr>
          <p:cNvPr id="2" name="圆角矩形 1"/>
          <p:cNvSpPr/>
          <p:nvPr/>
        </p:nvSpPr>
        <p:spPr>
          <a:xfrm>
            <a:off x="2158405" y="3348959"/>
            <a:ext cx="3530015" cy="787105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4278" y="5118948"/>
            <a:ext cx="5411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sz="2000" b="1" dirty="0"/>
              <a:t>使用并行</a:t>
            </a:r>
            <a:r>
              <a:rPr lang="zh-CN" altLang="en-US" sz="2000" b="1" dirty="0" smtClean="0"/>
              <a:t>或多</a:t>
            </a:r>
            <a:r>
              <a:rPr lang="zh-CN" altLang="en-US" sz="2000" b="1" dirty="0"/>
              <a:t>线程处理子序列</a:t>
            </a:r>
          </a:p>
        </p:txBody>
      </p:sp>
      <p:sp>
        <p:nvSpPr>
          <p:cNvPr id="19" name="矩形 18"/>
          <p:cNvSpPr/>
          <p:nvPr/>
        </p:nvSpPr>
        <p:spPr>
          <a:xfrm>
            <a:off x="744278" y="131849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b="1" dirty="0"/>
              <a:t>循环替代递归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71295" y="1626786"/>
            <a:ext cx="623827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原因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对子序列进行递归处理时，需要借助系统递归</a:t>
            </a:r>
            <a:r>
              <a:rPr lang="zh-CN" altLang="en-US" sz="2000" dirty="0" smtClean="0"/>
              <a:t>栈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系统栈的大小是有限制的 </a:t>
            </a:r>
            <a:r>
              <a:rPr lang="en-US" altLang="zh-CN" sz="2000" dirty="0"/>
              <a:t>(stack overflow)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系统栈的频繁存取会直接影响快排的性</a:t>
            </a:r>
            <a:r>
              <a:rPr lang="zh-CN" altLang="en-US" sz="2000" dirty="0" smtClean="0"/>
              <a:t>能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方</a:t>
            </a:r>
            <a:r>
              <a:rPr lang="zh-CN" altLang="en-US" sz="2000" dirty="0">
                <a:solidFill>
                  <a:srgbClr val="FF0000"/>
                </a:solidFill>
              </a:rPr>
              <a:t>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与</a:t>
            </a:r>
            <a:r>
              <a:rPr lang="zh-CN" altLang="en-US" sz="2000" dirty="0"/>
              <a:t>插排结合使用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循环替代递</a:t>
            </a:r>
            <a:r>
              <a:rPr lang="zh-CN" altLang="en-US" sz="2000" dirty="0" smtClean="0"/>
              <a:t>归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749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" grpId="0" animBg="1"/>
      <p:bldP spid="2" grpId="1" animBg="1"/>
      <p:bldP spid="16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e more thing"/>
          <p:cNvSpPr/>
          <p:nvPr/>
        </p:nvSpPr>
        <p:spPr>
          <a:xfrm>
            <a:off x="2658659" y="2967335"/>
            <a:ext cx="38266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more thing…</a:t>
            </a:r>
            <a:endParaRPr lang="zh-CN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具体代码部分"/>
          <p:cNvSpPr/>
          <p:nvPr/>
        </p:nvSpPr>
        <p:spPr>
          <a:xfrm>
            <a:off x="236668" y="772994"/>
            <a:ext cx="6337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	while (i!=j)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while(ve[j</a:t>
            </a:r>
            <a:r>
              <a:rPr lang="en-US" altLang="zh-CN" sz="2000" dirty="0" smtClean="0"/>
              <a:t>] &gt;= pivot &amp;&amp; i &lt; j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 j-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	if </a:t>
            </a:r>
            <a:r>
              <a:rPr lang="en-US" altLang="zh-CN" sz="2000" dirty="0" smtClean="0"/>
              <a:t>( i &lt; j )</a:t>
            </a:r>
            <a:endParaRPr lang="en-US" altLang="zh-CN" sz="2000" dirty="0"/>
          </a:p>
          <a:p>
            <a:r>
              <a:rPr lang="en-US" altLang="zh-CN" sz="2000" dirty="0"/>
              <a:t>		{</a:t>
            </a:r>
          </a:p>
          <a:p>
            <a:r>
              <a:rPr lang="en-US" altLang="zh-CN" sz="2000" dirty="0"/>
              <a:t>			ve[i</a:t>
            </a:r>
            <a:r>
              <a:rPr lang="en-US" altLang="zh-CN" sz="2000" dirty="0" smtClean="0"/>
              <a:t>] = ve[j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i++;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r>
              <a:rPr lang="en-US" altLang="zh-CN" sz="2000" dirty="0"/>
              <a:t>		while</a:t>
            </a:r>
            <a:r>
              <a:rPr lang="en-US" altLang="zh-CN" sz="2000" dirty="0" smtClean="0"/>
              <a:t>( ve[i] &lt;= pivot &amp;&amp; i &lt; j )  i++;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	if</a:t>
            </a:r>
            <a:r>
              <a:rPr lang="en-US" altLang="zh-CN" sz="2000" dirty="0" smtClean="0"/>
              <a:t>( i &lt; j ){</a:t>
            </a:r>
            <a:endParaRPr lang="en-US" altLang="zh-CN" sz="2000" dirty="0"/>
          </a:p>
          <a:p>
            <a:r>
              <a:rPr lang="en-US" altLang="zh-CN" sz="2000" dirty="0"/>
              <a:t>			ve[j</a:t>
            </a:r>
            <a:r>
              <a:rPr lang="en-US" altLang="zh-CN" sz="2000" dirty="0" smtClean="0"/>
              <a:t>] = ve[i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j--;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	}</a:t>
            </a:r>
          </a:p>
        </p:txBody>
      </p:sp>
      <p:sp>
        <p:nvSpPr>
          <p:cNvPr id="3" name="矩形 2"/>
          <p:cNvSpPr/>
          <p:nvPr/>
        </p:nvSpPr>
        <p:spPr>
          <a:xfrm>
            <a:off x="2042160" y="1347648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42160" y="3482639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359786" y="851361"/>
          <a:ext cx="6424428" cy="48725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6107"/>
                <a:gridCol w="1606107"/>
                <a:gridCol w="1606107"/>
                <a:gridCol w="1606107"/>
              </a:tblGrid>
              <a:tr h="5431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(74ms)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(56929ms)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(25ms)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(111ms)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(203ms)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(61ms)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(82ms)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(37ms)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(28ms)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374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(97ms)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26ms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(35ms)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48755ms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(28ms)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190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/>
                        <a:t>“聚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431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STL-sort()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573968" y="2071170"/>
            <a:ext cx="226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按枢轴值将序列分为两部分的代码段。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29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" grpId="1"/>
      <p:bldP spid="3" grpId="0" animBg="1"/>
      <p:bldP spid="3" grpId="1" animBg="1"/>
      <p:bldP spid="8" grpId="0" animBg="1"/>
      <p:bldP spid="8" grpId="1" animBg="1"/>
      <p:bldP spid="6" grpId="0"/>
      <p:bldP spid="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谢谢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0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02753" y="442916"/>
            <a:ext cx="1952989" cy="62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67004" y="1063191"/>
            <a:ext cx="7600951" cy="591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altLang="zh-CN" sz="2000" b="1" dirty="0" smtClean="0">
                <a:latin typeface="+mn-lt"/>
                <a:ea typeface="+mn-ea"/>
                <a:cs typeface="+mn-ea"/>
                <a:sym typeface="+mn-lt"/>
              </a:rPr>
              <a:t>( 1 ) 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由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(0,0) 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(p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构成的平行四边形的有向面积</a:t>
            </a:r>
            <a:endParaRPr lang="en-US" altLang="zh-CN" sz="2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6307" y="2040065"/>
            <a:ext cx="3335665" cy="2214842"/>
            <a:chOff x="6915812" y="3657248"/>
            <a:chExt cx="3335665" cy="2214842"/>
          </a:xfrm>
        </p:grpSpPr>
        <p:grpSp>
          <p:nvGrpSpPr>
            <p:cNvPr id="48" name="组合 47"/>
            <p:cNvGrpSpPr/>
            <p:nvPr/>
          </p:nvGrpSpPr>
          <p:grpSpPr>
            <a:xfrm>
              <a:off x="7574968" y="3747445"/>
              <a:ext cx="2071264" cy="1867481"/>
              <a:chOff x="1934066" y="4301544"/>
              <a:chExt cx="2071264" cy="1867481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流程图: 决策 81"/>
            <p:cNvSpPr/>
            <p:nvPr/>
          </p:nvSpPr>
          <p:spPr>
            <a:xfrm rot="19185405">
              <a:off x="7325118" y="4457170"/>
              <a:ext cx="2160305" cy="896053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>
              <a:stCxn id="82" idx="1"/>
              <a:endCxn id="82" idx="0"/>
            </p:cNvCxnSpPr>
            <p:nvPr/>
          </p:nvCxnSpPr>
          <p:spPr>
            <a:xfrm flipV="1">
              <a:off x="7580781" y="4563214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2" idx="1"/>
              <a:endCxn id="82" idx="2"/>
            </p:cNvCxnSpPr>
            <p:nvPr/>
          </p:nvCxnSpPr>
          <p:spPr>
            <a:xfrm flipV="1">
              <a:off x="7580781" y="5247179"/>
              <a:ext cx="1113930" cy="3558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2" idx="2"/>
              <a:endCxn id="82" idx="3"/>
            </p:cNvCxnSpPr>
            <p:nvPr/>
          </p:nvCxnSpPr>
          <p:spPr>
            <a:xfrm flipV="1">
              <a:off x="8694711" y="4207382"/>
              <a:ext cx="535049" cy="10397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2" idx="0"/>
              <a:endCxn id="82" idx="3"/>
            </p:cNvCxnSpPr>
            <p:nvPr/>
          </p:nvCxnSpPr>
          <p:spPr>
            <a:xfrm flipV="1">
              <a:off x="8115831" y="4207382"/>
              <a:ext cx="1113929" cy="3558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744022" y="420738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757281" y="517709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173984" y="3753094"/>
              <a:ext cx="10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+p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915812" y="5387352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74373" y="36572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9704222" y="550275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= 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blipFill rotWithShape="0">
                <a:blip r:embed="rId3"/>
                <a:stretch>
                  <a:fillRect t="-3030"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相对于原点（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）来说，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为正，则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的顺时针方向；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为负</a:t>
                </a:r>
                <a:r>
                  <a:rPr lang="zh-CN" altLang="en-US" sz="2000" dirty="0"/>
                  <a:t>，</a:t>
                </a:r>
                <a:r>
                  <a:rPr lang="zh-CN" altLang="en-US" sz="2000" dirty="0" smtClean="0"/>
                  <a:t>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的逆时针方向。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73" r="-858" b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51"/>
              <p:cNvSpPr txBox="1">
                <a:spLocks noChangeArrowheads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c.</a:t>
                </a: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=  0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，则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和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 共线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zh-CN" altLang="en-US" sz="2000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3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33" t="-1363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</a:t>
            </a:r>
            <a:r>
              <a:rPr lang="zh-CN" altLang="en-US" sz="2400" dirty="0">
                <a:cs typeface="+mn-ea"/>
                <a:sym typeface="+mn-lt"/>
              </a:rPr>
              <a:t>问题</a:t>
            </a:r>
            <a:r>
              <a:rPr lang="zh-CN" altLang="en-US" sz="2400" dirty="0" smtClean="0">
                <a:cs typeface="+mn-ea"/>
                <a:sym typeface="+mn-lt"/>
              </a:rPr>
              <a:t>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1419" y="683580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= ( 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,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+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/>
              <p:cNvSpPr txBox="1">
                <a:spLocks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60000"/>
                  </a:lnSpc>
                </a:pPr>
                <a:r>
                  <a:rPr lang="en-US" altLang="zh-CN" sz="2000" b="1" dirty="0" smtClean="0">
                    <a:latin typeface="+mn-lt"/>
                    <a:ea typeface="+mn-ea"/>
                    <a:cs typeface="+mn-ea"/>
                    <a:sym typeface="+mn-lt"/>
                  </a:rPr>
                  <a:t>( 2 )  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看作向量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的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矩阵行列</a:t>
                </a:r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式</a:t>
                </a:r>
                <a:endParaRPr lang="en-US" altLang="zh-CN" sz="20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  <a:blipFill rotWithShape="0">
                <a:blip r:embed="rId6"/>
                <a:stretch>
                  <a:fillRect l="-802" b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574358" y="3912622"/>
            <a:ext cx="1870169" cy="1395631"/>
            <a:chOff x="6357786" y="4516973"/>
            <a:chExt cx="1870169" cy="1395631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6357786" y="4872805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521027" y="451697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03831" y="3357243"/>
            <a:ext cx="3088492" cy="2214842"/>
            <a:chOff x="5692817" y="3966839"/>
            <a:chExt cx="3088492" cy="2214842"/>
          </a:xfrm>
        </p:grpSpPr>
        <p:grpSp>
          <p:nvGrpSpPr>
            <p:cNvPr id="46" name="组合 45"/>
            <p:cNvGrpSpPr/>
            <p:nvPr/>
          </p:nvGrpSpPr>
          <p:grpSpPr>
            <a:xfrm>
              <a:off x="6351973" y="4057036"/>
              <a:ext cx="2071264" cy="1867481"/>
              <a:chOff x="1934066" y="4301544"/>
              <a:chExt cx="2071264" cy="1867481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5692817" y="569694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79131" y="4185175"/>
            <a:ext cx="1870502" cy="1102159"/>
            <a:chOff x="6357453" y="4810445"/>
            <a:chExt cx="1870502" cy="1102159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6357786" y="5038878"/>
              <a:ext cx="467925" cy="8737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6357453" y="4810445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46727" y="3349394"/>
            <a:ext cx="3245596" cy="2632306"/>
            <a:chOff x="5535713" y="3966839"/>
            <a:chExt cx="3245596" cy="2632306"/>
          </a:xfrm>
        </p:grpSpPr>
        <p:grpSp>
          <p:nvGrpSpPr>
            <p:cNvPr id="75" name="组合 74"/>
            <p:cNvGrpSpPr/>
            <p:nvPr/>
          </p:nvGrpSpPr>
          <p:grpSpPr>
            <a:xfrm>
              <a:off x="5535713" y="4057037"/>
              <a:ext cx="2887524" cy="2542108"/>
              <a:chOff x="1117806" y="4301545"/>
              <a:chExt cx="2887524" cy="2542108"/>
            </a:xfrm>
          </p:grpSpPr>
          <p:cxnSp>
            <p:nvCxnSpPr>
              <p:cNvPr id="79" name="直接箭头连接符 78"/>
              <p:cNvCxnSpPr/>
              <p:nvPr/>
            </p:nvCxnSpPr>
            <p:spPr>
              <a:xfrm>
                <a:off x="1117806" y="6159500"/>
                <a:ext cx="28875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1934066" y="4301545"/>
                <a:ext cx="0" cy="2542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/>
            <p:cNvSpPr/>
            <p:nvPr/>
          </p:nvSpPr>
          <p:spPr>
            <a:xfrm>
              <a:off x="6309154" y="591350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581773" y="4334566"/>
            <a:ext cx="1870169" cy="956860"/>
            <a:chOff x="6357786" y="4955744"/>
            <a:chExt cx="1870169" cy="956860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6357786" y="5370122"/>
              <a:ext cx="797243" cy="5424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6810260" y="4955744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39079" y="4731475"/>
            <a:ext cx="1961187" cy="1015461"/>
            <a:chOff x="5697912" y="5300330"/>
            <a:chExt cx="1961187" cy="1015461"/>
          </a:xfrm>
        </p:grpSpPr>
        <p:cxnSp>
          <p:nvCxnSpPr>
            <p:cNvPr id="91" name="直接箭头连接符 90"/>
            <p:cNvCxnSpPr/>
            <p:nvPr/>
          </p:nvCxnSpPr>
          <p:spPr>
            <a:xfrm flipH="1">
              <a:off x="6060440" y="5912604"/>
              <a:ext cx="297346" cy="20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6357786" y="5432425"/>
              <a:ext cx="718565" cy="4801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697912" y="5946459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97851" y="530033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1137948" y="5795035"/>
            <a:ext cx="583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更为常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用的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是叉积的第二种定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义方式</a:t>
            </a:r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1" grpId="0"/>
      <p:bldP spid="23" grpId="0"/>
      <p:bldP spid="24" grpId="0"/>
      <p:bldP spid="5" grpId="0"/>
      <p:bldP spid="5" grpId="1"/>
      <p:bldP spid="26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0502" y="2962686"/>
            <a:ext cx="2113774" cy="2271836"/>
            <a:chOff x="6251375" y="3838487"/>
            <a:chExt cx="2113774" cy="227183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38391" y="1415582"/>
            <a:ext cx="440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0 </a:t>
            </a:r>
            <a:r>
              <a:rPr lang="zh-CN" altLang="en-US" sz="2000" dirty="0" smtClean="0"/>
              <a:t>代替原点 </a:t>
            </a:r>
            <a:r>
              <a:rPr lang="en-US" altLang="zh-CN" sz="2000" dirty="0" smtClean="0"/>
              <a:t>( 0 , 0 ) </a:t>
            </a:r>
            <a:r>
              <a:rPr lang="zh-CN" altLang="en-US" sz="2000" dirty="0" smtClean="0"/>
              <a:t>做进一步推广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=</a:t>
                </a:r>
                <a:r>
                  <a:rPr lang="en-US" altLang="zh-CN" sz="20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 × 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)=det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若叉积为正，那么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的顺时针方向；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blipFill rotWithShape="0">
                <a:blip r:embed="rId3"/>
                <a:stretch>
                  <a:fillRect l="-1148" r="-532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若叉积为负，那么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的逆时针方向；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blipFill rotWithShape="0">
                <a:blip r:embed="rId4"/>
                <a:stretch>
                  <a:fillRect l="-110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c.</a:t>
                </a:r>
                <a:r>
                  <a:rPr lang="zh-CN" altLang="en-US" sz="2000" dirty="0" smtClean="0"/>
                  <a:t>若叉积为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sz="2400" b="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共线。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blipFill rotWithShape="0">
                <a:blip r:embed="rId5"/>
                <a:stretch>
                  <a:fillRect l="-118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6600502" y="2961504"/>
            <a:ext cx="2113774" cy="2271836"/>
            <a:chOff x="6251375" y="3838487"/>
            <a:chExt cx="2113774" cy="2271836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49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54047" y="5280792"/>
            <a:ext cx="2338682" cy="1243013"/>
            <a:chOff x="2679746" y="3019083"/>
            <a:chExt cx="2338682" cy="1243013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2914015" y="3704883"/>
              <a:ext cx="1023032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66"/>
            <p:cNvSpPr txBox="1"/>
            <p:nvPr/>
          </p:nvSpPr>
          <p:spPr>
            <a:xfrm>
              <a:off x="2679746" y="386204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3585513" y="3161958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6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35068" y="5103781"/>
            <a:ext cx="2535418" cy="1300163"/>
            <a:chOff x="2483010" y="3019083"/>
            <a:chExt cx="2535418" cy="1300163"/>
          </a:xfrm>
        </p:grpSpPr>
        <p:cxnSp>
          <p:nvCxnSpPr>
            <p:cNvPr id="58" name="直接箭头连接符 57"/>
            <p:cNvCxnSpPr/>
            <p:nvPr/>
          </p:nvCxnSpPr>
          <p:spPr>
            <a:xfrm flipH="1">
              <a:off x="2737417" y="3723120"/>
              <a:ext cx="1122710" cy="243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66"/>
            <p:cNvSpPr txBox="1"/>
            <p:nvPr/>
          </p:nvSpPr>
          <p:spPr>
            <a:xfrm>
              <a:off x="3748118" y="391919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1" name="TextBox 67"/>
            <p:cNvSpPr txBox="1"/>
            <p:nvPr/>
          </p:nvSpPr>
          <p:spPr>
            <a:xfrm>
              <a:off x="2483010" y="3255496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2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35" grpId="0"/>
      <p:bldP spid="36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7427" y="1278812"/>
            <a:ext cx="355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讨论的这个问题是在点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处。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1"/>
              <p:cNvSpPr txBox="1">
                <a:spLocks noChangeArrowheads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计算叉积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: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5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0"/>
              <p:cNvSpPr txBox="1">
                <a:spLocks noChangeArrowheads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a)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结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果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小于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的逆时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针方向，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点向左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转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1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blipFill rotWithShape="0">
                <a:blip r:embed="rId4"/>
                <a:stretch>
                  <a:fillRect l="-1501" t="-431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1"/>
              <p:cNvSpPr txBox="1">
                <a:spLocks noChangeArrowheads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b)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若结果大于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的顺时针方向，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  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点向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右转。</a:t>
                </a:r>
              </a:p>
            </p:txBody>
          </p:sp>
        </mc:Choice>
        <mc:Fallback xmlns="">
          <p:sp>
            <p:nvSpPr>
              <p:cNvPr id="19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blipFill rotWithShape="0">
                <a:blip r:embed="rId5"/>
                <a:stretch>
                  <a:fillRect l="-1316" t="-3448" r="-610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2"/>
              <p:cNvSpPr txBox="1">
                <a:spLocks noChangeArrowheads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c)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若结果为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共线。</a:t>
                </a:r>
              </a:p>
            </p:txBody>
          </p:sp>
        </mc:Choice>
        <mc:Fallback xmlns="">
          <p:sp>
            <p:nvSpPr>
              <p:cNvPr id="20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blipFill rotWithShape="0">
                <a:blip r:embed="rId6"/>
                <a:stretch>
                  <a:fillRect l="-1501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6268821" y="1927222"/>
            <a:ext cx="2392727" cy="2111818"/>
            <a:chOff x="5119611" y="4372971"/>
            <a:chExt cx="2392727" cy="2111818"/>
          </a:xfrm>
        </p:grpSpPr>
        <p:sp>
          <p:nvSpPr>
            <p:cNvPr id="10" name="TextBox 40"/>
            <p:cNvSpPr txBox="1"/>
            <p:nvPr/>
          </p:nvSpPr>
          <p:spPr>
            <a:xfrm>
              <a:off x="5661983" y="6084739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11" name="TextBox 41"/>
            <p:cNvSpPr txBox="1"/>
            <p:nvPr/>
          </p:nvSpPr>
          <p:spPr>
            <a:xfrm>
              <a:off x="5669572" y="4372971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71407" y="4763730"/>
              <a:ext cx="622936" cy="607894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931858" y="4763730"/>
              <a:ext cx="239549" cy="14241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9"/>
            <p:cNvSpPr txBox="1">
              <a:spLocks noChangeArrowheads="1"/>
            </p:cNvSpPr>
            <p:nvPr/>
          </p:nvSpPr>
          <p:spPr bwMode="auto">
            <a:xfrm>
              <a:off x="7012276" y="5140963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左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931858" y="5415598"/>
              <a:ext cx="862485" cy="7949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/>
            <p:cNvSpPr/>
            <p:nvPr/>
          </p:nvSpPr>
          <p:spPr>
            <a:xfrm>
              <a:off x="6247027" y="5170344"/>
              <a:ext cx="753272" cy="398705"/>
            </a:xfrm>
            <a:prstGeom prst="arc">
              <a:avLst>
                <a:gd name="adj1" fmla="val 18985715"/>
                <a:gd name="adj2" fmla="val 1097674"/>
              </a:avLst>
            </a:pr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1"/>
            <p:cNvSpPr txBox="1"/>
            <p:nvPr/>
          </p:nvSpPr>
          <p:spPr>
            <a:xfrm>
              <a:off x="5119611" y="5063573"/>
              <a:ext cx="998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逆</a:t>
              </a:r>
              <a:r>
                <a:rPr lang="zh-CN" altLang="en-US" dirty="0">
                  <a:latin typeface="+mn-ea"/>
                </a:rPr>
                <a:t>时针</a:t>
              </a:r>
            </a:p>
          </p:txBody>
        </p:sp>
        <p:sp>
          <p:nvSpPr>
            <p:cNvPr id="60" name="TextBox 41"/>
            <p:cNvSpPr txBox="1"/>
            <p:nvPr/>
          </p:nvSpPr>
          <p:spPr>
            <a:xfrm>
              <a:off x="6789656" y="5415598"/>
              <a:ext cx="502528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80424" y="2631422"/>
            <a:ext cx="2284623" cy="2317855"/>
            <a:chOff x="8366010" y="3250085"/>
            <a:chExt cx="2284623" cy="2317855"/>
          </a:xfrm>
        </p:grpSpPr>
        <p:sp>
          <p:nvSpPr>
            <p:cNvPr id="43" name="TextBox 41"/>
            <p:cNvSpPr txBox="1"/>
            <p:nvPr/>
          </p:nvSpPr>
          <p:spPr>
            <a:xfrm>
              <a:off x="8366010" y="434482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40"/>
            <p:cNvSpPr txBox="1"/>
            <p:nvPr/>
          </p:nvSpPr>
          <p:spPr>
            <a:xfrm>
              <a:off x="8792525" y="5167890"/>
              <a:ext cx="47672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p0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8820068" y="3729191"/>
              <a:ext cx="1078946" cy="64378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8820069" y="4401010"/>
              <a:ext cx="210818" cy="79503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9030887" y="3731674"/>
              <a:ext cx="882655" cy="146436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弧形 58"/>
            <p:cNvSpPr/>
            <p:nvPr/>
          </p:nvSpPr>
          <p:spPr>
            <a:xfrm rot="17189868">
              <a:off x="8709589" y="4094468"/>
              <a:ext cx="345017" cy="487449"/>
            </a:xfrm>
            <a:prstGeom prst="arc">
              <a:avLst>
                <a:gd name="adj1" fmla="val 14538313"/>
                <a:gd name="adj2" fmla="val 19410615"/>
              </a:avLst>
            </a:prstGeom>
            <a:ln w="190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41"/>
            <p:cNvSpPr txBox="1"/>
            <p:nvPr/>
          </p:nvSpPr>
          <p:spPr>
            <a:xfrm>
              <a:off x="9899014" y="3250085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62" name="TextBox 41"/>
            <p:cNvSpPr txBox="1"/>
            <p:nvPr/>
          </p:nvSpPr>
          <p:spPr>
            <a:xfrm>
              <a:off x="9618837" y="4063807"/>
              <a:ext cx="10317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顺时</a:t>
              </a:r>
              <a:r>
                <a:rPr lang="zh-CN" altLang="en-US" dirty="0">
                  <a:latin typeface="+mn-ea"/>
                </a:rPr>
                <a:t>针</a:t>
              </a:r>
            </a:p>
          </p:txBody>
        </p:sp>
        <p:sp>
          <p:nvSpPr>
            <p:cNvPr id="63" name="TextBox 59"/>
            <p:cNvSpPr txBox="1">
              <a:spLocks noChangeArrowheads="1"/>
            </p:cNvSpPr>
            <p:nvPr/>
          </p:nvSpPr>
          <p:spPr bwMode="auto">
            <a:xfrm>
              <a:off x="8597183" y="3717287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右</a:t>
              </a:r>
              <a:endPara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42483" y="449523"/>
            <a:ext cx="5272212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左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转 </a:t>
            </a:r>
            <a:r>
              <a:rPr lang="en-US" altLang="zh-CN" sz="2400" dirty="0" smtClean="0">
                <a:solidFill>
                  <a:srgbClr val="FF0000"/>
                </a:solidFill>
                <a:cs typeface="+mn-ea"/>
                <a:sym typeface="+mn-lt"/>
              </a:rPr>
              <a:t>or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右转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46821" y="1042399"/>
            <a:ext cx="2471706" cy="2202592"/>
            <a:chOff x="3683912" y="1117199"/>
            <a:chExt cx="2471706" cy="2202592"/>
          </a:xfrm>
        </p:grpSpPr>
        <p:grpSp>
          <p:nvGrpSpPr>
            <p:cNvPr id="24" name="组合 23"/>
            <p:cNvGrpSpPr/>
            <p:nvPr/>
          </p:nvGrpSpPr>
          <p:grpSpPr>
            <a:xfrm>
              <a:off x="3683912" y="1117199"/>
              <a:ext cx="2471706" cy="2202592"/>
              <a:chOff x="3683912" y="1117199"/>
              <a:chExt cx="2471706" cy="220259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683912" y="1117199"/>
                <a:ext cx="2471706" cy="2202592"/>
                <a:chOff x="3683912" y="1117199"/>
                <a:chExt cx="2471706" cy="2202592"/>
              </a:xfrm>
            </p:grpSpPr>
            <p:sp>
              <p:nvSpPr>
                <p:cNvPr id="38" name="曲线 1203"/>
                <p:cNvSpPr>
                  <a:spLocks/>
                </p:cNvSpPr>
                <p:nvPr/>
              </p:nvSpPr>
              <p:spPr bwMode="auto">
                <a:xfrm rot="20546019">
                  <a:off x="3683912" y="1117199"/>
                  <a:ext cx="2214621" cy="1628713"/>
                </a:xfrm>
                <a:custGeom>
                  <a:avLst/>
                  <a:gdLst>
                    <a:gd name="T0" fmla="*/ 3200400 w 21600"/>
                    <a:gd name="T1" fmla="*/ 949645 h 21600"/>
                    <a:gd name="T2" fmla="*/ 2839762 w 21600"/>
                    <a:gd name="T3" fmla="*/ 170183 h 21600"/>
                    <a:gd name="T4" fmla="*/ 1728068 w 21600"/>
                    <a:gd name="T5" fmla="*/ 97794 h 21600"/>
                    <a:gd name="T6" fmla="*/ 559922 w 21600"/>
                    <a:gd name="T7" fmla="*/ 357615 h 21600"/>
                    <a:gd name="T8" fmla="*/ 83714 w 21600"/>
                    <a:gd name="T9" fmla="*/ 1050687 h 21600"/>
                    <a:gd name="T10" fmla="*/ 141499 w 21600"/>
                    <a:gd name="T11" fmla="*/ 1469287 h 21600"/>
                    <a:gd name="T12" fmla="*/ 141499 w 21600"/>
                    <a:gd name="T13" fmla="*/ 1498517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3158"/>
                      </a:moveTo>
                      <a:cubicBezTo>
                        <a:pt x="21261" y="11020"/>
                        <a:pt x="21154" y="4717"/>
                        <a:pt x="19166" y="2358"/>
                      </a:cubicBezTo>
                      <a:cubicBezTo>
                        <a:pt x="17178" y="0"/>
                        <a:pt x="14739" y="836"/>
                        <a:pt x="11663" y="1355"/>
                      </a:cubicBezTo>
                      <a:cubicBezTo>
                        <a:pt x="8586" y="1874"/>
                        <a:pt x="5998" y="2314"/>
                        <a:pt x="3779" y="4955"/>
                      </a:cubicBezTo>
                      <a:cubicBezTo>
                        <a:pt x="1559" y="7596"/>
                        <a:pt x="1131" y="11477"/>
                        <a:pt x="565" y="14558"/>
                      </a:cubicBezTo>
                      <a:cubicBezTo>
                        <a:pt x="0" y="17639"/>
                        <a:pt x="878" y="19117"/>
                        <a:pt x="955" y="20358"/>
                      </a:cubicBezTo>
                      <a:cubicBezTo>
                        <a:pt x="1032" y="21600"/>
                        <a:pt x="964" y="20799"/>
                        <a:pt x="955" y="20763"/>
                      </a:cubicBezTo>
                    </a:path>
                  </a:pathLst>
                </a:custGeom>
                <a:solidFill>
                  <a:srgbClr val="99CCFF">
                    <a:alpha val="52156"/>
                  </a:srgbClr>
                </a:solidFill>
                <a:ln w="9525" cap="flat" cmpd="sng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3934988" y="1621105"/>
                  <a:ext cx="2220630" cy="142492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曲线 1207"/>
                <p:cNvSpPr>
                  <a:spLocks/>
                </p:cNvSpPr>
                <p:nvPr/>
              </p:nvSpPr>
              <p:spPr bwMode="auto">
                <a:xfrm rot="20522225">
                  <a:off x="4048340" y="2092654"/>
                  <a:ext cx="2102810" cy="1227137"/>
                </a:xfrm>
                <a:custGeom>
                  <a:avLst/>
                  <a:gdLst>
                    <a:gd name="T0" fmla="*/ 3044423 w 21600"/>
                    <a:gd name="T1" fmla="*/ 0 h 21600"/>
                    <a:gd name="T2" fmla="*/ 3015168 w 21600"/>
                    <a:gd name="T3" fmla="*/ 418533 h 21600"/>
                    <a:gd name="T4" fmla="*/ 2856594 w 21600"/>
                    <a:gd name="T5" fmla="*/ 779346 h 21600"/>
                    <a:gd name="T6" fmla="*/ 2077574 w 21600"/>
                    <a:gd name="T7" fmla="*/ 1111525 h 21600"/>
                    <a:gd name="T8" fmla="*/ 1370492 w 21600"/>
                    <a:gd name="T9" fmla="*/ 1111525 h 21600"/>
                    <a:gd name="T10" fmla="*/ 389651 w 21600"/>
                    <a:gd name="T11" fmla="*/ 1111525 h 21600"/>
                    <a:gd name="T12" fmla="*/ 0 w 21600"/>
                    <a:gd name="T13" fmla="*/ 534145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541" y="0"/>
                      </a:moveTo>
                      <a:cubicBezTo>
                        <a:pt x="21523" y="1341"/>
                        <a:pt x="21600" y="4628"/>
                        <a:pt x="21334" y="7367"/>
                      </a:cubicBezTo>
                      <a:cubicBezTo>
                        <a:pt x="21069" y="10106"/>
                        <a:pt x="21537" y="11280"/>
                        <a:pt x="20212" y="13718"/>
                      </a:cubicBezTo>
                      <a:cubicBezTo>
                        <a:pt x="18887" y="16155"/>
                        <a:pt x="16802" y="18391"/>
                        <a:pt x="14700" y="19565"/>
                      </a:cubicBezTo>
                      <a:cubicBezTo>
                        <a:pt x="12598" y="20739"/>
                        <a:pt x="12086" y="19565"/>
                        <a:pt x="9697" y="19565"/>
                      </a:cubicBezTo>
                      <a:cubicBezTo>
                        <a:pt x="7307" y="19565"/>
                        <a:pt x="4698" y="21600"/>
                        <a:pt x="2757" y="19565"/>
                      </a:cubicBezTo>
                      <a:cubicBezTo>
                        <a:pt x="817" y="17530"/>
                        <a:pt x="413" y="11437"/>
                        <a:pt x="0" y="9402"/>
                      </a:cubicBezTo>
                    </a:path>
                  </a:pathLst>
                </a:custGeom>
                <a:solidFill>
                  <a:srgbClr val="CC99FF">
                    <a:alpha val="32156"/>
                  </a:srgbClr>
                </a:solidFill>
                <a:ln w="9525" cap="flat" cmpd="sng">
                  <a:solidFill>
                    <a:srgbClr val="CC99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4381500" y="2107072"/>
                <a:ext cx="1006965" cy="64685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40"/>
            <p:cNvSpPr txBox="1"/>
            <p:nvPr/>
          </p:nvSpPr>
          <p:spPr>
            <a:xfrm>
              <a:off x="4255412" y="2633278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9" name="TextBox 41"/>
            <p:cNvSpPr txBox="1"/>
            <p:nvPr/>
          </p:nvSpPr>
          <p:spPr>
            <a:xfrm>
              <a:off x="4979936" y="178251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 flipH="1" flipV="1">
            <a:off x="7067638" y="1388061"/>
            <a:ext cx="75273" cy="65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641754" y="1188638"/>
            <a:ext cx="555470" cy="400050"/>
            <a:chOff x="4878845" y="1263438"/>
            <a:chExt cx="555470" cy="400050"/>
          </a:xfrm>
        </p:grpSpPr>
        <p:sp>
          <p:nvSpPr>
            <p:cNvPr id="39" name="TextBox 41"/>
            <p:cNvSpPr txBox="1"/>
            <p:nvPr/>
          </p:nvSpPr>
          <p:spPr>
            <a:xfrm>
              <a:off x="4878845" y="1263438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64149" y="1439688"/>
              <a:ext cx="82557" cy="825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 flipV="1">
            <a:off x="7137776" y="2028378"/>
            <a:ext cx="425731" cy="3604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4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5608 0.14583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19" grpId="0"/>
      <p:bldP spid="2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47813" y="1419825"/>
            <a:ext cx="7786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判断线段是否相交检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查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每条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线段是否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跨越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了包含另一条线段的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直线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05374" y="2098259"/>
            <a:ext cx="2950045" cy="1905203"/>
            <a:chOff x="805374" y="2098259"/>
            <a:chExt cx="2950045" cy="1905203"/>
          </a:xfrm>
        </p:grpSpPr>
        <p:grpSp>
          <p:nvGrpSpPr>
            <p:cNvPr id="2" name="组合 1"/>
            <p:cNvGrpSpPr/>
            <p:nvPr/>
          </p:nvGrpSpPr>
          <p:grpSpPr>
            <a:xfrm>
              <a:off x="805374" y="2375505"/>
              <a:ext cx="2950045" cy="1557368"/>
              <a:chOff x="805374" y="2375505"/>
              <a:chExt cx="2950045" cy="1557368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10"/>
              <p:cNvSpPr txBox="1"/>
              <p:nvPr/>
            </p:nvSpPr>
            <p:spPr>
              <a:xfrm>
                <a:off x="3183919" y="3506585"/>
                <a:ext cx="57150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805374" y="2375505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2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8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箭头连接符 15"/>
          <p:cNvCxnSpPr/>
          <p:nvPr/>
        </p:nvCxnSpPr>
        <p:spPr>
          <a:xfrm flipV="1">
            <a:off x="823801" y="2187646"/>
            <a:ext cx="2806346" cy="2141467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>
            <a:spLocks/>
          </p:cNvSpPr>
          <p:nvPr/>
        </p:nvSpPr>
        <p:spPr>
          <a:xfrm>
            <a:off x="542482" y="449523"/>
            <a:ext cx="573258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断两条线段是否相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23896" y="2162271"/>
            <a:ext cx="2720541" cy="224193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01294" y="2912416"/>
            <a:ext cx="2793639" cy="1905203"/>
            <a:chOff x="805374" y="2098259"/>
            <a:chExt cx="2793639" cy="1905203"/>
          </a:xfrm>
        </p:grpSpPr>
        <p:grpSp>
          <p:nvGrpSpPr>
            <p:cNvPr id="31" name="组合 30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40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3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即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：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1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2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别在线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段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3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所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在直线的两侧,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同时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3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4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所在直线的两侧，则可以确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定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两线段相交。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239" t="-3012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V="1">
            <a:off x="1404468" y="3485528"/>
            <a:ext cx="1682770" cy="12827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415356" y="4764514"/>
            <a:ext cx="1671882" cy="6403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647813" y="2063344"/>
            <a:ext cx="32492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利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用叉积来判断是否相交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1466236" y="3330922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102970" y="4685556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 flipV="1">
            <a:off x="1350101" y="3469742"/>
            <a:ext cx="173421" cy="12582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500679" y="2741590"/>
            <a:ext cx="1698781" cy="744534"/>
            <a:chOff x="6500679" y="2741590"/>
            <a:chExt cx="1698781" cy="744534"/>
          </a:xfrm>
        </p:grpSpPr>
        <p:sp>
          <p:nvSpPr>
            <p:cNvPr id="52" name="右大括号 51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cxnSp>
        <p:nvCxnSpPr>
          <p:cNvPr id="55" name="直接箭头连接符 54"/>
          <p:cNvCxnSpPr>
            <a:endCxn id="46" idx="1"/>
          </p:cNvCxnSpPr>
          <p:nvPr/>
        </p:nvCxnSpPr>
        <p:spPr>
          <a:xfrm>
            <a:off x="1595438" y="3445669"/>
            <a:ext cx="1526555" cy="125891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/>
          <p:nvPr/>
        </p:nvCxnSpPr>
        <p:spPr>
          <a:xfrm>
            <a:off x="1612900" y="3378200"/>
            <a:ext cx="1447800" cy="603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1346942" y="3468982"/>
            <a:ext cx="156191" cy="12764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6500679" y="4214852"/>
            <a:ext cx="1698781" cy="744534"/>
            <a:chOff x="6500679" y="2741590"/>
            <a:chExt cx="1698781" cy="744534"/>
          </a:xfrm>
        </p:grpSpPr>
        <p:sp>
          <p:nvSpPr>
            <p:cNvPr id="70" name="右大括号 69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715954" y="2098259"/>
            <a:ext cx="187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特</a:t>
            </a:r>
            <a:r>
              <a:rPr lang="zh-CN" altLang="en-US" sz="2000" dirty="0" smtClean="0">
                <a:solidFill>
                  <a:srgbClr val="FF0000"/>
                </a:solidFill>
              </a:rPr>
              <a:t>殊情况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144519" y="2778433"/>
            <a:ext cx="2610900" cy="1823642"/>
            <a:chOff x="988113" y="2149345"/>
            <a:chExt cx="2610900" cy="1823642"/>
          </a:xfrm>
        </p:grpSpPr>
        <p:grpSp>
          <p:nvGrpSpPr>
            <p:cNvPr id="74" name="组合 73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1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246856" y="2149345"/>
              <a:ext cx="1197722" cy="1174045"/>
              <a:chOff x="2345732" y="2138651"/>
              <a:chExt cx="1197722" cy="1174045"/>
            </a:xfrm>
          </p:grpSpPr>
          <p:sp>
            <p:nvSpPr>
              <p:cNvPr id="76" name="TextBox 9"/>
              <p:cNvSpPr txBox="1"/>
              <p:nvPr/>
            </p:nvSpPr>
            <p:spPr>
              <a:xfrm>
                <a:off x="2606200" y="2912586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77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 flipV="1">
                <a:off x="2345732" y="2635456"/>
                <a:ext cx="763782" cy="58823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4384748" y="2778433"/>
            <a:ext cx="2746802" cy="1889081"/>
            <a:chOff x="988113" y="2149345"/>
            <a:chExt cx="2746802" cy="1889081"/>
          </a:xfrm>
        </p:grpSpPr>
        <p:grpSp>
          <p:nvGrpSpPr>
            <p:cNvPr id="85" name="组合 84"/>
            <p:cNvGrpSpPr/>
            <p:nvPr/>
          </p:nvGrpSpPr>
          <p:grpSpPr>
            <a:xfrm>
              <a:off x="988113" y="2292318"/>
              <a:ext cx="1548853" cy="1470898"/>
              <a:chOff x="988113" y="2292318"/>
              <a:chExt cx="1548853" cy="1470898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1430146" y="2575560"/>
                <a:ext cx="1106820" cy="91433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10"/>
              <p:cNvSpPr txBox="1"/>
              <p:nvPr/>
            </p:nvSpPr>
            <p:spPr>
              <a:xfrm>
                <a:off x="1998653" y="3363166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92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797661" y="2149345"/>
              <a:ext cx="937254" cy="1889081"/>
              <a:chOff x="2896537" y="2138651"/>
              <a:chExt cx="937254" cy="1889081"/>
            </a:xfrm>
          </p:grpSpPr>
          <p:sp>
            <p:nvSpPr>
              <p:cNvPr id="87" name="TextBox 9"/>
              <p:cNvSpPr txBox="1"/>
              <p:nvPr/>
            </p:nvSpPr>
            <p:spPr>
              <a:xfrm>
                <a:off x="3253116" y="3627622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8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 flipV="1">
                <a:off x="3001441" y="2635460"/>
                <a:ext cx="108074" cy="113800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2" name="直接箭头连接符 81"/>
          <p:cNvCxnSpPr/>
          <p:nvPr/>
        </p:nvCxnSpPr>
        <p:spPr>
          <a:xfrm>
            <a:off x="1662113" y="3271838"/>
            <a:ext cx="1515679" cy="124860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36824" y="3249593"/>
            <a:ext cx="712930" cy="587307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887267" y="3249593"/>
            <a:ext cx="994421" cy="82472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887267" y="3251784"/>
            <a:ext cx="1351447" cy="1120826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/>
              <p:cNvSpPr/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0606" r="-178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0606" r="-17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 125"/>
          <p:cNvSpPr/>
          <p:nvPr/>
        </p:nvSpPr>
        <p:spPr>
          <a:xfrm>
            <a:off x="1243751" y="5590873"/>
            <a:ext cx="425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方法</a:t>
            </a:r>
            <a:r>
              <a:rPr lang="zh-CN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 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&amp;&amp; 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endParaRPr lang="zh-CN" altLang="zh-CN" sz="2000" baseline="-250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/>
              <p:cNvSpPr/>
              <p:nvPr/>
            </p:nvSpPr>
            <p:spPr>
              <a:xfrm>
                <a:off x="1243751" y="6124358"/>
                <a:ext cx="34467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//</a:t>
                </a:r>
                <a:r>
                  <a:rPr lang="zh-CN" altLang="zh-CN" sz="2000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方法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二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：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acc>
                    <m:r>
                      <a:rPr lang="en-US" altLang="zh-CN" sz="20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000" b="1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·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2000" b="1" baseline="-25000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&gt; 0</a:t>
                </a:r>
                <a:endParaRPr lang="zh-CN" altLang="zh-CN" sz="2000" b="1" baseline="-25000" dirty="0">
                  <a:solidFill>
                    <a:srgbClr val="FF0000"/>
                  </a:solidFill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27" name="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1" y="6124358"/>
                <a:ext cx="3446777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770" t="-10769" r="-106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083 0.20717 " pathEditMode="relative" rAng="0" ptsTypes="AA">
                                      <p:cBhvr>
                                        <p:cTn id="13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034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00451 -0.18796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  <p:bldP spid="41" grpId="0"/>
      <p:bldP spid="41" grpId="1"/>
      <p:bldP spid="43" grpId="0"/>
      <p:bldP spid="44" grpId="0"/>
      <p:bldP spid="44" grpId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/>
      <p:bldP spid="47" grpId="1"/>
      <p:bldP spid="60" grpId="0"/>
      <p:bldP spid="60" grpId="1"/>
      <p:bldP spid="68" grpId="0"/>
      <p:bldP spid="68" grpId="1"/>
      <p:bldP spid="72" grpId="0"/>
      <p:bldP spid="123" grpId="0"/>
      <p:bldP spid="125" grpId="0"/>
      <p:bldP spid="126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759" y="1255248"/>
            <a:ext cx="8011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+mj-lt"/>
                <a:ea typeface="+mj-ea"/>
                <a:cs typeface="+mn-ea"/>
              </a:rPr>
              <a:t>“扫除”技术</a:t>
            </a:r>
            <a:r>
              <a:rPr lang="zh-CN" altLang="en-US" sz="2000" dirty="0" smtClean="0">
                <a:latin typeface="+mj-lt"/>
                <a:ea typeface="+mj-ea"/>
                <a:cs typeface="+mn-ea"/>
              </a:rPr>
              <a:t>：</a:t>
            </a:r>
            <a:r>
              <a:rPr lang="zh-CN" altLang="zh-CN" sz="2000" dirty="0" smtClean="0">
                <a:latin typeface="+mj-lt"/>
                <a:ea typeface="+mj-ea"/>
                <a:cs typeface="+mn-ea"/>
              </a:rPr>
              <a:t>假</a:t>
            </a:r>
            <a:r>
              <a:rPr lang="zh-CN" altLang="zh-CN" sz="2000" dirty="0">
                <a:latin typeface="+mj-lt"/>
                <a:ea typeface="+mj-ea"/>
                <a:cs typeface="+mn-ea"/>
              </a:rPr>
              <a:t>设一条垂直扫除线沿X 轴方向从左到右移动</a:t>
            </a:r>
            <a:endParaRPr lang="zh-CN" altLang="en-US" sz="2000" dirty="0">
              <a:latin typeface="+mj-lt"/>
              <a:ea typeface="+mj-ea"/>
              <a:cs typeface="+mn-ea"/>
            </a:endParaRPr>
          </a:p>
        </p:txBody>
      </p:sp>
      <p:grpSp>
        <p:nvGrpSpPr>
          <p:cNvPr id="17" name="组合 43"/>
          <p:cNvGrpSpPr>
            <a:grpSpLocks/>
          </p:cNvGrpSpPr>
          <p:nvPr/>
        </p:nvGrpSpPr>
        <p:grpSpPr bwMode="auto">
          <a:xfrm>
            <a:off x="817378" y="1726567"/>
            <a:ext cx="4504872" cy="2994628"/>
            <a:chOff x="1385142" y="1995752"/>
            <a:chExt cx="4504121" cy="299416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385142" y="2743063"/>
              <a:ext cx="1366794" cy="485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040671" y="3341976"/>
              <a:ext cx="1737584" cy="519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72112" y="2743063"/>
              <a:ext cx="1835862" cy="3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40151" y="2477305"/>
              <a:ext cx="2749112" cy="751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702583" y="2635448"/>
              <a:ext cx="3683073" cy="2079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77"/>
            <p:cNvSpPr txBox="1">
              <a:spLocks noChangeArrowheads="1"/>
            </p:cNvSpPr>
            <p:nvPr/>
          </p:nvSpPr>
          <p:spPr bwMode="auto">
            <a:xfrm>
              <a:off x="1466224" y="24773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7" name="TextBox 78"/>
            <p:cNvSpPr txBox="1">
              <a:spLocks noChangeArrowheads="1"/>
            </p:cNvSpPr>
            <p:nvPr/>
          </p:nvSpPr>
          <p:spPr bwMode="auto">
            <a:xfrm>
              <a:off x="1398267" y="458980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8" name="TextBox 79"/>
            <p:cNvSpPr txBox="1">
              <a:spLocks noChangeArrowheads="1"/>
            </p:cNvSpPr>
            <p:nvPr/>
          </p:nvSpPr>
          <p:spPr bwMode="auto">
            <a:xfrm>
              <a:off x="1980638" y="3407206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9" name="TextBox 80"/>
            <p:cNvSpPr txBox="1">
              <a:spLocks noChangeArrowheads="1"/>
            </p:cNvSpPr>
            <p:nvPr/>
          </p:nvSpPr>
          <p:spPr bwMode="auto">
            <a:xfrm>
              <a:off x="2509073" y="2327384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d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0" name="TextBox 81"/>
            <p:cNvSpPr txBox="1">
              <a:spLocks noChangeArrowheads="1"/>
            </p:cNvSpPr>
            <p:nvPr/>
          </p:nvSpPr>
          <p:spPr bwMode="auto">
            <a:xfrm>
              <a:off x="3277818" y="1995752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Franklin Gothic Book" pitchFamily="34" charset="0"/>
                  <a:ea typeface="华文楷体" pitchFamily="2" charset="-122"/>
                </a:rPr>
                <a:t>e</a:t>
              </a:r>
              <a:endParaRPr lang="zh-CN" altLang="en-US" sz="2000" b="1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806712" y="1883532"/>
            <a:ext cx="397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对所有线段的端点</a:t>
            </a:r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值从小到大进</a:t>
            </a:r>
            <a:r>
              <a:rPr lang="zh-CN" altLang="en-US" dirty="0" smtClean="0">
                <a:solidFill>
                  <a:srgbClr val="FF0000"/>
                </a:solidFill>
              </a:rPr>
              <a:t>行标号</a:t>
            </a:r>
            <a:r>
              <a:rPr lang="zh-CN" altLang="en-US" dirty="0" smtClean="0"/>
              <a:t>。</a:t>
            </a:r>
            <a:r>
              <a:rPr lang="zh-CN" altLang="en-US" dirty="0"/>
              <a:t>若存在</a:t>
            </a:r>
            <a:r>
              <a:rPr lang="en-US" altLang="zh-CN" dirty="0"/>
              <a:t>x</a:t>
            </a:r>
            <a:r>
              <a:rPr lang="zh-CN" altLang="en-US" dirty="0"/>
              <a:t>值相同的点，将左端点排前；若都为左端点，将</a:t>
            </a:r>
            <a:r>
              <a:rPr lang="en-US" altLang="zh-CN" dirty="0"/>
              <a:t>y</a:t>
            </a:r>
            <a:r>
              <a:rPr lang="zh-CN" altLang="en-US" dirty="0"/>
              <a:t>值小的排前。</a:t>
            </a:r>
          </a:p>
        </p:txBody>
      </p:sp>
      <p:sp>
        <p:nvSpPr>
          <p:cNvPr id="33" name="矩形 32"/>
          <p:cNvSpPr/>
          <p:nvPr/>
        </p:nvSpPr>
        <p:spPr>
          <a:xfrm>
            <a:off x="5240558" y="1989807"/>
            <a:ext cx="378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前提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：无垂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直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轴的线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段；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没有三条输入线段相交于一个点。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521147" y="1989245"/>
            <a:ext cx="4718597" cy="2792399"/>
            <a:chOff x="521147" y="1989245"/>
            <a:chExt cx="4718597" cy="2792399"/>
          </a:xfrm>
        </p:grpSpPr>
        <p:sp>
          <p:nvSpPr>
            <p:cNvPr id="34" name="文本框 33"/>
            <p:cNvSpPr txBox="1"/>
            <p:nvPr/>
          </p:nvSpPr>
          <p:spPr>
            <a:xfrm>
              <a:off x="521147" y="2469960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55395" y="441231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36904" y="361433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17365" y="231930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48502" y="286066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237552" y="198924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08530" y="272510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32130" y="250600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⑧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97233" y="209853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⑨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822642" y="2927690"/>
              <a:ext cx="4171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⑩</a:t>
              </a:r>
              <a:endParaRPr lang="zh-CN" altLang="en-US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rot="5400000">
            <a:off x="-1098077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225256" y="2138315"/>
            <a:ext cx="3679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设一序列</a:t>
            </a:r>
            <a:r>
              <a:rPr lang="en-US" altLang="zh-CN" dirty="0"/>
              <a:t>T</a:t>
            </a:r>
            <a:r>
              <a:rPr lang="zh-CN" altLang="en-US" dirty="0"/>
              <a:t>，当线段的左端点遇到扫除线时</a:t>
            </a:r>
            <a:r>
              <a:rPr lang="en-US" altLang="zh-CN" dirty="0"/>
              <a:t>,</a:t>
            </a:r>
            <a:r>
              <a:rPr lang="zh-CN" altLang="en-US" dirty="0"/>
              <a:t>线段就按交点的</a:t>
            </a:r>
            <a:r>
              <a:rPr lang="en-US" altLang="zh-CN" dirty="0"/>
              <a:t>y</a:t>
            </a:r>
            <a:r>
              <a:rPr lang="zh-CN" altLang="en-US" dirty="0"/>
              <a:t>值递减的插入到序列</a:t>
            </a:r>
            <a:r>
              <a:rPr lang="en-US" altLang="zh-CN" dirty="0"/>
              <a:t>T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当其右端点遇到扫除线时离开序列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59638" y="4949997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954601" y="4949997"/>
            <a:ext cx="271912" cy="838016"/>
            <a:chOff x="964992" y="5272937"/>
            <a:chExt cx="271912" cy="838016"/>
          </a:xfrm>
        </p:grpSpPr>
        <p:sp>
          <p:nvSpPr>
            <p:cNvPr id="134" name="文本框 133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312250" y="4949997"/>
            <a:ext cx="271912" cy="1279742"/>
            <a:chOff x="964992" y="5272937"/>
            <a:chExt cx="271912" cy="1279742"/>
          </a:xfrm>
        </p:grpSpPr>
        <p:sp>
          <p:nvSpPr>
            <p:cNvPr id="146" name="文本框 14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637935" y="4949997"/>
            <a:ext cx="271912" cy="1724518"/>
            <a:chOff x="964992" y="4828161"/>
            <a:chExt cx="271912" cy="1724518"/>
          </a:xfrm>
        </p:grpSpPr>
        <p:sp>
          <p:nvSpPr>
            <p:cNvPr id="181" name="文本框 18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031177" y="4949997"/>
            <a:ext cx="271912" cy="1724518"/>
            <a:chOff x="964992" y="4828161"/>
            <a:chExt cx="271912" cy="1724518"/>
          </a:xfrm>
        </p:grpSpPr>
        <p:sp>
          <p:nvSpPr>
            <p:cNvPr id="186" name="文本框 18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a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2435570" y="4949997"/>
            <a:ext cx="271912" cy="1724518"/>
            <a:chOff x="964992" y="4828161"/>
            <a:chExt cx="271912" cy="1724518"/>
          </a:xfrm>
        </p:grpSpPr>
        <p:sp>
          <p:nvSpPr>
            <p:cNvPr id="202" name="文本框 201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3036653" y="4949997"/>
            <a:ext cx="271912" cy="1724518"/>
            <a:chOff x="964992" y="4828161"/>
            <a:chExt cx="271912" cy="1724518"/>
          </a:xfrm>
        </p:grpSpPr>
        <p:sp>
          <p:nvSpPr>
            <p:cNvPr id="211" name="文本框 21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solidFill>
                    <a:srgbClr val="7030A0"/>
                  </a:solidFill>
                </a:rPr>
                <a:t>c</a:t>
              </a:r>
              <a:endParaRPr lang="zh-CN" altLang="en-US" u="sng" dirty="0">
                <a:solidFill>
                  <a:srgbClr val="7030A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3472679" y="4949997"/>
            <a:ext cx="271912" cy="1279742"/>
            <a:chOff x="964992" y="4828161"/>
            <a:chExt cx="271912" cy="1279742"/>
          </a:xfrm>
        </p:grpSpPr>
        <p:sp>
          <p:nvSpPr>
            <p:cNvPr id="225" name="文本框 224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d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964992" y="573515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sp>
        <p:nvSpPr>
          <p:cNvPr id="234" name="文本框 233"/>
          <p:cNvSpPr txBox="1"/>
          <p:nvPr/>
        </p:nvSpPr>
        <p:spPr>
          <a:xfrm>
            <a:off x="4595999" y="5661013"/>
            <a:ext cx="108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nlogn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318269" y="3553060"/>
            <a:ext cx="446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使用红黑树来对序列</a:t>
            </a:r>
            <a:r>
              <a:rPr lang="en-US" altLang="zh-CN" dirty="0" smtClean="0"/>
              <a:t>T</a:t>
            </a:r>
            <a:r>
              <a:rPr lang="zh-CN" altLang="en-US" dirty="0" smtClean="0"/>
              <a:t>进行维护：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容</a:t>
            </a:r>
            <a:r>
              <a:rPr lang="zh-CN" altLang="en-US" dirty="0" smtClean="0"/>
              <a:t>易找到了之相邻的上一个结点和下一个结点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基</a:t>
            </a:r>
            <a:r>
              <a:rPr lang="zh-CN" altLang="en-US" dirty="0" smtClean="0"/>
              <a:t>本操作的时间</a:t>
            </a:r>
            <a:r>
              <a:rPr lang="zh-CN" altLang="en-US" dirty="0"/>
              <a:t>复杂</a:t>
            </a:r>
            <a:r>
              <a:rPr lang="zh-CN" altLang="en-US" dirty="0" smtClean="0"/>
              <a:t>度均为</a:t>
            </a:r>
            <a:r>
              <a:rPr lang="en-US" altLang="zh-CN" dirty="0" smtClean="0"/>
              <a:t>logn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081699" y="5523830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067620" y="5985078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525238" y="5507161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746054" y="4243299"/>
            <a:ext cx="136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 b </a:t>
            </a:r>
            <a:r>
              <a:rPr lang="zh-CN" altLang="en-US" dirty="0" smtClean="0"/>
              <a:t>相交 </a:t>
            </a:r>
            <a:r>
              <a:rPr lang="en-US" altLang="zh-CN" dirty="0" smtClean="0"/>
              <a:t>return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966272" y="5631135"/>
            <a:ext cx="258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只</a:t>
            </a:r>
            <a:r>
              <a:rPr lang="zh-CN" altLang="en-US" sz="2000" dirty="0" smtClean="0">
                <a:solidFill>
                  <a:srgbClr val="FF0000"/>
                </a:solidFill>
              </a:rPr>
              <a:t>能判断有没有交点，不能返回交点的个数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4271 -1.11111E-6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-1.11111E-6 L 0.07622 -1.11111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2 -1.11111E-6 L 0.11441 -1.11111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1 -1.11111E-6 L 0.14913 -1.11111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13 -1.11111E-6 L 0.19149 -1.11111E-6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49 -1.11111E-6 L 0.23472 -1.11111E-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2 -1.11111E-6 L 0.30452 -1.11111E-6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52 -1.11111E-6 L 0.35087 -0.0037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4" grpId="0"/>
      <p:bldP spid="14" grpId="1"/>
      <p:bldP spid="33" grpId="0"/>
      <p:bldP spid="33" grpId="1"/>
      <p:bldP spid="76" grpId="0"/>
      <p:bldP spid="76" grpId="1"/>
      <p:bldP spid="77" grpId="0"/>
      <p:bldP spid="121" grpId="0"/>
      <p:bldP spid="234" grpId="0"/>
      <p:bldP spid="4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42482" y="449523"/>
            <a:ext cx="805287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（</a:t>
            </a:r>
            <a:r>
              <a:rPr lang="zh-CN" altLang="en-US" sz="1800" dirty="0" smtClean="0">
                <a:solidFill>
                  <a:srgbClr val="FF3300"/>
                </a:solidFill>
                <a:cs typeface="+mn-ea"/>
              </a:rPr>
              <a:t>可求交点个数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）</a:t>
            </a:r>
            <a:endParaRPr lang="zh-CN" altLang="en-US" sz="18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4" name="组合 43"/>
          <p:cNvGrpSpPr>
            <a:grpSpLocks/>
          </p:cNvGrpSpPr>
          <p:nvPr/>
        </p:nvGrpSpPr>
        <p:grpSpPr bwMode="auto">
          <a:xfrm>
            <a:off x="978115" y="1933779"/>
            <a:ext cx="3918412" cy="2138734"/>
            <a:chOff x="1950717" y="2514111"/>
            <a:chExt cx="3917758" cy="2138404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2327072" y="3236190"/>
              <a:ext cx="2552790" cy="2414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830046" y="2889241"/>
              <a:ext cx="3038429" cy="47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002400" y="2514111"/>
              <a:ext cx="3173803" cy="1747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77"/>
            <p:cNvSpPr txBox="1">
              <a:spLocks noChangeArrowheads="1"/>
            </p:cNvSpPr>
            <p:nvPr/>
          </p:nvSpPr>
          <p:spPr bwMode="auto">
            <a:xfrm>
              <a:off x="1950717" y="42524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1" name="TextBox 78"/>
            <p:cNvSpPr txBox="1">
              <a:spLocks noChangeArrowheads="1"/>
            </p:cNvSpPr>
            <p:nvPr/>
          </p:nvSpPr>
          <p:spPr bwMode="auto">
            <a:xfrm>
              <a:off x="2446184" y="311553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" name="TextBox 79"/>
            <p:cNvSpPr txBox="1">
              <a:spLocks noChangeArrowheads="1"/>
            </p:cNvSpPr>
            <p:nvPr/>
          </p:nvSpPr>
          <p:spPr bwMode="auto">
            <a:xfrm>
              <a:off x="2721708" y="2539359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2166" y="1765791"/>
            <a:ext cx="4248261" cy="2214528"/>
            <a:chOff x="1068549" y="2056185"/>
            <a:chExt cx="4248261" cy="2214528"/>
          </a:xfrm>
        </p:grpSpPr>
        <p:sp>
          <p:nvSpPr>
            <p:cNvPr id="17" name="文本框 16"/>
            <p:cNvSpPr txBox="1"/>
            <p:nvPr/>
          </p:nvSpPr>
          <p:spPr>
            <a:xfrm>
              <a:off x="1068549" y="3901381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74498" y="2937611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554435" y="2506597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211756" y="296770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59046" y="205618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99708" y="259663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rot="5400000">
            <a:off x="-893681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4166059" y="1284080"/>
            <a:ext cx="1187419" cy="369332"/>
            <a:chOff x="4166059" y="1284080"/>
            <a:chExt cx="1187419" cy="369332"/>
          </a:xfrm>
        </p:grpSpPr>
        <p:grpSp>
          <p:nvGrpSpPr>
            <p:cNvPr id="36" name="组合 35"/>
            <p:cNvGrpSpPr>
              <a:grpSpLocks/>
            </p:cNvGrpSpPr>
            <p:nvPr/>
          </p:nvGrpSpPr>
          <p:grpSpPr>
            <a:xfrm>
              <a:off x="4166059" y="1284080"/>
              <a:ext cx="415498" cy="369332"/>
              <a:chOff x="4800075" y="3829659"/>
              <a:chExt cx="417102" cy="369332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B050"/>
                    </a:solidFill>
                  </a:rPr>
                  <a:t>①</a:t>
                </a:r>
              </a:p>
            </p:txBody>
          </p:sp>
        </p:grpSp>
        <p:grpSp>
          <p:nvGrpSpPr>
            <p:cNvPr id="58" name="组合 57"/>
            <p:cNvGrpSpPr>
              <a:grpSpLocks/>
            </p:cNvGrpSpPr>
            <p:nvPr/>
          </p:nvGrpSpPr>
          <p:grpSpPr>
            <a:xfrm>
              <a:off x="4553892" y="1284080"/>
              <a:ext cx="415498" cy="369332"/>
              <a:chOff x="4800075" y="3829659"/>
              <a:chExt cx="417102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②</a:t>
                </a:r>
                <a:endParaRPr lang="zh-CN" altLang="en-US" dirty="0"/>
              </a:p>
            </p:txBody>
          </p:sp>
        </p:grpSp>
        <p:grpSp>
          <p:nvGrpSpPr>
            <p:cNvPr id="61" name="组合 60"/>
            <p:cNvGrpSpPr>
              <a:grpSpLocks/>
            </p:cNvGrpSpPr>
            <p:nvPr/>
          </p:nvGrpSpPr>
          <p:grpSpPr>
            <a:xfrm>
              <a:off x="4937980" y="1284080"/>
              <a:ext cx="415498" cy="369332"/>
              <a:chOff x="4800075" y="3829659"/>
              <a:chExt cx="417102" cy="369332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③</a:t>
                </a:r>
                <a:endParaRPr lang="zh-CN" altLang="en-US" dirty="0"/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5323840" y="1284080"/>
            <a:ext cx="1152092" cy="369332"/>
            <a:chOff x="5323840" y="1284080"/>
            <a:chExt cx="1152092" cy="369332"/>
          </a:xfrm>
        </p:grpSpPr>
        <p:grpSp>
          <p:nvGrpSpPr>
            <p:cNvPr id="64" name="组合 63"/>
            <p:cNvGrpSpPr>
              <a:grpSpLocks/>
            </p:cNvGrpSpPr>
            <p:nvPr/>
          </p:nvGrpSpPr>
          <p:grpSpPr>
            <a:xfrm>
              <a:off x="5323840" y="1284080"/>
              <a:ext cx="415498" cy="369332"/>
              <a:chOff x="4800075" y="3829659"/>
              <a:chExt cx="417102" cy="369332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④</a:t>
                </a:r>
                <a:endParaRPr lang="zh-CN" altLang="en-US" dirty="0"/>
              </a:p>
            </p:txBody>
          </p:sp>
        </p:grpSp>
        <p:grpSp>
          <p:nvGrpSpPr>
            <p:cNvPr id="67" name="组合 66"/>
            <p:cNvGrpSpPr>
              <a:grpSpLocks/>
            </p:cNvGrpSpPr>
            <p:nvPr/>
          </p:nvGrpSpPr>
          <p:grpSpPr>
            <a:xfrm>
              <a:off x="5711027" y="1284080"/>
              <a:ext cx="377725" cy="369332"/>
              <a:chOff x="4800075" y="3829659"/>
              <a:chExt cx="417102" cy="36933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⑤</a:t>
                </a:r>
                <a:endParaRPr lang="zh-CN" altLang="en-US" dirty="0"/>
              </a:p>
            </p:txBody>
          </p:sp>
        </p:grpSp>
        <p:grpSp>
          <p:nvGrpSpPr>
            <p:cNvPr id="70" name="组合 69"/>
            <p:cNvGrpSpPr>
              <a:grpSpLocks/>
            </p:cNvGrpSpPr>
            <p:nvPr/>
          </p:nvGrpSpPr>
          <p:grpSpPr>
            <a:xfrm>
              <a:off x="6060434" y="1284080"/>
              <a:ext cx="415498" cy="369332"/>
              <a:chOff x="4800075" y="3829659"/>
              <a:chExt cx="417102" cy="369332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⑥</a:t>
                </a:r>
                <a:endParaRPr lang="zh-CN" altLang="en-US" dirty="0"/>
              </a:p>
            </p:txBody>
          </p:sp>
        </p:grpSp>
      </p:grpSp>
      <p:sp>
        <p:nvSpPr>
          <p:cNvPr id="92" name="文本框 91"/>
          <p:cNvSpPr txBox="1"/>
          <p:nvPr/>
        </p:nvSpPr>
        <p:spPr>
          <a:xfrm>
            <a:off x="877211" y="4842993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1192592" y="4852559"/>
            <a:ext cx="271912" cy="778304"/>
            <a:chOff x="975750" y="4867381"/>
            <a:chExt cx="271912" cy="778304"/>
          </a:xfrm>
        </p:grpSpPr>
        <p:sp>
          <p:nvSpPr>
            <p:cNvPr id="117" name="文本框 116"/>
            <p:cNvSpPr txBox="1"/>
            <p:nvPr/>
          </p:nvSpPr>
          <p:spPr>
            <a:xfrm>
              <a:off x="975750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975750" y="486738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667968" y="4841811"/>
            <a:ext cx="282670" cy="1164032"/>
            <a:chOff x="964992" y="5665951"/>
            <a:chExt cx="282670" cy="1164032"/>
          </a:xfrm>
        </p:grpSpPr>
        <p:sp>
          <p:nvSpPr>
            <p:cNvPr id="132" name="文本框 131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2203074" y="2426703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5333433" y="1286461"/>
            <a:ext cx="449162" cy="369332"/>
            <a:chOff x="4811484" y="3832925"/>
            <a:chExt cx="449162" cy="369332"/>
          </a:xfrm>
        </p:grpSpPr>
        <p:sp>
          <p:nvSpPr>
            <p:cNvPr id="137" name="矩形 136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1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2489806" y="4841811"/>
            <a:ext cx="282670" cy="1164032"/>
            <a:chOff x="964992" y="5665951"/>
            <a:chExt cx="282670" cy="1164032"/>
          </a:xfrm>
        </p:grpSpPr>
        <p:sp>
          <p:nvSpPr>
            <p:cNvPr id="167" name="文本框 166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b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a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70" name="文本框 169"/>
          <p:cNvSpPr txBox="1"/>
          <p:nvPr/>
        </p:nvSpPr>
        <p:spPr>
          <a:xfrm>
            <a:off x="2990209" y="1904418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2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5700854" y="1286461"/>
            <a:ext cx="449162" cy="369332"/>
            <a:chOff x="4811484" y="3832925"/>
            <a:chExt cx="449162" cy="369332"/>
          </a:xfrm>
        </p:grpSpPr>
        <p:sp>
          <p:nvSpPr>
            <p:cNvPr id="174" name="矩形 173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2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300621" y="4841811"/>
            <a:ext cx="271912" cy="1164032"/>
            <a:chOff x="970371" y="5665951"/>
            <a:chExt cx="271912" cy="1164032"/>
          </a:xfrm>
        </p:grpSpPr>
        <p:sp>
          <p:nvSpPr>
            <p:cNvPr id="177" name="文本框 176"/>
            <p:cNvSpPr txBox="1"/>
            <p:nvPr/>
          </p:nvSpPr>
          <p:spPr>
            <a:xfrm>
              <a:off x="970371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970371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a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970371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c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83" name="文本框 182"/>
          <p:cNvSpPr txBox="1"/>
          <p:nvPr/>
        </p:nvSpPr>
        <p:spPr>
          <a:xfrm>
            <a:off x="4270306" y="3456928"/>
            <a:ext cx="4419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注意在经过交点的时候，两条直线在数组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中的位置发生交换</a:t>
            </a:r>
            <a:endParaRPr lang="zh-CN" altLang="en-US" sz="2400" dirty="0"/>
          </a:p>
        </p:txBody>
      </p:sp>
      <p:sp>
        <p:nvSpPr>
          <p:cNvPr id="184" name="文本框 183"/>
          <p:cNvSpPr txBox="1"/>
          <p:nvPr/>
        </p:nvSpPr>
        <p:spPr>
          <a:xfrm>
            <a:off x="5323840" y="2392374"/>
            <a:ext cx="326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设</a:t>
            </a:r>
            <a:r>
              <a:rPr lang="zh-CN" altLang="en-US" sz="2400" dirty="0" smtClean="0"/>
              <a:t>置一个</a:t>
            </a:r>
            <a:r>
              <a:rPr lang="en-US" altLang="zh-CN" sz="2400" dirty="0" smtClean="0">
                <a:solidFill>
                  <a:srgbClr val="0000FF"/>
                </a:solidFill>
              </a:rPr>
              <a:t>count=0</a:t>
            </a:r>
            <a:r>
              <a:rPr lang="zh-CN" altLang="en-US" sz="2400" dirty="0" smtClean="0"/>
              <a:t>值用来存放交点的个数</a:t>
            </a:r>
            <a:endParaRPr lang="zh-CN" altLang="en-US" sz="2400" dirty="0"/>
          </a:p>
        </p:txBody>
      </p:sp>
      <p:sp>
        <p:nvSpPr>
          <p:cNvPr id="185" name="矩形 184"/>
          <p:cNvSpPr/>
          <p:nvPr/>
        </p:nvSpPr>
        <p:spPr>
          <a:xfrm>
            <a:off x="1857591" y="400837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count++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04357 0.00232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57 0.00231 L 0.07673 0.0034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0.04444 0.00023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73 0.00347 L 0.13107 0.00116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07 0.00116 L 0.22222 0.00116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4 0.00023 L 0.08333 0.00069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22 0.00116 L 0.30885 0.00139 " pathEditMode="relative" rAng="0" ptsTypes="AA">
                                      <p:cBhvr>
                                        <p:cTn id="9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85 0.00139 L 0.4743 0.0044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35" grpId="0"/>
      <p:bldP spid="170" grpId="0"/>
      <p:bldP spid="183" grpId="0"/>
      <p:bldP spid="184" grpId="0"/>
      <p:bldP spid="185" grpId="0"/>
      <p:bldP spid="1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669482" y="1912828"/>
            <a:ext cx="7890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平面上给定的点集</a:t>
            </a:r>
            <a:r>
              <a:rPr lang="en-US" altLang="zh-CN" dirty="0"/>
              <a:t>Q</a:t>
            </a:r>
            <a:r>
              <a:rPr lang="zh-CN" altLang="en-US" dirty="0"/>
              <a:t>，它的凸包是指一个最小凸多边形，满足</a:t>
            </a:r>
            <a:r>
              <a:rPr lang="en-US" altLang="zh-CN" dirty="0"/>
              <a:t>Q</a:t>
            </a:r>
            <a:r>
              <a:rPr lang="zh-CN" altLang="en-US" dirty="0"/>
              <a:t>中的点或者在多边形边上或者在其内。 </a:t>
            </a: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542482" y="449523"/>
            <a:ext cx="294094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887" y="128085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凸</a:t>
            </a:r>
            <a:r>
              <a:rPr lang="zh-CN" altLang="en-US" sz="2000" dirty="0"/>
              <a:t>包的概</a:t>
            </a:r>
            <a:r>
              <a:rPr lang="zh-CN" altLang="en-US" sz="2000" dirty="0" smtClean="0"/>
              <a:t>念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42482" y="1900535"/>
            <a:ext cx="347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引例：木板上的铁钉</a:t>
            </a:r>
            <a:endParaRPr lang="zh-CN" alt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758055" y="2731181"/>
            <a:ext cx="2517358" cy="2333857"/>
            <a:chOff x="440" y="565"/>
            <a:chExt cx="3964" cy="3675"/>
          </a:xfrm>
          <a:solidFill>
            <a:srgbClr val="FF0000"/>
          </a:solidFill>
        </p:grpSpPr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1932" y="2607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193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79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2377" y="15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792" y="260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>
              <a:off x="2792" y="204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440" y="2653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1932" y="19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2257" y="56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>
              <a:off x="4284" y="22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AutoShape 29"/>
            <p:cNvSpPr>
              <a:spLocks noChangeArrowheads="1"/>
            </p:cNvSpPr>
            <p:nvPr/>
          </p:nvSpPr>
          <p:spPr bwMode="auto">
            <a:xfrm>
              <a:off x="3753" y="372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1185" y="412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37" name="直接连接符 36"/>
          <p:cNvCxnSpPr>
            <a:stCxn id="32" idx="2"/>
            <a:endCxn id="29" idx="0"/>
          </p:cNvCxnSpPr>
          <p:nvPr/>
        </p:nvCxnSpPr>
        <p:spPr>
          <a:xfrm flipH="1">
            <a:off x="5796159" y="2769285"/>
            <a:ext cx="1115791" cy="12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0"/>
            <a:endCxn id="32" idx="6"/>
          </p:cNvCxnSpPr>
          <p:nvPr/>
        </p:nvCxnSpPr>
        <p:spPr>
          <a:xfrm flipH="1" flipV="1">
            <a:off x="6988157" y="2769285"/>
            <a:ext cx="1249153" cy="10224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9" idx="4"/>
            <a:endCxn id="35" idx="1"/>
          </p:cNvCxnSpPr>
          <p:nvPr/>
        </p:nvCxnSpPr>
        <p:spPr>
          <a:xfrm>
            <a:off x="5796159" y="4133401"/>
            <a:ext cx="446172" cy="8665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4" idx="3"/>
            <a:endCxn id="35" idx="5"/>
          </p:cNvCxnSpPr>
          <p:nvPr/>
        </p:nvCxnSpPr>
        <p:spPr>
          <a:xfrm flipH="1">
            <a:off x="6296218" y="4801123"/>
            <a:ext cx="1576934" cy="2527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4"/>
            <a:endCxn id="34" idx="6"/>
          </p:cNvCxnSpPr>
          <p:nvPr/>
        </p:nvCxnSpPr>
        <p:spPr>
          <a:xfrm flipH="1">
            <a:off x="7938199" y="3867944"/>
            <a:ext cx="299111" cy="906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5098" y="3488087"/>
            <a:ext cx="4347701" cy="1170760"/>
            <a:chOff x="802690" y="4344783"/>
            <a:chExt cx="4347701" cy="1170760"/>
          </a:xfrm>
        </p:grpSpPr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802690" y="4708320"/>
              <a:ext cx="15716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寻找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凸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包 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2382000" y="4546394"/>
              <a:ext cx="160309" cy="785813"/>
            </a:xfrm>
            <a:prstGeom prst="leftBrace">
              <a:avLst>
                <a:gd name="adj1" fmla="val 5311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6"/>
            <p:cNvSpPr txBox="1">
              <a:spLocks noChangeArrowheads="1"/>
            </p:cNvSpPr>
            <p:nvPr/>
          </p:nvSpPr>
          <p:spPr bwMode="auto">
            <a:xfrm>
              <a:off x="2660065" y="4344783"/>
              <a:ext cx="2490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Graham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扫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描法 </a:t>
              </a:r>
            </a:p>
          </p:txBody>
        </p:sp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2730754" y="5053878"/>
              <a:ext cx="221900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Jarvis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步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进法 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2" grpId="0"/>
      <p:bldP spid="4" grpId="0"/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3521</TotalTime>
  <Words>2819</Words>
  <Application>Microsoft Office PowerPoint</Application>
  <PresentationFormat>全屏显示(4:3)</PresentationFormat>
  <Paragraphs>688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华文楷体</vt:lpstr>
      <vt:lpstr>华文新魏</vt:lpstr>
      <vt:lpstr>楷体</vt:lpstr>
      <vt:lpstr>宋体</vt:lpstr>
      <vt:lpstr>Arial</vt:lpstr>
      <vt:lpstr>Calibri</vt:lpstr>
      <vt:lpstr>Cambria Math</vt:lpstr>
      <vt:lpstr>Courier New</vt:lpstr>
      <vt:lpstr>Franklin Gothic Book</vt:lpstr>
      <vt:lpstr>Lucida Sans Unicode</vt:lpstr>
      <vt:lpstr>Wingdings</vt:lpstr>
      <vt:lpstr>Office 主题</vt:lpstr>
      <vt:lpstr>计算几何 快排及优化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1170</cp:revision>
  <dcterms:created xsi:type="dcterms:W3CDTF">2016-04-06T11:05:22Z</dcterms:created>
  <dcterms:modified xsi:type="dcterms:W3CDTF">2016-04-20T08:16:54Z</dcterms:modified>
  <cp:category>算法</cp:category>
</cp:coreProperties>
</file>