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1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48" y="84"/>
      </p:cViewPr>
      <p:guideLst/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43E4-6437-4AA7-A697-DB1785E4EBA8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76821-E27C-468A-B0DF-45C41166D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5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6821-E27C-468A-B0DF-45C41166D2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2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A37C1-E7DF-4582-BB6E-1AE80099D491}" type="datetimeFigureOut">
              <a:rPr lang="zh-CN" altLang="en-US" smtClean="0"/>
              <a:pPr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55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26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A37C1-E7DF-4582-BB6E-1AE80099D491}" type="datetimeFigureOut">
              <a:rPr lang="zh-CN" altLang="en-US" smtClean="0"/>
              <a:pPr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5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A37C1-E7DF-4582-BB6E-1AE80099D491}" type="datetimeFigureOut">
              <a:rPr lang="zh-CN" altLang="en-US" smtClean="0"/>
              <a:pPr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6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A37C1-E7DF-4582-BB6E-1AE80099D491}" type="datetimeFigureOut">
              <a:rPr lang="zh-CN" altLang="en-US" smtClean="0"/>
              <a:pPr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A37C1-E7DF-4582-BB6E-1AE80099D491}" type="datetimeFigureOut">
              <a:rPr lang="zh-CN" altLang="en-US" smtClean="0"/>
              <a:pPr/>
              <a:t>2016/10/9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8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A37C1-E7DF-4582-BB6E-1AE80099D491}" type="datetimeFigureOut">
              <a:rPr lang="zh-CN" altLang="en-US" smtClean="0"/>
              <a:pPr/>
              <a:t>2016/10/9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5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A37C1-E7DF-4582-BB6E-1AE80099D491}" type="datetimeFigureOut">
              <a:rPr lang="zh-CN" altLang="en-US" smtClean="0"/>
              <a:pPr/>
              <a:t>2016/10/9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9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44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3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37C1-E7DF-4582-BB6E-1AE80099D491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4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484" y="2543542"/>
            <a:ext cx="10531033" cy="17510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02170" y="1086363"/>
            <a:ext cx="10187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Efficient and Progressive Group Steiner Tree Search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35113" y="4868472"/>
            <a:ext cx="25361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SIGMOD-2016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TianzhuWei</a:t>
            </a:r>
          </a:p>
          <a:p>
            <a:pPr algn="ctr">
              <a:spcAft>
                <a:spcPts val="6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2016/10/</a:t>
            </a:r>
            <a:r>
              <a:rPr lang="en-US" altLang="zh-CN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??</a:t>
            </a:r>
            <a:endParaRPr lang="zh-CN" altLang="en-US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15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16506" y="1865165"/>
            <a:ext cx="6105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3200" i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Thinking</a:t>
            </a:r>
            <a:endParaRPr lang="zh-CN" altLang="en-US" sz="3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264" y="644237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421654" y="6356350"/>
            <a:ext cx="932145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2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41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0741" y="195242"/>
            <a:ext cx="23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GST Problem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741" y="808688"/>
            <a:ext cx="55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Given a weighted and labelled graph G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V; E)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741" y="1351368"/>
            <a:ext cx="373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subset of labels P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P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⊆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0741" y="1851015"/>
            <a:ext cx="592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GST problem seeks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find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minimum weight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connected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 that includes all the labels in 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893423" y="642554"/>
            <a:ext cx="4074459" cy="3403587"/>
            <a:chOff x="7893423" y="642554"/>
            <a:chExt cx="4074459" cy="3403587"/>
          </a:xfrm>
        </p:grpSpPr>
        <p:sp>
          <p:nvSpPr>
            <p:cNvPr id="6" name="椭圆 5"/>
            <p:cNvSpPr/>
            <p:nvPr/>
          </p:nvSpPr>
          <p:spPr>
            <a:xfrm>
              <a:off x="890885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7" name="椭圆 6"/>
            <p:cNvSpPr/>
            <p:nvPr/>
          </p:nvSpPr>
          <p:spPr>
            <a:xfrm>
              <a:off x="8906315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8" name="椭圆 7"/>
            <p:cNvSpPr/>
            <p:nvPr/>
          </p:nvSpPr>
          <p:spPr>
            <a:xfrm>
              <a:off x="10995698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9" name="椭圆 8"/>
            <p:cNvSpPr/>
            <p:nvPr/>
          </p:nvSpPr>
          <p:spPr>
            <a:xfrm>
              <a:off x="9425663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096734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408024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9954461" y="642554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297200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cxnSp>
          <p:nvCxnSpPr>
            <p:cNvPr id="15" name="直接连接符 14"/>
            <p:cNvCxnSpPr>
              <a:stCxn id="12" idx="4"/>
              <a:endCxn id="6" idx="0"/>
            </p:cNvCxnSpPr>
            <p:nvPr/>
          </p:nvCxnSpPr>
          <p:spPr>
            <a:xfrm flipH="1">
              <a:off x="8987360" y="799556"/>
              <a:ext cx="1045602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2" idx="4"/>
              <a:endCxn id="10" idx="0"/>
            </p:cNvCxnSpPr>
            <p:nvPr/>
          </p:nvCxnSpPr>
          <p:spPr>
            <a:xfrm>
              <a:off x="10032962" y="799556"/>
              <a:ext cx="1012888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11483789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cxnSp>
          <p:nvCxnSpPr>
            <p:cNvPr id="25" name="直接连接符 24"/>
            <p:cNvCxnSpPr>
              <a:stCxn id="6" idx="4"/>
              <a:endCxn id="7" idx="0"/>
            </p:cNvCxnSpPr>
            <p:nvPr/>
          </p:nvCxnSpPr>
          <p:spPr>
            <a:xfrm flipH="1">
              <a:off x="8984816" y="1831345"/>
              <a:ext cx="2544" cy="932571"/>
            </a:xfrm>
            <a:prstGeom prst="line">
              <a:avLst/>
            </a:prstGeom>
            <a:ln w="25400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7" idx="4"/>
              <a:endCxn id="13" idx="7"/>
            </p:cNvCxnSpPr>
            <p:nvPr/>
          </p:nvCxnSpPr>
          <p:spPr>
            <a:xfrm flipH="1">
              <a:off x="8431210" y="2920918"/>
              <a:ext cx="553606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7" idx="4"/>
              <a:endCxn id="9" idx="1"/>
            </p:cNvCxnSpPr>
            <p:nvPr/>
          </p:nvCxnSpPr>
          <p:spPr>
            <a:xfrm>
              <a:off x="8984816" y="2920918"/>
              <a:ext cx="463839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0" idx="4"/>
              <a:endCxn id="8" idx="0"/>
            </p:cNvCxnSpPr>
            <p:nvPr/>
          </p:nvCxnSpPr>
          <p:spPr>
            <a:xfrm>
              <a:off x="11045850" y="1831345"/>
              <a:ext cx="28349" cy="93257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8" idx="3"/>
              <a:endCxn id="11" idx="7"/>
            </p:cNvCxnSpPr>
            <p:nvPr/>
          </p:nvCxnSpPr>
          <p:spPr>
            <a:xfrm flipH="1">
              <a:off x="10542034" y="2897926"/>
              <a:ext cx="476656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8" idx="5"/>
              <a:endCxn id="23" idx="1"/>
            </p:cNvCxnSpPr>
            <p:nvPr/>
          </p:nvCxnSpPr>
          <p:spPr>
            <a:xfrm>
              <a:off x="11129708" y="2897926"/>
              <a:ext cx="377073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6" idx="2"/>
              <a:endCxn id="13" idx="1"/>
            </p:cNvCxnSpPr>
            <p:nvPr/>
          </p:nvCxnSpPr>
          <p:spPr>
            <a:xfrm rot="10800000" flipV="1">
              <a:off x="8320193" y="1752844"/>
              <a:ext cx="588667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6" idx="6"/>
              <a:endCxn id="9" idx="7"/>
            </p:cNvCxnSpPr>
            <p:nvPr/>
          </p:nvCxnSpPr>
          <p:spPr>
            <a:xfrm>
              <a:off x="9065861" y="1752844"/>
              <a:ext cx="493812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10" idx="2"/>
              <a:endCxn id="11" idx="1"/>
            </p:cNvCxnSpPr>
            <p:nvPr/>
          </p:nvCxnSpPr>
          <p:spPr>
            <a:xfrm rot="10800000" flipV="1">
              <a:off x="10431017" y="1752844"/>
              <a:ext cx="536333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10" idx="6"/>
              <a:endCxn id="23" idx="7"/>
            </p:cNvCxnSpPr>
            <p:nvPr/>
          </p:nvCxnSpPr>
          <p:spPr>
            <a:xfrm>
              <a:off x="11124351" y="1752844"/>
              <a:ext cx="493448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文本框 116"/>
            <p:cNvSpPr txBox="1"/>
            <p:nvPr/>
          </p:nvSpPr>
          <p:spPr>
            <a:xfrm>
              <a:off x="8088086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v1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9225323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v2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026074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v3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1130961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v4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 rot="19148785">
              <a:off x="9063318" y="900954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23" name="文本框 122"/>
            <p:cNvSpPr txBox="1"/>
            <p:nvPr/>
          </p:nvSpPr>
          <p:spPr>
            <a:xfrm rot="2485824">
              <a:off x="10354235" y="84716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7893423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8538882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930536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1012563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0623176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1376212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29683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9049871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04483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11341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200741" y="2667444"/>
            <a:ext cx="354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每一个结点都有含有多个标签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3099638" y="2916830"/>
            <a:ext cx="3813201" cy="3403587"/>
            <a:chOff x="8088086" y="642554"/>
            <a:chExt cx="3813201" cy="3403587"/>
          </a:xfrm>
        </p:grpSpPr>
        <p:sp>
          <p:nvSpPr>
            <p:cNvPr id="78" name="椭圆 77"/>
            <p:cNvSpPr/>
            <p:nvPr/>
          </p:nvSpPr>
          <p:spPr>
            <a:xfrm>
              <a:off x="890885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79" name="椭圆 78"/>
            <p:cNvSpPr/>
            <p:nvPr/>
          </p:nvSpPr>
          <p:spPr>
            <a:xfrm>
              <a:off x="8906315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80" name="椭圆 79"/>
            <p:cNvSpPr/>
            <p:nvPr/>
          </p:nvSpPr>
          <p:spPr>
            <a:xfrm>
              <a:off x="10995698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81" name="椭圆 80"/>
            <p:cNvSpPr/>
            <p:nvPr/>
          </p:nvSpPr>
          <p:spPr>
            <a:xfrm>
              <a:off x="9425663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82" name="椭圆 81"/>
            <p:cNvSpPr/>
            <p:nvPr/>
          </p:nvSpPr>
          <p:spPr>
            <a:xfrm>
              <a:off x="1096734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83" name="椭圆 82"/>
            <p:cNvSpPr/>
            <p:nvPr/>
          </p:nvSpPr>
          <p:spPr>
            <a:xfrm>
              <a:off x="10408024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9954461" y="642554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8297200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cxnSp>
          <p:nvCxnSpPr>
            <p:cNvPr id="104" name="直接连接符 103"/>
            <p:cNvCxnSpPr>
              <a:stCxn id="102" idx="4"/>
              <a:endCxn id="78" idx="0"/>
            </p:cNvCxnSpPr>
            <p:nvPr/>
          </p:nvCxnSpPr>
          <p:spPr>
            <a:xfrm flipH="1">
              <a:off x="8987360" y="799556"/>
              <a:ext cx="1045602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102" idx="4"/>
              <a:endCxn id="82" idx="0"/>
            </p:cNvCxnSpPr>
            <p:nvPr/>
          </p:nvCxnSpPr>
          <p:spPr>
            <a:xfrm>
              <a:off x="10032962" y="799556"/>
              <a:ext cx="1012888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椭圆 111"/>
            <p:cNvSpPr/>
            <p:nvPr/>
          </p:nvSpPr>
          <p:spPr>
            <a:xfrm>
              <a:off x="11483789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cxnSp>
          <p:nvCxnSpPr>
            <p:cNvPr id="114" name="直接连接符 113"/>
            <p:cNvCxnSpPr>
              <a:stCxn id="78" idx="4"/>
              <a:endCxn id="79" idx="0"/>
            </p:cNvCxnSpPr>
            <p:nvPr/>
          </p:nvCxnSpPr>
          <p:spPr>
            <a:xfrm flipH="1">
              <a:off x="8984816" y="1831345"/>
              <a:ext cx="2544" cy="932571"/>
            </a:xfrm>
            <a:prstGeom prst="line">
              <a:avLst/>
            </a:prstGeom>
            <a:ln w="25400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79" idx="4"/>
              <a:endCxn id="103" idx="7"/>
            </p:cNvCxnSpPr>
            <p:nvPr/>
          </p:nvCxnSpPr>
          <p:spPr>
            <a:xfrm flipH="1">
              <a:off x="8431210" y="2920918"/>
              <a:ext cx="553606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79" idx="4"/>
              <a:endCxn id="81" idx="1"/>
            </p:cNvCxnSpPr>
            <p:nvPr/>
          </p:nvCxnSpPr>
          <p:spPr>
            <a:xfrm>
              <a:off x="8984816" y="2920918"/>
              <a:ext cx="463839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82" idx="4"/>
              <a:endCxn id="80" idx="0"/>
            </p:cNvCxnSpPr>
            <p:nvPr/>
          </p:nvCxnSpPr>
          <p:spPr>
            <a:xfrm>
              <a:off x="11045850" y="1831345"/>
              <a:ext cx="28349" cy="93257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80" idx="3"/>
              <a:endCxn id="83" idx="7"/>
            </p:cNvCxnSpPr>
            <p:nvPr/>
          </p:nvCxnSpPr>
          <p:spPr>
            <a:xfrm flipH="1">
              <a:off x="10542034" y="2897926"/>
              <a:ext cx="476656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80" idx="5"/>
              <a:endCxn id="112" idx="1"/>
            </p:cNvCxnSpPr>
            <p:nvPr/>
          </p:nvCxnSpPr>
          <p:spPr>
            <a:xfrm>
              <a:off x="11129708" y="2897926"/>
              <a:ext cx="377073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文本框 145"/>
            <p:cNvSpPr txBox="1"/>
            <p:nvPr/>
          </p:nvSpPr>
          <p:spPr>
            <a:xfrm>
              <a:off x="8088086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v1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9225323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v2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026074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v3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1130961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v4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 rot="19148785">
              <a:off x="9063318" y="900954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51" name="文本框 150"/>
            <p:cNvSpPr txBox="1"/>
            <p:nvPr/>
          </p:nvSpPr>
          <p:spPr>
            <a:xfrm rot="2485824">
              <a:off x="10354235" y="84716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8538882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10623176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829683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9049871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04483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111341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88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56872" y="310634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3521" y="1032719"/>
            <a:ext cx="3789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parameterized DP algorithm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7893423" y="642554"/>
            <a:ext cx="4074459" cy="3403587"/>
            <a:chOff x="7893423" y="642554"/>
            <a:chExt cx="4074459" cy="3403587"/>
          </a:xfrm>
        </p:grpSpPr>
        <p:sp>
          <p:nvSpPr>
            <p:cNvPr id="50" name="椭圆 49"/>
            <p:cNvSpPr/>
            <p:nvPr/>
          </p:nvSpPr>
          <p:spPr>
            <a:xfrm>
              <a:off x="890885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51" name="椭圆 50"/>
            <p:cNvSpPr/>
            <p:nvPr/>
          </p:nvSpPr>
          <p:spPr>
            <a:xfrm>
              <a:off x="8906315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52" name="椭圆 51"/>
            <p:cNvSpPr/>
            <p:nvPr/>
          </p:nvSpPr>
          <p:spPr>
            <a:xfrm>
              <a:off x="10995698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53" name="椭圆 52"/>
            <p:cNvSpPr/>
            <p:nvPr/>
          </p:nvSpPr>
          <p:spPr>
            <a:xfrm>
              <a:off x="9425663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54" name="椭圆 53"/>
            <p:cNvSpPr/>
            <p:nvPr/>
          </p:nvSpPr>
          <p:spPr>
            <a:xfrm>
              <a:off x="1096734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55" name="椭圆 54"/>
            <p:cNvSpPr/>
            <p:nvPr/>
          </p:nvSpPr>
          <p:spPr>
            <a:xfrm>
              <a:off x="10408024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sp>
          <p:nvSpPr>
            <p:cNvPr id="56" name="椭圆 55"/>
            <p:cNvSpPr/>
            <p:nvPr/>
          </p:nvSpPr>
          <p:spPr>
            <a:xfrm>
              <a:off x="9954461" y="642554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57" name="椭圆 56"/>
            <p:cNvSpPr/>
            <p:nvPr/>
          </p:nvSpPr>
          <p:spPr>
            <a:xfrm>
              <a:off x="8297200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cxnSp>
          <p:nvCxnSpPr>
            <p:cNvPr id="58" name="直接连接符 57"/>
            <p:cNvCxnSpPr>
              <a:stCxn id="56" idx="4"/>
              <a:endCxn id="50" idx="0"/>
            </p:cNvCxnSpPr>
            <p:nvPr/>
          </p:nvCxnSpPr>
          <p:spPr>
            <a:xfrm flipH="1">
              <a:off x="8987360" y="799556"/>
              <a:ext cx="1045602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56" idx="4"/>
              <a:endCxn id="54" idx="0"/>
            </p:cNvCxnSpPr>
            <p:nvPr/>
          </p:nvCxnSpPr>
          <p:spPr>
            <a:xfrm>
              <a:off x="10032962" y="799556"/>
              <a:ext cx="1012888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11483789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cxnSp>
          <p:nvCxnSpPr>
            <p:cNvPr id="61" name="直接连接符 60"/>
            <p:cNvCxnSpPr>
              <a:stCxn id="50" idx="4"/>
              <a:endCxn id="51" idx="0"/>
            </p:cNvCxnSpPr>
            <p:nvPr/>
          </p:nvCxnSpPr>
          <p:spPr>
            <a:xfrm flipH="1">
              <a:off x="8984816" y="1831345"/>
              <a:ext cx="2544" cy="932571"/>
            </a:xfrm>
            <a:prstGeom prst="line">
              <a:avLst/>
            </a:prstGeom>
            <a:ln w="25400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1" idx="4"/>
              <a:endCxn id="57" idx="7"/>
            </p:cNvCxnSpPr>
            <p:nvPr/>
          </p:nvCxnSpPr>
          <p:spPr>
            <a:xfrm flipH="1">
              <a:off x="8431210" y="2920918"/>
              <a:ext cx="553606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1" idx="4"/>
              <a:endCxn id="53" idx="1"/>
            </p:cNvCxnSpPr>
            <p:nvPr/>
          </p:nvCxnSpPr>
          <p:spPr>
            <a:xfrm>
              <a:off x="8984816" y="2920918"/>
              <a:ext cx="463839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54" idx="4"/>
              <a:endCxn id="52" idx="0"/>
            </p:cNvCxnSpPr>
            <p:nvPr/>
          </p:nvCxnSpPr>
          <p:spPr>
            <a:xfrm>
              <a:off x="11045850" y="1831345"/>
              <a:ext cx="28349" cy="93257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2" idx="3"/>
              <a:endCxn id="55" idx="7"/>
            </p:cNvCxnSpPr>
            <p:nvPr/>
          </p:nvCxnSpPr>
          <p:spPr>
            <a:xfrm flipH="1">
              <a:off x="10542034" y="2897926"/>
              <a:ext cx="476656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52" idx="5"/>
              <a:endCxn id="60" idx="1"/>
            </p:cNvCxnSpPr>
            <p:nvPr/>
          </p:nvCxnSpPr>
          <p:spPr>
            <a:xfrm>
              <a:off x="11129708" y="2897926"/>
              <a:ext cx="377073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43"/>
            <p:cNvCxnSpPr>
              <a:stCxn id="50" idx="2"/>
              <a:endCxn id="57" idx="1"/>
            </p:cNvCxnSpPr>
            <p:nvPr/>
          </p:nvCxnSpPr>
          <p:spPr>
            <a:xfrm rot="10800000" flipV="1">
              <a:off x="8320193" y="1752844"/>
              <a:ext cx="588667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49"/>
            <p:cNvCxnSpPr>
              <a:stCxn id="50" idx="6"/>
              <a:endCxn id="53" idx="7"/>
            </p:cNvCxnSpPr>
            <p:nvPr/>
          </p:nvCxnSpPr>
          <p:spPr>
            <a:xfrm>
              <a:off x="9065861" y="1752844"/>
              <a:ext cx="493812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58"/>
            <p:cNvCxnSpPr>
              <a:stCxn id="54" idx="2"/>
              <a:endCxn id="55" idx="1"/>
            </p:cNvCxnSpPr>
            <p:nvPr/>
          </p:nvCxnSpPr>
          <p:spPr>
            <a:xfrm rot="10800000" flipV="1">
              <a:off x="10431017" y="1752844"/>
              <a:ext cx="536333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1"/>
            <p:cNvCxnSpPr>
              <a:stCxn id="54" idx="6"/>
              <a:endCxn id="60" idx="7"/>
            </p:cNvCxnSpPr>
            <p:nvPr/>
          </p:nvCxnSpPr>
          <p:spPr>
            <a:xfrm>
              <a:off x="11124351" y="1752844"/>
              <a:ext cx="493448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8088086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v1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9225323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v2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26074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v3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130961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v4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 rot="19148785">
              <a:off x="9063318" y="900954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76" name="文本框 75"/>
            <p:cNvSpPr txBox="1"/>
            <p:nvPr/>
          </p:nvSpPr>
          <p:spPr>
            <a:xfrm rot="2485824">
              <a:off x="10354235" y="84716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7893423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538882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930536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012563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0623176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1376212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29683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9049871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04483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11341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</p:grpSp>
      <p:sp>
        <p:nvSpPr>
          <p:cNvPr id="87" name="矩形 86"/>
          <p:cNvSpPr/>
          <p:nvPr/>
        </p:nvSpPr>
        <p:spPr>
          <a:xfrm>
            <a:off x="342635" y="1772947"/>
            <a:ext cx="2869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Edge growing operation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09979" y="4167805"/>
            <a:ext cx="2793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Tree merging operation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121269" y="1838530"/>
            <a:ext cx="2177562" cy="2077466"/>
            <a:chOff x="4528038" y="1815084"/>
            <a:chExt cx="2177562" cy="2077466"/>
          </a:xfrm>
        </p:grpSpPr>
        <p:sp>
          <p:nvSpPr>
            <p:cNvPr id="89" name="椭圆 88"/>
            <p:cNvSpPr/>
            <p:nvPr/>
          </p:nvSpPr>
          <p:spPr>
            <a:xfrm>
              <a:off x="5309889" y="2223634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4806416" y="2119884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v</a:t>
              </a:r>
              <a:endParaRPr lang="zh-CN" altLang="en-US" b="1" i="1" spc="3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5309889" y="291948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4800974" y="278300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u</a:t>
              </a:r>
              <a:endParaRPr lang="zh-CN" altLang="en-US" b="1" i="1" spc="300" dirty="0"/>
            </a:p>
          </p:txBody>
        </p:sp>
        <p:sp>
          <p:nvSpPr>
            <p:cNvPr id="95" name="椭圆 94"/>
            <p:cNvSpPr>
              <a:spLocks/>
            </p:cNvSpPr>
            <p:nvPr/>
          </p:nvSpPr>
          <p:spPr>
            <a:xfrm flipV="1">
              <a:off x="4528038" y="3443794"/>
              <a:ext cx="1694962" cy="44875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>
              <a:stCxn id="89" idx="4"/>
              <a:endCxn id="92" idx="0"/>
            </p:cNvCxnSpPr>
            <p:nvPr/>
          </p:nvCxnSpPr>
          <p:spPr>
            <a:xfrm>
              <a:off x="5388390" y="2380636"/>
              <a:ext cx="0" cy="5388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92" idx="4"/>
            </p:cNvCxnSpPr>
            <p:nvPr/>
          </p:nvCxnSpPr>
          <p:spPr>
            <a:xfrm flipH="1">
              <a:off x="5378450" y="3076485"/>
              <a:ext cx="9940" cy="6001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5740774" y="344340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p</a:t>
              </a:r>
              <a:endParaRPr lang="zh-CN" altLang="en-US" b="1" i="1" spc="300" dirty="0"/>
            </a:p>
          </p:txBody>
        </p:sp>
        <p:cxnSp>
          <p:nvCxnSpPr>
            <p:cNvPr id="96" name="直接连接符 95"/>
            <p:cNvCxnSpPr>
              <a:stCxn id="92" idx="3"/>
            </p:cNvCxnSpPr>
            <p:nvPr/>
          </p:nvCxnSpPr>
          <p:spPr>
            <a:xfrm flipH="1">
              <a:off x="4959350" y="3053493"/>
              <a:ext cx="373531" cy="6295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2" idx="5"/>
            </p:cNvCxnSpPr>
            <p:nvPr/>
          </p:nvCxnSpPr>
          <p:spPr>
            <a:xfrm>
              <a:off x="5443899" y="3053493"/>
              <a:ext cx="296501" cy="597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5365216" y="1815084"/>
              <a:ext cx="1340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T(v,p)</a:t>
              </a:r>
              <a:endParaRPr lang="zh-CN" altLang="en-US" b="1" spc="300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5365216" y="2780284"/>
              <a:ext cx="1340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T(u,p)</a:t>
              </a:r>
              <a:endParaRPr lang="zh-CN" altLang="en-US" b="1" spc="3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73215" y="4837683"/>
            <a:ext cx="2107712" cy="1163066"/>
            <a:chOff x="2889738" y="4837684"/>
            <a:chExt cx="2107712" cy="1163066"/>
          </a:xfrm>
        </p:grpSpPr>
        <p:sp>
          <p:nvSpPr>
            <p:cNvPr id="102" name="文本框 101"/>
            <p:cNvSpPr txBox="1"/>
            <p:nvPr/>
          </p:nvSpPr>
          <p:spPr>
            <a:xfrm>
              <a:off x="3162674" y="489120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v</a:t>
              </a:r>
              <a:endParaRPr lang="zh-CN" altLang="en-US" b="1" i="1" spc="300" dirty="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3657066" y="4837684"/>
              <a:ext cx="1340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T(v,p)</a:t>
              </a:r>
              <a:endParaRPr lang="zh-CN" altLang="en-US" b="1" spc="3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3671589" y="502768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cxnSp>
          <p:nvCxnSpPr>
            <p:cNvPr id="104" name="直接连接符 103"/>
            <p:cNvCxnSpPr>
              <a:stCxn id="101" idx="4"/>
            </p:cNvCxnSpPr>
            <p:nvPr/>
          </p:nvCxnSpPr>
          <p:spPr>
            <a:xfrm flipH="1">
              <a:off x="3511550" y="5184685"/>
              <a:ext cx="238540" cy="6065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2889738" y="5551994"/>
              <a:ext cx="1817106" cy="448756"/>
              <a:chOff x="2889738" y="5551994"/>
              <a:chExt cx="1817106" cy="448756"/>
            </a:xfrm>
          </p:grpSpPr>
          <p:sp>
            <p:nvSpPr>
              <p:cNvPr id="103" name="椭圆 102"/>
              <p:cNvSpPr>
                <a:spLocks/>
              </p:cNvSpPr>
              <p:nvPr/>
            </p:nvSpPr>
            <p:spPr>
              <a:xfrm flipV="1">
                <a:off x="2889738" y="5551994"/>
                <a:ext cx="1694962" cy="44875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4115174" y="5564306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p</a:t>
                </a:r>
                <a:endParaRPr lang="zh-CN" altLang="en-US" b="1" i="1" spc="300" dirty="0"/>
              </a:p>
            </p:txBody>
          </p:sp>
        </p:grpSp>
        <p:cxnSp>
          <p:nvCxnSpPr>
            <p:cNvPr id="106" name="直接连接符 105"/>
            <p:cNvCxnSpPr>
              <a:stCxn id="101" idx="3"/>
            </p:cNvCxnSpPr>
            <p:nvPr/>
          </p:nvCxnSpPr>
          <p:spPr>
            <a:xfrm flipH="1">
              <a:off x="3181350" y="5161693"/>
              <a:ext cx="513231" cy="5914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101" idx="5"/>
            </p:cNvCxnSpPr>
            <p:nvPr/>
          </p:nvCxnSpPr>
          <p:spPr>
            <a:xfrm>
              <a:off x="3805599" y="5161693"/>
              <a:ext cx="360001" cy="6168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101" idx="4"/>
            </p:cNvCxnSpPr>
            <p:nvPr/>
          </p:nvCxnSpPr>
          <p:spPr>
            <a:xfrm>
              <a:off x="3750090" y="5184685"/>
              <a:ext cx="123410" cy="6255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/>
          <p:nvPr/>
        </p:nvGrpSpPr>
        <p:grpSpPr>
          <a:xfrm>
            <a:off x="5397874" y="4126484"/>
            <a:ext cx="1828426" cy="1163066"/>
            <a:chOff x="5397874" y="4126484"/>
            <a:chExt cx="1828426" cy="1163066"/>
          </a:xfrm>
        </p:grpSpPr>
        <p:grpSp>
          <p:nvGrpSpPr>
            <p:cNvPr id="110" name="组合 109"/>
            <p:cNvGrpSpPr/>
            <p:nvPr/>
          </p:nvGrpSpPr>
          <p:grpSpPr>
            <a:xfrm>
              <a:off x="5848350" y="4840794"/>
              <a:ext cx="1055594" cy="448756"/>
              <a:chOff x="3651250" y="5551994"/>
              <a:chExt cx="1055594" cy="448756"/>
            </a:xfrm>
          </p:grpSpPr>
          <p:sp>
            <p:nvSpPr>
              <p:cNvPr id="111" name="椭圆 110"/>
              <p:cNvSpPr>
                <a:spLocks/>
              </p:cNvSpPr>
              <p:nvPr/>
            </p:nvSpPr>
            <p:spPr>
              <a:xfrm flipV="1">
                <a:off x="3651250" y="5551994"/>
                <a:ext cx="933450" cy="44875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4115174" y="5564306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/>
                  <a:t>p</a:t>
                </a:r>
                <a:r>
                  <a:rPr lang="en-US" altLang="zh-CN" b="1" i="1" baseline="-25000" dirty="0" smtClean="0"/>
                  <a:t>2</a:t>
                </a:r>
                <a:endParaRPr lang="zh-CN" altLang="en-US" b="1" i="1" baseline="-25000" dirty="0"/>
              </a:p>
            </p:txBody>
          </p:sp>
        </p:grpSp>
        <p:sp>
          <p:nvSpPr>
            <p:cNvPr id="113" name="椭圆 112"/>
            <p:cNvSpPr/>
            <p:nvPr/>
          </p:nvSpPr>
          <p:spPr>
            <a:xfrm>
              <a:off x="5868689" y="432918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cxnSp>
          <p:nvCxnSpPr>
            <p:cNvPr id="118" name="直接连接符 117"/>
            <p:cNvCxnSpPr>
              <a:stCxn id="113" idx="5"/>
            </p:cNvCxnSpPr>
            <p:nvPr/>
          </p:nvCxnSpPr>
          <p:spPr>
            <a:xfrm>
              <a:off x="6002699" y="4463193"/>
              <a:ext cx="436201" cy="5469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13" idx="4"/>
            </p:cNvCxnSpPr>
            <p:nvPr/>
          </p:nvCxnSpPr>
          <p:spPr>
            <a:xfrm>
              <a:off x="5947190" y="4486185"/>
              <a:ext cx="180560" cy="5112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文本框 121"/>
            <p:cNvSpPr txBox="1"/>
            <p:nvPr/>
          </p:nvSpPr>
          <p:spPr>
            <a:xfrm>
              <a:off x="5397874" y="421175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v</a:t>
              </a:r>
              <a:endParaRPr lang="zh-CN" altLang="en-US" b="1" i="1" spc="300" dirty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5885916" y="4126484"/>
              <a:ext cx="1340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T(v,</a:t>
              </a:r>
              <a:r>
                <a:rPr lang="en-US" altLang="zh-CN" b="1" dirty="0" smtClean="0"/>
                <a:t>p</a:t>
              </a:r>
              <a:r>
                <a:rPr lang="en-US" altLang="zh-CN" b="1" baseline="-25000" dirty="0" smtClean="0"/>
                <a:t>2</a:t>
              </a:r>
              <a:r>
                <a:rPr lang="en-US" altLang="zh-CN" b="1" spc="300" dirty="0" smtClean="0"/>
                <a:t>)</a:t>
              </a:r>
              <a:endParaRPr lang="zh-CN" altLang="en-US" b="1" spc="300" dirty="0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5645150" y="5601150"/>
            <a:ext cx="2025650" cy="1124966"/>
            <a:chOff x="5645150" y="5542534"/>
            <a:chExt cx="2025650" cy="1124966"/>
          </a:xfrm>
        </p:grpSpPr>
        <p:grpSp>
          <p:nvGrpSpPr>
            <p:cNvPr id="114" name="组合 113"/>
            <p:cNvGrpSpPr/>
            <p:nvPr/>
          </p:nvGrpSpPr>
          <p:grpSpPr>
            <a:xfrm>
              <a:off x="5645150" y="6218744"/>
              <a:ext cx="1055594" cy="448756"/>
              <a:chOff x="3651250" y="5551994"/>
              <a:chExt cx="1055594" cy="448756"/>
            </a:xfrm>
          </p:grpSpPr>
          <p:sp>
            <p:nvSpPr>
              <p:cNvPr id="115" name="椭圆 114"/>
              <p:cNvSpPr>
                <a:spLocks/>
              </p:cNvSpPr>
              <p:nvPr/>
            </p:nvSpPr>
            <p:spPr>
              <a:xfrm flipV="1">
                <a:off x="3651250" y="5551994"/>
                <a:ext cx="933450" cy="44875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4115174" y="5564306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/>
                  <a:t>p</a:t>
                </a:r>
                <a:r>
                  <a:rPr lang="en-US" altLang="zh-CN" b="1" i="1" baseline="-25000" dirty="0" smtClean="0"/>
                  <a:t>1</a:t>
                </a:r>
                <a:endParaRPr lang="zh-CN" altLang="en-US" b="1" i="1" baseline="-25000" dirty="0"/>
              </a:p>
            </p:txBody>
          </p:sp>
        </p:grpSp>
        <p:sp>
          <p:nvSpPr>
            <p:cNvPr id="117" name="椭圆 116"/>
            <p:cNvSpPr/>
            <p:nvPr/>
          </p:nvSpPr>
          <p:spPr>
            <a:xfrm>
              <a:off x="6338589" y="571348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cxnSp>
          <p:nvCxnSpPr>
            <p:cNvPr id="120" name="直接连接符 119"/>
            <p:cNvCxnSpPr>
              <a:stCxn id="117" idx="3"/>
            </p:cNvCxnSpPr>
            <p:nvPr/>
          </p:nvCxnSpPr>
          <p:spPr>
            <a:xfrm flipH="1">
              <a:off x="5873750" y="5847493"/>
              <a:ext cx="487831" cy="5723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17" idx="4"/>
            </p:cNvCxnSpPr>
            <p:nvPr/>
          </p:nvCxnSpPr>
          <p:spPr>
            <a:xfrm flipH="1">
              <a:off x="6216650" y="5870485"/>
              <a:ext cx="200440" cy="4985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5848724" y="556430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v</a:t>
              </a:r>
              <a:endParaRPr lang="zh-CN" altLang="en-US" b="1" i="1" spc="300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6330416" y="5542534"/>
              <a:ext cx="1340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T(v,</a:t>
              </a:r>
              <a:r>
                <a:rPr lang="en-US" altLang="zh-CN" b="1" dirty="0" smtClean="0"/>
                <a:t>p</a:t>
              </a:r>
              <a:r>
                <a:rPr lang="en-US" altLang="zh-CN" b="1" baseline="-25000" dirty="0" smtClean="0"/>
                <a:t>1</a:t>
              </a:r>
              <a:r>
                <a:rPr lang="en-US" altLang="zh-CN" b="1" spc="300" dirty="0" smtClean="0"/>
                <a:t>)</a:t>
              </a:r>
              <a:endParaRPr lang="zh-CN" altLang="en-US" b="1" spc="300" dirty="0"/>
            </a:p>
          </p:txBody>
        </p:sp>
      </p:grpSp>
      <p:cxnSp>
        <p:nvCxnSpPr>
          <p:cNvPr id="47" name="直接箭头连接符 46"/>
          <p:cNvCxnSpPr/>
          <p:nvPr/>
        </p:nvCxnSpPr>
        <p:spPr>
          <a:xfrm flipH="1">
            <a:off x="4607171" y="4947138"/>
            <a:ext cx="961291" cy="43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H="1" flipV="1">
            <a:off x="4607169" y="5967046"/>
            <a:ext cx="937847" cy="33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2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17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30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929136" y="1440535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3" name="椭圆 2"/>
          <p:cNvSpPr/>
          <p:nvPr/>
        </p:nvSpPr>
        <p:spPr>
          <a:xfrm>
            <a:off x="4926592" y="2461420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4" name="椭圆 3"/>
          <p:cNvSpPr/>
          <p:nvPr/>
        </p:nvSpPr>
        <p:spPr>
          <a:xfrm>
            <a:off x="7015975" y="2530108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 dirty="0"/>
          </a:p>
        </p:txBody>
      </p:sp>
      <p:sp>
        <p:nvSpPr>
          <p:cNvPr id="5" name="椭圆 4"/>
          <p:cNvSpPr/>
          <p:nvPr/>
        </p:nvSpPr>
        <p:spPr>
          <a:xfrm>
            <a:off x="5445940" y="3171569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6" name="椭圆 5"/>
          <p:cNvSpPr/>
          <p:nvPr/>
        </p:nvSpPr>
        <p:spPr>
          <a:xfrm>
            <a:off x="6987626" y="1433628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7" name="椭圆 6"/>
          <p:cNvSpPr/>
          <p:nvPr/>
        </p:nvSpPr>
        <p:spPr>
          <a:xfrm>
            <a:off x="6428301" y="3291140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8" name="椭圆 7"/>
          <p:cNvSpPr/>
          <p:nvPr/>
        </p:nvSpPr>
        <p:spPr>
          <a:xfrm>
            <a:off x="5974738" y="408746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300" dirty="0"/>
          </a:p>
        </p:txBody>
      </p:sp>
      <p:sp>
        <p:nvSpPr>
          <p:cNvPr id="9" name="椭圆 8"/>
          <p:cNvSpPr/>
          <p:nvPr/>
        </p:nvSpPr>
        <p:spPr>
          <a:xfrm>
            <a:off x="4317477" y="3197375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 dirty="0"/>
          </a:p>
        </p:txBody>
      </p:sp>
      <p:cxnSp>
        <p:nvCxnSpPr>
          <p:cNvPr id="10" name="直接连接符 9"/>
          <p:cNvCxnSpPr>
            <a:stCxn id="8" idx="4"/>
            <a:endCxn id="2" idx="0"/>
          </p:cNvCxnSpPr>
          <p:nvPr/>
        </p:nvCxnSpPr>
        <p:spPr>
          <a:xfrm flipH="1">
            <a:off x="5169061" y="888595"/>
            <a:ext cx="1045602" cy="551940"/>
          </a:xfrm>
          <a:prstGeom prst="line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8" idx="4"/>
            <a:endCxn id="6" idx="0"/>
          </p:cNvCxnSpPr>
          <p:nvPr/>
        </p:nvCxnSpPr>
        <p:spPr>
          <a:xfrm>
            <a:off x="6214663" y="888595"/>
            <a:ext cx="1012888" cy="545033"/>
          </a:xfrm>
          <a:prstGeom prst="line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504066" y="3264246"/>
            <a:ext cx="479849" cy="479849"/>
          </a:xfrm>
          <a:prstGeom prst="ellipse">
            <a:avLst/>
          </a:prstGeom>
          <a:solidFill>
            <a:srgbClr val="005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cxnSp>
        <p:nvCxnSpPr>
          <p:cNvPr id="13" name="直接连接符 12"/>
          <p:cNvCxnSpPr>
            <a:stCxn id="2" idx="4"/>
            <a:endCxn id="3" idx="0"/>
          </p:cNvCxnSpPr>
          <p:nvPr/>
        </p:nvCxnSpPr>
        <p:spPr>
          <a:xfrm flipH="1">
            <a:off x="5166517" y="1920384"/>
            <a:ext cx="2544" cy="541036"/>
          </a:xfrm>
          <a:prstGeom prst="line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3" idx="4"/>
            <a:endCxn id="9" idx="0"/>
          </p:cNvCxnSpPr>
          <p:nvPr/>
        </p:nvCxnSpPr>
        <p:spPr>
          <a:xfrm flipH="1">
            <a:off x="4557402" y="2941269"/>
            <a:ext cx="609115" cy="256106"/>
          </a:xfrm>
          <a:prstGeom prst="line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3" idx="4"/>
            <a:endCxn id="5" idx="1"/>
          </p:cNvCxnSpPr>
          <p:nvPr/>
        </p:nvCxnSpPr>
        <p:spPr>
          <a:xfrm>
            <a:off x="5166517" y="2941269"/>
            <a:ext cx="349695" cy="300572"/>
          </a:xfrm>
          <a:prstGeom prst="line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4"/>
            <a:endCxn id="4" idx="0"/>
          </p:cNvCxnSpPr>
          <p:nvPr/>
        </p:nvCxnSpPr>
        <p:spPr>
          <a:xfrm>
            <a:off x="7227551" y="1913477"/>
            <a:ext cx="28349" cy="616631"/>
          </a:xfrm>
          <a:prstGeom prst="line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3"/>
            <a:endCxn id="7" idx="0"/>
          </p:cNvCxnSpPr>
          <p:nvPr/>
        </p:nvCxnSpPr>
        <p:spPr>
          <a:xfrm flipH="1">
            <a:off x="6668226" y="2939685"/>
            <a:ext cx="418021" cy="351455"/>
          </a:xfrm>
          <a:prstGeom prst="line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4" idx="5"/>
            <a:endCxn id="12" idx="1"/>
          </p:cNvCxnSpPr>
          <p:nvPr/>
        </p:nvCxnSpPr>
        <p:spPr>
          <a:xfrm>
            <a:off x="7425552" y="2939685"/>
            <a:ext cx="148786" cy="394833"/>
          </a:xfrm>
          <a:prstGeom prst="line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43"/>
          <p:cNvCxnSpPr>
            <a:stCxn id="2" idx="2"/>
            <a:endCxn id="9" idx="1"/>
          </p:cNvCxnSpPr>
          <p:nvPr/>
        </p:nvCxnSpPr>
        <p:spPr>
          <a:xfrm rot="10800000" flipV="1">
            <a:off x="4387750" y="1680459"/>
            <a:ext cx="541387" cy="1587187"/>
          </a:xfrm>
          <a:prstGeom prst="curvedConnector2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49"/>
          <p:cNvCxnSpPr>
            <a:stCxn id="2" idx="6"/>
            <a:endCxn id="5" idx="7"/>
          </p:cNvCxnSpPr>
          <p:nvPr/>
        </p:nvCxnSpPr>
        <p:spPr>
          <a:xfrm>
            <a:off x="5408985" y="1680460"/>
            <a:ext cx="446532" cy="1561381"/>
          </a:xfrm>
          <a:prstGeom prst="curvedConnector2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58"/>
          <p:cNvCxnSpPr>
            <a:stCxn id="6" idx="2"/>
            <a:endCxn id="7" idx="1"/>
          </p:cNvCxnSpPr>
          <p:nvPr/>
        </p:nvCxnSpPr>
        <p:spPr>
          <a:xfrm rot="10800000" flipV="1">
            <a:off x="6498574" y="1673552"/>
            <a:ext cx="489053" cy="1687859"/>
          </a:xfrm>
          <a:prstGeom prst="curvedConnector2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61"/>
          <p:cNvCxnSpPr>
            <a:stCxn id="6" idx="6"/>
            <a:endCxn id="12" idx="7"/>
          </p:cNvCxnSpPr>
          <p:nvPr/>
        </p:nvCxnSpPr>
        <p:spPr>
          <a:xfrm>
            <a:off x="7467475" y="1673553"/>
            <a:ext cx="446168" cy="1660965"/>
          </a:xfrm>
          <a:prstGeom prst="curvedConnector2">
            <a:avLst/>
          </a:prstGeom>
          <a:ln w="25400"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72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14102" y="2705724"/>
            <a:ext cx="3978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9600" b="1" spc="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45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161</Words>
  <Application>Microsoft Office PowerPoint</Application>
  <PresentationFormat>宽屏</PresentationFormat>
  <Paragraphs>80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黑体</vt:lpstr>
      <vt:lpstr>华文隶书</vt:lpstr>
      <vt:lpstr>宋体</vt:lpstr>
      <vt:lpstr>微软雅黑</vt:lpstr>
      <vt:lpstr>Arial</vt:lpstr>
      <vt:lpstr>Arial Black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72</cp:revision>
  <dcterms:created xsi:type="dcterms:W3CDTF">2016-10-01T02:52:16Z</dcterms:created>
  <dcterms:modified xsi:type="dcterms:W3CDTF">2016-10-09T11:19:46Z</dcterms:modified>
</cp:coreProperties>
</file>