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65" r:id="rId4"/>
    <p:sldId id="266" r:id="rId5"/>
    <p:sldId id="291" r:id="rId6"/>
    <p:sldId id="267" r:id="rId7"/>
    <p:sldId id="271" r:id="rId8"/>
    <p:sldId id="285" r:id="rId9"/>
    <p:sldId id="272" r:id="rId10"/>
    <p:sldId id="273" r:id="rId11"/>
    <p:sldId id="269" r:id="rId12"/>
    <p:sldId id="288" r:id="rId13"/>
    <p:sldId id="286" r:id="rId14"/>
    <p:sldId id="268" r:id="rId15"/>
    <p:sldId id="275" r:id="rId16"/>
    <p:sldId id="280" r:id="rId17"/>
    <p:sldId id="276" r:id="rId18"/>
    <p:sldId id="277" r:id="rId19"/>
    <p:sldId id="279" r:id="rId20"/>
    <p:sldId id="289" r:id="rId21"/>
    <p:sldId id="281" r:id="rId22"/>
    <p:sldId id="282" r:id="rId23"/>
    <p:sldId id="283" r:id="rId24"/>
    <p:sldId id="278" r:id="rId25"/>
    <p:sldId id="259" r:id="rId26"/>
    <p:sldId id="290" r:id="rId27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0" userDrawn="1">
          <p15:clr>
            <a:srgbClr val="A4A3A4"/>
          </p15:clr>
        </p15:guide>
        <p15:guide id="2" pos="30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003" autoAdjust="0"/>
    <p:restoredTop sz="89535" autoAdjust="0"/>
  </p:normalViewPr>
  <p:slideViewPr>
    <p:cSldViewPr snapToGrid="0" showGuides="1">
      <p:cViewPr>
        <p:scale>
          <a:sx n="75" d="100"/>
          <a:sy n="75" d="100"/>
        </p:scale>
        <p:origin x="510" y="228"/>
      </p:cViewPr>
      <p:guideLst>
        <p:guide orient="horz" pos="300"/>
        <p:guide pos="30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80000" cy="180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EC78A9-C7BB-473E-8F72-104C4767908F}" type="datetimeFigureOut">
              <a:rPr lang="zh-CN" altLang="en-US" smtClean="0"/>
              <a:t>2016/9/12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C3DE3F-7251-4C21-8761-6D87E140AF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7669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C3DE3F-7251-4C21-8761-6D87E140AFE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82901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BFS</a:t>
            </a:r>
            <a:r>
              <a:rPr lang="zh-CN" altLang="en-US" dirty="0" smtClean="0"/>
              <a:t>遍历节点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C3DE3F-7251-4C21-8761-6D87E140AFE6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2242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C3DE3F-7251-4C21-8761-6D87E140AFE6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78436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dirty="0" smtClean="0"/>
              <a:t>1. </a:t>
            </a:r>
            <a:r>
              <a:rPr lang="zh-CN" altLang="en-US" b="1" dirty="0" smtClean="0"/>
              <a:t>vertices represent airports, while links stand for direct flights between two airports</a:t>
            </a:r>
          </a:p>
          <a:p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dirty="0" smtClean="0"/>
              <a:t>2. </a:t>
            </a:r>
            <a:r>
              <a:rPr lang="zh-CN" altLang="en-US" b="1" dirty="0" smtClean="0"/>
              <a:t>Here vertices correspond to authors and edges represent collaborations between pair-wise authors if they collaborate at least once in a paper</a:t>
            </a:r>
          </a:p>
          <a:p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3. </a:t>
            </a:r>
            <a:r>
              <a:rPr lang="zh-CN" altLang="en-US" b="1" dirty="0" smtClean="0"/>
              <a:t>we can conclude that the betweenness centrality provided by  aggregated method is usually different than the CBC-based method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C3DE3F-7251-4C21-8761-6D87E140AFE6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3977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C3DE3F-7251-4C21-8761-6D87E140AFE6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85657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dirty="0" smtClean="0"/>
              <a:t>Standard Algorithm  : </a:t>
            </a:r>
            <a:r>
              <a:rPr lang="zh-CN" altLang="en-US" b="1" dirty="0" smtClean="0"/>
              <a:t>The na</a:t>
            </a:r>
            <a:r>
              <a:rPr lang="en-US" altLang="zh-CN" b="1" dirty="0" smtClean="0"/>
              <a:t>i</a:t>
            </a:r>
            <a:r>
              <a:rPr lang="zh-CN" altLang="en-US" b="1" dirty="0" smtClean="0"/>
              <a:t>ve computation of the proposed centrality measure takes O(N</a:t>
            </a:r>
            <a:r>
              <a:rPr lang="zh-CN" altLang="en-US" b="1" baseline="30000" dirty="0" smtClean="0"/>
              <a:t>3</a:t>
            </a:r>
            <a:r>
              <a:rPr lang="zh-CN" altLang="en-US" b="1" dirty="0" smtClean="0"/>
              <a:t>L</a:t>
            </a:r>
            <a:r>
              <a:rPr lang="zh-CN" altLang="en-US" b="1" baseline="30000" dirty="0" smtClean="0"/>
              <a:t>3</a:t>
            </a:r>
            <a:r>
              <a:rPr lang="zh-CN" altLang="en-US" b="1" dirty="0" smtClean="0"/>
              <a:t>) time 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C3DE3F-7251-4C21-8761-6D87E140AFE6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88094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消息传播初始点选取：选取一个初</a:t>
            </a:r>
            <a:r>
              <a:rPr lang="zh-CN" altLang="en-US" b="1" dirty="0" smtClean="0">
                <a:solidFill>
                  <a:srgbClr val="FF0000"/>
                </a:solidFill>
              </a:rPr>
              <a:t>始点集合</a:t>
            </a:r>
            <a:r>
              <a:rPr lang="zh-CN" altLang="en-US" dirty="0" smtClean="0"/>
              <a:t>，将消息传播给与自己相连接的结点，然后再继续扩散，直至每一个结点都收到消息。</a:t>
            </a:r>
            <a:endParaRPr lang="en-US" altLang="zh-CN" dirty="0" smtClean="0"/>
          </a:p>
          <a:p>
            <a:r>
              <a:rPr lang="zh-CN" altLang="en-US" dirty="0" smtClean="0"/>
              <a:t>之前方法是</a:t>
            </a:r>
            <a:r>
              <a:rPr lang="zh-CN" altLang="en-US" baseline="0" dirty="0" smtClean="0"/>
              <a:t> </a:t>
            </a:r>
            <a:r>
              <a:rPr lang="en-US" altLang="zh-CN" b="1" baseline="0" dirty="0" smtClean="0">
                <a:solidFill>
                  <a:srgbClr val="FF0000"/>
                </a:solidFill>
              </a:rPr>
              <a:t>1 </a:t>
            </a:r>
            <a:r>
              <a:rPr lang="zh-CN" altLang="en-US" b="1" baseline="0" dirty="0" smtClean="0">
                <a:solidFill>
                  <a:srgbClr val="FF0000"/>
                </a:solidFill>
              </a:rPr>
              <a:t>随机  </a:t>
            </a:r>
            <a:r>
              <a:rPr lang="en-US" altLang="zh-CN" b="1" baseline="0" dirty="0" smtClean="0">
                <a:solidFill>
                  <a:srgbClr val="FF0000"/>
                </a:solidFill>
              </a:rPr>
              <a:t>2</a:t>
            </a:r>
            <a:r>
              <a:rPr lang="zh-CN" altLang="en-US" b="1" baseline="0" dirty="0" smtClean="0">
                <a:solidFill>
                  <a:srgbClr val="FF0000"/>
                </a:solidFill>
              </a:rPr>
              <a:t>按度排序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现在作者提出按</a:t>
            </a:r>
            <a:r>
              <a:rPr lang="en-US" altLang="zh-CN" dirty="0" smtClean="0"/>
              <a:t> </a:t>
            </a:r>
            <a:r>
              <a:rPr lang="zh-CN" altLang="en-US" b="1" dirty="0" smtClean="0"/>
              <a:t>中介中心性</a:t>
            </a:r>
            <a:r>
              <a:rPr lang="en-US" altLang="zh-CN" dirty="0" smtClean="0"/>
              <a:t> </a:t>
            </a:r>
            <a:r>
              <a:rPr lang="zh-CN" altLang="en-US" dirty="0" smtClean="0"/>
              <a:t>的方法来进行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C3DE3F-7251-4C21-8761-6D87E140AFE6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41265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科技界的作者越来越从事更多的领域，从事更多领域的人通常扮演着桥梁的作用（像之前提到的图中的</a:t>
            </a:r>
            <a:r>
              <a:rPr lang="en-US" altLang="zh-CN" dirty="0" smtClean="0"/>
              <a:t>B</a:t>
            </a:r>
            <a:r>
              <a:rPr lang="zh-CN" altLang="en-US" dirty="0" smtClean="0"/>
              <a:t>结点一样），从而他的</a:t>
            </a:r>
            <a:r>
              <a:rPr lang="zh-CN" altLang="en-US" b="1" dirty="0" smtClean="0"/>
              <a:t>中介中心性也就越大</a:t>
            </a:r>
            <a:r>
              <a:rPr lang="zh-CN" altLang="en-US" dirty="0" smtClean="0"/>
              <a:t>，并且控制着信息的流动在他所从事的几个领域，</a:t>
            </a:r>
            <a:endParaRPr lang="en-US" altLang="zh-CN" dirty="0" smtClean="0"/>
          </a:p>
          <a:p>
            <a:r>
              <a:rPr lang="zh-CN" altLang="en-US" dirty="0" smtClean="0"/>
              <a:t>根据   </a:t>
            </a:r>
            <a:r>
              <a:rPr lang="zh-CN" altLang="en-US" b="1" dirty="0" smtClean="0"/>
              <a:t>跨层之间的相关性  </a:t>
            </a:r>
            <a:r>
              <a:rPr lang="zh-CN" altLang="en-US" dirty="0" smtClean="0"/>
              <a:t>中介中心性值来评估作者   </a:t>
            </a:r>
            <a:r>
              <a:rPr lang="zh-CN" altLang="en-US" b="1" dirty="0" smtClean="0"/>
              <a:t>跨学科的重要性 越重要  </a:t>
            </a:r>
            <a:endParaRPr lang="en-US" altLang="zh-CN" b="1" dirty="0" smtClean="0"/>
          </a:p>
          <a:p>
            <a:r>
              <a:rPr lang="zh-CN" altLang="en-US" dirty="0" smtClean="0"/>
              <a:t>在合著网络丰富的元数据信息进一步使我们能够研究跨学科的作者。</a:t>
            </a:r>
            <a:endParaRPr lang="en-US" altLang="zh-CN" dirty="0" smtClean="0"/>
          </a:p>
          <a:p>
            <a:r>
              <a:rPr lang="zh-CN" altLang="en-US" smtClean="0"/>
              <a:t>作者有</a:t>
            </a:r>
            <a:r>
              <a:rPr lang="zh-CN" altLang="en-US" dirty="0" smtClean="0"/>
              <a:t>越多的研究</a:t>
            </a:r>
            <a:r>
              <a:rPr lang="zh-CN" altLang="en-US" smtClean="0"/>
              <a:t>主题研究，则他的影响越大</a:t>
            </a:r>
            <a:r>
              <a:rPr lang="zh-CN" altLang="en-US" b="1" smtClean="0"/>
              <a:t>跨学科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C3DE3F-7251-4C21-8761-6D87E140AFE6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06256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C3DE3F-7251-4C21-8761-6D87E140AFE6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67987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FF4EF-A403-442C-A4E6-B25DFCE337EC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97824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FF4EF-A403-442C-A4E6-B25DFCE337EC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85293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C3DE3F-7251-4C21-8761-6D87E140AFE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92406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中介中心性：如果两个不相邻的参与者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想要与对方互动而参与者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处在它们的路径上，那么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可能对它们之间的互动拥有一定的控制力。中介性用来度量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对于其他结点的控制能力。即如果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处在非常多结点的交互路径上，那么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就是一个重要的参与者。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反映了节点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作为“桥梁”的重要程度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C3DE3F-7251-4C21-8761-6D87E140AFE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13947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多重网络由一个三元组组成</a:t>
            </a:r>
            <a:r>
              <a:rPr lang="zh-CN" altLang="en-US" baseline="0" dirty="0" smtClean="0"/>
              <a:t> </a:t>
            </a:r>
            <a:endParaRPr lang="en-US" altLang="zh-CN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An example of a multiplex network is online social networks where 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 same individuals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interact with others through various forms of social media such as Facebook, LinkedIn, and Twitter .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C3DE3F-7251-4C21-8761-6D87E140AFE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39537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C3DE3F-7251-4C21-8761-6D87E140AFE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52105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Different layers in the multiplex network are projected into a single layer to form an aggregated simple network and the metrics are computed over this aggregated network 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C3DE3F-7251-4C21-8761-6D87E140AFE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54779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: Each layer is treated independently in terms of evaluating the metrics and then these layerwise results are aggregated later in multiple ways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C3DE3F-7251-4C21-8761-6D87E140AFE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45845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C3DE3F-7251-4C21-8761-6D87E140AFE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36901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节点 </a:t>
                </a:r>
                <a:r>
                  <a:rPr lang="en-US" altLang="zh-CN" dirty="0" smtClean="0"/>
                  <a:t>s </a:t>
                </a:r>
                <a:r>
                  <a:rPr lang="zh-CN" altLang="en-US" dirty="0" smtClean="0"/>
                  <a:t>到节点 </a:t>
                </a:r>
                <a:r>
                  <a:rPr lang="en-US" altLang="zh-CN" dirty="0" smtClean="0"/>
                  <a:t>v</a:t>
                </a:r>
                <a:r>
                  <a:rPr lang="zh-CN" altLang="en-US" dirty="0" smtClean="0"/>
                  <a:t> 的最短路径中 </a:t>
                </a:r>
                <a:r>
                  <a:rPr lang="en-US" altLang="zh-CN" dirty="0" smtClean="0"/>
                  <a:t>v</a:t>
                </a:r>
                <a:r>
                  <a:rPr lang="zh-CN" altLang="en-US" dirty="0" smtClean="0"/>
                  <a:t> 的前驱节点集</a:t>
                </a:r>
                <a:endParaRPr lang="en-US" altLang="zh-CN" dirty="0" smtClean="0"/>
              </a:p>
              <a:p>
                <a:r>
                  <a:rPr lang="zh-CN" altLang="en-US" dirty="0" smtClean="0"/>
                  <a:t>无权图调用</a:t>
                </a:r>
                <a:r>
                  <a:rPr lang="en-US" altLang="zh-CN" dirty="0" smtClean="0"/>
                  <a:t>BFS</a:t>
                </a:r>
                <a:r>
                  <a:rPr lang="zh-CN" altLang="en-US" dirty="0" smtClean="0"/>
                  <a:t>算法</a:t>
                </a:r>
                <a:endParaRPr lang="en-US" altLang="zh-CN" dirty="0" smtClean="0"/>
              </a:p>
              <a:p>
                <a:r>
                  <a:rPr lang="zh-CN" altLang="en-US" dirty="0" smtClean="0"/>
                  <a:t>注意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zh-CN" altLang="en-US" dirty="0" smtClean="0"/>
                  <a:t>为最短路径的个数</a:t>
                </a:r>
                <a:endParaRPr lang="en-US" altLang="zh-CN" dirty="0" smtClean="0"/>
              </a:p>
              <a:p>
                <a:r>
                  <a:rPr lang="zh-CN" altLang="en-US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简单介绍下</a:t>
                </a:r>
                <a:r>
                  <a:rPr lang="en-US" altLang="zh-CN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BFS</a:t>
                </a:r>
                <a:r>
                  <a:rPr lang="zh-CN" altLang="en-US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为什么可以做。我们知道</a:t>
                </a:r>
                <a:r>
                  <a:rPr lang="en-US" altLang="zh-CN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BFS</a:t>
                </a:r>
                <a:r>
                  <a:rPr lang="zh-CN" altLang="en-US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遍历节点的顺序恰好是按照距离节点</a:t>
                </a:r>
                <a:r>
                  <a:rPr lang="en-US" altLang="zh-CN" sz="1200" b="0" i="0" u="none" strike="noStrike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</a:t>
                </a:r>
                <a:r>
                  <a:rPr lang="zh-CN" altLang="en-US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的距离升序排列的，而节点</a:t>
                </a:r>
                <a:r>
                  <a:rPr lang="en-US" altLang="zh-CN" sz="1200" b="0" i="0" u="none" strike="noStrike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u</a:t>
                </a:r>
                <a:r>
                  <a:rPr lang="zh-CN" altLang="en-US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是</a:t>
                </a:r>
                <a:r>
                  <a:rPr lang="en-US" altLang="zh-CN" sz="1200" b="0" i="0" u="none" strike="noStrike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v</a:t>
                </a:r>
                <a:r>
                  <a:rPr lang="zh-CN" altLang="en-US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的前驱节点必然要求</a:t>
                </a:r>
                <a:r>
                  <a:rPr lang="en-US" altLang="zh-CN" sz="1200" b="0" i="0" u="none" strike="noStrike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d(s,u)&lt;d(s,v)</a:t>
                </a:r>
                <a:r>
                  <a:rPr lang="en-US" altLang="zh-CN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</a:t>
                </a:r>
                <a:r>
                  <a:rPr lang="zh-CN" altLang="en-US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因此按照</a:t>
                </a:r>
                <a:r>
                  <a:rPr lang="en-US" altLang="zh-CN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BFS</a:t>
                </a:r>
                <a:r>
                  <a:rPr lang="zh-CN" altLang="en-US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遍历顺序，到达节点</a:t>
                </a:r>
                <a:r>
                  <a:rPr lang="en-US" altLang="zh-CN" sz="1200" b="0" i="0" u="none" strike="noStrike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v</a:t>
                </a:r>
                <a:r>
                  <a:rPr lang="zh-CN" altLang="en-US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时，其前驱节点</a:t>
                </a:r>
                <a:r>
                  <a:rPr lang="en-US" altLang="zh-CN" sz="1200" b="0" i="0" u="none" strike="noStrike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u</a:t>
                </a:r>
                <a:r>
                  <a:rPr lang="zh-CN" altLang="en-US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的</a:t>
                </a:r>
                <a:r>
                  <a:rPr lang="el-GR" altLang="zh-CN" sz="1200" b="0" i="0" u="none" strike="noStrike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σ</a:t>
                </a:r>
                <a:r>
                  <a:rPr lang="en-US" altLang="zh-CN" sz="1200" b="0" i="0" u="none" strike="noStrike" kern="1200" baseline="-250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su</a:t>
                </a:r>
                <a:r>
                  <a:rPr lang="zh-CN" altLang="en-US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必然已经计算好了。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节点 </a:t>
                </a:r>
                <a:r>
                  <a:rPr lang="en-US" altLang="zh-CN" dirty="0" smtClean="0"/>
                  <a:t>s </a:t>
                </a:r>
                <a:r>
                  <a:rPr lang="zh-CN" altLang="en-US" dirty="0" smtClean="0"/>
                  <a:t>到节点 </a:t>
                </a:r>
                <a:r>
                  <a:rPr lang="en-US" altLang="zh-CN" dirty="0" smtClean="0"/>
                  <a:t>v</a:t>
                </a:r>
                <a:r>
                  <a:rPr lang="zh-CN" altLang="en-US" dirty="0" smtClean="0"/>
                  <a:t> 的最短路径中 </a:t>
                </a:r>
                <a:r>
                  <a:rPr lang="en-US" altLang="zh-CN" dirty="0" smtClean="0"/>
                  <a:t>v</a:t>
                </a:r>
                <a:r>
                  <a:rPr lang="zh-CN" altLang="en-US" dirty="0" smtClean="0"/>
                  <a:t> 的前驱节点集</a:t>
                </a:r>
                <a:endParaRPr lang="en-US" altLang="zh-CN" dirty="0" smtClean="0"/>
              </a:p>
              <a:p>
                <a:r>
                  <a:rPr lang="zh-CN" altLang="en-US" dirty="0" smtClean="0"/>
                  <a:t>无权图调用</a:t>
                </a:r>
                <a:r>
                  <a:rPr lang="en-US" altLang="zh-CN" dirty="0" smtClean="0"/>
                  <a:t>BFS</a:t>
                </a:r>
                <a:r>
                  <a:rPr lang="zh-CN" altLang="en-US" dirty="0" smtClean="0"/>
                  <a:t>算</a:t>
                </a:r>
                <a:r>
                  <a:rPr lang="zh-CN" altLang="en-US" dirty="0" smtClean="0"/>
                  <a:t>法</a:t>
                </a:r>
                <a:endParaRPr lang="en-US" altLang="zh-CN" dirty="0" smtClean="0"/>
              </a:p>
              <a:p>
                <a:r>
                  <a:rPr lang="zh-CN" altLang="en-US" dirty="0" smtClean="0"/>
                  <a:t>注意</a:t>
                </a:r>
                <a:r>
                  <a:rPr lang="zh-CN" altLang="en-US" i="0" smtClean="0">
                    <a:latin typeface="Cambria Math" panose="02040503050406030204" pitchFamily="18" charset="0"/>
                  </a:rPr>
                  <a:t>𝜎</a:t>
                </a:r>
                <a:r>
                  <a:rPr lang="zh-CN" altLang="en-US" dirty="0" smtClean="0"/>
                  <a:t>为最短路径的个数</a:t>
                </a:r>
                <a:endParaRPr lang="en-US" altLang="zh-CN" dirty="0" smtClean="0"/>
              </a:p>
              <a:p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C3DE3F-7251-4C21-8761-6D87E140AFE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18033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62BAF78B-F749-4D4F-9072-1028A4CD740C}" type="datetime1">
              <a:rPr lang="zh-CN" altLang="en-US" smtClean="0"/>
              <a:t>2016/9/12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smtClean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B58127B0-7BD3-42CF-921F-DBA6FFEF24FE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25300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F57EFD48-BF7B-4753-B9E5-671A626B9409}" type="datetime1">
              <a:rPr lang="zh-CN" altLang="en-US" smtClean="0"/>
              <a:t>2016/9/12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F0A9809E-90CD-4D45-A221-C1A02AD0F25F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23518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3B28A-9A9D-4874-A2D5-DC4B75CC8DA8}" type="datetime1">
              <a:rPr lang="zh-CN" altLang="en-US" smtClean="0"/>
              <a:t>2016/9/12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1685F-CAB6-4DB2-B1E5-AC83AB7F86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3821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2257380-7887-4808-B68B-7CAF0ED4636E}" type="datetime1">
              <a:rPr lang="zh-CN" altLang="en-US" smtClean="0"/>
              <a:t>2016/9/12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83D42020-C2B7-4416-BB51-1B6E3156582E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72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2.png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11" Type="http://schemas.microsoft.com/office/2007/relationships/hdphoto" Target="../media/hdphoto4.wdp"/><Relationship Id="rId5" Type="http://schemas.openxmlformats.org/officeDocument/2006/relationships/image" Target="../media/image7.png"/><Relationship Id="rId10" Type="http://schemas.openxmlformats.org/officeDocument/2006/relationships/image" Target="../media/image10.png"/><Relationship Id="rId4" Type="http://schemas.microsoft.com/office/2007/relationships/hdphoto" Target="../media/hdphoto1.wdp"/><Relationship Id="rId9" Type="http://schemas.microsoft.com/office/2007/relationships/hdphoto" Target="../media/hdphoto3.wdp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microsoft.com/office/2007/relationships/hdphoto" Target="../media/hdphoto5.wdp"/><Relationship Id="rId7" Type="http://schemas.microsoft.com/office/2007/relationships/hdphoto" Target="../media/hdphoto6.wdp"/><Relationship Id="rId12" Type="http://schemas.microsoft.com/office/2007/relationships/hdphoto" Target="../media/hdphoto8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7.png"/><Relationship Id="rId5" Type="http://schemas.microsoft.com/office/2007/relationships/hdphoto" Target="../media/hdphoto1.wdp"/><Relationship Id="rId10" Type="http://schemas.openxmlformats.org/officeDocument/2006/relationships/image" Target="../media/image16.png"/><Relationship Id="rId4" Type="http://schemas.openxmlformats.org/officeDocument/2006/relationships/image" Target="../media/image6.png"/><Relationship Id="rId9" Type="http://schemas.microsoft.com/office/2007/relationships/hdphoto" Target="../media/hdphoto7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microsoft.com/office/2007/relationships/hdphoto" Target="../media/hdphoto9.wdp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1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1"/>
          <p:cNvSpPr>
            <a:spLocks noGrp="1"/>
          </p:cNvSpPr>
          <p:nvPr>
            <p:ph type="ctrTitle"/>
          </p:nvPr>
        </p:nvSpPr>
        <p:spPr>
          <a:xfrm>
            <a:off x="774151" y="419100"/>
            <a:ext cx="10643699" cy="1746863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zh-CN" sz="3600" dirty="0" smtClean="0"/>
              <a:t>Cross-layer Betweenness Centrality in Multiplex</a:t>
            </a:r>
            <a:br>
              <a:rPr lang="en-US" altLang="zh-CN" sz="3600" dirty="0" smtClean="0"/>
            </a:br>
            <a:r>
              <a:rPr lang="en-US" altLang="zh-CN" sz="3600" dirty="0" smtClean="0"/>
              <a:t>Networks with Applications</a:t>
            </a:r>
            <a:endParaRPr lang="zh-CN" altLang="en-US" sz="3600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714" t="14689" r="47665" b="16661"/>
          <a:stretch/>
        </p:blipFill>
        <p:spPr>
          <a:xfrm>
            <a:off x="1056905" y="2894610"/>
            <a:ext cx="5213267" cy="1033153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8339980" y="4656408"/>
            <a:ext cx="2482581" cy="1390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ICDE 2016</a:t>
            </a:r>
          </a:p>
          <a:p>
            <a:pPr algn="ctr">
              <a:lnSpc>
                <a:spcPct val="150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Tianzhu Wei</a:t>
            </a:r>
          </a:p>
          <a:p>
            <a:pPr algn="ctr">
              <a:lnSpc>
                <a:spcPct val="150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2016/9/13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66465" t="12535" r="2338" b="16447"/>
          <a:stretch/>
        </p:blipFill>
        <p:spPr>
          <a:xfrm>
            <a:off x="6792685" y="2876796"/>
            <a:ext cx="3277590" cy="1068780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8127B0-7BD3-42CF-921F-DBA6FFEF24FE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</p:spTree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74047" y="270950"/>
            <a:ext cx="268855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Our Solution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50035" y="1894409"/>
            <a:ext cx="6175169" cy="135404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C7EDCC"/>
              </a:clrFrom>
              <a:clrTo>
                <a:srgbClr val="C7EDCC">
                  <a:alpha val="0"/>
                </a:srgbClr>
              </a:clrTo>
            </a:clrChange>
          </a:blip>
          <a:srcRect l="7728" t="11896" r="8354" b="14263"/>
          <a:stretch/>
        </p:blipFill>
        <p:spPr>
          <a:xfrm>
            <a:off x="673100" y="4065967"/>
            <a:ext cx="3302000" cy="1028700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7428789" y="1143471"/>
            <a:ext cx="4134038" cy="3857166"/>
            <a:chOff x="7581189" y="989853"/>
            <a:chExt cx="4134038" cy="3857166"/>
          </a:xfrm>
        </p:grpSpPr>
        <p:grpSp>
          <p:nvGrpSpPr>
            <p:cNvPr id="9" name="组合 8"/>
            <p:cNvGrpSpPr/>
            <p:nvPr/>
          </p:nvGrpSpPr>
          <p:grpSpPr>
            <a:xfrm>
              <a:off x="7581189" y="1350423"/>
              <a:ext cx="3835806" cy="3496596"/>
              <a:chOff x="498868" y="2221946"/>
              <a:chExt cx="4483477" cy="4086991"/>
            </a:xfrm>
          </p:grpSpPr>
          <p:sp>
            <p:nvSpPr>
              <p:cNvPr id="10" name="流程图: 数据 9"/>
              <p:cNvSpPr/>
              <p:nvPr/>
            </p:nvSpPr>
            <p:spPr>
              <a:xfrm>
                <a:off x="498868" y="2221946"/>
                <a:ext cx="4483477" cy="1510144"/>
              </a:xfrm>
              <a:prstGeom prst="flowChartInputOutput">
                <a:avLst/>
              </a:prstGeom>
              <a:gradFill flip="none" rotWithShape="1">
                <a:gsLst>
                  <a:gs pos="0">
                    <a:schemeClr val="accent1">
                      <a:lumMod val="67000"/>
                    </a:schemeClr>
                  </a:gs>
                  <a:gs pos="42000">
                    <a:srgbClr val="4F8DC5"/>
                  </a:gs>
                  <a:gs pos="66000">
                    <a:schemeClr val="accent1">
                      <a:lumMod val="97000"/>
                      <a:lumOff val="3000"/>
                    </a:schemeClr>
                  </a:gs>
                  <a:gs pos="100000">
                    <a:schemeClr val="accent1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n w="25400" cap="rnd"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流程图: 数据 10"/>
              <p:cNvSpPr/>
              <p:nvPr/>
            </p:nvSpPr>
            <p:spPr>
              <a:xfrm>
                <a:off x="498868" y="4798793"/>
                <a:ext cx="4483477" cy="1510144"/>
              </a:xfrm>
              <a:prstGeom prst="flowChartInputOutput">
                <a:avLst/>
              </a:prstGeom>
              <a:gradFill flip="none" rotWithShape="1">
                <a:gsLst>
                  <a:gs pos="0">
                    <a:schemeClr val="accent1">
                      <a:lumMod val="67000"/>
                    </a:schemeClr>
                  </a:gs>
                  <a:gs pos="42000">
                    <a:srgbClr val="4F8DC5"/>
                  </a:gs>
                  <a:gs pos="66000">
                    <a:schemeClr val="accent1">
                      <a:lumMod val="97000"/>
                      <a:lumOff val="3000"/>
                    </a:schemeClr>
                  </a:gs>
                  <a:gs pos="100000">
                    <a:schemeClr val="accent1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n w="25400" cap="rnd"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2" name="直接连接符 11"/>
              <p:cNvCxnSpPr>
                <a:stCxn id="17" idx="5"/>
              </p:cNvCxnSpPr>
              <p:nvPr/>
            </p:nvCxnSpPr>
            <p:spPr>
              <a:xfrm>
                <a:off x="2051707" y="2735620"/>
                <a:ext cx="688899" cy="512930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" name="椭圆 12"/>
              <p:cNvSpPr/>
              <p:nvPr/>
            </p:nvSpPr>
            <p:spPr>
              <a:xfrm>
                <a:off x="2582366" y="3032650"/>
                <a:ext cx="431800" cy="43180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200" b="1" dirty="0" smtClean="0"/>
                  <a:t>b</a:t>
                </a:r>
                <a:endParaRPr lang="zh-CN" altLang="en-US" sz="3200" b="1" dirty="0"/>
              </a:p>
            </p:txBody>
          </p:sp>
          <p:cxnSp>
            <p:nvCxnSpPr>
              <p:cNvPr id="14" name="直接连接符 13"/>
              <p:cNvCxnSpPr>
                <a:stCxn id="13" idx="6"/>
              </p:cNvCxnSpPr>
              <p:nvPr/>
            </p:nvCxnSpPr>
            <p:spPr>
              <a:xfrm flipV="1">
                <a:off x="3014166" y="2715727"/>
                <a:ext cx="1059752" cy="532823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" name="椭圆 14"/>
              <p:cNvSpPr/>
              <p:nvPr/>
            </p:nvSpPr>
            <p:spPr>
              <a:xfrm>
                <a:off x="3858018" y="2499827"/>
                <a:ext cx="431800" cy="4318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200" b="1" dirty="0" smtClean="0"/>
                  <a:t>c</a:t>
                </a:r>
                <a:endParaRPr lang="zh-CN" altLang="en-US" sz="3200" b="1" dirty="0"/>
              </a:p>
            </p:txBody>
          </p:sp>
          <p:cxnSp>
            <p:nvCxnSpPr>
              <p:cNvPr id="16" name="直接连接符 15"/>
              <p:cNvCxnSpPr/>
              <p:nvPr/>
            </p:nvCxnSpPr>
            <p:spPr>
              <a:xfrm>
                <a:off x="1885188" y="2858318"/>
                <a:ext cx="0" cy="2125639"/>
              </a:xfrm>
              <a:prstGeom prst="line">
                <a:avLst/>
              </a:prstGeom>
              <a:ln w="38100" cap="rnd">
                <a:solidFill>
                  <a:schemeClr val="tx1">
                    <a:lumMod val="75000"/>
                    <a:lumOff val="25000"/>
                  </a:schemeClr>
                </a:solidFill>
                <a:prstDash val="dash"/>
                <a:round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" name="椭圆 16"/>
              <p:cNvSpPr/>
              <p:nvPr/>
            </p:nvSpPr>
            <p:spPr>
              <a:xfrm>
                <a:off x="1683143" y="2367056"/>
                <a:ext cx="431800" cy="4318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200" b="1" dirty="0" smtClean="0"/>
                  <a:t>a</a:t>
                </a:r>
                <a:endParaRPr lang="zh-CN" altLang="en-US" sz="3200" b="1" dirty="0"/>
              </a:p>
            </p:txBody>
          </p:sp>
          <p:sp>
            <p:nvSpPr>
              <p:cNvPr id="18" name="椭圆 17"/>
              <p:cNvSpPr/>
              <p:nvPr/>
            </p:nvSpPr>
            <p:spPr>
              <a:xfrm>
                <a:off x="1683143" y="5040984"/>
                <a:ext cx="431800" cy="4318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200" b="1" dirty="0" smtClean="0"/>
                  <a:t>a</a:t>
                </a:r>
                <a:endParaRPr lang="zh-CN" altLang="en-US" sz="3200" b="1" dirty="0"/>
              </a:p>
            </p:txBody>
          </p:sp>
          <p:sp>
            <p:nvSpPr>
              <p:cNvPr id="19" name="椭圆 18"/>
              <p:cNvSpPr/>
              <p:nvPr/>
            </p:nvSpPr>
            <p:spPr>
              <a:xfrm>
                <a:off x="2582366" y="5706578"/>
                <a:ext cx="431800" cy="43180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200" b="1" dirty="0" smtClean="0"/>
                  <a:t>b</a:t>
                </a:r>
                <a:endParaRPr lang="zh-CN" altLang="en-US" sz="3200" b="1" dirty="0"/>
              </a:p>
            </p:txBody>
          </p:sp>
          <p:sp>
            <p:nvSpPr>
              <p:cNvPr id="20" name="椭圆 19"/>
              <p:cNvSpPr/>
              <p:nvPr/>
            </p:nvSpPr>
            <p:spPr>
              <a:xfrm>
                <a:off x="3858018" y="5173755"/>
                <a:ext cx="431800" cy="4318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200" b="1" dirty="0" smtClean="0"/>
                  <a:t>c</a:t>
                </a:r>
                <a:endParaRPr lang="zh-CN" altLang="en-US" sz="3200" b="1" dirty="0"/>
              </a:p>
            </p:txBody>
          </p:sp>
          <p:cxnSp>
            <p:nvCxnSpPr>
              <p:cNvPr id="21" name="直接连接符 20"/>
              <p:cNvCxnSpPr/>
              <p:nvPr/>
            </p:nvCxnSpPr>
            <p:spPr>
              <a:xfrm>
                <a:off x="2781881" y="3523339"/>
                <a:ext cx="0" cy="2125639"/>
              </a:xfrm>
              <a:prstGeom prst="line">
                <a:avLst/>
              </a:prstGeom>
              <a:ln w="38100" cap="rnd">
                <a:solidFill>
                  <a:schemeClr val="tx1">
                    <a:lumMod val="75000"/>
                    <a:lumOff val="25000"/>
                  </a:schemeClr>
                </a:solidFill>
                <a:prstDash val="dash"/>
                <a:round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21"/>
              <p:cNvCxnSpPr/>
              <p:nvPr/>
            </p:nvCxnSpPr>
            <p:spPr>
              <a:xfrm>
                <a:off x="4073918" y="3009848"/>
                <a:ext cx="0" cy="2125639"/>
              </a:xfrm>
              <a:prstGeom prst="line">
                <a:avLst/>
              </a:prstGeom>
              <a:ln w="38100" cap="rnd">
                <a:solidFill>
                  <a:schemeClr val="tx1">
                    <a:lumMod val="75000"/>
                    <a:lumOff val="25000"/>
                  </a:schemeClr>
                </a:solidFill>
                <a:prstDash val="dash"/>
                <a:round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" name="文本框 1"/>
            <p:cNvSpPr txBox="1"/>
            <p:nvPr/>
          </p:nvSpPr>
          <p:spPr>
            <a:xfrm>
              <a:off x="10455085" y="989853"/>
              <a:ext cx="11053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 smtClean="0"/>
                <a:t>Layer 1</a:t>
              </a:r>
              <a:endParaRPr lang="zh-CN" altLang="en-US" b="1" dirty="0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10609834" y="3185694"/>
              <a:ext cx="11053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 smtClean="0"/>
                <a:t>Layer 2</a:t>
              </a:r>
              <a:endParaRPr lang="zh-CN" altLang="en-US" b="1" dirty="0"/>
            </a:p>
          </p:txBody>
        </p:sp>
      </p:grpSp>
      <p:sp>
        <p:nvSpPr>
          <p:cNvPr id="4" name="圆角矩形 3"/>
          <p:cNvSpPr/>
          <p:nvPr/>
        </p:nvSpPr>
        <p:spPr>
          <a:xfrm>
            <a:off x="2463800" y="2092040"/>
            <a:ext cx="1511300" cy="114167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圆角矩形 23"/>
          <p:cNvSpPr/>
          <p:nvPr/>
        </p:nvSpPr>
        <p:spPr>
          <a:xfrm>
            <a:off x="4234121" y="2092040"/>
            <a:ext cx="2319080" cy="116118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A9809E-90CD-4D45-A221-C1A02AD0F25F}" type="slidenum">
              <a:rPr lang="zh-CN" altLang="en-US" smtClean="0"/>
              <a:pPr>
                <a:defRPr/>
              </a:pPr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7331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24" grpId="0" animBg="1"/>
      <p:bldP spid="24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1133974" y="-531111"/>
            <a:ext cx="5435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b="1" dirty="0" smtClean="0"/>
              <a:t>A FASTER ALGORITHMFOR </a:t>
            </a:r>
            <a:r>
              <a:rPr lang="zh-CN" altLang="en-US" b="1" dirty="0" smtClean="0">
                <a:solidFill>
                  <a:srgbClr val="FF0000"/>
                </a:solidFill>
              </a:rPr>
              <a:t>BETWEENNES SCENTRALITY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pic>
        <p:nvPicPr>
          <p:cNvPr id="11" name="Picture 60285"/>
          <p:cNvPicPr/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440067" y="1738593"/>
            <a:ext cx="2612752" cy="974598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79751" y="2485238"/>
            <a:ext cx="7587405" cy="585543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424188" y="1213044"/>
            <a:ext cx="25882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simple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networks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479425" y="1879973"/>
                <a:ext cx="334962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 dirty="0" smtClean="0">
                    <a:solidFill>
                      <a:srgbClr val="0070C0"/>
                    </a:solidFill>
                  </a:rPr>
                  <a:t>1. Compute</a:t>
                </a:r>
                <a:r>
                  <a:rPr lang="zh-CN" altLang="en-US" sz="2400" b="1" dirty="0" smtClean="0">
                    <a:solidFill>
                      <a:srgbClr val="0070C0"/>
                    </a:solidFill>
                  </a:rPr>
                  <a:t>   </a:t>
                </a:r>
                <a14:m>
                  <m:oMath xmlns:m="http://schemas.openxmlformats.org/officeDocument/2006/math">
                    <m:r>
                      <a:rPr lang="zh-CN" altLang="en-US" sz="24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𝝈</m:t>
                    </m:r>
                    <m:r>
                      <a:rPr lang="en-US" altLang="zh-CN" sz="2400" b="1" i="1" baseline="-2500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2400" b="1" i="1" baseline="-2500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1" i="1" baseline="-2500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endParaRPr lang="zh-CN" altLang="en-US" sz="2400" b="1" baseline="-250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425" y="1879973"/>
                <a:ext cx="3349625" cy="461665"/>
              </a:xfrm>
              <a:prstGeom prst="rect">
                <a:avLst/>
              </a:prstGeom>
              <a:blipFill rotWithShape="0">
                <a:blip r:embed="rId7"/>
                <a:stretch>
                  <a:fillRect l="-2914"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4" name="组合 63"/>
          <p:cNvGrpSpPr/>
          <p:nvPr/>
        </p:nvGrpSpPr>
        <p:grpSpPr>
          <a:xfrm>
            <a:off x="8221307" y="2844381"/>
            <a:ext cx="3602861" cy="1534645"/>
            <a:chOff x="7850521" y="2513177"/>
            <a:chExt cx="3602861" cy="1534645"/>
          </a:xfrm>
        </p:grpSpPr>
        <p:sp>
          <p:nvSpPr>
            <p:cNvPr id="21" name="椭圆 20"/>
            <p:cNvSpPr/>
            <p:nvPr/>
          </p:nvSpPr>
          <p:spPr>
            <a:xfrm>
              <a:off x="7850521" y="3098742"/>
              <a:ext cx="380748" cy="38652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 smtClean="0"/>
                <a:t>s</a:t>
              </a:r>
              <a:endParaRPr lang="zh-CN" altLang="en-US" sz="2800" b="1" dirty="0"/>
            </a:p>
          </p:txBody>
        </p:sp>
        <p:sp>
          <p:nvSpPr>
            <p:cNvPr id="22" name="椭圆 21"/>
            <p:cNvSpPr/>
            <p:nvPr/>
          </p:nvSpPr>
          <p:spPr>
            <a:xfrm>
              <a:off x="11072634" y="3098741"/>
              <a:ext cx="380748" cy="38652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i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v</a:t>
              </a:r>
              <a:endParaRPr lang="zh-CN" altLang="en-US" sz="2800" i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>
              <a:off x="9946352" y="2513177"/>
              <a:ext cx="380748" cy="38652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 smtClean="0"/>
                <a:t>u</a:t>
              </a:r>
              <a:endParaRPr lang="zh-CN" altLang="en-US" sz="2800" b="1" dirty="0"/>
            </a:p>
          </p:txBody>
        </p:sp>
        <p:cxnSp>
          <p:nvCxnSpPr>
            <p:cNvPr id="24" name="直接箭头连接符 3"/>
            <p:cNvCxnSpPr>
              <a:stCxn id="21" idx="7"/>
              <a:endCxn id="23" idx="2"/>
            </p:cNvCxnSpPr>
            <p:nvPr/>
          </p:nvCxnSpPr>
          <p:spPr>
            <a:xfrm flipV="1">
              <a:off x="8175510" y="2706441"/>
              <a:ext cx="1770842" cy="448907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3"/>
            <p:cNvCxnSpPr>
              <a:stCxn id="22" idx="1"/>
              <a:endCxn id="23" idx="6"/>
            </p:cNvCxnSpPr>
            <p:nvPr/>
          </p:nvCxnSpPr>
          <p:spPr>
            <a:xfrm flipH="1" flipV="1">
              <a:off x="10327100" y="2706441"/>
              <a:ext cx="801293" cy="44890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椭圆 37"/>
            <p:cNvSpPr/>
            <p:nvPr/>
          </p:nvSpPr>
          <p:spPr>
            <a:xfrm>
              <a:off x="9946352" y="3119217"/>
              <a:ext cx="380748" cy="38652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 smtClean="0"/>
                <a:t>u</a:t>
              </a:r>
              <a:endParaRPr lang="zh-CN" altLang="en-US" sz="2800" b="1" dirty="0"/>
            </a:p>
          </p:txBody>
        </p:sp>
        <p:cxnSp>
          <p:nvCxnSpPr>
            <p:cNvPr id="39" name="直接箭头连接符 3"/>
            <p:cNvCxnSpPr>
              <a:stCxn id="21" idx="6"/>
              <a:endCxn id="38" idx="2"/>
            </p:cNvCxnSpPr>
            <p:nvPr/>
          </p:nvCxnSpPr>
          <p:spPr>
            <a:xfrm>
              <a:off x="8231269" y="3292006"/>
              <a:ext cx="1715083" cy="20475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箭头连接符 3"/>
            <p:cNvCxnSpPr>
              <a:stCxn id="22" idx="2"/>
              <a:endCxn id="38" idx="6"/>
            </p:cNvCxnSpPr>
            <p:nvPr/>
          </p:nvCxnSpPr>
          <p:spPr>
            <a:xfrm flipH="1">
              <a:off x="10327100" y="3292005"/>
              <a:ext cx="745534" cy="2047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椭圆 44"/>
            <p:cNvSpPr/>
            <p:nvPr/>
          </p:nvSpPr>
          <p:spPr>
            <a:xfrm>
              <a:off x="9946352" y="3661295"/>
              <a:ext cx="380748" cy="38652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 smtClean="0"/>
                <a:t>u</a:t>
              </a:r>
              <a:endParaRPr lang="zh-CN" altLang="en-US" sz="2800" b="1" dirty="0"/>
            </a:p>
          </p:txBody>
        </p:sp>
        <p:cxnSp>
          <p:nvCxnSpPr>
            <p:cNvPr id="46" name="直接箭头连接符 3"/>
            <p:cNvCxnSpPr>
              <a:stCxn id="21" idx="5"/>
              <a:endCxn id="45" idx="2"/>
            </p:cNvCxnSpPr>
            <p:nvPr/>
          </p:nvCxnSpPr>
          <p:spPr>
            <a:xfrm>
              <a:off x="8175510" y="3428663"/>
              <a:ext cx="1770842" cy="42589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箭头连接符 3"/>
            <p:cNvCxnSpPr>
              <a:stCxn id="22" idx="3"/>
              <a:endCxn id="45" idx="6"/>
            </p:cNvCxnSpPr>
            <p:nvPr/>
          </p:nvCxnSpPr>
          <p:spPr>
            <a:xfrm flipH="1">
              <a:off x="10327100" y="3428662"/>
              <a:ext cx="801293" cy="425897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/>
            <p:nvPr/>
          </p:nvCxnSpPr>
          <p:spPr>
            <a:xfrm flipV="1">
              <a:off x="8988071" y="2648747"/>
              <a:ext cx="1" cy="455199"/>
            </a:xfrm>
            <a:prstGeom prst="line">
              <a:avLst/>
            </a:prstGeom>
            <a:ln w="57150" cap="rnd">
              <a:solidFill>
                <a:srgbClr val="FF0000"/>
              </a:solidFill>
              <a:prstDash val="sysDot"/>
              <a:round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/>
            <p:nvPr/>
          </p:nvCxnSpPr>
          <p:spPr>
            <a:xfrm flipV="1">
              <a:off x="8988071" y="3358196"/>
              <a:ext cx="1" cy="455199"/>
            </a:xfrm>
            <a:prstGeom prst="line">
              <a:avLst/>
            </a:prstGeom>
            <a:ln w="57150" cap="rnd">
              <a:solidFill>
                <a:srgbClr val="FF0000"/>
              </a:solidFill>
              <a:prstDash val="sysDot"/>
              <a:round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/>
            <p:nvPr/>
          </p:nvCxnSpPr>
          <p:spPr>
            <a:xfrm flipV="1">
              <a:off x="9313060" y="3049565"/>
              <a:ext cx="1" cy="455199"/>
            </a:xfrm>
            <a:prstGeom prst="line">
              <a:avLst/>
            </a:prstGeom>
            <a:ln w="57150" cap="rnd">
              <a:solidFill>
                <a:srgbClr val="FF0000"/>
              </a:solidFill>
              <a:prstDash val="sysDot"/>
              <a:round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65" name="图片 64"/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327438" y="3383328"/>
            <a:ext cx="2838010" cy="1055360"/>
          </a:xfrm>
          <a:prstGeom prst="rect">
            <a:avLst/>
          </a:prstGeom>
        </p:spPr>
      </p:pic>
      <p:pic>
        <p:nvPicPr>
          <p:cNvPr id="66" name="图片 65"/>
          <p:cNvPicPr>
            <a:picLocks noChangeAspect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sharpenSoften amoun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79425" y="4267453"/>
            <a:ext cx="7067550" cy="10382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7" name="文本框 86"/>
              <p:cNvSpPr txBox="1"/>
              <p:nvPr/>
            </p:nvSpPr>
            <p:spPr>
              <a:xfrm>
                <a:off x="3012461" y="-1413998"/>
                <a:ext cx="69647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1" dirty="0" smtClean="0"/>
                  <a:t>我们可以这样计算   </a:t>
                </a:r>
                <a14:m>
                  <m:oMath xmlns:m="http://schemas.openxmlformats.org/officeDocument/2006/math">
                    <m:r>
                      <a:rPr lang="zh-CN" altLang="en-US" b="1" i="1" smtClean="0">
                        <a:latin typeface="Cambria Math" panose="02040503050406030204" pitchFamily="18" charset="0"/>
                      </a:rPr>
                      <m:t>𝝈</m:t>
                    </m:r>
                    <m:r>
                      <a:rPr lang="en-US" altLang="zh-CN" b="1" i="1" baseline="-2500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b="1" i="1" baseline="-2500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1" i="1" baseline="-25000">
                        <a:latin typeface="Cambria Math" panose="02040503050406030204" pitchFamily="18" charset="0"/>
                      </a:rPr>
                      <m:t>𝒚</m:t>
                    </m:r>
                    <m:d>
                      <m:dPr>
                        <m:ctrlPr>
                          <a:rPr lang="en-US" altLang="zh-CN" b="1" i="1" baseline="-2500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zh-CN" altLang="en-US" b="1" i="1" smtClean="0">
                        <a:latin typeface="Cambria Math" panose="02040503050406030204" pitchFamily="18" charset="0"/>
                      </a:rPr>
                      <m:t>但</m:t>
                    </m:r>
                    <m:r>
                      <a:rPr lang="zh-CN" altLang="en-US" b="1" i="1">
                        <a:latin typeface="Cambria Math" panose="02040503050406030204" pitchFamily="18" charset="0"/>
                      </a:rPr>
                      <m:t>是</m:t>
                    </m:r>
                    <m:r>
                      <a:rPr lang="zh-CN" altLang="en-US" b="1" i="1" smtClean="0">
                        <a:latin typeface="Cambria Math" panose="02040503050406030204" pitchFamily="18" charset="0"/>
                      </a:rPr>
                      <m:t>作者为我们</m:t>
                    </m:r>
                    <m:r>
                      <a:rPr lang="zh-CN" altLang="en-US" b="1" i="1">
                        <a:latin typeface="Cambria Math" panose="02040503050406030204" pitchFamily="18" charset="0"/>
                      </a:rPr>
                      <m:t>提供</m:t>
                    </m:r>
                    <m:r>
                      <a:rPr lang="zh-CN" altLang="en-US" b="1" i="1" smtClean="0">
                        <a:latin typeface="Cambria Math" panose="02040503050406030204" pitchFamily="18" charset="0"/>
                      </a:rPr>
                      <m:t>了</m:t>
                    </m:r>
                    <m:r>
                      <a:rPr lang="zh-CN" altLang="en-US" b="1" i="1">
                        <a:latin typeface="Cambria Math" panose="02040503050406030204" pitchFamily="18" charset="0"/>
                      </a:rPr>
                      <m:t>更好</m:t>
                    </m:r>
                    <m:r>
                      <a:rPr lang="zh-CN" altLang="en-US" b="1" i="1" smtClean="0">
                        <a:latin typeface="Cambria Math" panose="02040503050406030204" pitchFamily="18" charset="0"/>
                      </a:rPr>
                      <m:t>的</m:t>
                    </m:r>
                    <m:r>
                      <a:rPr lang="zh-CN" altLang="en-US" b="1" i="1">
                        <a:latin typeface="Cambria Math" panose="02040503050406030204" pitchFamily="18" charset="0"/>
                      </a:rPr>
                      <m:t>方法</m:t>
                    </m:r>
                  </m:oMath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87" name="文本框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2461" y="-1413998"/>
                <a:ext cx="6964703" cy="369332"/>
              </a:xfrm>
              <a:prstGeom prst="rect">
                <a:avLst/>
              </a:prstGeom>
              <a:blipFill rotWithShape="0">
                <a:blip r:embed="rId12"/>
                <a:stretch>
                  <a:fillRect l="-700" t="-13115" b="-196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6" name="Picture 60285"/>
          <p:cNvPicPr/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100000"/>
                    </a14:imgEffect>
                    <a14:imgEffect>
                      <a14:brightnessContrast bright="-100000" contrast="100000"/>
                    </a14:imgEffect>
                  </a14:imgLayer>
                </a14:imgProps>
              </a:ext>
            </a:extLst>
          </a:blip>
          <a:srcRect l="65172" t="-7622" b="23173"/>
          <a:stretch/>
        </p:blipFill>
        <p:spPr>
          <a:xfrm>
            <a:off x="2701135" y="5783172"/>
            <a:ext cx="909978" cy="823041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pic>
        <p:nvPicPr>
          <p:cNvPr id="37" name="Picture 60285"/>
          <p:cNvPicPr/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100000"/>
                    </a14:imgEffect>
                  </a14:imgLayer>
                </a14:imgProps>
              </a:ext>
            </a:extLst>
          </a:blip>
          <a:srcRect l="32888" t="-5500" b="-3959"/>
          <a:stretch/>
        </p:blipFill>
        <p:spPr>
          <a:xfrm>
            <a:off x="5423585" y="5656403"/>
            <a:ext cx="1753469" cy="1066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</p:pic>
      <p:sp>
        <p:nvSpPr>
          <p:cNvPr id="4" name="右箭头 3"/>
          <p:cNvSpPr/>
          <p:nvPr/>
        </p:nvSpPr>
        <p:spPr>
          <a:xfrm>
            <a:off x="4064937" y="6093172"/>
            <a:ext cx="977900" cy="1932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1" name="组合 40"/>
          <p:cNvGrpSpPr/>
          <p:nvPr/>
        </p:nvGrpSpPr>
        <p:grpSpPr>
          <a:xfrm>
            <a:off x="7631952" y="4042440"/>
            <a:ext cx="4148561" cy="397581"/>
            <a:chOff x="1112020" y="4393180"/>
            <a:chExt cx="4148561" cy="397581"/>
          </a:xfrm>
        </p:grpSpPr>
        <p:sp>
          <p:nvSpPr>
            <p:cNvPr id="42" name="椭圆 41"/>
            <p:cNvSpPr/>
            <p:nvPr/>
          </p:nvSpPr>
          <p:spPr>
            <a:xfrm>
              <a:off x="1112020" y="4404234"/>
              <a:ext cx="380748" cy="38652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 smtClean="0"/>
                <a:t>s</a:t>
              </a:r>
              <a:endParaRPr lang="zh-CN" altLang="en-US" sz="2800" b="1" dirty="0"/>
            </a:p>
          </p:txBody>
        </p:sp>
        <p:sp>
          <p:nvSpPr>
            <p:cNvPr id="43" name="椭圆 42"/>
            <p:cNvSpPr/>
            <p:nvPr/>
          </p:nvSpPr>
          <p:spPr>
            <a:xfrm>
              <a:off x="4879833" y="4393180"/>
              <a:ext cx="380748" cy="38652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 smtClean="0"/>
                <a:t>t</a:t>
              </a:r>
              <a:endParaRPr lang="zh-CN" altLang="en-US" sz="2800" b="1" dirty="0"/>
            </a:p>
          </p:txBody>
        </p:sp>
        <p:sp>
          <p:nvSpPr>
            <p:cNvPr id="44" name="椭圆 43"/>
            <p:cNvSpPr/>
            <p:nvPr/>
          </p:nvSpPr>
          <p:spPr>
            <a:xfrm>
              <a:off x="2971921" y="4404234"/>
              <a:ext cx="380748" cy="38652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 smtClean="0"/>
                <a:t>v</a:t>
              </a:r>
              <a:endParaRPr lang="zh-CN" altLang="en-US" sz="2800" b="1" dirty="0"/>
            </a:p>
          </p:txBody>
        </p:sp>
        <p:cxnSp>
          <p:nvCxnSpPr>
            <p:cNvPr id="47" name="直接箭头连接符 3"/>
            <p:cNvCxnSpPr>
              <a:stCxn id="42" idx="7"/>
              <a:endCxn id="44" idx="1"/>
            </p:cNvCxnSpPr>
            <p:nvPr/>
          </p:nvCxnSpPr>
          <p:spPr>
            <a:xfrm rot="5400000" flipH="1" flipV="1">
              <a:off x="2232344" y="3665505"/>
              <a:ext cx="12700" cy="1590671"/>
            </a:xfrm>
            <a:prstGeom prst="curvedConnector3">
              <a:avLst>
                <a:gd name="adj1" fmla="val 2245717"/>
              </a:avLst>
            </a:prstGeom>
            <a:ln w="28575">
              <a:solidFill>
                <a:schemeClr val="tx1"/>
              </a:solidFill>
              <a:headEnd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3"/>
            <p:cNvCxnSpPr>
              <a:stCxn id="42" idx="5"/>
              <a:endCxn id="44" idx="3"/>
            </p:cNvCxnSpPr>
            <p:nvPr/>
          </p:nvCxnSpPr>
          <p:spPr>
            <a:xfrm rot="16200000" flipH="1">
              <a:off x="2232344" y="3938819"/>
              <a:ext cx="12700" cy="1590671"/>
            </a:xfrm>
            <a:prstGeom prst="curvedConnector3">
              <a:avLst>
                <a:gd name="adj1" fmla="val 2245717"/>
              </a:avLst>
            </a:prstGeom>
            <a:ln w="28575">
              <a:solidFill>
                <a:schemeClr val="tx1"/>
              </a:solidFill>
              <a:headEnd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箭头连接符 3"/>
            <p:cNvCxnSpPr>
              <a:stCxn id="43" idx="4"/>
              <a:endCxn id="44" idx="5"/>
            </p:cNvCxnSpPr>
            <p:nvPr/>
          </p:nvCxnSpPr>
          <p:spPr>
            <a:xfrm rot="5400000" flipH="1">
              <a:off x="4160783" y="3870283"/>
              <a:ext cx="45552" cy="1773297"/>
            </a:xfrm>
            <a:prstGeom prst="curvedConnector3">
              <a:avLst>
                <a:gd name="adj1" fmla="val -526111"/>
              </a:avLst>
            </a:prstGeom>
            <a:ln w="28575">
              <a:solidFill>
                <a:schemeClr val="tx1"/>
              </a:solidFill>
              <a:headEnd type="stealth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箭头连接符 3"/>
            <p:cNvCxnSpPr>
              <a:stCxn id="43" idx="0"/>
              <a:endCxn id="44" idx="7"/>
            </p:cNvCxnSpPr>
            <p:nvPr/>
          </p:nvCxnSpPr>
          <p:spPr>
            <a:xfrm rot="16200000" flipH="1" flipV="1">
              <a:off x="4149729" y="3540361"/>
              <a:ext cx="67660" cy="1773297"/>
            </a:xfrm>
            <a:prstGeom prst="curvedConnector3">
              <a:avLst>
                <a:gd name="adj1" fmla="val -337866"/>
              </a:avLst>
            </a:prstGeom>
            <a:ln w="28575">
              <a:solidFill>
                <a:schemeClr val="tx1"/>
              </a:solidFill>
              <a:headEnd type="stealth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2" name="直接连接符 51"/>
          <p:cNvCxnSpPr>
            <a:stCxn id="60" idx="7"/>
            <a:endCxn id="76" idx="2"/>
          </p:cNvCxnSpPr>
          <p:nvPr/>
        </p:nvCxnSpPr>
        <p:spPr>
          <a:xfrm flipV="1">
            <a:off x="5367826" y="3776707"/>
            <a:ext cx="530225" cy="249869"/>
          </a:xfrm>
          <a:prstGeom prst="line">
            <a:avLst/>
          </a:prstGeom>
          <a:ln w="31750" cap="rnd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直接连接符 52"/>
          <p:cNvCxnSpPr>
            <a:stCxn id="60" idx="5"/>
            <a:endCxn id="77" idx="2"/>
          </p:cNvCxnSpPr>
          <p:nvPr/>
        </p:nvCxnSpPr>
        <p:spPr>
          <a:xfrm>
            <a:off x="5367826" y="4299891"/>
            <a:ext cx="530225" cy="242123"/>
          </a:xfrm>
          <a:prstGeom prst="line">
            <a:avLst/>
          </a:prstGeom>
          <a:ln w="31750" cap="rnd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直接连接符 53"/>
          <p:cNvCxnSpPr>
            <a:stCxn id="62" idx="5"/>
            <a:endCxn id="79" idx="2"/>
          </p:cNvCxnSpPr>
          <p:nvPr/>
        </p:nvCxnSpPr>
        <p:spPr>
          <a:xfrm>
            <a:off x="5367826" y="5640882"/>
            <a:ext cx="518350" cy="141474"/>
          </a:xfrm>
          <a:prstGeom prst="line">
            <a:avLst/>
          </a:prstGeom>
          <a:ln w="31750" cap="rnd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直接连接符 54"/>
          <p:cNvCxnSpPr>
            <a:stCxn id="62" idx="7"/>
            <a:endCxn id="78" idx="2"/>
          </p:cNvCxnSpPr>
          <p:nvPr/>
        </p:nvCxnSpPr>
        <p:spPr>
          <a:xfrm flipV="1">
            <a:off x="5367826" y="5210313"/>
            <a:ext cx="530225" cy="157254"/>
          </a:xfrm>
          <a:prstGeom prst="line">
            <a:avLst/>
          </a:prstGeom>
          <a:ln w="31750" cap="rnd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6" name="椭圆 55"/>
          <p:cNvSpPr/>
          <p:nvPr/>
        </p:nvSpPr>
        <p:spPr>
          <a:xfrm>
            <a:off x="4180512" y="4726346"/>
            <a:ext cx="380748" cy="38652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/>
              <a:t>a</a:t>
            </a:r>
            <a:endParaRPr lang="zh-CN" altLang="en-US" sz="2800" b="1" dirty="0"/>
          </a:p>
        </p:txBody>
      </p:sp>
      <p:cxnSp>
        <p:nvCxnSpPr>
          <p:cNvPr id="57" name="直接连接符 56"/>
          <p:cNvCxnSpPr>
            <a:stCxn id="56" idx="5"/>
            <a:endCxn id="62" idx="2"/>
          </p:cNvCxnSpPr>
          <p:nvPr/>
        </p:nvCxnSpPr>
        <p:spPr>
          <a:xfrm>
            <a:off x="4505501" y="5056267"/>
            <a:ext cx="537336" cy="447958"/>
          </a:xfrm>
          <a:prstGeom prst="line">
            <a:avLst/>
          </a:prstGeom>
          <a:ln w="31750" cap="rnd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0" name="椭圆 59"/>
          <p:cNvSpPr/>
          <p:nvPr/>
        </p:nvSpPr>
        <p:spPr>
          <a:xfrm>
            <a:off x="5042837" y="3969970"/>
            <a:ext cx="380748" cy="38652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/>
              <a:t>b</a:t>
            </a:r>
            <a:endParaRPr lang="zh-CN" altLang="en-US" sz="2800" b="1" dirty="0"/>
          </a:p>
        </p:txBody>
      </p:sp>
      <p:cxnSp>
        <p:nvCxnSpPr>
          <p:cNvPr id="61" name="直接连接符 60"/>
          <p:cNvCxnSpPr>
            <a:stCxn id="60" idx="2"/>
            <a:endCxn id="56" idx="7"/>
          </p:cNvCxnSpPr>
          <p:nvPr/>
        </p:nvCxnSpPr>
        <p:spPr>
          <a:xfrm flipH="1">
            <a:off x="4505501" y="4163234"/>
            <a:ext cx="537336" cy="619718"/>
          </a:xfrm>
          <a:prstGeom prst="line">
            <a:avLst/>
          </a:prstGeom>
          <a:ln w="31750" cap="rnd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2" name="椭圆 61"/>
          <p:cNvSpPr/>
          <p:nvPr/>
        </p:nvSpPr>
        <p:spPr>
          <a:xfrm>
            <a:off x="5042837" y="5310961"/>
            <a:ext cx="380748" cy="38652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/>
              <a:t>c</a:t>
            </a:r>
            <a:endParaRPr lang="zh-CN" altLang="en-US" sz="2800" b="1" dirty="0"/>
          </a:p>
        </p:txBody>
      </p:sp>
      <p:sp>
        <p:nvSpPr>
          <p:cNvPr id="76" name="椭圆 75"/>
          <p:cNvSpPr/>
          <p:nvPr/>
        </p:nvSpPr>
        <p:spPr>
          <a:xfrm>
            <a:off x="5898051" y="3583443"/>
            <a:ext cx="380748" cy="38652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/>
              <a:t>d</a:t>
            </a:r>
            <a:endParaRPr lang="zh-CN" altLang="en-US" sz="2800" b="1" dirty="0"/>
          </a:p>
        </p:txBody>
      </p:sp>
      <p:sp>
        <p:nvSpPr>
          <p:cNvPr id="77" name="椭圆 76"/>
          <p:cNvSpPr/>
          <p:nvPr/>
        </p:nvSpPr>
        <p:spPr>
          <a:xfrm>
            <a:off x="5898051" y="4348750"/>
            <a:ext cx="380748" cy="38652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/>
              <a:t>e</a:t>
            </a:r>
            <a:endParaRPr lang="zh-CN" altLang="en-US" sz="2800" b="1" dirty="0"/>
          </a:p>
        </p:txBody>
      </p:sp>
      <p:sp>
        <p:nvSpPr>
          <p:cNvPr id="78" name="椭圆 77"/>
          <p:cNvSpPr/>
          <p:nvPr/>
        </p:nvSpPr>
        <p:spPr>
          <a:xfrm>
            <a:off x="5898051" y="5017049"/>
            <a:ext cx="380748" cy="38652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/>
              <a:t>f</a:t>
            </a:r>
            <a:endParaRPr lang="zh-CN" altLang="en-US" sz="2800" b="1" dirty="0"/>
          </a:p>
        </p:txBody>
      </p:sp>
      <p:sp>
        <p:nvSpPr>
          <p:cNvPr id="79" name="椭圆 78"/>
          <p:cNvSpPr/>
          <p:nvPr/>
        </p:nvSpPr>
        <p:spPr>
          <a:xfrm>
            <a:off x="5886176" y="5589092"/>
            <a:ext cx="380748" cy="38652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/>
              <a:t>i</a:t>
            </a:r>
            <a:endParaRPr lang="zh-CN" altLang="en-US" sz="2800" b="1" dirty="0"/>
          </a:p>
        </p:txBody>
      </p:sp>
      <p:sp>
        <p:nvSpPr>
          <p:cNvPr id="67" name="矩形 66"/>
          <p:cNvSpPr/>
          <p:nvPr/>
        </p:nvSpPr>
        <p:spPr>
          <a:xfrm>
            <a:off x="374047" y="270950"/>
            <a:ext cx="268855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Our Solution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0403486" y="834264"/>
            <a:ext cx="857899" cy="37878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 68"/>
          <p:cNvSpPr/>
          <p:nvPr/>
        </p:nvSpPr>
        <p:spPr>
          <a:xfrm>
            <a:off x="5825785" y="-561033"/>
            <a:ext cx="5435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要选中一个起始顶点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文本框 69"/>
              <p:cNvSpPr txBox="1"/>
              <p:nvPr/>
            </p:nvSpPr>
            <p:spPr>
              <a:xfrm>
                <a:off x="479425" y="3479366"/>
                <a:ext cx="334962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 dirty="0" smtClean="0">
                    <a:solidFill>
                      <a:srgbClr val="0070C0"/>
                    </a:solidFill>
                  </a:rPr>
                  <a:t>2. Compute</a:t>
                </a:r>
                <a:r>
                  <a:rPr lang="zh-CN" altLang="en-US" sz="2400" b="1" dirty="0" smtClean="0">
                    <a:solidFill>
                      <a:srgbClr val="0070C0"/>
                    </a:solidFill>
                  </a:rPr>
                  <a:t>   </a:t>
                </a:r>
                <a14:m>
                  <m:oMath xmlns:m="http://schemas.openxmlformats.org/officeDocument/2006/math">
                    <m:r>
                      <a:rPr lang="zh-CN" altLang="en-US" sz="24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𝝈</m:t>
                    </m:r>
                    <m:r>
                      <a:rPr lang="en-US" altLang="zh-CN" sz="2400" b="1" i="1" baseline="-2500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2400" b="1" i="1" baseline="-2500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1" i="1" baseline="-2500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altLang="zh-CN" sz="24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altLang="zh-CN" sz="24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sz="24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0" name="文本框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425" y="3479366"/>
                <a:ext cx="3349625" cy="461665"/>
              </a:xfrm>
              <a:prstGeom prst="rect">
                <a:avLst/>
              </a:prstGeom>
              <a:blipFill rotWithShape="0">
                <a:blip r:embed="rId13"/>
                <a:stretch>
                  <a:fillRect l="-2914" t="-10667" b="-30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A9809E-90CD-4D45-A221-C1A02AD0F25F}" type="slidenum">
              <a:rPr lang="zh-CN" altLang="en-US" smtClean="0"/>
              <a:pPr>
                <a:defRPr/>
              </a:pPr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0250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2.96296E-6 L 0.34441 -0.18287 " pathEditMode="relative" rAng="0" ptsTypes="AA">
                                      <p:cBhvr>
                                        <p:cTn id="11" dur="1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214" y="-91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56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1.11111E-6 L 0.32292 -0.15533 " pathEditMode="relative" rAng="0" ptsTypes="AA">
                                      <p:cBhvr>
                                        <p:cTn id="45" dur="7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146" y="-7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0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91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2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6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97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8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0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01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2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6" dur="75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07" dur="75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8" dur="75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0" dur="75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11" dur="75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2" dur="75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6" dur="75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17" dur="75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8" dur="75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0" dur="75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21" dur="75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2" dur="75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500"/>
                            </p:stCondLst>
                            <p:childTnLst>
                              <p:par>
                                <p:cTn id="170" presetID="64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4.44444E-6 L 0.00091 -0.05649 " pathEditMode="relative" rAng="0" ptsTypes="AA">
                                      <p:cBhvr>
                                        <p:cTn id="17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-28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56" grpId="0" animBg="1"/>
      <p:bldP spid="56" grpId="1" animBg="1"/>
      <p:bldP spid="60" grpId="0" animBg="1"/>
      <p:bldP spid="60" grpId="1" animBg="1"/>
      <p:bldP spid="62" grpId="0" animBg="1"/>
      <p:bldP spid="62" grpId="1" animBg="1"/>
      <p:bldP spid="76" grpId="0" animBg="1"/>
      <p:bldP spid="76" grpId="1" animBg="1"/>
      <p:bldP spid="76" grpId="2" animBg="1"/>
      <p:bldP spid="77" grpId="0" animBg="1"/>
      <p:bldP spid="77" grpId="1" animBg="1"/>
      <p:bldP spid="77" grpId="2" animBg="1"/>
      <p:bldP spid="78" grpId="0" animBg="1"/>
      <p:bldP spid="78" grpId="1" animBg="1"/>
      <p:bldP spid="78" grpId="2" animBg="1"/>
      <p:bldP spid="79" grpId="0" animBg="1"/>
      <p:bldP spid="79" grpId="1" animBg="1"/>
      <p:bldP spid="79" grpId="2" animBg="1"/>
      <p:bldP spid="6" grpId="0" animBg="1"/>
      <p:bldP spid="6" grpId="1" animBg="1"/>
      <p:bldP spid="7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149841" y="1327013"/>
            <a:ext cx="2914000" cy="1010566"/>
          </a:xfrm>
          <a:prstGeom prst="rect">
            <a:avLst/>
          </a:prstGeom>
        </p:spPr>
      </p:pic>
      <p:pic>
        <p:nvPicPr>
          <p:cNvPr id="15" name="Picture 60285"/>
          <p:cNvPicPr/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16729" y="1304559"/>
            <a:ext cx="2612752" cy="974598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4031424" y="55347"/>
            <a:ext cx="3951402" cy="1147227"/>
            <a:chOff x="4624261" y="-10922"/>
            <a:chExt cx="3951402" cy="1147227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harpenSoften amount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822318" y="-10922"/>
              <a:ext cx="2753345" cy="1147227"/>
            </a:xfrm>
            <a:prstGeom prst="rect">
              <a:avLst/>
            </a:prstGeom>
          </p:spPr>
        </p:pic>
        <p:sp>
          <p:nvSpPr>
            <p:cNvPr id="6" name="文本框 5"/>
            <p:cNvSpPr txBox="1"/>
            <p:nvPr/>
          </p:nvSpPr>
          <p:spPr>
            <a:xfrm>
              <a:off x="4624261" y="363282"/>
              <a:ext cx="12706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7030A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Define :</a:t>
              </a:r>
              <a:endParaRPr lang="zh-CN" altLang="en-US" sz="20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" name="右箭头 7"/>
          <p:cNvSpPr/>
          <p:nvPr/>
        </p:nvSpPr>
        <p:spPr>
          <a:xfrm>
            <a:off x="5997588" y="1660290"/>
            <a:ext cx="791651" cy="2402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79425" y="4869763"/>
            <a:ext cx="5730111" cy="1053249"/>
          </a:xfrm>
          <a:prstGeom prst="rect">
            <a:avLst/>
          </a:prstGeom>
        </p:spPr>
      </p:pic>
      <p:sp>
        <p:nvSpPr>
          <p:cNvPr id="18" name="右箭头 17"/>
          <p:cNvSpPr/>
          <p:nvPr/>
        </p:nvSpPr>
        <p:spPr>
          <a:xfrm rot="5400000">
            <a:off x="2380706" y="4163720"/>
            <a:ext cx="472046" cy="1990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0" name="组合 19"/>
          <p:cNvGrpSpPr/>
          <p:nvPr/>
        </p:nvGrpSpPr>
        <p:grpSpPr>
          <a:xfrm>
            <a:off x="6110514" y="2462018"/>
            <a:ext cx="6048275" cy="4204265"/>
            <a:chOff x="5630587" y="1861751"/>
            <a:chExt cx="6453976" cy="4486275"/>
          </a:xfrm>
        </p:grpSpPr>
        <p:pic>
          <p:nvPicPr>
            <p:cNvPr id="21" name="图片 20"/>
            <p:cNvPicPr>
              <a:picLocks noChangeAspect="1"/>
            </p:cNvPicPr>
            <p:nvPr/>
          </p:nvPicPr>
          <p:blipFill rotWithShape="1"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5233"/>
            <a:stretch/>
          </p:blipFill>
          <p:spPr>
            <a:xfrm>
              <a:off x="5630587" y="1861751"/>
              <a:ext cx="6453976" cy="4486275"/>
            </a:xfrm>
            <a:prstGeom prst="rect">
              <a:avLst/>
            </a:prstGeom>
          </p:spPr>
        </p:pic>
        <p:sp>
          <p:nvSpPr>
            <p:cNvPr id="22" name="椭圆 21"/>
            <p:cNvSpPr/>
            <p:nvPr/>
          </p:nvSpPr>
          <p:spPr>
            <a:xfrm>
              <a:off x="5803499" y="3683395"/>
              <a:ext cx="364610" cy="36363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 b="1" dirty="0"/>
            </a:p>
          </p:txBody>
        </p:sp>
        <p:sp>
          <p:nvSpPr>
            <p:cNvPr id="23" name="椭圆 22"/>
            <p:cNvSpPr/>
            <p:nvPr/>
          </p:nvSpPr>
          <p:spPr>
            <a:xfrm>
              <a:off x="7898192" y="3683910"/>
              <a:ext cx="364610" cy="36363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 b="1" dirty="0"/>
            </a:p>
          </p:txBody>
        </p:sp>
        <p:sp>
          <p:nvSpPr>
            <p:cNvPr id="24" name="等腰三角形 23"/>
            <p:cNvSpPr/>
            <p:nvPr/>
          </p:nvSpPr>
          <p:spPr>
            <a:xfrm rot="18944576">
              <a:off x="8503847" y="4739342"/>
              <a:ext cx="1457817" cy="1233991"/>
            </a:xfrm>
            <a:prstGeom prst="triangle">
              <a:avLst>
                <a:gd name="adj" fmla="val 4927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/>
            <p:cNvSpPr/>
            <p:nvPr/>
          </p:nvSpPr>
          <p:spPr>
            <a:xfrm>
              <a:off x="8598414" y="4740016"/>
              <a:ext cx="364610" cy="36363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 b="1" dirty="0"/>
            </a:p>
          </p:txBody>
        </p:sp>
        <p:sp>
          <p:nvSpPr>
            <p:cNvPr id="26" name="等腰三角形 25"/>
            <p:cNvSpPr/>
            <p:nvPr/>
          </p:nvSpPr>
          <p:spPr>
            <a:xfrm rot="16760232">
              <a:off x="9093539" y="3397583"/>
              <a:ext cx="2124894" cy="1104196"/>
            </a:xfrm>
            <a:prstGeom prst="triangle">
              <a:avLst>
                <a:gd name="adj" fmla="val 5731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梯形 48"/>
            <p:cNvSpPr/>
            <p:nvPr/>
          </p:nvSpPr>
          <p:spPr>
            <a:xfrm rot="9671338">
              <a:off x="9099916" y="2250969"/>
              <a:ext cx="2203949" cy="1213703"/>
            </a:xfrm>
            <a:custGeom>
              <a:avLst/>
              <a:gdLst>
                <a:gd name="connsiteX0" fmla="*/ 0 w 597408"/>
                <a:gd name="connsiteY0" fmla="*/ 807955 h 807955"/>
                <a:gd name="connsiteX1" fmla="*/ 161545 w 597408"/>
                <a:gd name="connsiteY1" fmla="*/ 0 h 807955"/>
                <a:gd name="connsiteX2" fmla="*/ 435863 w 597408"/>
                <a:gd name="connsiteY2" fmla="*/ 0 h 807955"/>
                <a:gd name="connsiteX3" fmla="*/ 597408 w 597408"/>
                <a:gd name="connsiteY3" fmla="*/ 807955 h 807955"/>
                <a:gd name="connsiteX4" fmla="*/ 0 w 597408"/>
                <a:gd name="connsiteY4" fmla="*/ 807955 h 807955"/>
                <a:gd name="connsiteX0" fmla="*/ 0 w 597408"/>
                <a:gd name="connsiteY0" fmla="*/ 807955 h 807955"/>
                <a:gd name="connsiteX1" fmla="*/ 161545 w 597408"/>
                <a:gd name="connsiteY1" fmla="*/ 0 h 807955"/>
                <a:gd name="connsiteX2" fmla="*/ 435863 w 597408"/>
                <a:gd name="connsiteY2" fmla="*/ 170688 h 807955"/>
                <a:gd name="connsiteX3" fmla="*/ 597408 w 597408"/>
                <a:gd name="connsiteY3" fmla="*/ 807955 h 807955"/>
                <a:gd name="connsiteX4" fmla="*/ 0 w 597408"/>
                <a:gd name="connsiteY4" fmla="*/ 807955 h 807955"/>
                <a:gd name="connsiteX0" fmla="*/ 0 w 597408"/>
                <a:gd name="connsiteY0" fmla="*/ 686852 h 686852"/>
                <a:gd name="connsiteX1" fmla="*/ 145646 w 597408"/>
                <a:gd name="connsiteY1" fmla="*/ 0 h 686852"/>
                <a:gd name="connsiteX2" fmla="*/ 435863 w 597408"/>
                <a:gd name="connsiteY2" fmla="*/ 49585 h 686852"/>
                <a:gd name="connsiteX3" fmla="*/ 597408 w 597408"/>
                <a:gd name="connsiteY3" fmla="*/ 686852 h 686852"/>
                <a:gd name="connsiteX4" fmla="*/ 0 w 597408"/>
                <a:gd name="connsiteY4" fmla="*/ 686852 h 686852"/>
                <a:gd name="connsiteX0" fmla="*/ 0 w 597408"/>
                <a:gd name="connsiteY0" fmla="*/ 639365 h 639365"/>
                <a:gd name="connsiteX1" fmla="*/ 142293 w 597408"/>
                <a:gd name="connsiteY1" fmla="*/ 0 h 639365"/>
                <a:gd name="connsiteX2" fmla="*/ 435863 w 597408"/>
                <a:gd name="connsiteY2" fmla="*/ 2098 h 639365"/>
                <a:gd name="connsiteX3" fmla="*/ 597408 w 597408"/>
                <a:gd name="connsiteY3" fmla="*/ 639365 h 639365"/>
                <a:gd name="connsiteX4" fmla="*/ 0 w 597408"/>
                <a:gd name="connsiteY4" fmla="*/ 639365 h 639365"/>
                <a:gd name="connsiteX0" fmla="*/ 0 w 597408"/>
                <a:gd name="connsiteY0" fmla="*/ 637267 h 637267"/>
                <a:gd name="connsiteX1" fmla="*/ 135287 w 597408"/>
                <a:gd name="connsiteY1" fmla="*/ 9054 h 637267"/>
                <a:gd name="connsiteX2" fmla="*/ 435863 w 597408"/>
                <a:gd name="connsiteY2" fmla="*/ 0 h 637267"/>
                <a:gd name="connsiteX3" fmla="*/ 597408 w 597408"/>
                <a:gd name="connsiteY3" fmla="*/ 637267 h 637267"/>
                <a:gd name="connsiteX4" fmla="*/ 0 w 597408"/>
                <a:gd name="connsiteY4" fmla="*/ 637267 h 637267"/>
                <a:gd name="connsiteX0" fmla="*/ 0 w 597408"/>
                <a:gd name="connsiteY0" fmla="*/ 637267 h 637267"/>
                <a:gd name="connsiteX1" fmla="*/ 130805 w 597408"/>
                <a:gd name="connsiteY1" fmla="*/ 76539 h 637267"/>
                <a:gd name="connsiteX2" fmla="*/ 435863 w 597408"/>
                <a:gd name="connsiteY2" fmla="*/ 0 h 637267"/>
                <a:gd name="connsiteX3" fmla="*/ 597408 w 597408"/>
                <a:gd name="connsiteY3" fmla="*/ 637267 h 637267"/>
                <a:gd name="connsiteX4" fmla="*/ 0 w 597408"/>
                <a:gd name="connsiteY4" fmla="*/ 637267 h 637267"/>
                <a:gd name="connsiteX0" fmla="*/ 0 w 597408"/>
                <a:gd name="connsiteY0" fmla="*/ 637267 h 637267"/>
                <a:gd name="connsiteX1" fmla="*/ 130805 w 597408"/>
                <a:gd name="connsiteY1" fmla="*/ 76539 h 637267"/>
                <a:gd name="connsiteX2" fmla="*/ 435863 w 597408"/>
                <a:gd name="connsiteY2" fmla="*/ 0 h 637267"/>
                <a:gd name="connsiteX3" fmla="*/ 597408 w 597408"/>
                <a:gd name="connsiteY3" fmla="*/ 637267 h 637267"/>
                <a:gd name="connsiteX4" fmla="*/ 0 w 597408"/>
                <a:gd name="connsiteY4" fmla="*/ 637267 h 637267"/>
                <a:gd name="connsiteX0" fmla="*/ 0 w 597408"/>
                <a:gd name="connsiteY0" fmla="*/ 637267 h 637267"/>
                <a:gd name="connsiteX1" fmla="*/ 129270 w 597408"/>
                <a:gd name="connsiteY1" fmla="*/ 50245 h 637267"/>
                <a:gd name="connsiteX2" fmla="*/ 435863 w 597408"/>
                <a:gd name="connsiteY2" fmla="*/ 0 h 637267"/>
                <a:gd name="connsiteX3" fmla="*/ 597408 w 597408"/>
                <a:gd name="connsiteY3" fmla="*/ 637267 h 637267"/>
                <a:gd name="connsiteX4" fmla="*/ 0 w 597408"/>
                <a:gd name="connsiteY4" fmla="*/ 637267 h 637267"/>
                <a:gd name="connsiteX0" fmla="*/ 0 w 597408"/>
                <a:gd name="connsiteY0" fmla="*/ 743929 h 743929"/>
                <a:gd name="connsiteX1" fmla="*/ 129270 w 597408"/>
                <a:gd name="connsiteY1" fmla="*/ 156907 h 743929"/>
                <a:gd name="connsiteX2" fmla="*/ 496248 w 597408"/>
                <a:gd name="connsiteY2" fmla="*/ 0 h 743929"/>
                <a:gd name="connsiteX3" fmla="*/ 597408 w 597408"/>
                <a:gd name="connsiteY3" fmla="*/ 743929 h 743929"/>
                <a:gd name="connsiteX4" fmla="*/ 0 w 597408"/>
                <a:gd name="connsiteY4" fmla="*/ 743929 h 743929"/>
                <a:gd name="connsiteX0" fmla="*/ 0 w 587773"/>
                <a:gd name="connsiteY0" fmla="*/ 743929 h 743929"/>
                <a:gd name="connsiteX1" fmla="*/ 129270 w 587773"/>
                <a:gd name="connsiteY1" fmla="*/ 156907 h 743929"/>
                <a:gd name="connsiteX2" fmla="*/ 496248 w 587773"/>
                <a:gd name="connsiteY2" fmla="*/ 0 h 743929"/>
                <a:gd name="connsiteX3" fmla="*/ 587773 w 587773"/>
                <a:gd name="connsiteY3" fmla="*/ 736276 h 743929"/>
                <a:gd name="connsiteX4" fmla="*/ 0 w 587773"/>
                <a:gd name="connsiteY4" fmla="*/ 743929 h 743929"/>
                <a:gd name="connsiteX0" fmla="*/ 0 w 578138"/>
                <a:gd name="connsiteY0" fmla="*/ 743929 h 743929"/>
                <a:gd name="connsiteX1" fmla="*/ 129270 w 578138"/>
                <a:gd name="connsiteY1" fmla="*/ 156907 h 743929"/>
                <a:gd name="connsiteX2" fmla="*/ 496248 w 578138"/>
                <a:gd name="connsiteY2" fmla="*/ 0 h 743929"/>
                <a:gd name="connsiteX3" fmla="*/ 578138 w 578138"/>
                <a:gd name="connsiteY3" fmla="*/ 728623 h 743929"/>
                <a:gd name="connsiteX4" fmla="*/ 0 w 578138"/>
                <a:gd name="connsiteY4" fmla="*/ 743929 h 743929"/>
                <a:gd name="connsiteX0" fmla="*/ 0 w 572191"/>
                <a:gd name="connsiteY0" fmla="*/ 743929 h 744795"/>
                <a:gd name="connsiteX1" fmla="*/ 129270 w 572191"/>
                <a:gd name="connsiteY1" fmla="*/ 156907 h 744795"/>
                <a:gd name="connsiteX2" fmla="*/ 496248 w 572191"/>
                <a:gd name="connsiteY2" fmla="*/ 0 h 744795"/>
                <a:gd name="connsiteX3" fmla="*/ 572191 w 572191"/>
                <a:gd name="connsiteY3" fmla="*/ 744795 h 744795"/>
                <a:gd name="connsiteX4" fmla="*/ 0 w 572191"/>
                <a:gd name="connsiteY4" fmla="*/ 743929 h 744795"/>
                <a:gd name="connsiteX0" fmla="*/ 0 w 580255"/>
                <a:gd name="connsiteY0" fmla="*/ 743929 h 743929"/>
                <a:gd name="connsiteX1" fmla="*/ 129270 w 580255"/>
                <a:gd name="connsiteY1" fmla="*/ 156907 h 743929"/>
                <a:gd name="connsiteX2" fmla="*/ 496248 w 580255"/>
                <a:gd name="connsiteY2" fmla="*/ 0 h 743929"/>
                <a:gd name="connsiteX3" fmla="*/ 580255 w 580255"/>
                <a:gd name="connsiteY3" fmla="*/ 738664 h 743929"/>
                <a:gd name="connsiteX4" fmla="*/ 0 w 580255"/>
                <a:gd name="connsiteY4" fmla="*/ 743929 h 743929"/>
                <a:gd name="connsiteX0" fmla="*/ 0 w 588284"/>
                <a:gd name="connsiteY0" fmla="*/ 737551 h 738664"/>
                <a:gd name="connsiteX1" fmla="*/ 137299 w 588284"/>
                <a:gd name="connsiteY1" fmla="*/ 156907 h 738664"/>
                <a:gd name="connsiteX2" fmla="*/ 504277 w 588284"/>
                <a:gd name="connsiteY2" fmla="*/ 0 h 738664"/>
                <a:gd name="connsiteX3" fmla="*/ 588284 w 588284"/>
                <a:gd name="connsiteY3" fmla="*/ 738664 h 738664"/>
                <a:gd name="connsiteX4" fmla="*/ 0 w 588284"/>
                <a:gd name="connsiteY4" fmla="*/ 737551 h 738664"/>
                <a:gd name="connsiteX0" fmla="*/ 0 w 588284"/>
                <a:gd name="connsiteY0" fmla="*/ 746234 h 747347"/>
                <a:gd name="connsiteX1" fmla="*/ 137299 w 588284"/>
                <a:gd name="connsiteY1" fmla="*/ 165590 h 747347"/>
                <a:gd name="connsiteX2" fmla="*/ 509130 w 588284"/>
                <a:gd name="connsiteY2" fmla="*/ 0 h 747347"/>
                <a:gd name="connsiteX3" fmla="*/ 588284 w 588284"/>
                <a:gd name="connsiteY3" fmla="*/ 747347 h 747347"/>
                <a:gd name="connsiteX4" fmla="*/ 0 w 588284"/>
                <a:gd name="connsiteY4" fmla="*/ 746234 h 747347"/>
                <a:gd name="connsiteX0" fmla="*/ 0 w 588796"/>
                <a:gd name="connsiteY0" fmla="*/ 746234 h 756112"/>
                <a:gd name="connsiteX1" fmla="*/ 137299 w 588796"/>
                <a:gd name="connsiteY1" fmla="*/ 165590 h 756112"/>
                <a:gd name="connsiteX2" fmla="*/ 509130 w 588796"/>
                <a:gd name="connsiteY2" fmla="*/ 0 h 756112"/>
                <a:gd name="connsiteX3" fmla="*/ 588796 w 588796"/>
                <a:gd name="connsiteY3" fmla="*/ 756112 h 756112"/>
                <a:gd name="connsiteX4" fmla="*/ 0 w 588796"/>
                <a:gd name="connsiteY4" fmla="*/ 746234 h 756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8796" h="756112">
                  <a:moveTo>
                    <a:pt x="0" y="746234"/>
                  </a:moveTo>
                  <a:lnTo>
                    <a:pt x="137299" y="165590"/>
                  </a:lnTo>
                  <a:lnTo>
                    <a:pt x="509130" y="0"/>
                  </a:lnTo>
                  <a:lnTo>
                    <a:pt x="588796" y="756112"/>
                  </a:lnTo>
                  <a:lnTo>
                    <a:pt x="0" y="746234"/>
                  </a:lnTo>
                  <a:close/>
                </a:path>
              </a:pathLst>
            </a:cu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>
              <a:off x="9474579" y="3505998"/>
              <a:ext cx="364610" cy="36363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 b="1" dirty="0"/>
            </a:p>
          </p:txBody>
        </p:sp>
        <p:sp>
          <p:nvSpPr>
            <p:cNvPr id="29" name="椭圆 28"/>
            <p:cNvSpPr/>
            <p:nvPr/>
          </p:nvSpPr>
          <p:spPr>
            <a:xfrm>
              <a:off x="8775957" y="2449921"/>
              <a:ext cx="364610" cy="36363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 b="1" dirty="0"/>
            </a:p>
          </p:txBody>
        </p:sp>
      </p:grpSp>
      <p:sp>
        <p:nvSpPr>
          <p:cNvPr id="30" name="矩形 29"/>
          <p:cNvSpPr/>
          <p:nvPr/>
        </p:nvSpPr>
        <p:spPr>
          <a:xfrm>
            <a:off x="374047" y="270950"/>
            <a:ext cx="268855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Our Solution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54070" y="3091025"/>
            <a:ext cx="4325318" cy="910129"/>
            <a:chOff x="423006" y="2956305"/>
            <a:chExt cx="4325318" cy="910129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1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sharpenSoften amount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693672" y="2956305"/>
              <a:ext cx="3054652" cy="910129"/>
            </a:xfrm>
            <a:prstGeom prst="rect">
              <a:avLst/>
            </a:prstGeom>
          </p:spPr>
        </p:pic>
        <p:sp>
          <p:nvSpPr>
            <p:cNvPr id="31" name="文本框 30"/>
            <p:cNvSpPr txBox="1"/>
            <p:nvPr/>
          </p:nvSpPr>
          <p:spPr>
            <a:xfrm>
              <a:off x="423006" y="3145689"/>
              <a:ext cx="12706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7030A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Define :</a:t>
              </a:r>
              <a:endParaRPr lang="zh-CN" altLang="en-US" sz="20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A9809E-90CD-4D45-A221-C1A02AD0F25F}" type="slidenum">
              <a:rPr lang="zh-CN" altLang="en-US" smtClean="0"/>
              <a:pPr>
                <a:defRPr/>
              </a:pPr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59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流程图: 数据 42"/>
          <p:cNvSpPr/>
          <p:nvPr/>
        </p:nvSpPr>
        <p:spPr>
          <a:xfrm>
            <a:off x="6410388" y="786714"/>
            <a:ext cx="5781612" cy="2177472"/>
          </a:xfrm>
          <a:prstGeom prst="flowChartInputOutpu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2000">
                <a:srgbClr val="4F8DC5"/>
              </a:gs>
              <a:gs pos="66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 w="25400" cap="rnd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cxnSp>
        <p:nvCxnSpPr>
          <p:cNvPr id="44" name="直接连接符 43"/>
          <p:cNvCxnSpPr>
            <a:stCxn id="53" idx="5"/>
            <a:endCxn id="47" idx="2"/>
          </p:cNvCxnSpPr>
          <p:nvPr/>
        </p:nvCxnSpPr>
        <p:spPr>
          <a:xfrm>
            <a:off x="8673869" y="1689556"/>
            <a:ext cx="583398" cy="289204"/>
          </a:xfrm>
          <a:prstGeom prst="line">
            <a:avLst/>
          </a:prstGeom>
          <a:ln w="31750" cap="rnd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直接连接符 44"/>
          <p:cNvCxnSpPr>
            <a:stCxn id="47" idx="6"/>
            <a:endCxn id="58" idx="2"/>
          </p:cNvCxnSpPr>
          <p:nvPr/>
        </p:nvCxnSpPr>
        <p:spPr>
          <a:xfrm flipV="1">
            <a:off x="9606160" y="1595057"/>
            <a:ext cx="547275" cy="383703"/>
          </a:xfrm>
          <a:prstGeom prst="line">
            <a:avLst/>
          </a:prstGeom>
          <a:ln w="31750" cap="rnd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直接连接符 45"/>
          <p:cNvCxnSpPr>
            <a:stCxn id="48" idx="5"/>
            <a:endCxn id="53" idx="1"/>
          </p:cNvCxnSpPr>
          <p:nvPr/>
        </p:nvCxnSpPr>
        <p:spPr>
          <a:xfrm>
            <a:off x="8034963" y="1271098"/>
            <a:ext cx="392201" cy="168009"/>
          </a:xfrm>
          <a:prstGeom prst="line">
            <a:avLst/>
          </a:prstGeom>
          <a:ln w="31750" cap="rnd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椭圆 46"/>
          <p:cNvSpPr/>
          <p:nvPr/>
        </p:nvSpPr>
        <p:spPr>
          <a:xfrm>
            <a:off x="9257267" y="1801665"/>
            <a:ext cx="348893" cy="35418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/>
              <a:t>b</a:t>
            </a:r>
            <a:endParaRPr lang="zh-CN" altLang="en-US" sz="2400" b="1" dirty="0"/>
          </a:p>
        </p:txBody>
      </p:sp>
      <p:sp>
        <p:nvSpPr>
          <p:cNvPr id="48" name="椭圆 47"/>
          <p:cNvSpPr/>
          <p:nvPr/>
        </p:nvSpPr>
        <p:spPr>
          <a:xfrm>
            <a:off x="7737164" y="968779"/>
            <a:ext cx="348893" cy="35418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/>
              <a:t>h</a:t>
            </a:r>
            <a:endParaRPr lang="zh-CN" altLang="en-US" sz="2400" b="1" dirty="0"/>
          </a:p>
        </p:txBody>
      </p:sp>
      <p:cxnSp>
        <p:nvCxnSpPr>
          <p:cNvPr id="49" name="直接连接符 48"/>
          <p:cNvCxnSpPr>
            <a:stCxn id="50" idx="7"/>
            <a:endCxn id="53" idx="3"/>
          </p:cNvCxnSpPr>
          <p:nvPr/>
        </p:nvCxnSpPr>
        <p:spPr>
          <a:xfrm flipV="1">
            <a:off x="7628020" y="1689556"/>
            <a:ext cx="799144" cy="238369"/>
          </a:xfrm>
          <a:prstGeom prst="line">
            <a:avLst/>
          </a:prstGeom>
          <a:ln w="31750" cap="rnd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0" name="椭圆 49"/>
          <p:cNvSpPr/>
          <p:nvPr/>
        </p:nvSpPr>
        <p:spPr>
          <a:xfrm>
            <a:off x="7330221" y="1876055"/>
            <a:ext cx="348893" cy="35418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/>
              <a:t>i</a:t>
            </a:r>
            <a:endParaRPr lang="zh-CN" altLang="en-US" sz="2400" b="1" dirty="0"/>
          </a:p>
        </p:txBody>
      </p:sp>
      <p:sp>
        <p:nvSpPr>
          <p:cNvPr id="51" name="椭圆 50"/>
          <p:cNvSpPr/>
          <p:nvPr/>
        </p:nvSpPr>
        <p:spPr>
          <a:xfrm>
            <a:off x="8683444" y="2493793"/>
            <a:ext cx="348893" cy="35418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/>
              <a:t>d</a:t>
            </a:r>
            <a:endParaRPr lang="zh-CN" altLang="en-US" sz="2400" b="1" dirty="0"/>
          </a:p>
        </p:txBody>
      </p:sp>
      <p:sp>
        <p:nvSpPr>
          <p:cNvPr id="52" name="椭圆 51"/>
          <p:cNvSpPr/>
          <p:nvPr/>
        </p:nvSpPr>
        <p:spPr>
          <a:xfrm>
            <a:off x="9804169" y="2493793"/>
            <a:ext cx="348893" cy="35418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/>
              <a:t>e</a:t>
            </a:r>
            <a:endParaRPr lang="zh-CN" altLang="en-US" sz="2400" b="1" dirty="0"/>
          </a:p>
        </p:txBody>
      </p:sp>
      <p:sp>
        <p:nvSpPr>
          <p:cNvPr id="53" name="椭圆 52"/>
          <p:cNvSpPr/>
          <p:nvPr/>
        </p:nvSpPr>
        <p:spPr>
          <a:xfrm>
            <a:off x="8376070" y="1387237"/>
            <a:ext cx="348893" cy="35418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/>
              <a:t>a</a:t>
            </a:r>
            <a:endParaRPr lang="zh-CN" altLang="en-US" sz="2400" b="1" dirty="0"/>
          </a:p>
        </p:txBody>
      </p:sp>
      <p:sp>
        <p:nvSpPr>
          <p:cNvPr id="54" name="椭圆 53"/>
          <p:cNvSpPr/>
          <p:nvPr/>
        </p:nvSpPr>
        <p:spPr>
          <a:xfrm>
            <a:off x="10707538" y="935535"/>
            <a:ext cx="348893" cy="35418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/>
              <a:t>f</a:t>
            </a:r>
            <a:endParaRPr lang="zh-CN" altLang="en-US" sz="2400" b="1" dirty="0"/>
          </a:p>
        </p:txBody>
      </p:sp>
      <p:sp>
        <p:nvSpPr>
          <p:cNvPr id="55" name="椭圆 54"/>
          <p:cNvSpPr/>
          <p:nvPr/>
        </p:nvSpPr>
        <p:spPr>
          <a:xfrm>
            <a:off x="11196089" y="1618270"/>
            <a:ext cx="348893" cy="35418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/>
              <a:t>g</a:t>
            </a:r>
            <a:endParaRPr lang="zh-CN" altLang="en-US" sz="2400" b="1" dirty="0"/>
          </a:p>
        </p:txBody>
      </p:sp>
      <p:cxnSp>
        <p:nvCxnSpPr>
          <p:cNvPr id="56" name="直接连接符 55"/>
          <p:cNvCxnSpPr>
            <a:stCxn id="58" idx="7"/>
            <a:endCxn id="54" idx="3"/>
          </p:cNvCxnSpPr>
          <p:nvPr/>
        </p:nvCxnSpPr>
        <p:spPr>
          <a:xfrm flipV="1">
            <a:off x="10451234" y="1237854"/>
            <a:ext cx="307398" cy="231978"/>
          </a:xfrm>
          <a:prstGeom prst="line">
            <a:avLst/>
          </a:prstGeom>
          <a:ln w="31750" cap="rnd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直接连接符 56"/>
          <p:cNvCxnSpPr>
            <a:stCxn id="58" idx="5"/>
            <a:endCxn id="55" idx="2"/>
          </p:cNvCxnSpPr>
          <p:nvPr/>
        </p:nvCxnSpPr>
        <p:spPr>
          <a:xfrm>
            <a:off x="10451234" y="1720281"/>
            <a:ext cx="744855" cy="75084"/>
          </a:xfrm>
          <a:prstGeom prst="line">
            <a:avLst/>
          </a:prstGeom>
          <a:ln w="31750" cap="rnd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8" name="椭圆 57"/>
          <p:cNvSpPr/>
          <p:nvPr/>
        </p:nvSpPr>
        <p:spPr>
          <a:xfrm>
            <a:off x="10153435" y="1417962"/>
            <a:ext cx="348893" cy="35418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c</a:t>
            </a:r>
            <a:endParaRPr lang="zh-CN" altLang="en-US" sz="2400" b="1" dirty="0"/>
          </a:p>
        </p:txBody>
      </p:sp>
      <p:sp>
        <p:nvSpPr>
          <p:cNvPr id="59" name="流程图: 数据 58"/>
          <p:cNvSpPr/>
          <p:nvPr/>
        </p:nvSpPr>
        <p:spPr>
          <a:xfrm>
            <a:off x="6621405" y="3509736"/>
            <a:ext cx="5558417" cy="2069256"/>
          </a:xfrm>
          <a:prstGeom prst="flowChartInputOutpu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2000">
                <a:srgbClr val="4F8DC5"/>
              </a:gs>
              <a:gs pos="66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 w="25400" cap="rnd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cxnSp>
        <p:nvCxnSpPr>
          <p:cNvPr id="60" name="直接连接符 59"/>
          <p:cNvCxnSpPr>
            <a:stCxn id="90" idx="6"/>
            <a:endCxn id="95" idx="2"/>
          </p:cNvCxnSpPr>
          <p:nvPr/>
        </p:nvCxnSpPr>
        <p:spPr>
          <a:xfrm>
            <a:off x="8724963" y="4205008"/>
            <a:ext cx="1428472" cy="30725"/>
          </a:xfrm>
          <a:prstGeom prst="line">
            <a:avLst/>
          </a:prstGeom>
          <a:ln w="31750" cap="rnd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直接连接符 60"/>
          <p:cNvCxnSpPr>
            <a:stCxn id="63" idx="5"/>
            <a:endCxn id="90" idx="1"/>
          </p:cNvCxnSpPr>
          <p:nvPr/>
        </p:nvCxnSpPr>
        <p:spPr>
          <a:xfrm>
            <a:off x="8034963" y="3911774"/>
            <a:ext cx="392201" cy="168009"/>
          </a:xfrm>
          <a:prstGeom prst="line">
            <a:avLst/>
          </a:prstGeom>
          <a:ln w="31750" cap="rnd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2" name="椭圆 61"/>
          <p:cNvSpPr/>
          <p:nvPr/>
        </p:nvSpPr>
        <p:spPr>
          <a:xfrm>
            <a:off x="9257267" y="4442341"/>
            <a:ext cx="348893" cy="35418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/>
              <a:t>b</a:t>
            </a:r>
            <a:endParaRPr lang="zh-CN" altLang="en-US" sz="2400" b="1" dirty="0"/>
          </a:p>
        </p:txBody>
      </p:sp>
      <p:sp>
        <p:nvSpPr>
          <p:cNvPr id="63" name="椭圆 62"/>
          <p:cNvSpPr/>
          <p:nvPr/>
        </p:nvSpPr>
        <p:spPr>
          <a:xfrm>
            <a:off x="7737164" y="3609455"/>
            <a:ext cx="348893" cy="35418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/>
              <a:t>h</a:t>
            </a:r>
            <a:endParaRPr lang="zh-CN" altLang="en-US" sz="2400" b="1" dirty="0"/>
          </a:p>
        </p:txBody>
      </p:sp>
      <p:cxnSp>
        <p:nvCxnSpPr>
          <p:cNvPr id="64" name="直接连接符 63"/>
          <p:cNvCxnSpPr>
            <a:stCxn id="70" idx="0"/>
            <a:endCxn id="62" idx="3"/>
          </p:cNvCxnSpPr>
          <p:nvPr/>
        </p:nvCxnSpPr>
        <p:spPr>
          <a:xfrm flipV="1">
            <a:off x="8857891" y="4744660"/>
            <a:ext cx="450470" cy="389809"/>
          </a:xfrm>
          <a:prstGeom prst="line">
            <a:avLst/>
          </a:prstGeom>
          <a:ln w="31750" cap="rnd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5" name="椭圆 64"/>
          <p:cNvSpPr/>
          <p:nvPr/>
        </p:nvSpPr>
        <p:spPr>
          <a:xfrm>
            <a:off x="7330221" y="4516731"/>
            <a:ext cx="348893" cy="35418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/>
              <a:t>i</a:t>
            </a:r>
            <a:endParaRPr lang="zh-CN" altLang="en-US" sz="2400" b="1" dirty="0"/>
          </a:p>
        </p:txBody>
      </p:sp>
      <p:sp>
        <p:nvSpPr>
          <p:cNvPr id="70" name="椭圆 69"/>
          <p:cNvSpPr/>
          <p:nvPr/>
        </p:nvSpPr>
        <p:spPr>
          <a:xfrm>
            <a:off x="8683444" y="5134469"/>
            <a:ext cx="348893" cy="35418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/>
              <a:t>d</a:t>
            </a:r>
            <a:endParaRPr lang="zh-CN" altLang="en-US" sz="2400" b="1" dirty="0"/>
          </a:p>
        </p:txBody>
      </p:sp>
      <p:sp>
        <p:nvSpPr>
          <p:cNvPr id="90" name="椭圆 89"/>
          <p:cNvSpPr/>
          <p:nvPr/>
        </p:nvSpPr>
        <p:spPr>
          <a:xfrm>
            <a:off x="8376070" y="4027913"/>
            <a:ext cx="348893" cy="35418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/>
              <a:t>a</a:t>
            </a:r>
            <a:endParaRPr lang="zh-CN" altLang="en-US" sz="2400" b="1" dirty="0"/>
          </a:p>
        </p:txBody>
      </p:sp>
      <p:sp>
        <p:nvSpPr>
          <p:cNvPr id="91" name="椭圆 90"/>
          <p:cNvSpPr/>
          <p:nvPr/>
        </p:nvSpPr>
        <p:spPr>
          <a:xfrm>
            <a:off x="10707538" y="3576211"/>
            <a:ext cx="348893" cy="35418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/>
              <a:t>f</a:t>
            </a:r>
            <a:endParaRPr lang="zh-CN" altLang="en-US" sz="2400" b="1" dirty="0"/>
          </a:p>
        </p:txBody>
      </p:sp>
      <p:sp>
        <p:nvSpPr>
          <p:cNvPr id="92" name="椭圆 91"/>
          <p:cNvSpPr/>
          <p:nvPr/>
        </p:nvSpPr>
        <p:spPr>
          <a:xfrm>
            <a:off x="11196089" y="4258946"/>
            <a:ext cx="348893" cy="35418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/>
              <a:t>g</a:t>
            </a:r>
            <a:endParaRPr lang="zh-CN" altLang="en-US" sz="2400" b="1" dirty="0"/>
          </a:p>
        </p:txBody>
      </p:sp>
      <p:cxnSp>
        <p:nvCxnSpPr>
          <p:cNvPr id="93" name="直接连接符 92"/>
          <p:cNvCxnSpPr>
            <a:stCxn id="95" idx="7"/>
            <a:endCxn id="91" idx="3"/>
          </p:cNvCxnSpPr>
          <p:nvPr/>
        </p:nvCxnSpPr>
        <p:spPr>
          <a:xfrm flipV="1">
            <a:off x="10451234" y="3878530"/>
            <a:ext cx="307398" cy="231978"/>
          </a:xfrm>
          <a:prstGeom prst="line">
            <a:avLst/>
          </a:prstGeom>
          <a:ln w="31750" cap="rnd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4" name="直接连接符 93"/>
          <p:cNvCxnSpPr>
            <a:stCxn id="62" idx="5"/>
            <a:endCxn id="89" idx="0"/>
          </p:cNvCxnSpPr>
          <p:nvPr/>
        </p:nvCxnSpPr>
        <p:spPr>
          <a:xfrm>
            <a:off x="9555066" y="4744660"/>
            <a:ext cx="423550" cy="389809"/>
          </a:xfrm>
          <a:prstGeom prst="line">
            <a:avLst/>
          </a:prstGeom>
          <a:ln w="31750" cap="rnd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5" name="椭圆 94"/>
          <p:cNvSpPr/>
          <p:nvPr/>
        </p:nvSpPr>
        <p:spPr>
          <a:xfrm>
            <a:off x="10153435" y="4058638"/>
            <a:ext cx="348893" cy="35418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c</a:t>
            </a:r>
            <a:endParaRPr lang="zh-CN" altLang="en-US" sz="2400" b="1" dirty="0"/>
          </a:p>
        </p:txBody>
      </p:sp>
      <p:cxnSp>
        <p:nvCxnSpPr>
          <p:cNvPr id="96" name="直接连接符 95"/>
          <p:cNvCxnSpPr/>
          <p:nvPr/>
        </p:nvCxnSpPr>
        <p:spPr>
          <a:xfrm>
            <a:off x="7502049" y="2392451"/>
            <a:ext cx="1" cy="2010314"/>
          </a:xfrm>
          <a:prstGeom prst="line">
            <a:avLst/>
          </a:prstGeom>
          <a:ln w="25400" cap="rnd">
            <a:solidFill>
              <a:schemeClr val="tx1">
                <a:lumMod val="75000"/>
                <a:lumOff val="25000"/>
              </a:schemeClr>
            </a:solidFill>
            <a:prstDash val="dash"/>
            <a:rou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7" name="直接连接符 96"/>
          <p:cNvCxnSpPr/>
          <p:nvPr/>
        </p:nvCxnSpPr>
        <p:spPr>
          <a:xfrm>
            <a:off x="7909401" y="1476018"/>
            <a:ext cx="1" cy="2010314"/>
          </a:xfrm>
          <a:prstGeom prst="line">
            <a:avLst/>
          </a:prstGeom>
          <a:ln w="25400" cap="rnd">
            <a:solidFill>
              <a:schemeClr val="tx1">
                <a:lumMod val="75000"/>
                <a:lumOff val="25000"/>
              </a:schemeClr>
            </a:solidFill>
            <a:prstDash val="dash"/>
            <a:rou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8" name="直接连接符 97"/>
          <p:cNvCxnSpPr/>
          <p:nvPr/>
        </p:nvCxnSpPr>
        <p:spPr>
          <a:xfrm>
            <a:off x="8563773" y="1857881"/>
            <a:ext cx="1" cy="2010314"/>
          </a:xfrm>
          <a:prstGeom prst="line">
            <a:avLst/>
          </a:prstGeom>
          <a:ln w="25400" cap="rnd">
            <a:solidFill>
              <a:schemeClr val="tx1">
                <a:lumMod val="75000"/>
                <a:lumOff val="25000"/>
              </a:schemeClr>
            </a:solidFill>
            <a:prstDash val="dash"/>
            <a:rou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9" name="直接连接符 98"/>
          <p:cNvCxnSpPr/>
          <p:nvPr/>
        </p:nvCxnSpPr>
        <p:spPr>
          <a:xfrm>
            <a:off x="8873818" y="3013297"/>
            <a:ext cx="1" cy="2010314"/>
          </a:xfrm>
          <a:prstGeom prst="line">
            <a:avLst/>
          </a:prstGeom>
          <a:ln w="25400" cap="rnd">
            <a:solidFill>
              <a:schemeClr val="tx1">
                <a:lumMod val="75000"/>
                <a:lumOff val="25000"/>
              </a:schemeClr>
            </a:solidFill>
            <a:prstDash val="dash"/>
            <a:rou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0" name="直接连接符 99"/>
          <p:cNvCxnSpPr/>
          <p:nvPr/>
        </p:nvCxnSpPr>
        <p:spPr>
          <a:xfrm>
            <a:off x="9447641" y="2363423"/>
            <a:ext cx="1" cy="2010314"/>
          </a:xfrm>
          <a:prstGeom prst="line">
            <a:avLst/>
          </a:prstGeom>
          <a:ln w="25400" cap="rnd">
            <a:solidFill>
              <a:schemeClr val="tx1">
                <a:lumMod val="75000"/>
                <a:lumOff val="25000"/>
              </a:schemeClr>
            </a:solidFill>
            <a:prstDash val="dash"/>
            <a:rou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1" name="直接连接符 100"/>
          <p:cNvCxnSpPr/>
          <p:nvPr/>
        </p:nvCxnSpPr>
        <p:spPr>
          <a:xfrm>
            <a:off x="9994543" y="3056484"/>
            <a:ext cx="1" cy="2010314"/>
          </a:xfrm>
          <a:prstGeom prst="line">
            <a:avLst/>
          </a:prstGeom>
          <a:ln w="25400" cap="rnd">
            <a:solidFill>
              <a:schemeClr val="tx1">
                <a:lumMod val="75000"/>
                <a:lumOff val="25000"/>
              </a:schemeClr>
            </a:solidFill>
            <a:prstDash val="dash"/>
            <a:rou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2" name="直接连接符 101"/>
          <p:cNvCxnSpPr/>
          <p:nvPr/>
        </p:nvCxnSpPr>
        <p:spPr>
          <a:xfrm>
            <a:off x="10343809" y="2069318"/>
            <a:ext cx="1" cy="2010314"/>
          </a:xfrm>
          <a:prstGeom prst="line">
            <a:avLst/>
          </a:prstGeom>
          <a:ln w="25400" cap="rnd">
            <a:solidFill>
              <a:schemeClr val="tx1">
                <a:lumMod val="75000"/>
                <a:lumOff val="25000"/>
              </a:schemeClr>
            </a:solidFill>
            <a:prstDash val="dash"/>
            <a:rou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3" name="直接连接符 102"/>
          <p:cNvCxnSpPr/>
          <p:nvPr/>
        </p:nvCxnSpPr>
        <p:spPr>
          <a:xfrm>
            <a:off x="10876735" y="1443843"/>
            <a:ext cx="1" cy="2010314"/>
          </a:xfrm>
          <a:prstGeom prst="line">
            <a:avLst/>
          </a:prstGeom>
          <a:ln w="25400" cap="rnd">
            <a:solidFill>
              <a:schemeClr val="tx1">
                <a:lumMod val="75000"/>
                <a:lumOff val="25000"/>
              </a:schemeClr>
            </a:solidFill>
            <a:prstDash val="dash"/>
            <a:rou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4" name="直接连接符 103"/>
          <p:cNvCxnSpPr/>
          <p:nvPr/>
        </p:nvCxnSpPr>
        <p:spPr>
          <a:xfrm>
            <a:off x="11386463" y="2124460"/>
            <a:ext cx="1" cy="2010314"/>
          </a:xfrm>
          <a:prstGeom prst="line">
            <a:avLst/>
          </a:prstGeom>
          <a:ln w="25400" cap="rnd">
            <a:solidFill>
              <a:schemeClr val="tx1">
                <a:lumMod val="75000"/>
                <a:lumOff val="25000"/>
              </a:schemeClr>
            </a:solidFill>
            <a:prstDash val="dash"/>
            <a:rou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382207" y="1591484"/>
            <a:ext cx="6932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</a:rPr>
              <a:t>BFS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105" name="文本框 104"/>
          <p:cNvSpPr txBox="1"/>
          <p:nvPr/>
        </p:nvSpPr>
        <p:spPr>
          <a:xfrm>
            <a:off x="11019767" y="440002"/>
            <a:ext cx="1105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/>
              <a:t>Layer 1</a:t>
            </a:r>
            <a:endParaRPr lang="zh-CN" altLang="en-US" b="1" dirty="0"/>
          </a:p>
        </p:txBody>
      </p:sp>
      <p:sp>
        <p:nvSpPr>
          <p:cNvPr id="106" name="文本框 105"/>
          <p:cNvSpPr txBox="1"/>
          <p:nvPr/>
        </p:nvSpPr>
        <p:spPr>
          <a:xfrm>
            <a:off x="11239977" y="3126232"/>
            <a:ext cx="1105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/>
              <a:t>Layer 2</a:t>
            </a:r>
            <a:endParaRPr lang="zh-CN" altLang="en-US" b="1" dirty="0"/>
          </a:p>
        </p:txBody>
      </p:sp>
      <p:grpSp>
        <p:nvGrpSpPr>
          <p:cNvPr id="24" name="组合 23"/>
          <p:cNvGrpSpPr/>
          <p:nvPr/>
        </p:nvGrpSpPr>
        <p:grpSpPr>
          <a:xfrm>
            <a:off x="7211878" y="642173"/>
            <a:ext cx="4502185" cy="1944448"/>
            <a:chOff x="7211878" y="642173"/>
            <a:chExt cx="4502185" cy="1944448"/>
          </a:xfrm>
        </p:grpSpPr>
        <p:sp>
          <p:nvSpPr>
            <p:cNvPr id="23" name="文本框 22"/>
            <p:cNvSpPr txBox="1"/>
            <p:nvPr/>
          </p:nvSpPr>
          <p:spPr>
            <a:xfrm>
              <a:off x="7859965" y="642173"/>
              <a:ext cx="4823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 smtClean="0"/>
                <a:t>1</a:t>
              </a:r>
              <a:endParaRPr lang="zh-CN" altLang="en-US" sz="2400" b="1" dirty="0"/>
            </a:p>
          </p:txBody>
        </p:sp>
        <p:sp>
          <p:nvSpPr>
            <p:cNvPr id="107" name="文本框 106"/>
            <p:cNvSpPr txBox="1"/>
            <p:nvPr/>
          </p:nvSpPr>
          <p:spPr>
            <a:xfrm>
              <a:off x="7211878" y="1475838"/>
              <a:ext cx="4823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 smtClean="0"/>
                <a:t>2</a:t>
              </a:r>
              <a:endParaRPr lang="zh-CN" altLang="en-US" sz="2400" b="1" dirty="0"/>
            </a:p>
          </p:txBody>
        </p:sp>
        <p:sp>
          <p:nvSpPr>
            <p:cNvPr id="108" name="文本框 107"/>
            <p:cNvSpPr txBox="1"/>
            <p:nvPr/>
          </p:nvSpPr>
          <p:spPr>
            <a:xfrm>
              <a:off x="8566705" y="1117033"/>
              <a:ext cx="4823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 smtClean="0"/>
                <a:t>3</a:t>
              </a:r>
              <a:endParaRPr lang="zh-CN" altLang="en-US" sz="2400" b="1" dirty="0"/>
            </a:p>
          </p:txBody>
        </p:sp>
        <p:sp>
          <p:nvSpPr>
            <p:cNvPr id="109" name="文本框 108"/>
            <p:cNvSpPr txBox="1"/>
            <p:nvPr/>
          </p:nvSpPr>
          <p:spPr>
            <a:xfrm>
              <a:off x="9191631" y="1408786"/>
              <a:ext cx="4823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 smtClean="0"/>
                <a:t>4</a:t>
              </a:r>
              <a:endParaRPr lang="zh-CN" altLang="en-US" sz="2400" b="1" dirty="0"/>
            </a:p>
          </p:txBody>
        </p:sp>
        <p:sp>
          <p:nvSpPr>
            <p:cNvPr id="110" name="文本框 109"/>
            <p:cNvSpPr txBox="1"/>
            <p:nvPr/>
          </p:nvSpPr>
          <p:spPr>
            <a:xfrm>
              <a:off x="9875084" y="1131441"/>
              <a:ext cx="4823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 smtClean="0"/>
                <a:t>5</a:t>
              </a:r>
              <a:endParaRPr lang="zh-CN" altLang="en-US" sz="2400" b="1" dirty="0"/>
            </a:p>
          </p:txBody>
        </p:sp>
        <p:sp>
          <p:nvSpPr>
            <p:cNvPr id="111" name="文本框 110"/>
            <p:cNvSpPr txBox="1"/>
            <p:nvPr/>
          </p:nvSpPr>
          <p:spPr>
            <a:xfrm>
              <a:off x="10394339" y="693182"/>
              <a:ext cx="4823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 smtClean="0"/>
                <a:t>6</a:t>
              </a:r>
              <a:endParaRPr lang="zh-CN" altLang="en-US" sz="2400" b="1" dirty="0"/>
            </a:p>
          </p:txBody>
        </p:sp>
        <p:sp>
          <p:nvSpPr>
            <p:cNvPr id="112" name="文本框 111"/>
            <p:cNvSpPr txBox="1"/>
            <p:nvPr/>
          </p:nvSpPr>
          <p:spPr>
            <a:xfrm>
              <a:off x="11231667" y="1237854"/>
              <a:ext cx="4823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 smtClean="0"/>
                <a:t>7</a:t>
              </a:r>
              <a:endParaRPr lang="zh-CN" altLang="en-US" sz="2400" b="1" dirty="0"/>
            </a:p>
          </p:txBody>
        </p:sp>
        <p:sp>
          <p:nvSpPr>
            <p:cNvPr id="113" name="文本框 112"/>
            <p:cNvSpPr txBox="1"/>
            <p:nvPr/>
          </p:nvSpPr>
          <p:spPr>
            <a:xfrm>
              <a:off x="8579987" y="2093563"/>
              <a:ext cx="4823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 smtClean="0"/>
                <a:t>8</a:t>
              </a:r>
              <a:endParaRPr lang="zh-CN" altLang="en-US" sz="2400" b="1" dirty="0"/>
            </a:p>
          </p:txBody>
        </p:sp>
        <p:sp>
          <p:nvSpPr>
            <p:cNvPr id="114" name="文本框 113"/>
            <p:cNvSpPr txBox="1"/>
            <p:nvPr/>
          </p:nvSpPr>
          <p:spPr>
            <a:xfrm>
              <a:off x="9747680" y="2124956"/>
              <a:ext cx="4823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 smtClean="0"/>
                <a:t>9</a:t>
              </a:r>
              <a:endParaRPr lang="zh-CN" altLang="en-US" sz="2400" b="1" dirty="0"/>
            </a:p>
          </p:txBody>
        </p:sp>
      </p:grpSp>
      <p:grpSp>
        <p:nvGrpSpPr>
          <p:cNvPr id="124" name="组合 123"/>
          <p:cNvGrpSpPr/>
          <p:nvPr/>
        </p:nvGrpSpPr>
        <p:grpSpPr>
          <a:xfrm>
            <a:off x="7369921" y="3278903"/>
            <a:ext cx="4497813" cy="2151805"/>
            <a:chOff x="7369921" y="3278903"/>
            <a:chExt cx="4497813" cy="2151805"/>
          </a:xfrm>
        </p:grpSpPr>
        <p:sp>
          <p:nvSpPr>
            <p:cNvPr id="115" name="文本框 114"/>
            <p:cNvSpPr txBox="1"/>
            <p:nvPr/>
          </p:nvSpPr>
          <p:spPr>
            <a:xfrm>
              <a:off x="7380637" y="3278903"/>
              <a:ext cx="6487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 smtClean="0">
                  <a:solidFill>
                    <a:srgbClr val="7030A0"/>
                  </a:solidFill>
                </a:rPr>
                <a:t>10</a:t>
              </a:r>
              <a:endParaRPr lang="zh-CN" altLang="en-US" sz="2400" b="1" dirty="0">
                <a:solidFill>
                  <a:srgbClr val="7030A0"/>
                </a:solidFill>
              </a:endParaRPr>
            </a:p>
          </p:txBody>
        </p:sp>
        <p:sp>
          <p:nvSpPr>
            <p:cNvPr id="116" name="文本框 115"/>
            <p:cNvSpPr txBox="1"/>
            <p:nvPr/>
          </p:nvSpPr>
          <p:spPr>
            <a:xfrm>
              <a:off x="7369921" y="4147441"/>
              <a:ext cx="6487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 smtClean="0">
                  <a:solidFill>
                    <a:srgbClr val="7030A0"/>
                  </a:solidFill>
                </a:rPr>
                <a:t>11</a:t>
              </a:r>
              <a:endParaRPr lang="zh-CN" altLang="en-US" sz="2400" b="1" dirty="0">
                <a:solidFill>
                  <a:srgbClr val="7030A0"/>
                </a:solidFill>
              </a:endParaRPr>
            </a:p>
          </p:txBody>
        </p:sp>
        <p:sp>
          <p:nvSpPr>
            <p:cNvPr id="117" name="文本框 116"/>
            <p:cNvSpPr txBox="1"/>
            <p:nvPr/>
          </p:nvSpPr>
          <p:spPr>
            <a:xfrm>
              <a:off x="8376070" y="3649177"/>
              <a:ext cx="6487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 smtClean="0">
                  <a:solidFill>
                    <a:srgbClr val="7030A0"/>
                  </a:solidFill>
                </a:rPr>
                <a:t>12</a:t>
              </a:r>
              <a:endParaRPr lang="zh-CN" altLang="en-US" sz="2400" b="1" dirty="0">
                <a:solidFill>
                  <a:srgbClr val="7030A0"/>
                </a:solidFill>
              </a:endParaRPr>
            </a:p>
          </p:txBody>
        </p:sp>
        <p:sp>
          <p:nvSpPr>
            <p:cNvPr id="118" name="文本框 117"/>
            <p:cNvSpPr txBox="1"/>
            <p:nvPr/>
          </p:nvSpPr>
          <p:spPr>
            <a:xfrm>
              <a:off x="8858362" y="4192661"/>
              <a:ext cx="6487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 smtClean="0">
                  <a:solidFill>
                    <a:srgbClr val="7030A0"/>
                  </a:solidFill>
                </a:rPr>
                <a:t>13</a:t>
              </a:r>
              <a:endParaRPr lang="zh-CN" altLang="en-US" sz="2400" b="1" dirty="0">
                <a:solidFill>
                  <a:srgbClr val="7030A0"/>
                </a:solidFill>
              </a:endParaRPr>
            </a:p>
          </p:txBody>
        </p:sp>
        <p:sp>
          <p:nvSpPr>
            <p:cNvPr id="119" name="文本框 118"/>
            <p:cNvSpPr txBox="1"/>
            <p:nvPr/>
          </p:nvSpPr>
          <p:spPr>
            <a:xfrm>
              <a:off x="9829093" y="3696081"/>
              <a:ext cx="6487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 smtClean="0">
                  <a:solidFill>
                    <a:srgbClr val="7030A0"/>
                  </a:solidFill>
                </a:rPr>
                <a:t>14</a:t>
              </a:r>
              <a:endParaRPr lang="zh-CN" altLang="en-US" sz="2400" b="1" dirty="0">
                <a:solidFill>
                  <a:srgbClr val="7030A0"/>
                </a:solidFill>
              </a:endParaRPr>
            </a:p>
          </p:txBody>
        </p:sp>
        <p:sp>
          <p:nvSpPr>
            <p:cNvPr id="120" name="文本框 119"/>
            <p:cNvSpPr txBox="1"/>
            <p:nvPr/>
          </p:nvSpPr>
          <p:spPr>
            <a:xfrm>
              <a:off x="8221635" y="4841328"/>
              <a:ext cx="6487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 smtClean="0">
                  <a:solidFill>
                    <a:srgbClr val="7030A0"/>
                  </a:solidFill>
                </a:rPr>
                <a:t>17</a:t>
              </a:r>
              <a:endParaRPr lang="zh-CN" altLang="en-US" sz="2400" b="1" dirty="0">
                <a:solidFill>
                  <a:srgbClr val="7030A0"/>
                </a:solidFill>
              </a:endParaRPr>
            </a:p>
          </p:txBody>
        </p:sp>
        <p:sp>
          <p:nvSpPr>
            <p:cNvPr id="121" name="文本框 120"/>
            <p:cNvSpPr txBox="1"/>
            <p:nvPr/>
          </p:nvSpPr>
          <p:spPr>
            <a:xfrm>
              <a:off x="9308361" y="4969043"/>
              <a:ext cx="6487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 smtClean="0">
                  <a:solidFill>
                    <a:srgbClr val="7030A0"/>
                  </a:solidFill>
                </a:rPr>
                <a:t>18</a:t>
              </a:r>
              <a:endParaRPr lang="zh-CN" altLang="en-US" sz="2400" b="1" dirty="0">
                <a:solidFill>
                  <a:srgbClr val="7030A0"/>
                </a:solidFill>
              </a:endParaRPr>
            </a:p>
          </p:txBody>
        </p:sp>
        <p:sp>
          <p:nvSpPr>
            <p:cNvPr id="122" name="文本框 121"/>
            <p:cNvSpPr txBox="1"/>
            <p:nvPr/>
          </p:nvSpPr>
          <p:spPr>
            <a:xfrm>
              <a:off x="10234601" y="3371787"/>
              <a:ext cx="6487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 smtClean="0">
                  <a:solidFill>
                    <a:srgbClr val="7030A0"/>
                  </a:solidFill>
                </a:rPr>
                <a:t>15</a:t>
              </a:r>
              <a:endParaRPr lang="zh-CN" altLang="en-US" sz="2400" b="1" dirty="0">
                <a:solidFill>
                  <a:srgbClr val="7030A0"/>
                </a:solidFill>
              </a:endParaRPr>
            </a:p>
          </p:txBody>
        </p:sp>
        <p:sp>
          <p:nvSpPr>
            <p:cNvPr id="123" name="文本框 122"/>
            <p:cNvSpPr txBox="1"/>
            <p:nvPr/>
          </p:nvSpPr>
          <p:spPr>
            <a:xfrm>
              <a:off x="11219028" y="3903942"/>
              <a:ext cx="6487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 smtClean="0">
                  <a:solidFill>
                    <a:srgbClr val="7030A0"/>
                  </a:solidFill>
                </a:rPr>
                <a:t>16</a:t>
              </a:r>
              <a:endParaRPr lang="zh-CN" altLang="en-US" sz="2400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125" name="文本框 124"/>
          <p:cNvSpPr txBox="1"/>
          <p:nvPr/>
        </p:nvSpPr>
        <p:spPr>
          <a:xfrm>
            <a:off x="439999" y="6937827"/>
            <a:ext cx="71097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随便选中一个顶点开始，假设从 </a:t>
            </a:r>
            <a:r>
              <a:rPr lang="en-US" altLang="zh-CN" b="1" dirty="0" smtClean="0">
                <a:solidFill>
                  <a:srgbClr val="FF0000"/>
                </a:solidFill>
              </a:rPr>
              <a:t>a</a:t>
            </a:r>
            <a:r>
              <a:rPr lang="en-US" altLang="zh-CN" b="1" dirty="0" smtClean="0"/>
              <a:t> </a:t>
            </a:r>
            <a:r>
              <a:rPr lang="zh-CN" altLang="en-US" b="1" dirty="0" smtClean="0"/>
              <a:t>开始</a:t>
            </a:r>
            <a:endParaRPr lang="en-US" altLang="zh-CN" b="1" dirty="0" smtClean="0"/>
          </a:p>
          <a:p>
            <a:r>
              <a:rPr lang="zh-CN" altLang="en-US" b="1" dirty="0" smtClean="0"/>
              <a:t>对每一层的 </a:t>
            </a:r>
            <a:r>
              <a:rPr lang="en-US" altLang="zh-CN" b="1" dirty="0" smtClean="0"/>
              <a:t>a </a:t>
            </a:r>
            <a:r>
              <a:rPr lang="zh-CN" altLang="en-US" b="1" dirty="0" smtClean="0"/>
              <a:t>都进行广度优先遍历（</a:t>
            </a:r>
            <a:r>
              <a:rPr lang="en-US" altLang="zh-CN" b="1" dirty="0" smtClean="0">
                <a:solidFill>
                  <a:srgbClr val="FF0000"/>
                </a:solidFill>
              </a:rPr>
              <a:t>BFS</a:t>
            </a:r>
            <a:r>
              <a:rPr lang="zh-CN" altLang="en-US" b="1" dirty="0" smtClean="0"/>
              <a:t>）并且放入一个队列之中</a:t>
            </a:r>
            <a:endParaRPr lang="en-US" altLang="zh-CN" b="1" dirty="0" smtClean="0"/>
          </a:p>
          <a:p>
            <a:r>
              <a:rPr lang="zh-CN" altLang="en-US" b="1" dirty="0"/>
              <a:t>遍</a:t>
            </a:r>
            <a:r>
              <a:rPr lang="zh-CN" altLang="en-US" b="1" dirty="0" smtClean="0"/>
              <a:t>历完成之后再从队列依次取出 </a:t>
            </a:r>
            <a:r>
              <a:rPr lang="en-US" altLang="zh-CN" b="1" dirty="0" smtClean="0"/>
              <a:t>a </a:t>
            </a:r>
            <a:r>
              <a:rPr lang="zh-CN" altLang="en-US" b="1" dirty="0" smtClean="0"/>
              <a:t>，并且将与 </a:t>
            </a:r>
            <a:r>
              <a:rPr lang="en-US" altLang="zh-CN" b="1" dirty="0" smtClean="0"/>
              <a:t>a </a:t>
            </a:r>
            <a:r>
              <a:rPr lang="zh-CN" altLang="en-US" b="1" dirty="0" smtClean="0"/>
              <a:t>相邻的结点放入队列</a:t>
            </a:r>
            <a:endParaRPr lang="en-US" altLang="zh-CN" b="1" dirty="0" smtClean="0"/>
          </a:p>
          <a:p>
            <a:r>
              <a:rPr lang="zh-CN" altLang="en-US" b="1" dirty="0"/>
              <a:t>直</a:t>
            </a:r>
            <a:r>
              <a:rPr lang="zh-CN" altLang="en-US" b="1" dirty="0" smtClean="0"/>
              <a:t>至这个队列为空了，停止这个循环</a:t>
            </a:r>
            <a:endParaRPr lang="zh-CN" altLang="en-US" b="1" dirty="0"/>
          </a:p>
        </p:txBody>
      </p:sp>
      <p:sp>
        <p:nvSpPr>
          <p:cNvPr id="2" name="矩形 1"/>
          <p:cNvSpPr/>
          <p:nvPr/>
        </p:nvSpPr>
        <p:spPr>
          <a:xfrm>
            <a:off x="440750" y="977442"/>
            <a:ext cx="43710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/>
              <a:t>Multiplex degeneracy of a vertex</a:t>
            </a:r>
          </a:p>
        </p:txBody>
      </p:sp>
      <p:sp>
        <p:nvSpPr>
          <p:cNvPr id="3" name="矩形 2"/>
          <p:cNvSpPr/>
          <p:nvPr/>
        </p:nvSpPr>
        <p:spPr>
          <a:xfrm>
            <a:off x="1208078" y="1591484"/>
            <a:ext cx="20466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/>
              <a:t>ie. Start from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a</a:t>
            </a:r>
            <a:endParaRPr lang="zh-CN" altLang="en-US" sz="2400" dirty="0"/>
          </a:p>
        </p:txBody>
      </p:sp>
      <p:grpSp>
        <p:nvGrpSpPr>
          <p:cNvPr id="10" name="组合 9"/>
          <p:cNvGrpSpPr/>
          <p:nvPr/>
        </p:nvGrpSpPr>
        <p:grpSpPr>
          <a:xfrm>
            <a:off x="742656" y="2162622"/>
            <a:ext cx="4978196" cy="925207"/>
            <a:chOff x="2039164" y="1639618"/>
            <a:chExt cx="3027102" cy="925207"/>
          </a:xfrm>
        </p:grpSpPr>
        <p:sp>
          <p:nvSpPr>
            <p:cNvPr id="4" name="矩形 3"/>
            <p:cNvSpPr/>
            <p:nvPr/>
          </p:nvSpPr>
          <p:spPr>
            <a:xfrm>
              <a:off x="2187205" y="1639618"/>
              <a:ext cx="33378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1" dirty="0" smtClean="0">
                  <a:solidFill>
                    <a:srgbClr val="FF0000"/>
                  </a:solidFill>
                </a:rPr>
                <a:t>Q </a:t>
              </a:r>
              <a:endParaRPr lang="zh-CN" altLang="en-US" dirty="0"/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2039164" y="2040835"/>
              <a:ext cx="3027102" cy="523990"/>
              <a:chOff x="1818990" y="3228692"/>
              <a:chExt cx="3027102" cy="523990"/>
            </a:xfrm>
          </p:grpSpPr>
          <p:cxnSp>
            <p:nvCxnSpPr>
              <p:cNvPr id="7" name="直接连接符 6"/>
              <p:cNvCxnSpPr/>
              <p:nvPr/>
            </p:nvCxnSpPr>
            <p:spPr>
              <a:xfrm>
                <a:off x="1818990" y="3228692"/>
                <a:ext cx="3027102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直接连接符 71"/>
              <p:cNvCxnSpPr/>
              <p:nvPr/>
            </p:nvCxnSpPr>
            <p:spPr>
              <a:xfrm>
                <a:off x="1818990" y="3752682"/>
                <a:ext cx="3027102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6" name="圆角矩形 75"/>
          <p:cNvSpPr/>
          <p:nvPr/>
        </p:nvSpPr>
        <p:spPr>
          <a:xfrm>
            <a:off x="4982177" y="2576153"/>
            <a:ext cx="510639" cy="50207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chemeClr val="tx1"/>
                </a:solidFill>
              </a:rPr>
              <a:t>h1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77" name="圆角矩形 76"/>
          <p:cNvSpPr/>
          <p:nvPr/>
        </p:nvSpPr>
        <p:spPr>
          <a:xfrm>
            <a:off x="3337413" y="2577247"/>
            <a:ext cx="514457" cy="50207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en-US" altLang="zh-CN" sz="2000" b="1" spc="-300" dirty="0" smtClean="0">
                <a:solidFill>
                  <a:schemeClr val="tx1"/>
                </a:solidFill>
              </a:rPr>
              <a:t>h10</a:t>
            </a:r>
            <a:endParaRPr lang="zh-CN" altLang="en-US" sz="2000" b="1" spc="-300" dirty="0">
              <a:solidFill>
                <a:schemeClr val="tx1"/>
              </a:solidFill>
            </a:endParaRPr>
          </a:p>
        </p:txBody>
      </p:sp>
      <p:sp>
        <p:nvSpPr>
          <p:cNvPr id="78" name="圆角矩形 77"/>
          <p:cNvSpPr/>
          <p:nvPr/>
        </p:nvSpPr>
        <p:spPr>
          <a:xfrm>
            <a:off x="4435195" y="2576153"/>
            <a:ext cx="510639" cy="50207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chemeClr val="tx1"/>
                </a:solidFill>
              </a:rPr>
              <a:t>i2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79" name="圆角矩形 78"/>
          <p:cNvSpPr/>
          <p:nvPr/>
        </p:nvSpPr>
        <p:spPr>
          <a:xfrm>
            <a:off x="3888213" y="2576153"/>
            <a:ext cx="510639" cy="50207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chemeClr val="tx1"/>
                </a:solidFill>
              </a:rPr>
              <a:t>b4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80" name="圆角矩形 79"/>
          <p:cNvSpPr/>
          <p:nvPr/>
        </p:nvSpPr>
        <p:spPr>
          <a:xfrm>
            <a:off x="2786613" y="2577247"/>
            <a:ext cx="514457" cy="50207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en-US" altLang="zh-CN" sz="2000" b="1" spc="-300" dirty="0" smtClean="0">
                <a:solidFill>
                  <a:schemeClr val="tx1"/>
                </a:solidFill>
              </a:rPr>
              <a:t>c14</a:t>
            </a:r>
            <a:endParaRPr lang="zh-CN" altLang="en-US" sz="2000" b="1" spc="-300" dirty="0">
              <a:solidFill>
                <a:schemeClr val="tx1"/>
              </a:solidFill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7658779" y="889664"/>
            <a:ext cx="506510" cy="50651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椭圆 82"/>
          <p:cNvSpPr/>
          <p:nvPr/>
        </p:nvSpPr>
        <p:spPr>
          <a:xfrm>
            <a:off x="7251413" y="1804838"/>
            <a:ext cx="506510" cy="50651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椭圆 83"/>
          <p:cNvSpPr/>
          <p:nvPr/>
        </p:nvSpPr>
        <p:spPr>
          <a:xfrm>
            <a:off x="9170410" y="1726713"/>
            <a:ext cx="506510" cy="50651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椭圆 88"/>
          <p:cNvSpPr/>
          <p:nvPr/>
        </p:nvSpPr>
        <p:spPr>
          <a:xfrm>
            <a:off x="9804169" y="5134469"/>
            <a:ext cx="348893" cy="35418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/>
              <a:t>e</a:t>
            </a:r>
            <a:endParaRPr lang="zh-CN" altLang="en-US" sz="2400" b="1" dirty="0"/>
          </a:p>
        </p:txBody>
      </p:sp>
      <p:sp>
        <p:nvSpPr>
          <p:cNvPr id="85" name="椭圆 84"/>
          <p:cNvSpPr/>
          <p:nvPr/>
        </p:nvSpPr>
        <p:spPr>
          <a:xfrm>
            <a:off x="7657564" y="3533294"/>
            <a:ext cx="506510" cy="50651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椭圆 85"/>
          <p:cNvSpPr/>
          <p:nvPr/>
        </p:nvSpPr>
        <p:spPr>
          <a:xfrm>
            <a:off x="10071008" y="3991803"/>
            <a:ext cx="506510" cy="50651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圆角矩形 86"/>
          <p:cNvSpPr/>
          <p:nvPr/>
        </p:nvSpPr>
        <p:spPr>
          <a:xfrm>
            <a:off x="2220960" y="2577247"/>
            <a:ext cx="514457" cy="50207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en-US" altLang="zh-CN" sz="2000" b="1" spc="-300" dirty="0" smtClean="0">
                <a:solidFill>
                  <a:schemeClr val="tx1"/>
                </a:solidFill>
              </a:rPr>
              <a:t>c5</a:t>
            </a:r>
            <a:endParaRPr lang="zh-CN" altLang="en-US" sz="2000" b="1" spc="-300" dirty="0">
              <a:solidFill>
                <a:schemeClr val="tx1"/>
              </a:solidFill>
            </a:endParaRPr>
          </a:p>
        </p:txBody>
      </p:sp>
      <p:sp>
        <p:nvSpPr>
          <p:cNvPr id="88" name="圆角矩形 87"/>
          <p:cNvSpPr/>
          <p:nvPr/>
        </p:nvSpPr>
        <p:spPr>
          <a:xfrm>
            <a:off x="1645517" y="2577247"/>
            <a:ext cx="514457" cy="50207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en-US" altLang="zh-CN" sz="2000" b="1" spc="-300" dirty="0" smtClean="0">
                <a:solidFill>
                  <a:schemeClr val="tx1"/>
                </a:solidFill>
              </a:rPr>
              <a:t>f15</a:t>
            </a:r>
            <a:endParaRPr lang="zh-CN" altLang="en-US" sz="2000" b="1" spc="-300" dirty="0">
              <a:solidFill>
                <a:schemeClr val="tx1"/>
              </a:solidFill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374047" y="270950"/>
            <a:ext cx="268855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Our Solution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127" name="图片 126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77581" y="3533294"/>
            <a:ext cx="4855598" cy="1064699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45517" y="5190398"/>
            <a:ext cx="3649554" cy="674443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58194"/>
          <a:stretch/>
        </p:blipFill>
        <p:spPr>
          <a:xfrm>
            <a:off x="1685925" y="6011727"/>
            <a:ext cx="1534322" cy="624116"/>
          </a:xfrm>
          <a:prstGeom prst="rect">
            <a:avLst/>
          </a:prstGeom>
        </p:spPr>
      </p:pic>
      <p:sp>
        <p:nvSpPr>
          <p:cNvPr id="15" name="右箭头 14"/>
          <p:cNvSpPr/>
          <p:nvPr/>
        </p:nvSpPr>
        <p:spPr>
          <a:xfrm rot="3315615">
            <a:off x="986116" y="4744660"/>
            <a:ext cx="659401" cy="3898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0758632" y="6356350"/>
            <a:ext cx="595168" cy="365125"/>
          </a:xfrm>
        </p:spPr>
        <p:txBody>
          <a:bodyPr/>
          <a:lstStyle/>
          <a:p>
            <a:pPr>
              <a:defRPr/>
            </a:pPr>
            <a:fld id="{F0A9809E-90CD-4D45-A221-C1A02AD0F25F}" type="slidenum">
              <a:rPr lang="zh-CN" altLang="en-US" smtClean="0"/>
              <a:pPr>
                <a:defRPr/>
              </a:pPr>
              <a:t>13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6414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75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5" dur="75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8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4" dur="75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7" dur="75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8" dur="500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4" dur="5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6" dur="50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2" dur="500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" grpId="0"/>
      <p:bldP spid="3" grpId="0"/>
      <p:bldP spid="76" grpId="0" animBg="1"/>
      <p:bldP spid="76" grpId="1" animBg="1"/>
      <p:bldP spid="77" grpId="0" animBg="1"/>
      <p:bldP spid="77" grpId="1" animBg="1"/>
      <p:bldP spid="78" grpId="0" animBg="1"/>
      <p:bldP spid="78" grpId="1" animBg="1"/>
      <p:bldP spid="79" grpId="0" animBg="1"/>
      <p:bldP spid="79" grpId="1" animBg="1"/>
      <p:bldP spid="80" grpId="0" animBg="1"/>
      <p:bldP spid="80" grpId="1" animBg="1"/>
      <p:bldP spid="11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1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70807" y="269587"/>
            <a:ext cx="23666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Contents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018605" y="1817664"/>
            <a:ext cx="826180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Preparation &amp; Problem </a:t>
            </a: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definition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Exist solution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Our solution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Experiments </a:t>
            </a: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&amp; Applications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Conclusion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A9809E-90CD-4D45-A221-C1A02AD0F25F}" type="slidenum">
              <a:rPr lang="zh-CN" altLang="en-US" smtClean="0"/>
              <a:pPr>
                <a:defRPr/>
              </a:pPr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0277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" dur="75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4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8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9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0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1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2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6109" t="6446" r="8146" b="8584"/>
          <a:stretch/>
        </p:blipFill>
        <p:spPr>
          <a:xfrm>
            <a:off x="3400176" y="332717"/>
            <a:ext cx="5316675" cy="2817838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55326" y="211686"/>
            <a:ext cx="2109295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Experiments</a:t>
            </a:r>
          </a:p>
        </p:txBody>
      </p:sp>
      <p:grpSp>
        <p:nvGrpSpPr>
          <p:cNvPr id="19" name="组合 18"/>
          <p:cNvGrpSpPr/>
          <p:nvPr/>
        </p:nvGrpSpPr>
        <p:grpSpPr>
          <a:xfrm>
            <a:off x="865756" y="3347680"/>
            <a:ext cx="3757044" cy="3319391"/>
            <a:chOff x="1145156" y="3347680"/>
            <a:chExt cx="3757044" cy="3319391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8010" t="9731" r="53177" b="11394"/>
            <a:stretch/>
          </p:blipFill>
          <p:spPr>
            <a:xfrm>
              <a:off x="1625600" y="3347680"/>
              <a:ext cx="3276600" cy="3015542"/>
            </a:xfrm>
            <a:prstGeom prst="rect">
              <a:avLst/>
            </a:prstGeom>
          </p:spPr>
        </p:pic>
        <p:sp>
          <p:nvSpPr>
            <p:cNvPr id="4" name="文本框 3"/>
            <p:cNvSpPr txBox="1"/>
            <p:nvPr/>
          </p:nvSpPr>
          <p:spPr>
            <a:xfrm>
              <a:off x="1732214" y="6297739"/>
              <a:ext cx="4384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 smtClean="0"/>
                <a:t>AF</a:t>
              </a:r>
              <a:endParaRPr lang="zh-CN" altLang="en-US" b="1" dirty="0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2152190" y="6297739"/>
              <a:ext cx="5870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 smtClean="0"/>
                <a:t>BA</a:t>
              </a:r>
              <a:endParaRPr lang="zh-CN" altLang="en-US" b="1" dirty="0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2720813" y="6297739"/>
              <a:ext cx="5870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 smtClean="0"/>
                <a:t>LU</a:t>
              </a:r>
              <a:endParaRPr lang="zh-CN" altLang="en-US" b="1" dirty="0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3289436" y="6297739"/>
              <a:ext cx="5870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 smtClean="0"/>
                <a:t>AG</a:t>
              </a:r>
              <a:endParaRPr lang="zh-CN" altLang="en-US" b="1" dirty="0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3858058" y="6297739"/>
              <a:ext cx="5870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 smtClean="0"/>
                <a:t>CBC</a:t>
              </a:r>
              <a:endParaRPr lang="zh-CN" altLang="en-US" b="1" dirty="0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253106" y="5846889"/>
              <a:ext cx="4384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 smtClean="0"/>
                <a:t>AF</a:t>
              </a:r>
              <a:endParaRPr lang="zh-CN" altLang="en-US" b="1" dirty="0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176906" y="5340755"/>
              <a:ext cx="5870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 smtClean="0"/>
                <a:t>BA</a:t>
              </a:r>
              <a:endParaRPr lang="zh-CN" altLang="en-US" b="1" dirty="0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170556" y="4834622"/>
              <a:ext cx="5870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 smtClean="0"/>
                <a:t>LU</a:t>
              </a:r>
              <a:endParaRPr lang="zh-CN" altLang="en-US" b="1" dirty="0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1157856" y="4328489"/>
              <a:ext cx="5870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 smtClean="0"/>
                <a:t>AG</a:t>
              </a:r>
              <a:endParaRPr lang="zh-CN" altLang="en-US" b="1" dirty="0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1145156" y="3822356"/>
              <a:ext cx="5870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 smtClean="0"/>
                <a:t>CBC</a:t>
              </a:r>
              <a:endParaRPr lang="zh-CN" altLang="en-US" b="1" dirty="0"/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5056881" y="3401075"/>
            <a:ext cx="3890269" cy="3208846"/>
            <a:chOff x="6784081" y="3401075"/>
            <a:chExt cx="3890269" cy="3208846"/>
          </a:xfrm>
        </p:grpSpPr>
        <p:sp>
          <p:nvSpPr>
            <p:cNvPr id="20" name="文本框 19"/>
            <p:cNvSpPr txBox="1"/>
            <p:nvPr/>
          </p:nvSpPr>
          <p:spPr>
            <a:xfrm>
              <a:off x="9017136" y="6240589"/>
              <a:ext cx="5870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 smtClean="0"/>
                <a:t>AG</a:t>
              </a:r>
              <a:endParaRPr lang="zh-CN" altLang="en-US" b="1" dirty="0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9585758" y="6240589"/>
              <a:ext cx="5870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 smtClean="0"/>
                <a:t>CBC</a:t>
              </a:r>
              <a:endParaRPr lang="zh-CN" altLang="en-US" b="1" dirty="0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7496052" y="6240589"/>
              <a:ext cx="7312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 smtClean="0"/>
                <a:t>ALGO</a:t>
              </a:r>
              <a:endParaRPr lang="zh-CN" altLang="en-US" b="1" dirty="0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8299354" y="6240589"/>
              <a:ext cx="5870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 smtClean="0"/>
                <a:t>AI</a:t>
              </a:r>
              <a:endParaRPr lang="zh-CN" altLang="en-US" b="1" dirty="0"/>
            </a:p>
          </p:txBody>
        </p:sp>
        <p:grpSp>
          <p:nvGrpSpPr>
            <p:cNvPr id="28" name="组合 27"/>
            <p:cNvGrpSpPr/>
            <p:nvPr/>
          </p:nvGrpSpPr>
          <p:grpSpPr>
            <a:xfrm>
              <a:off x="6784081" y="3401075"/>
              <a:ext cx="3890269" cy="2936225"/>
              <a:chOff x="6809481" y="3401075"/>
              <a:chExt cx="3890269" cy="2936225"/>
            </a:xfrm>
          </p:grpSpPr>
          <p:pic>
            <p:nvPicPr>
              <p:cNvPr id="9" name="图片 8"/>
              <p:cNvPicPr>
                <a:picLocks noChangeAspect="1"/>
              </p:cNvPicPr>
              <p:nvPr/>
            </p:nvPicPr>
            <p:blipFill rotWithShape="1">
              <a:blip r:embed="rId4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 l="54376" t="11790" r="6944" b="10923"/>
              <a:stretch/>
            </p:blipFill>
            <p:spPr>
              <a:xfrm>
                <a:off x="7454900" y="3401075"/>
                <a:ext cx="3244850" cy="2936225"/>
              </a:xfrm>
              <a:prstGeom prst="rect">
                <a:avLst/>
              </a:prstGeom>
            </p:spPr>
          </p:pic>
          <p:sp>
            <p:nvSpPr>
              <p:cNvPr id="24" name="文本框 23"/>
              <p:cNvSpPr txBox="1"/>
              <p:nvPr/>
            </p:nvSpPr>
            <p:spPr>
              <a:xfrm>
                <a:off x="6809481" y="5811753"/>
                <a:ext cx="7312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dirty="0" smtClean="0"/>
                  <a:t>ALGO</a:t>
                </a:r>
                <a:endParaRPr lang="zh-CN" altLang="en-US" b="1" dirty="0"/>
              </a:p>
            </p:txBody>
          </p:sp>
          <p:sp>
            <p:nvSpPr>
              <p:cNvPr id="25" name="文本框 24"/>
              <p:cNvSpPr txBox="1"/>
              <p:nvPr/>
            </p:nvSpPr>
            <p:spPr>
              <a:xfrm>
                <a:off x="6953644" y="5132495"/>
                <a:ext cx="5870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dirty="0" smtClean="0"/>
                  <a:t>AI</a:t>
                </a:r>
                <a:endParaRPr lang="zh-CN" altLang="en-US" b="1" dirty="0"/>
              </a:p>
            </p:txBody>
          </p:sp>
          <p:sp>
            <p:nvSpPr>
              <p:cNvPr id="26" name="文本框 25"/>
              <p:cNvSpPr txBox="1"/>
              <p:nvPr/>
            </p:nvSpPr>
            <p:spPr>
              <a:xfrm>
                <a:off x="6953644" y="4479340"/>
                <a:ext cx="5870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dirty="0" smtClean="0"/>
                  <a:t>AG</a:t>
                </a:r>
                <a:endParaRPr lang="zh-CN" altLang="en-US" b="1" dirty="0"/>
              </a:p>
            </p:txBody>
          </p:sp>
          <p:sp>
            <p:nvSpPr>
              <p:cNvPr id="27" name="文本框 26"/>
              <p:cNvSpPr txBox="1"/>
              <p:nvPr/>
            </p:nvSpPr>
            <p:spPr>
              <a:xfrm>
                <a:off x="6908994" y="3852709"/>
                <a:ext cx="5870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dirty="0" smtClean="0"/>
                  <a:t>CBC</a:t>
                </a:r>
                <a:endParaRPr lang="zh-CN" altLang="en-US" b="1" dirty="0"/>
              </a:p>
            </p:txBody>
          </p:sp>
        </p:grpSp>
      </p:grpSp>
      <p:sp>
        <p:nvSpPr>
          <p:cNvPr id="30" name="矩形 29"/>
          <p:cNvSpPr/>
          <p:nvPr/>
        </p:nvSpPr>
        <p:spPr>
          <a:xfrm>
            <a:off x="9257906" y="3634294"/>
            <a:ext cx="265788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i="1" dirty="0">
                <a:solidFill>
                  <a:srgbClr val="00B050"/>
                </a:solidFill>
              </a:rPr>
              <a:t>Kendall rank correlation coefficient</a:t>
            </a:r>
            <a:r>
              <a:rPr lang="zh-CN" altLang="en-US" dirty="0">
                <a:solidFill>
                  <a:srgbClr val="00B050"/>
                </a:solidFill>
              </a:rPr>
              <a:t> </a:t>
            </a:r>
            <a:r>
              <a:rPr lang="zh-CN" altLang="en-US" sz="2400" b="1" i="1" dirty="0">
                <a:solidFill>
                  <a:srgbClr val="FF0000"/>
                </a:solidFill>
              </a:rPr>
              <a:t>τ </a:t>
            </a:r>
            <a:r>
              <a:rPr lang="zh-CN" altLang="en-US" dirty="0"/>
              <a:t>is a statistic used </a:t>
            </a:r>
            <a:r>
              <a:rPr lang="zh-CN" altLang="en-US" dirty="0" smtClean="0"/>
              <a:t>to measure the </a:t>
            </a:r>
            <a:r>
              <a:rPr lang="zh-CN" altLang="en-US" dirty="0"/>
              <a:t>association between two measured quantities.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A9809E-90CD-4D45-A221-C1A02AD0F25F}" type="slidenum">
              <a:rPr lang="zh-CN" altLang="en-US" smtClean="0"/>
              <a:pPr>
                <a:defRPr/>
              </a:pPr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6733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55326" y="199654"/>
            <a:ext cx="2109295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Experiments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993900" y="1408906"/>
            <a:ext cx="8062174" cy="4090194"/>
          </a:xfrm>
          <a:prstGeom prst="rect">
            <a:avLst/>
          </a:prstGeom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A9809E-90CD-4D45-A221-C1A02AD0F25F}" type="slidenum">
              <a:rPr lang="zh-CN" altLang="en-US" smtClean="0"/>
              <a:pPr>
                <a:defRPr/>
              </a:pPr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8592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464621" y="1307040"/>
            <a:ext cx="7102475" cy="3593683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355326" y="211689"/>
            <a:ext cx="2109295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Experiments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355599" y="1722990"/>
                <a:ext cx="1861087" cy="8254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4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Effect of </a:t>
                </a:r>
                <a14:m>
                  <m:oMath xmlns:m="http://schemas.openxmlformats.org/officeDocument/2006/math">
                    <m:r>
                      <a:rPr lang="zh-CN" altLang="en-US" sz="3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Arial" panose="020B0604020202020204" pitchFamily="34" charset="0"/>
                      </a:rPr>
                      <m:t>𝜸</m:t>
                    </m:r>
                  </m:oMath>
                </a14:m>
                <a:endParaRPr lang="en-US" altLang="zh-CN" sz="36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599" y="1722990"/>
                <a:ext cx="1861087" cy="825419"/>
              </a:xfrm>
              <a:prstGeom prst="rect">
                <a:avLst/>
              </a:prstGeom>
              <a:blipFill rotWithShape="0">
                <a:blip r:embed="rId4"/>
                <a:stretch>
                  <a:fillRect l="-4902" b="-118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图片 9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940698" y="4786423"/>
            <a:ext cx="5919295" cy="1297938"/>
          </a:xfrm>
          <a:prstGeom prst="rect">
            <a:avLst/>
          </a:prstGeom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A9809E-90CD-4D45-A221-C1A02AD0F25F}" type="slidenum">
              <a:rPr lang="zh-CN" altLang="en-US" smtClean="0"/>
              <a:pPr>
                <a:defRPr/>
              </a:pPr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5751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57559" y="3036872"/>
            <a:ext cx="7315200" cy="348678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55326" y="1659490"/>
            <a:ext cx="2302233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Runing Times</a:t>
            </a:r>
            <a:endParaRPr lang="en-US" altLang="zh-CN" sz="36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55326" y="199653"/>
            <a:ext cx="2109295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Experiments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951163" y="1275839"/>
            <a:ext cx="7310438" cy="1348357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0555205" y="1765351"/>
            <a:ext cx="8915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O(N</a:t>
            </a:r>
            <a:r>
              <a:rPr lang="zh-CN" altLang="en-US" b="1" baseline="30000" dirty="0">
                <a:solidFill>
                  <a:srgbClr val="FF0000"/>
                </a:solidFill>
              </a:rPr>
              <a:t>3</a:t>
            </a:r>
            <a:r>
              <a:rPr lang="zh-CN" altLang="en-US" b="1" dirty="0">
                <a:solidFill>
                  <a:srgbClr val="FF0000"/>
                </a:solidFill>
              </a:rPr>
              <a:t>L</a:t>
            </a:r>
            <a:r>
              <a:rPr lang="zh-CN" altLang="en-US" b="1" baseline="30000" dirty="0">
                <a:solidFill>
                  <a:srgbClr val="FF0000"/>
                </a:solidFill>
              </a:rPr>
              <a:t>3</a:t>
            </a:r>
            <a:r>
              <a:rPr lang="zh-CN" altLang="en-US" b="1" dirty="0">
                <a:solidFill>
                  <a:srgbClr val="FF0000"/>
                </a:solidFill>
              </a:rPr>
              <a:t>)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A9809E-90CD-4D45-A221-C1A02AD0F25F}" type="slidenum">
              <a:rPr lang="zh-CN" altLang="en-US" smtClean="0"/>
              <a:pPr>
                <a:defRPr/>
              </a:pPr>
              <a:t>18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0555204" y="2202447"/>
            <a:ext cx="8467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O(NL</a:t>
            </a:r>
            <a:r>
              <a:rPr lang="en-US" altLang="zh-CN" b="1" dirty="0" smtClean="0">
                <a:solidFill>
                  <a:srgbClr val="FF0000"/>
                </a:solidFill>
              </a:rPr>
              <a:t>E</a:t>
            </a:r>
            <a:r>
              <a:rPr lang="zh-CN" altLang="en-US" b="1" dirty="0" smtClean="0">
                <a:solidFill>
                  <a:srgbClr val="FF0000"/>
                </a:solidFill>
              </a:rPr>
              <a:t>)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2869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04573" y="203285"/>
            <a:ext cx="2026517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Appications</a:t>
            </a:r>
          </a:p>
        </p:txBody>
      </p:sp>
      <p:sp>
        <p:nvSpPr>
          <p:cNvPr id="3" name="矩形 2"/>
          <p:cNvSpPr/>
          <p:nvPr/>
        </p:nvSpPr>
        <p:spPr>
          <a:xfrm>
            <a:off x="548643" y="1316036"/>
            <a:ext cx="55346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Initiator Selection for Message Spreading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30300" y="2241550"/>
            <a:ext cx="9906000" cy="4305300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A9809E-90CD-4D45-A221-C1A02AD0F25F}" type="slidenum">
              <a:rPr lang="zh-CN" altLang="en-US" smtClean="0"/>
              <a:pPr>
                <a:defRPr/>
              </a:pPr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2088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018605" y="1817664"/>
            <a:ext cx="826180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Preparation &amp; Problem </a:t>
            </a: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definition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Exist solution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Our solution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Experiments </a:t>
            </a: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&amp; Applications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Conclusion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96654" y="257636"/>
            <a:ext cx="23666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Contents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A9809E-90CD-4D45-A221-C1A02AD0F25F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8183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2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717800" y="2241550"/>
            <a:ext cx="6604000" cy="360644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03225" y="205432"/>
            <a:ext cx="2026517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Appications</a:t>
            </a:r>
          </a:p>
        </p:txBody>
      </p:sp>
      <p:sp>
        <p:nvSpPr>
          <p:cNvPr id="7" name="矩形 6"/>
          <p:cNvSpPr/>
          <p:nvPr/>
        </p:nvSpPr>
        <p:spPr>
          <a:xfrm>
            <a:off x="544273" y="1316243"/>
            <a:ext cx="55346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Initiator Selection for Message Spreading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A9809E-90CD-4D45-A221-C1A02AD0F25F}" type="slidenum">
              <a:rPr lang="zh-CN" altLang="en-US" smtClean="0"/>
              <a:pPr>
                <a:defRPr/>
              </a:pPr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7600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04573" y="203285"/>
            <a:ext cx="2026517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Appications</a:t>
            </a:r>
          </a:p>
        </p:txBody>
      </p:sp>
      <p:sp>
        <p:nvSpPr>
          <p:cNvPr id="6" name="矩形 5"/>
          <p:cNvSpPr/>
          <p:nvPr/>
        </p:nvSpPr>
        <p:spPr>
          <a:xfrm>
            <a:off x="479425" y="1412548"/>
            <a:ext cx="443948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Finding Interdisciplinary Authors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532131" y="2034464"/>
            <a:ext cx="9112727" cy="428942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2337143" y="1412548"/>
            <a:ext cx="3276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作</a:t>
            </a:r>
            <a:r>
              <a:rPr lang="zh-CN" altLang="en-US" dirty="0" smtClean="0"/>
              <a:t>者说这个图从侧面证明了</a:t>
            </a:r>
            <a:r>
              <a:rPr lang="en-US" altLang="zh-CN" dirty="0" smtClean="0"/>
              <a:t>CBC</a:t>
            </a:r>
            <a:r>
              <a:rPr lang="zh-CN" altLang="en-US" dirty="0" smtClean="0"/>
              <a:t>的准确性在这个 </a:t>
            </a:r>
            <a:r>
              <a:rPr lang="en-US" altLang="zh-CN" dirty="0" smtClean="0"/>
              <a:t>Coauthorship</a:t>
            </a:r>
            <a:r>
              <a:rPr lang="zh-CN" altLang="en-US" dirty="0" smtClean="0"/>
              <a:t>数据集中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A9809E-90CD-4D45-A221-C1A02AD0F25F}" type="slidenum">
              <a:rPr lang="zh-CN" altLang="en-US" smtClean="0"/>
              <a:pPr>
                <a:defRPr/>
              </a:pPr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7315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clrChange>
              <a:clrFrom>
                <a:srgbClr val="C7EDCC"/>
              </a:clrFrom>
              <a:clrTo>
                <a:srgbClr val="C7EDCC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712995" y="1887805"/>
            <a:ext cx="7060377" cy="4328642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391873" y="190585"/>
            <a:ext cx="2026517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Appications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clrChange>
              <a:clrFrom>
                <a:srgbClr val="C7EDCC"/>
              </a:clrFrom>
              <a:clrTo>
                <a:srgbClr val="C7EDCC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473664" y="3202462"/>
            <a:ext cx="7539038" cy="1243237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379173" y="7091309"/>
            <a:ext cx="2908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展现出我们 </a:t>
            </a:r>
            <a:r>
              <a:rPr lang="en-US" altLang="zh-CN" dirty="0" smtClean="0"/>
              <a:t>CBC</a:t>
            </a:r>
            <a:r>
              <a:rPr lang="zh-CN" altLang="en-US" dirty="0" smtClean="0"/>
              <a:t>更加准确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479425" y="1265384"/>
            <a:ext cx="443948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Finding Interdisciplinary Authors</a:t>
            </a:r>
          </a:p>
        </p:txBody>
      </p:sp>
      <p:sp>
        <p:nvSpPr>
          <p:cNvPr id="2" name="圆角矩形 1"/>
          <p:cNvSpPr/>
          <p:nvPr/>
        </p:nvSpPr>
        <p:spPr>
          <a:xfrm>
            <a:off x="3449397" y="2189683"/>
            <a:ext cx="1656003" cy="36901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6830772" y="2580208"/>
            <a:ext cx="1656003" cy="36901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6830772" y="4185246"/>
            <a:ext cx="1656003" cy="369011"/>
          </a:xfrm>
          <a:prstGeom prst="round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圆角矩形 12"/>
          <p:cNvSpPr/>
          <p:nvPr/>
        </p:nvSpPr>
        <p:spPr>
          <a:xfrm>
            <a:off x="3449397" y="5799811"/>
            <a:ext cx="1656003" cy="369011"/>
          </a:xfrm>
          <a:prstGeom prst="round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圆角矩形 13"/>
          <p:cNvSpPr/>
          <p:nvPr/>
        </p:nvSpPr>
        <p:spPr>
          <a:xfrm>
            <a:off x="3449397" y="2978480"/>
            <a:ext cx="1656003" cy="369011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6662057" y="5799810"/>
            <a:ext cx="2002971" cy="369011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A9809E-90CD-4D45-A221-C1A02AD0F25F}" type="slidenum">
              <a:rPr lang="zh-CN" altLang="en-US" smtClean="0"/>
              <a:pPr>
                <a:defRPr/>
              </a:pPr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1462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8" grpId="0" animBg="1"/>
      <p:bldP spid="8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79425" y="1292003"/>
            <a:ext cx="597708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Community Detection in Multiplex Networks</a:t>
            </a:r>
          </a:p>
        </p:txBody>
      </p:sp>
      <p:sp>
        <p:nvSpPr>
          <p:cNvPr id="6" name="矩形 5"/>
          <p:cNvSpPr/>
          <p:nvPr/>
        </p:nvSpPr>
        <p:spPr>
          <a:xfrm>
            <a:off x="379173" y="199657"/>
            <a:ext cx="2026517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Appications</a:t>
            </a:r>
          </a:p>
        </p:txBody>
      </p:sp>
      <p:sp>
        <p:nvSpPr>
          <p:cNvPr id="2" name="矩形 1"/>
          <p:cNvSpPr/>
          <p:nvPr/>
        </p:nvSpPr>
        <p:spPr>
          <a:xfrm>
            <a:off x="7344228" y="630283"/>
            <a:ext cx="428506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/>
              <a:t>the vertices in the network can </a:t>
            </a:r>
            <a:r>
              <a:rPr lang="zh-CN" altLang="en-US" sz="2000" dirty="0" smtClean="0"/>
              <a:t>be easily </a:t>
            </a:r>
            <a:r>
              <a:rPr lang="zh-CN" altLang="en-US" sz="2000" dirty="0"/>
              <a:t>grouped into sets of vertices such that each set </a:t>
            </a:r>
            <a:r>
              <a:rPr lang="zh-CN" altLang="en-US" sz="2000" dirty="0" smtClean="0"/>
              <a:t>of vertices </a:t>
            </a:r>
            <a:r>
              <a:rPr lang="zh-CN" altLang="en-US" sz="2000" dirty="0"/>
              <a:t>is densely connected internally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405690" y="2473512"/>
            <a:ext cx="6802460" cy="3220811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A9809E-90CD-4D45-A221-C1A02AD0F25F}" type="slidenum">
              <a:rPr lang="zh-CN" altLang="en-US" smtClean="0"/>
              <a:pPr>
                <a:defRPr/>
              </a:pPr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5857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90096" y="295320"/>
            <a:ext cx="23666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Contents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018605" y="1817664"/>
            <a:ext cx="826180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Preparation &amp; Problem </a:t>
            </a: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definition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Exist solution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Our solution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Experiments </a:t>
            </a: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&amp; Applications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Conclusion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A9809E-90CD-4D45-A221-C1A02AD0F25F}" type="slidenum">
              <a:rPr lang="zh-CN" altLang="en-US" smtClean="0"/>
              <a:pPr>
                <a:defRPr/>
              </a:pPr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8305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" dur="75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4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8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9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0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1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2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49705" y="199657"/>
            <a:ext cx="1885453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Conclusion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68874" y="1362873"/>
            <a:ext cx="3550907" cy="1135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Betweenness </a:t>
            </a:r>
            <a:r>
              <a:rPr lang="zh-CN" altLang="en-US" sz="2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centrality</a:t>
            </a:r>
            <a:endParaRPr lang="en-US" altLang="zh-CN" sz="2400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Simple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etworks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270623" y="1330234"/>
            <a:ext cx="527932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Cross-layer</a:t>
            </a:r>
            <a:r>
              <a:rPr lang="zh-CN" altLang="en-US" sz="2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Betweenness centrality</a:t>
            </a:r>
            <a:endParaRPr lang="en-US" altLang="zh-CN" sz="2400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ultiplex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etworks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436964" y="3324462"/>
            <a:ext cx="52540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Initiator Selection for Message Spreading</a:t>
            </a:r>
          </a:p>
        </p:txBody>
      </p:sp>
      <p:sp>
        <p:nvSpPr>
          <p:cNvPr id="9" name="矩形 8"/>
          <p:cNvSpPr/>
          <p:nvPr/>
        </p:nvSpPr>
        <p:spPr>
          <a:xfrm>
            <a:off x="4436964" y="4538230"/>
            <a:ext cx="41930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Finding Interdisciplinary Authors</a:t>
            </a:r>
          </a:p>
        </p:txBody>
      </p:sp>
      <p:sp>
        <p:nvSpPr>
          <p:cNvPr id="10" name="矩形 9"/>
          <p:cNvSpPr/>
          <p:nvPr/>
        </p:nvSpPr>
        <p:spPr>
          <a:xfrm>
            <a:off x="4436964" y="5552787"/>
            <a:ext cx="56672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Community Detection in Multiplex Networks</a:t>
            </a:r>
          </a:p>
        </p:txBody>
      </p:sp>
      <p:sp>
        <p:nvSpPr>
          <p:cNvPr id="12" name="矩形 11"/>
          <p:cNvSpPr/>
          <p:nvPr/>
        </p:nvSpPr>
        <p:spPr>
          <a:xfrm>
            <a:off x="1488429" y="4247702"/>
            <a:ext cx="1925527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Appications</a:t>
            </a:r>
          </a:p>
        </p:txBody>
      </p:sp>
      <p:sp>
        <p:nvSpPr>
          <p:cNvPr id="13" name="左大括号 12"/>
          <p:cNvSpPr/>
          <p:nvPr/>
        </p:nvSpPr>
        <p:spPr>
          <a:xfrm>
            <a:off x="3578832" y="3430965"/>
            <a:ext cx="603402" cy="2356434"/>
          </a:xfrm>
          <a:prstGeom prst="leftBrace">
            <a:avLst>
              <a:gd name="adj1" fmla="val 97631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右箭头 13"/>
          <p:cNvSpPr/>
          <p:nvPr/>
        </p:nvSpPr>
        <p:spPr>
          <a:xfrm>
            <a:off x="5086719" y="1775859"/>
            <a:ext cx="716966" cy="3090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1685F-CAB6-4DB2-B1E5-AC83AB7F8612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7627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9" grpId="0"/>
      <p:bldP spid="10" grpId="0"/>
      <p:bldP spid="12" grpId="0"/>
      <p:bldP spid="13" grpId="0" animBg="1"/>
      <p:bldP spid="1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314102" y="2705724"/>
            <a:ext cx="397812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9600" b="1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华文隶书" panose="02010800040101010101" pitchFamily="2" charset="-122"/>
                <a:ea typeface="华文隶书" panose="02010800040101010101" pitchFamily="2" charset="-122"/>
              </a:rPr>
              <a:t>Thanks</a:t>
            </a:r>
            <a:endParaRPr lang="zh-CN" altLang="en-US" sz="9600" b="1" spc="6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1685F-CAB6-4DB2-B1E5-AC83AB7F8612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6862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61752" y="290484"/>
            <a:ext cx="467249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Betweenness centrality</a:t>
            </a:r>
          </a:p>
        </p:txBody>
      </p:sp>
      <p:pic>
        <p:nvPicPr>
          <p:cNvPr id="7" name="Picture 60285"/>
          <p:cNvPicPr/>
          <p:nvPr/>
        </p:nvPicPr>
        <p:blipFill>
          <a:blip r:embed="rId3"/>
          <a:stretch>
            <a:fillRect/>
          </a:stretch>
        </p:blipFill>
        <p:spPr>
          <a:xfrm>
            <a:off x="1105581" y="3945413"/>
            <a:ext cx="3823470" cy="1426215"/>
          </a:xfrm>
          <a:prstGeom prst="rect">
            <a:avLst/>
          </a:prstGeom>
        </p:spPr>
      </p:pic>
      <p:grpSp>
        <p:nvGrpSpPr>
          <p:cNvPr id="45" name="组合 44"/>
          <p:cNvGrpSpPr/>
          <p:nvPr/>
        </p:nvGrpSpPr>
        <p:grpSpPr>
          <a:xfrm>
            <a:off x="6695030" y="2167871"/>
            <a:ext cx="4246616" cy="1944785"/>
            <a:chOff x="7554765" y="1142134"/>
            <a:chExt cx="4246616" cy="1944785"/>
          </a:xfrm>
        </p:grpSpPr>
        <p:cxnSp>
          <p:nvCxnSpPr>
            <p:cNvPr id="8" name="直接连接符 7"/>
            <p:cNvCxnSpPr>
              <a:stCxn id="17" idx="5"/>
              <a:endCxn id="11" idx="2"/>
            </p:cNvCxnSpPr>
            <p:nvPr/>
          </p:nvCxnSpPr>
          <p:spPr>
            <a:xfrm>
              <a:off x="8925603" y="1923757"/>
              <a:ext cx="556208" cy="277771"/>
            </a:xfrm>
            <a:prstGeom prst="line">
              <a:avLst/>
            </a:prstGeom>
            <a:ln w="31750" cap="rnd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>
              <a:stCxn id="11" idx="6"/>
              <a:endCxn id="22" idx="3"/>
            </p:cNvCxnSpPr>
            <p:nvPr/>
          </p:nvCxnSpPr>
          <p:spPr>
            <a:xfrm flipV="1">
              <a:off x="9862559" y="1939968"/>
              <a:ext cx="571179" cy="261560"/>
            </a:xfrm>
            <a:prstGeom prst="line">
              <a:avLst/>
            </a:prstGeom>
            <a:ln w="31750" cap="rnd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>
              <a:stCxn id="12" idx="5"/>
              <a:endCxn id="17" idx="1"/>
            </p:cNvCxnSpPr>
            <p:nvPr/>
          </p:nvCxnSpPr>
          <p:spPr>
            <a:xfrm>
              <a:off x="8286697" y="1505299"/>
              <a:ext cx="369676" cy="145143"/>
            </a:xfrm>
            <a:prstGeom prst="line">
              <a:avLst/>
            </a:prstGeom>
            <a:ln w="31750" cap="rnd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椭圆 10"/>
            <p:cNvSpPr/>
            <p:nvPr/>
          </p:nvSpPr>
          <p:spPr>
            <a:xfrm>
              <a:off x="9481811" y="2008264"/>
              <a:ext cx="380748" cy="38652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 smtClean="0"/>
                <a:t>b</a:t>
              </a:r>
              <a:endParaRPr lang="zh-CN" altLang="en-US" sz="2800" b="1" dirty="0"/>
            </a:p>
          </p:txBody>
        </p:sp>
        <p:sp>
          <p:nvSpPr>
            <p:cNvPr id="12" name="椭圆 11"/>
            <p:cNvSpPr/>
            <p:nvPr/>
          </p:nvSpPr>
          <p:spPr>
            <a:xfrm>
              <a:off x="7961708" y="1175378"/>
              <a:ext cx="380748" cy="38652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 smtClean="0"/>
                <a:t>h</a:t>
              </a:r>
              <a:endParaRPr lang="zh-CN" altLang="en-US" sz="2800" b="1" dirty="0"/>
            </a:p>
          </p:txBody>
        </p:sp>
        <p:cxnSp>
          <p:nvCxnSpPr>
            <p:cNvPr id="13" name="直接连接符 12"/>
            <p:cNvCxnSpPr>
              <a:stCxn id="14" idx="7"/>
              <a:endCxn id="17" idx="3"/>
            </p:cNvCxnSpPr>
            <p:nvPr/>
          </p:nvCxnSpPr>
          <p:spPr>
            <a:xfrm flipV="1">
              <a:off x="7879754" y="1923757"/>
              <a:ext cx="776619" cy="215503"/>
            </a:xfrm>
            <a:prstGeom prst="line">
              <a:avLst/>
            </a:prstGeom>
            <a:ln w="31750" cap="rnd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椭圆 13"/>
            <p:cNvSpPr/>
            <p:nvPr/>
          </p:nvSpPr>
          <p:spPr>
            <a:xfrm>
              <a:off x="7554765" y="2082654"/>
              <a:ext cx="380748" cy="38652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 smtClean="0"/>
                <a:t>i</a:t>
              </a:r>
              <a:endParaRPr lang="zh-CN" altLang="en-US" sz="2800" b="1" dirty="0"/>
            </a:p>
          </p:txBody>
        </p:sp>
        <p:sp>
          <p:nvSpPr>
            <p:cNvPr id="15" name="椭圆 14"/>
            <p:cNvSpPr/>
            <p:nvPr/>
          </p:nvSpPr>
          <p:spPr>
            <a:xfrm>
              <a:off x="8551459" y="2630845"/>
              <a:ext cx="380748" cy="38652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 smtClean="0"/>
                <a:t>d</a:t>
              </a:r>
              <a:endParaRPr lang="zh-CN" altLang="en-US" sz="2800" b="1" dirty="0"/>
            </a:p>
          </p:txBody>
        </p:sp>
        <p:sp>
          <p:nvSpPr>
            <p:cNvPr id="16" name="椭圆 15"/>
            <p:cNvSpPr/>
            <p:nvPr/>
          </p:nvSpPr>
          <p:spPr>
            <a:xfrm>
              <a:off x="10028713" y="2700392"/>
              <a:ext cx="380748" cy="38652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 smtClean="0"/>
                <a:t>e</a:t>
              </a:r>
              <a:endParaRPr lang="zh-CN" altLang="en-US" sz="2800" b="1" dirty="0"/>
            </a:p>
          </p:txBody>
        </p:sp>
        <p:sp>
          <p:nvSpPr>
            <p:cNvPr id="17" name="椭圆 16"/>
            <p:cNvSpPr/>
            <p:nvPr/>
          </p:nvSpPr>
          <p:spPr>
            <a:xfrm>
              <a:off x="8600614" y="1593836"/>
              <a:ext cx="380748" cy="38652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 smtClean="0"/>
                <a:t>a</a:t>
              </a:r>
              <a:endParaRPr lang="zh-CN" altLang="en-US" sz="2800" b="1" dirty="0"/>
            </a:p>
          </p:txBody>
        </p:sp>
        <p:sp>
          <p:nvSpPr>
            <p:cNvPr id="18" name="椭圆 17"/>
            <p:cNvSpPr/>
            <p:nvPr/>
          </p:nvSpPr>
          <p:spPr>
            <a:xfrm>
              <a:off x="10932082" y="1142134"/>
              <a:ext cx="380748" cy="38652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 smtClean="0"/>
                <a:t>f</a:t>
              </a:r>
              <a:endParaRPr lang="zh-CN" altLang="en-US" sz="2800" b="1" dirty="0"/>
            </a:p>
          </p:txBody>
        </p:sp>
        <p:sp>
          <p:nvSpPr>
            <p:cNvPr id="19" name="椭圆 18"/>
            <p:cNvSpPr/>
            <p:nvPr/>
          </p:nvSpPr>
          <p:spPr>
            <a:xfrm>
              <a:off x="11420633" y="1824869"/>
              <a:ext cx="380748" cy="38652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 smtClean="0"/>
                <a:t>g</a:t>
              </a:r>
              <a:endParaRPr lang="zh-CN" altLang="en-US" sz="2800" b="1" dirty="0"/>
            </a:p>
          </p:txBody>
        </p:sp>
        <p:cxnSp>
          <p:nvCxnSpPr>
            <p:cNvPr id="20" name="直接连接符 19"/>
            <p:cNvCxnSpPr>
              <a:stCxn id="22" idx="7"/>
              <a:endCxn id="18" idx="3"/>
            </p:cNvCxnSpPr>
            <p:nvPr/>
          </p:nvCxnSpPr>
          <p:spPr>
            <a:xfrm flipV="1">
              <a:off x="10702968" y="1472055"/>
              <a:ext cx="284873" cy="194598"/>
            </a:xfrm>
            <a:prstGeom prst="line">
              <a:avLst/>
            </a:prstGeom>
            <a:ln w="31750" cap="rnd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>
              <a:stCxn id="22" idx="5"/>
              <a:endCxn id="19" idx="2"/>
            </p:cNvCxnSpPr>
            <p:nvPr/>
          </p:nvCxnSpPr>
          <p:spPr>
            <a:xfrm>
              <a:off x="10702968" y="1939968"/>
              <a:ext cx="717665" cy="78165"/>
            </a:xfrm>
            <a:prstGeom prst="line">
              <a:avLst/>
            </a:prstGeom>
            <a:ln w="31750" cap="rnd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椭圆 21"/>
            <p:cNvSpPr/>
            <p:nvPr/>
          </p:nvSpPr>
          <p:spPr>
            <a:xfrm>
              <a:off x="10377979" y="1610047"/>
              <a:ext cx="380748" cy="38652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/>
                <a:t>c</a:t>
              </a:r>
              <a:endParaRPr lang="zh-CN" altLang="en-US" sz="2800" b="1" dirty="0"/>
            </a:p>
          </p:txBody>
        </p:sp>
        <p:cxnSp>
          <p:nvCxnSpPr>
            <p:cNvPr id="23" name="直接连接符 22"/>
            <p:cNvCxnSpPr>
              <a:stCxn id="17" idx="6"/>
              <a:endCxn id="22" idx="2"/>
            </p:cNvCxnSpPr>
            <p:nvPr/>
          </p:nvCxnSpPr>
          <p:spPr>
            <a:xfrm>
              <a:off x="8981362" y="1787100"/>
              <a:ext cx="1396617" cy="16211"/>
            </a:xfrm>
            <a:prstGeom prst="line">
              <a:avLst/>
            </a:prstGeom>
            <a:ln w="31750" cap="rnd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>
              <a:stCxn id="15" idx="7"/>
              <a:endCxn id="11" idx="3"/>
            </p:cNvCxnSpPr>
            <p:nvPr/>
          </p:nvCxnSpPr>
          <p:spPr>
            <a:xfrm flipV="1">
              <a:off x="8876448" y="2338185"/>
              <a:ext cx="661122" cy="349266"/>
            </a:xfrm>
            <a:prstGeom prst="line">
              <a:avLst/>
            </a:prstGeom>
            <a:ln w="31750" cap="rnd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>
              <a:stCxn id="11" idx="5"/>
              <a:endCxn id="16" idx="0"/>
            </p:cNvCxnSpPr>
            <p:nvPr/>
          </p:nvCxnSpPr>
          <p:spPr>
            <a:xfrm>
              <a:off x="9806800" y="2338185"/>
              <a:ext cx="412287" cy="362207"/>
            </a:xfrm>
            <a:prstGeom prst="line">
              <a:avLst/>
            </a:prstGeom>
            <a:ln w="31750" cap="rnd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6" name="矩形 25"/>
          <p:cNvSpPr/>
          <p:nvPr/>
        </p:nvSpPr>
        <p:spPr>
          <a:xfrm>
            <a:off x="5754983" y="382816"/>
            <a:ext cx="55019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quantify the relative importance of a vertex</a:t>
            </a:r>
          </a:p>
        </p:txBody>
      </p:sp>
      <p:sp>
        <p:nvSpPr>
          <p:cNvPr id="46" name="矩形 45"/>
          <p:cNvSpPr/>
          <p:nvPr/>
        </p:nvSpPr>
        <p:spPr>
          <a:xfrm>
            <a:off x="1144603" y="2562967"/>
            <a:ext cx="19169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More </a:t>
            </a:r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formally 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1144603" y="1798539"/>
            <a:ext cx="13842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Informally</a:t>
            </a:r>
            <a:endParaRPr lang="zh-CN" altLang="en-US" dirty="0"/>
          </a:p>
        </p:txBody>
      </p:sp>
      <p:sp>
        <p:nvSpPr>
          <p:cNvPr id="48" name="矩形 47"/>
          <p:cNvSpPr/>
          <p:nvPr/>
        </p:nvSpPr>
        <p:spPr>
          <a:xfrm>
            <a:off x="5509380" y="4843968"/>
            <a:ext cx="62660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σ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baseline="-25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x,y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is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the number of shortest paths between x and y</a:t>
            </a:r>
            <a:endParaRPr lang="zh-CN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5509380" y="5415422"/>
            <a:ext cx="626601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l-GR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σ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baseline="-25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x,y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(v) </a:t>
            </a:r>
            <a:r>
              <a:rPr lang="en-US" altLang="zh-CN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is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the number of shortest paths between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 and y that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pass through vertex v</a:t>
            </a:r>
            <a:endParaRPr lang="zh-CN" altLang="en-US" dirty="0"/>
          </a:p>
        </p:txBody>
      </p:sp>
      <p:sp>
        <p:nvSpPr>
          <p:cNvPr id="31" name="灯片编号占位符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A9809E-90CD-4D45-A221-C1A02AD0F25F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836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46" grpId="0"/>
      <p:bldP spid="47" grpId="0"/>
      <p:bldP spid="48" grpId="0"/>
      <p:bldP spid="4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69739" y="268952"/>
            <a:ext cx="392004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M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ultiplex 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networks</a:t>
            </a:r>
          </a:p>
        </p:txBody>
      </p:sp>
      <p:sp>
        <p:nvSpPr>
          <p:cNvPr id="6" name="矩形 5"/>
          <p:cNvSpPr/>
          <p:nvPr/>
        </p:nvSpPr>
        <p:spPr>
          <a:xfrm>
            <a:off x="819457" y="1089682"/>
            <a:ext cx="25882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simple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networks</a:t>
            </a:r>
          </a:p>
        </p:txBody>
      </p:sp>
      <p:sp>
        <p:nvSpPr>
          <p:cNvPr id="7" name="矩形 6"/>
          <p:cNvSpPr/>
          <p:nvPr/>
        </p:nvSpPr>
        <p:spPr>
          <a:xfrm>
            <a:off x="715538" y="4692700"/>
            <a:ext cx="424826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dirty="0"/>
              <a:t>the vertices are connected by a single interaction </a:t>
            </a:r>
            <a:r>
              <a:rPr lang="zh-CN" altLang="en-US" sz="2400" dirty="0" smtClean="0"/>
              <a:t>type or </a:t>
            </a:r>
            <a:r>
              <a:rPr lang="zh-CN" altLang="en-US" sz="2400" dirty="0"/>
              <a:t>layer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717190" y="2112037"/>
            <a:ext cx="4246616" cy="1944785"/>
            <a:chOff x="7190460" y="2804679"/>
            <a:chExt cx="4246616" cy="1944785"/>
          </a:xfrm>
        </p:grpSpPr>
        <p:cxnSp>
          <p:nvCxnSpPr>
            <p:cNvPr id="8" name="直接连接符 7"/>
            <p:cNvCxnSpPr>
              <a:stCxn id="17" idx="5"/>
              <a:endCxn id="11" idx="2"/>
            </p:cNvCxnSpPr>
            <p:nvPr/>
          </p:nvCxnSpPr>
          <p:spPr>
            <a:xfrm>
              <a:off x="8561298" y="3586302"/>
              <a:ext cx="556208" cy="277771"/>
            </a:xfrm>
            <a:prstGeom prst="line">
              <a:avLst/>
            </a:prstGeom>
            <a:ln w="31750" cap="rnd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>
              <a:stCxn id="11" idx="6"/>
              <a:endCxn id="22" idx="3"/>
            </p:cNvCxnSpPr>
            <p:nvPr/>
          </p:nvCxnSpPr>
          <p:spPr>
            <a:xfrm flipV="1">
              <a:off x="9498254" y="3602513"/>
              <a:ext cx="571179" cy="261560"/>
            </a:xfrm>
            <a:prstGeom prst="line">
              <a:avLst/>
            </a:prstGeom>
            <a:ln w="31750" cap="rnd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>
              <a:stCxn id="12" idx="5"/>
              <a:endCxn id="17" idx="1"/>
            </p:cNvCxnSpPr>
            <p:nvPr/>
          </p:nvCxnSpPr>
          <p:spPr>
            <a:xfrm>
              <a:off x="7922392" y="3167844"/>
              <a:ext cx="369676" cy="145143"/>
            </a:xfrm>
            <a:prstGeom prst="line">
              <a:avLst/>
            </a:prstGeom>
            <a:ln w="31750" cap="rnd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椭圆 10"/>
            <p:cNvSpPr/>
            <p:nvPr/>
          </p:nvSpPr>
          <p:spPr>
            <a:xfrm>
              <a:off x="9117506" y="3670809"/>
              <a:ext cx="380748" cy="38652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 smtClean="0"/>
                <a:t>b</a:t>
              </a:r>
              <a:endParaRPr lang="zh-CN" altLang="en-US" sz="2800" b="1" dirty="0"/>
            </a:p>
          </p:txBody>
        </p:sp>
        <p:sp>
          <p:nvSpPr>
            <p:cNvPr id="12" name="椭圆 11"/>
            <p:cNvSpPr/>
            <p:nvPr/>
          </p:nvSpPr>
          <p:spPr>
            <a:xfrm>
              <a:off x="7597403" y="2837923"/>
              <a:ext cx="380748" cy="38652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 smtClean="0"/>
                <a:t>h</a:t>
              </a:r>
              <a:endParaRPr lang="zh-CN" altLang="en-US" sz="2800" b="1" dirty="0"/>
            </a:p>
          </p:txBody>
        </p:sp>
        <p:cxnSp>
          <p:nvCxnSpPr>
            <p:cNvPr id="13" name="直接连接符 12"/>
            <p:cNvCxnSpPr>
              <a:stCxn id="14" idx="7"/>
              <a:endCxn id="17" idx="3"/>
            </p:cNvCxnSpPr>
            <p:nvPr/>
          </p:nvCxnSpPr>
          <p:spPr>
            <a:xfrm flipV="1">
              <a:off x="7515449" y="3586302"/>
              <a:ext cx="776619" cy="215503"/>
            </a:xfrm>
            <a:prstGeom prst="line">
              <a:avLst/>
            </a:prstGeom>
            <a:ln w="31750" cap="rnd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椭圆 13"/>
            <p:cNvSpPr/>
            <p:nvPr/>
          </p:nvSpPr>
          <p:spPr>
            <a:xfrm>
              <a:off x="7190460" y="3745199"/>
              <a:ext cx="380748" cy="38652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 smtClean="0"/>
                <a:t>i</a:t>
              </a:r>
              <a:endParaRPr lang="zh-CN" altLang="en-US" sz="2800" b="1" dirty="0"/>
            </a:p>
          </p:txBody>
        </p:sp>
        <p:sp>
          <p:nvSpPr>
            <p:cNvPr id="15" name="椭圆 14"/>
            <p:cNvSpPr/>
            <p:nvPr/>
          </p:nvSpPr>
          <p:spPr>
            <a:xfrm>
              <a:off x="8187154" y="4293390"/>
              <a:ext cx="380748" cy="38652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 smtClean="0"/>
                <a:t>d</a:t>
              </a:r>
              <a:endParaRPr lang="zh-CN" altLang="en-US" sz="2800" b="1" dirty="0"/>
            </a:p>
          </p:txBody>
        </p:sp>
        <p:sp>
          <p:nvSpPr>
            <p:cNvPr id="16" name="椭圆 15"/>
            <p:cNvSpPr/>
            <p:nvPr/>
          </p:nvSpPr>
          <p:spPr>
            <a:xfrm>
              <a:off x="9664408" y="4362937"/>
              <a:ext cx="380748" cy="38652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 smtClean="0"/>
                <a:t>e</a:t>
              </a:r>
              <a:endParaRPr lang="zh-CN" altLang="en-US" sz="2800" b="1" dirty="0"/>
            </a:p>
          </p:txBody>
        </p:sp>
        <p:sp>
          <p:nvSpPr>
            <p:cNvPr id="17" name="椭圆 16"/>
            <p:cNvSpPr/>
            <p:nvPr/>
          </p:nvSpPr>
          <p:spPr>
            <a:xfrm>
              <a:off x="8236309" y="3256381"/>
              <a:ext cx="380748" cy="38652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 smtClean="0"/>
                <a:t>a</a:t>
              </a:r>
              <a:endParaRPr lang="zh-CN" altLang="en-US" sz="2800" b="1" dirty="0"/>
            </a:p>
          </p:txBody>
        </p:sp>
        <p:sp>
          <p:nvSpPr>
            <p:cNvPr id="18" name="椭圆 17"/>
            <p:cNvSpPr/>
            <p:nvPr/>
          </p:nvSpPr>
          <p:spPr>
            <a:xfrm>
              <a:off x="10567777" y="2804679"/>
              <a:ext cx="380748" cy="38652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 smtClean="0"/>
                <a:t>f</a:t>
              </a:r>
              <a:endParaRPr lang="zh-CN" altLang="en-US" sz="2800" b="1" dirty="0"/>
            </a:p>
          </p:txBody>
        </p:sp>
        <p:sp>
          <p:nvSpPr>
            <p:cNvPr id="19" name="椭圆 18"/>
            <p:cNvSpPr/>
            <p:nvPr/>
          </p:nvSpPr>
          <p:spPr>
            <a:xfrm>
              <a:off x="11056328" y="3487414"/>
              <a:ext cx="380748" cy="38652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 smtClean="0"/>
                <a:t>g</a:t>
              </a:r>
              <a:endParaRPr lang="zh-CN" altLang="en-US" sz="2800" b="1" dirty="0"/>
            </a:p>
          </p:txBody>
        </p:sp>
        <p:cxnSp>
          <p:nvCxnSpPr>
            <p:cNvPr id="20" name="直接连接符 19"/>
            <p:cNvCxnSpPr>
              <a:stCxn id="22" idx="7"/>
              <a:endCxn id="18" idx="3"/>
            </p:cNvCxnSpPr>
            <p:nvPr/>
          </p:nvCxnSpPr>
          <p:spPr>
            <a:xfrm flipV="1">
              <a:off x="10338663" y="3134600"/>
              <a:ext cx="284873" cy="194598"/>
            </a:xfrm>
            <a:prstGeom prst="line">
              <a:avLst/>
            </a:prstGeom>
            <a:ln w="31750" cap="rnd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>
              <a:stCxn id="22" idx="5"/>
              <a:endCxn id="19" idx="2"/>
            </p:cNvCxnSpPr>
            <p:nvPr/>
          </p:nvCxnSpPr>
          <p:spPr>
            <a:xfrm>
              <a:off x="10338663" y="3602513"/>
              <a:ext cx="717665" cy="78165"/>
            </a:xfrm>
            <a:prstGeom prst="line">
              <a:avLst/>
            </a:prstGeom>
            <a:ln w="31750" cap="rnd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椭圆 21"/>
            <p:cNvSpPr/>
            <p:nvPr/>
          </p:nvSpPr>
          <p:spPr>
            <a:xfrm>
              <a:off x="10013674" y="3272592"/>
              <a:ext cx="380748" cy="38652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/>
                <a:t>c</a:t>
              </a:r>
              <a:endParaRPr lang="zh-CN" altLang="en-US" sz="2800" b="1" dirty="0"/>
            </a:p>
          </p:txBody>
        </p:sp>
        <p:cxnSp>
          <p:nvCxnSpPr>
            <p:cNvPr id="23" name="直接连接符 22"/>
            <p:cNvCxnSpPr>
              <a:stCxn id="17" idx="6"/>
              <a:endCxn id="22" idx="2"/>
            </p:cNvCxnSpPr>
            <p:nvPr/>
          </p:nvCxnSpPr>
          <p:spPr>
            <a:xfrm>
              <a:off x="8617057" y="3449645"/>
              <a:ext cx="1396617" cy="16211"/>
            </a:xfrm>
            <a:prstGeom prst="line">
              <a:avLst/>
            </a:prstGeom>
            <a:ln w="31750" cap="rnd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>
              <a:stCxn id="15" idx="7"/>
              <a:endCxn id="11" idx="3"/>
            </p:cNvCxnSpPr>
            <p:nvPr/>
          </p:nvCxnSpPr>
          <p:spPr>
            <a:xfrm flipV="1">
              <a:off x="8512143" y="4000730"/>
              <a:ext cx="661122" cy="349266"/>
            </a:xfrm>
            <a:prstGeom prst="line">
              <a:avLst/>
            </a:prstGeom>
            <a:ln w="31750" cap="rnd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>
              <a:stCxn id="11" idx="5"/>
              <a:endCxn id="16" idx="0"/>
            </p:cNvCxnSpPr>
            <p:nvPr/>
          </p:nvCxnSpPr>
          <p:spPr>
            <a:xfrm>
              <a:off x="9442495" y="4000730"/>
              <a:ext cx="412287" cy="362207"/>
            </a:xfrm>
            <a:prstGeom prst="line">
              <a:avLst/>
            </a:prstGeom>
            <a:ln w="31750" cap="rnd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0" name="组合 39"/>
          <p:cNvGrpSpPr/>
          <p:nvPr/>
        </p:nvGrpSpPr>
        <p:grpSpPr>
          <a:xfrm>
            <a:off x="6438189" y="1226557"/>
            <a:ext cx="3835806" cy="3496596"/>
            <a:chOff x="498868" y="2221946"/>
            <a:chExt cx="4483477" cy="4086991"/>
          </a:xfrm>
        </p:grpSpPr>
        <p:sp>
          <p:nvSpPr>
            <p:cNvPr id="26" name="流程图: 数据 25"/>
            <p:cNvSpPr/>
            <p:nvPr/>
          </p:nvSpPr>
          <p:spPr>
            <a:xfrm>
              <a:off x="498868" y="2221946"/>
              <a:ext cx="4483477" cy="1510144"/>
            </a:xfrm>
            <a:prstGeom prst="flowChartInputOutput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2000">
                  <a:srgbClr val="4F8DC5"/>
                </a:gs>
                <a:gs pos="66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 w="25400" cap="rnd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流程图: 数据 26"/>
            <p:cNvSpPr/>
            <p:nvPr/>
          </p:nvSpPr>
          <p:spPr>
            <a:xfrm>
              <a:off x="498868" y="4798793"/>
              <a:ext cx="4483477" cy="1510144"/>
            </a:xfrm>
            <a:prstGeom prst="flowChartInputOutput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2000">
                  <a:srgbClr val="4F8DC5"/>
                </a:gs>
                <a:gs pos="66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 w="25400" cap="rnd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8" name="直接连接符 27"/>
            <p:cNvCxnSpPr>
              <a:stCxn id="33" idx="5"/>
            </p:cNvCxnSpPr>
            <p:nvPr/>
          </p:nvCxnSpPr>
          <p:spPr>
            <a:xfrm>
              <a:off x="2051707" y="2735620"/>
              <a:ext cx="688899" cy="51293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椭圆 28"/>
            <p:cNvSpPr/>
            <p:nvPr/>
          </p:nvSpPr>
          <p:spPr>
            <a:xfrm>
              <a:off x="2582366" y="3032650"/>
              <a:ext cx="431800" cy="4318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 smtClean="0"/>
                <a:t>b</a:t>
              </a:r>
              <a:endParaRPr lang="zh-CN" altLang="en-US" sz="3200" b="1" dirty="0"/>
            </a:p>
          </p:txBody>
        </p:sp>
        <p:cxnSp>
          <p:nvCxnSpPr>
            <p:cNvPr id="30" name="直接连接符 29"/>
            <p:cNvCxnSpPr>
              <a:stCxn id="29" idx="6"/>
            </p:cNvCxnSpPr>
            <p:nvPr/>
          </p:nvCxnSpPr>
          <p:spPr>
            <a:xfrm flipV="1">
              <a:off x="3014166" y="2715727"/>
              <a:ext cx="1059752" cy="532823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椭圆 30"/>
            <p:cNvSpPr/>
            <p:nvPr/>
          </p:nvSpPr>
          <p:spPr>
            <a:xfrm>
              <a:off x="3858018" y="2499827"/>
              <a:ext cx="431800" cy="4318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 smtClean="0"/>
                <a:t>c</a:t>
              </a:r>
              <a:endParaRPr lang="zh-CN" altLang="en-US" sz="3200" b="1" dirty="0"/>
            </a:p>
          </p:txBody>
        </p:sp>
        <p:cxnSp>
          <p:nvCxnSpPr>
            <p:cNvPr id="32" name="直接连接符 31"/>
            <p:cNvCxnSpPr/>
            <p:nvPr/>
          </p:nvCxnSpPr>
          <p:spPr>
            <a:xfrm>
              <a:off x="1885188" y="2858318"/>
              <a:ext cx="0" cy="2125639"/>
            </a:xfrm>
            <a:prstGeom prst="line">
              <a:avLst/>
            </a:prstGeom>
            <a:ln w="38100" cap="rnd">
              <a:solidFill>
                <a:schemeClr val="tx1">
                  <a:lumMod val="75000"/>
                  <a:lumOff val="25000"/>
                </a:schemeClr>
              </a:solidFill>
              <a:prstDash val="dash"/>
              <a:round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椭圆 32"/>
            <p:cNvSpPr/>
            <p:nvPr/>
          </p:nvSpPr>
          <p:spPr>
            <a:xfrm>
              <a:off x="1683143" y="2367056"/>
              <a:ext cx="431800" cy="4318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 smtClean="0"/>
                <a:t>a</a:t>
              </a:r>
              <a:endParaRPr lang="zh-CN" altLang="en-US" sz="3200" b="1" dirty="0"/>
            </a:p>
          </p:txBody>
        </p:sp>
        <p:sp>
          <p:nvSpPr>
            <p:cNvPr id="34" name="椭圆 33"/>
            <p:cNvSpPr/>
            <p:nvPr/>
          </p:nvSpPr>
          <p:spPr>
            <a:xfrm>
              <a:off x="1683143" y="5040984"/>
              <a:ext cx="431800" cy="4318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 smtClean="0"/>
                <a:t>a</a:t>
              </a:r>
              <a:endParaRPr lang="zh-CN" altLang="en-US" sz="3200" b="1" dirty="0"/>
            </a:p>
          </p:txBody>
        </p:sp>
        <p:sp>
          <p:nvSpPr>
            <p:cNvPr id="35" name="椭圆 34"/>
            <p:cNvSpPr/>
            <p:nvPr/>
          </p:nvSpPr>
          <p:spPr>
            <a:xfrm>
              <a:off x="2582366" y="5706578"/>
              <a:ext cx="431800" cy="4318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 smtClean="0"/>
                <a:t>b</a:t>
              </a:r>
              <a:endParaRPr lang="zh-CN" altLang="en-US" sz="3200" b="1" dirty="0"/>
            </a:p>
          </p:txBody>
        </p:sp>
        <p:sp>
          <p:nvSpPr>
            <p:cNvPr id="36" name="椭圆 35"/>
            <p:cNvSpPr/>
            <p:nvPr/>
          </p:nvSpPr>
          <p:spPr>
            <a:xfrm>
              <a:off x="3858018" y="5173755"/>
              <a:ext cx="431800" cy="4318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 smtClean="0"/>
                <a:t>c</a:t>
              </a:r>
              <a:endParaRPr lang="zh-CN" altLang="en-US" sz="3200" b="1" dirty="0"/>
            </a:p>
          </p:txBody>
        </p:sp>
        <p:cxnSp>
          <p:nvCxnSpPr>
            <p:cNvPr id="38" name="直接连接符 37"/>
            <p:cNvCxnSpPr/>
            <p:nvPr/>
          </p:nvCxnSpPr>
          <p:spPr>
            <a:xfrm>
              <a:off x="4073918" y="3009848"/>
              <a:ext cx="0" cy="2125639"/>
            </a:xfrm>
            <a:prstGeom prst="line">
              <a:avLst/>
            </a:prstGeom>
            <a:ln w="38100" cap="rnd">
              <a:solidFill>
                <a:schemeClr val="tx1">
                  <a:lumMod val="75000"/>
                  <a:lumOff val="25000"/>
                </a:schemeClr>
              </a:solidFill>
              <a:prstDash val="dash"/>
              <a:round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>
              <a:stCxn id="34" idx="6"/>
              <a:endCxn id="36" idx="2"/>
            </p:cNvCxnSpPr>
            <p:nvPr/>
          </p:nvCxnSpPr>
          <p:spPr>
            <a:xfrm>
              <a:off x="2114943" y="5256885"/>
              <a:ext cx="1743075" cy="132771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>
              <a:off x="2781881" y="3523339"/>
              <a:ext cx="0" cy="2125639"/>
            </a:xfrm>
            <a:prstGeom prst="line">
              <a:avLst/>
            </a:prstGeom>
            <a:ln w="38100" cap="rnd">
              <a:solidFill>
                <a:schemeClr val="tx1">
                  <a:lumMod val="75000"/>
                  <a:lumOff val="25000"/>
                </a:schemeClr>
              </a:solidFill>
              <a:prstDash val="dash"/>
              <a:round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5" name="矩形 44"/>
          <p:cNvSpPr/>
          <p:nvPr/>
        </p:nvSpPr>
        <p:spPr>
          <a:xfrm>
            <a:off x="10273995" y="3936666"/>
            <a:ext cx="12566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i="1" dirty="0" smtClean="0">
                <a:solidFill>
                  <a:srgbClr val="FF0000"/>
                </a:solidFill>
              </a:rPr>
              <a:t>Twitter</a:t>
            </a:r>
            <a:endParaRPr lang="zh-CN" altLang="en-US" sz="2800" b="1" i="1" dirty="0">
              <a:solidFill>
                <a:srgbClr val="FF0000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10156112" y="1634048"/>
            <a:ext cx="160915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i="1" dirty="0" smtClean="0">
                <a:solidFill>
                  <a:srgbClr val="FF0000"/>
                </a:solidFill>
              </a:rPr>
              <a:t>FaceBook</a:t>
            </a:r>
            <a:endParaRPr lang="zh-CN" altLang="en-US" sz="2800" b="1" i="1" dirty="0">
              <a:solidFill>
                <a:srgbClr val="FF0000"/>
              </a:solidFill>
            </a:endParaRPr>
          </a:p>
        </p:txBody>
      </p:sp>
      <p:sp>
        <p:nvSpPr>
          <p:cNvPr id="48" name="文本框 47"/>
          <p:cNvSpPr txBox="1"/>
          <p:nvPr/>
        </p:nvSpPr>
        <p:spPr>
          <a:xfrm rot="10800000">
            <a:off x="8061400" y="210250"/>
            <a:ext cx="738664" cy="93241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3600" b="1" dirty="0" smtClean="0">
                <a:solidFill>
                  <a:srgbClr val="FF0000"/>
                </a:solidFill>
              </a:rPr>
              <a:t>. . . .</a:t>
            </a:r>
            <a:r>
              <a:rPr lang="zh-CN" altLang="en-US" sz="3600" b="1" dirty="0" smtClean="0">
                <a:solidFill>
                  <a:srgbClr val="FF0000"/>
                </a:solidFill>
              </a:rPr>
              <a:t>    </a:t>
            </a:r>
            <a:endParaRPr lang="zh-CN" altLang="en-US" sz="3600" b="1" dirty="0">
              <a:solidFill>
                <a:srgbClr val="FF0000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6483119" y="5900777"/>
            <a:ext cx="44775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Cross-layer Betweenness Centrality</a:t>
            </a:r>
          </a:p>
        </p:txBody>
      </p:sp>
      <p:sp>
        <p:nvSpPr>
          <p:cNvPr id="49" name="矩形 48"/>
          <p:cNvSpPr/>
          <p:nvPr/>
        </p:nvSpPr>
        <p:spPr>
          <a:xfrm>
            <a:off x="1264763" y="5900777"/>
            <a:ext cx="29933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Betweenness centrality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A9809E-90CD-4D45-A221-C1A02AD0F25F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1478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2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45" grpId="0"/>
      <p:bldP spid="46" grpId="0"/>
      <p:bldP spid="48" grpId="0"/>
      <p:bldP spid="44" grpId="0"/>
      <p:bldP spid="4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018605" y="1817664"/>
            <a:ext cx="826180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Preparation &amp; Problem </a:t>
            </a: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definition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Exist solution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Our solution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Experiments </a:t>
            </a: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&amp; Applications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Conclusion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96654" y="257636"/>
            <a:ext cx="23666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Contents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A9809E-90CD-4D45-A221-C1A02AD0F25F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194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" dur="75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4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8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9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0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1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2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588402" y="1017067"/>
            <a:ext cx="18950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FF0000"/>
                </a:solidFill>
              </a:rPr>
              <a:t>Approach 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1</a:t>
            </a:r>
            <a:endParaRPr lang="zh-CN" altLang="en-US" sz="2400" dirty="0"/>
          </a:p>
        </p:txBody>
      </p:sp>
      <p:grpSp>
        <p:nvGrpSpPr>
          <p:cNvPr id="127" name="组合 126"/>
          <p:cNvGrpSpPr/>
          <p:nvPr/>
        </p:nvGrpSpPr>
        <p:grpSpPr>
          <a:xfrm>
            <a:off x="5929629" y="4223097"/>
            <a:ext cx="5753049" cy="2115926"/>
            <a:chOff x="1067345" y="4121500"/>
            <a:chExt cx="5753049" cy="2115926"/>
          </a:xfrm>
        </p:grpSpPr>
        <p:sp>
          <p:nvSpPr>
            <p:cNvPr id="128" name="流程图: 数据 127"/>
            <p:cNvSpPr/>
            <p:nvPr/>
          </p:nvSpPr>
          <p:spPr>
            <a:xfrm>
              <a:off x="1067345" y="4121500"/>
              <a:ext cx="5753049" cy="2115926"/>
            </a:xfrm>
            <a:prstGeom prst="flowChartInputOutput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2000">
                  <a:srgbClr val="4F8DC5"/>
                </a:gs>
                <a:gs pos="66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 w="25400" cap="rnd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29" name="直接连接符 128"/>
            <p:cNvCxnSpPr>
              <a:stCxn id="137" idx="6"/>
              <a:endCxn id="142" idx="2"/>
            </p:cNvCxnSpPr>
            <p:nvPr/>
          </p:nvCxnSpPr>
          <p:spPr>
            <a:xfrm>
              <a:off x="3384746" y="4804629"/>
              <a:ext cx="1396617" cy="30725"/>
            </a:xfrm>
            <a:prstGeom prst="line">
              <a:avLst/>
            </a:prstGeom>
            <a:ln w="31750" cap="rnd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0" name="直接连接符 129"/>
            <p:cNvCxnSpPr>
              <a:stCxn id="132" idx="5"/>
              <a:endCxn id="137" idx="1"/>
            </p:cNvCxnSpPr>
            <p:nvPr/>
          </p:nvCxnSpPr>
          <p:spPr>
            <a:xfrm>
              <a:off x="2690081" y="4522828"/>
              <a:ext cx="369676" cy="145143"/>
            </a:xfrm>
            <a:prstGeom prst="line">
              <a:avLst/>
            </a:prstGeom>
            <a:ln w="31750" cap="rnd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31" name="椭圆 130"/>
            <p:cNvSpPr/>
            <p:nvPr/>
          </p:nvSpPr>
          <p:spPr>
            <a:xfrm>
              <a:off x="3885195" y="5025793"/>
              <a:ext cx="380748" cy="38652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 smtClean="0"/>
                <a:t>b</a:t>
              </a:r>
              <a:endParaRPr lang="zh-CN" altLang="en-US" sz="2800" b="1" dirty="0"/>
            </a:p>
          </p:txBody>
        </p:sp>
        <p:sp>
          <p:nvSpPr>
            <p:cNvPr id="132" name="椭圆 131"/>
            <p:cNvSpPr/>
            <p:nvPr/>
          </p:nvSpPr>
          <p:spPr>
            <a:xfrm>
              <a:off x="2365092" y="4192907"/>
              <a:ext cx="380748" cy="38652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 smtClean="0"/>
                <a:t>h</a:t>
              </a:r>
              <a:endParaRPr lang="zh-CN" altLang="en-US" sz="2800" b="1" dirty="0"/>
            </a:p>
          </p:txBody>
        </p:sp>
        <p:cxnSp>
          <p:nvCxnSpPr>
            <p:cNvPr id="133" name="直接连接符 132"/>
            <p:cNvCxnSpPr>
              <a:stCxn id="135" idx="0"/>
              <a:endCxn id="131" idx="3"/>
            </p:cNvCxnSpPr>
            <p:nvPr/>
          </p:nvCxnSpPr>
          <p:spPr>
            <a:xfrm flipV="1">
              <a:off x="3501746" y="5355714"/>
              <a:ext cx="439208" cy="362207"/>
            </a:xfrm>
            <a:prstGeom prst="line">
              <a:avLst/>
            </a:prstGeom>
            <a:ln w="31750" cap="rnd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34" name="椭圆 133"/>
            <p:cNvSpPr/>
            <p:nvPr/>
          </p:nvSpPr>
          <p:spPr>
            <a:xfrm>
              <a:off x="1958149" y="5100183"/>
              <a:ext cx="380748" cy="38652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 smtClean="0"/>
                <a:t>i</a:t>
              </a:r>
              <a:endParaRPr lang="zh-CN" altLang="en-US" sz="2800" b="1" dirty="0"/>
            </a:p>
          </p:txBody>
        </p:sp>
        <p:sp>
          <p:nvSpPr>
            <p:cNvPr id="135" name="椭圆 134"/>
            <p:cNvSpPr/>
            <p:nvPr/>
          </p:nvSpPr>
          <p:spPr>
            <a:xfrm>
              <a:off x="3311372" y="5717921"/>
              <a:ext cx="380748" cy="38652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 smtClean="0"/>
                <a:t>d</a:t>
              </a:r>
              <a:endParaRPr lang="zh-CN" altLang="en-US" sz="2800" b="1" dirty="0"/>
            </a:p>
          </p:txBody>
        </p:sp>
        <p:sp>
          <p:nvSpPr>
            <p:cNvPr id="136" name="椭圆 135"/>
            <p:cNvSpPr/>
            <p:nvPr/>
          </p:nvSpPr>
          <p:spPr>
            <a:xfrm>
              <a:off x="4432097" y="5717921"/>
              <a:ext cx="380748" cy="38652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 smtClean="0"/>
                <a:t>e</a:t>
              </a:r>
              <a:endParaRPr lang="zh-CN" altLang="en-US" sz="2800" b="1" dirty="0"/>
            </a:p>
          </p:txBody>
        </p:sp>
        <p:sp>
          <p:nvSpPr>
            <p:cNvPr id="137" name="椭圆 136"/>
            <p:cNvSpPr/>
            <p:nvPr/>
          </p:nvSpPr>
          <p:spPr>
            <a:xfrm>
              <a:off x="3003998" y="4611365"/>
              <a:ext cx="380748" cy="38652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 smtClean="0"/>
                <a:t>a</a:t>
              </a:r>
              <a:endParaRPr lang="zh-CN" altLang="en-US" sz="2800" b="1" dirty="0"/>
            </a:p>
          </p:txBody>
        </p:sp>
        <p:sp>
          <p:nvSpPr>
            <p:cNvPr id="138" name="椭圆 137"/>
            <p:cNvSpPr/>
            <p:nvPr/>
          </p:nvSpPr>
          <p:spPr>
            <a:xfrm>
              <a:off x="5335466" y="4159663"/>
              <a:ext cx="380748" cy="38652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 smtClean="0"/>
                <a:t>f</a:t>
              </a:r>
              <a:endParaRPr lang="zh-CN" altLang="en-US" sz="2800" b="1" dirty="0"/>
            </a:p>
          </p:txBody>
        </p:sp>
        <p:sp>
          <p:nvSpPr>
            <p:cNvPr id="139" name="椭圆 138"/>
            <p:cNvSpPr/>
            <p:nvPr/>
          </p:nvSpPr>
          <p:spPr>
            <a:xfrm>
              <a:off x="5824017" y="4842398"/>
              <a:ext cx="380748" cy="38652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 smtClean="0"/>
                <a:t>g</a:t>
              </a:r>
              <a:endParaRPr lang="zh-CN" altLang="en-US" sz="2800" b="1" dirty="0"/>
            </a:p>
          </p:txBody>
        </p:sp>
        <p:cxnSp>
          <p:nvCxnSpPr>
            <p:cNvPr id="140" name="直接连接符 139"/>
            <p:cNvCxnSpPr>
              <a:stCxn id="142" idx="7"/>
              <a:endCxn id="138" idx="3"/>
            </p:cNvCxnSpPr>
            <p:nvPr/>
          </p:nvCxnSpPr>
          <p:spPr>
            <a:xfrm flipV="1">
              <a:off x="5106352" y="4489584"/>
              <a:ext cx="284873" cy="209112"/>
            </a:xfrm>
            <a:prstGeom prst="line">
              <a:avLst/>
            </a:prstGeom>
            <a:ln w="31750" cap="rnd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1" name="直接连接符 140"/>
            <p:cNvCxnSpPr>
              <a:stCxn id="131" idx="5"/>
              <a:endCxn id="136" idx="0"/>
            </p:cNvCxnSpPr>
            <p:nvPr/>
          </p:nvCxnSpPr>
          <p:spPr>
            <a:xfrm>
              <a:off x="4210184" y="5355714"/>
              <a:ext cx="412287" cy="362207"/>
            </a:xfrm>
            <a:prstGeom prst="line">
              <a:avLst/>
            </a:prstGeom>
            <a:ln w="31750" cap="rnd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42" name="椭圆 141"/>
            <p:cNvSpPr/>
            <p:nvPr/>
          </p:nvSpPr>
          <p:spPr>
            <a:xfrm>
              <a:off x="4781363" y="4642090"/>
              <a:ext cx="380748" cy="38652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/>
                <a:t>c</a:t>
              </a:r>
              <a:endParaRPr lang="zh-CN" altLang="en-US" sz="2800" b="1" dirty="0"/>
            </a:p>
          </p:txBody>
        </p:sp>
      </p:grpSp>
      <p:grpSp>
        <p:nvGrpSpPr>
          <p:cNvPr id="143" name="组合 142"/>
          <p:cNvGrpSpPr/>
          <p:nvPr/>
        </p:nvGrpSpPr>
        <p:grpSpPr>
          <a:xfrm>
            <a:off x="5900600" y="846725"/>
            <a:ext cx="5984059" cy="2226583"/>
            <a:chOff x="1038316" y="745128"/>
            <a:chExt cx="5984059" cy="2226583"/>
          </a:xfrm>
        </p:grpSpPr>
        <p:sp>
          <p:nvSpPr>
            <p:cNvPr id="144" name="流程图: 数据 143"/>
            <p:cNvSpPr/>
            <p:nvPr/>
          </p:nvSpPr>
          <p:spPr>
            <a:xfrm>
              <a:off x="1038316" y="745128"/>
              <a:ext cx="5984059" cy="2226583"/>
            </a:xfrm>
            <a:prstGeom prst="flowChartInputOutput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2000">
                  <a:srgbClr val="4F8DC5"/>
                </a:gs>
                <a:gs pos="66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 w="25400" cap="rnd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45" name="直接连接符 144"/>
            <p:cNvCxnSpPr>
              <a:stCxn id="154" idx="5"/>
              <a:endCxn id="148" idx="2"/>
            </p:cNvCxnSpPr>
            <p:nvPr/>
          </p:nvCxnSpPr>
          <p:spPr>
            <a:xfrm>
              <a:off x="3328987" y="1675572"/>
              <a:ext cx="556208" cy="277771"/>
            </a:xfrm>
            <a:prstGeom prst="line">
              <a:avLst/>
            </a:prstGeom>
            <a:ln w="31750" cap="rnd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6" name="直接连接符 145"/>
            <p:cNvCxnSpPr>
              <a:stCxn id="148" idx="6"/>
              <a:endCxn id="159" idx="3"/>
            </p:cNvCxnSpPr>
            <p:nvPr/>
          </p:nvCxnSpPr>
          <p:spPr>
            <a:xfrm flipV="1">
              <a:off x="4265943" y="1706297"/>
              <a:ext cx="571179" cy="247046"/>
            </a:xfrm>
            <a:prstGeom prst="line">
              <a:avLst/>
            </a:prstGeom>
            <a:ln w="31750" cap="rnd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7" name="直接连接符 146"/>
            <p:cNvCxnSpPr>
              <a:stCxn id="149" idx="5"/>
              <a:endCxn id="154" idx="1"/>
            </p:cNvCxnSpPr>
            <p:nvPr/>
          </p:nvCxnSpPr>
          <p:spPr>
            <a:xfrm>
              <a:off x="2690081" y="1257114"/>
              <a:ext cx="369676" cy="145143"/>
            </a:xfrm>
            <a:prstGeom prst="line">
              <a:avLst/>
            </a:prstGeom>
            <a:ln w="31750" cap="rnd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48" name="椭圆 147"/>
            <p:cNvSpPr/>
            <p:nvPr/>
          </p:nvSpPr>
          <p:spPr>
            <a:xfrm>
              <a:off x="3885195" y="1760079"/>
              <a:ext cx="380748" cy="38652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 smtClean="0"/>
                <a:t>b</a:t>
              </a:r>
              <a:endParaRPr lang="zh-CN" altLang="en-US" sz="2800" b="1" dirty="0"/>
            </a:p>
          </p:txBody>
        </p:sp>
        <p:sp>
          <p:nvSpPr>
            <p:cNvPr id="149" name="椭圆 148"/>
            <p:cNvSpPr/>
            <p:nvPr/>
          </p:nvSpPr>
          <p:spPr>
            <a:xfrm>
              <a:off x="2365092" y="927193"/>
              <a:ext cx="380748" cy="38652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 smtClean="0"/>
                <a:t>h</a:t>
              </a:r>
              <a:endParaRPr lang="zh-CN" altLang="en-US" sz="2800" b="1" dirty="0"/>
            </a:p>
          </p:txBody>
        </p:sp>
        <p:cxnSp>
          <p:nvCxnSpPr>
            <p:cNvPr id="150" name="直接连接符 149"/>
            <p:cNvCxnSpPr>
              <a:stCxn id="151" idx="7"/>
              <a:endCxn id="154" idx="3"/>
            </p:cNvCxnSpPr>
            <p:nvPr/>
          </p:nvCxnSpPr>
          <p:spPr>
            <a:xfrm flipV="1">
              <a:off x="2283138" y="1675572"/>
              <a:ext cx="776619" cy="215503"/>
            </a:xfrm>
            <a:prstGeom prst="line">
              <a:avLst/>
            </a:prstGeom>
            <a:ln w="31750" cap="rnd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51" name="椭圆 150"/>
            <p:cNvSpPr/>
            <p:nvPr/>
          </p:nvSpPr>
          <p:spPr>
            <a:xfrm>
              <a:off x="1958149" y="1834469"/>
              <a:ext cx="380748" cy="38652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 smtClean="0"/>
                <a:t>i</a:t>
              </a:r>
              <a:endParaRPr lang="zh-CN" altLang="en-US" sz="2800" b="1" dirty="0"/>
            </a:p>
          </p:txBody>
        </p:sp>
        <p:sp>
          <p:nvSpPr>
            <p:cNvPr id="152" name="椭圆 151"/>
            <p:cNvSpPr/>
            <p:nvPr/>
          </p:nvSpPr>
          <p:spPr>
            <a:xfrm>
              <a:off x="3311372" y="2452207"/>
              <a:ext cx="380748" cy="38652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 smtClean="0"/>
                <a:t>d</a:t>
              </a:r>
              <a:endParaRPr lang="zh-CN" altLang="en-US" sz="2800" b="1" dirty="0"/>
            </a:p>
          </p:txBody>
        </p:sp>
        <p:sp>
          <p:nvSpPr>
            <p:cNvPr id="153" name="椭圆 152"/>
            <p:cNvSpPr/>
            <p:nvPr/>
          </p:nvSpPr>
          <p:spPr>
            <a:xfrm>
              <a:off x="4432097" y="2452207"/>
              <a:ext cx="380748" cy="38652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 smtClean="0"/>
                <a:t>e</a:t>
              </a:r>
              <a:endParaRPr lang="zh-CN" altLang="en-US" sz="2800" b="1" dirty="0"/>
            </a:p>
          </p:txBody>
        </p:sp>
        <p:sp>
          <p:nvSpPr>
            <p:cNvPr id="154" name="椭圆 153"/>
            <p:cNvSpPr/>
            <p:nvPr/>
          </p:nvSpPr>
          <p:spPr>
            <a:xfrm>
              <a:off x="3003998" y="1345651"/>
              <a:ext cx="380748" cy="38652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 smtClean="0"/>
                <a:t>a</a:t>
              </a:r>
              <a:endParaRPr lang="zh-CN" altLang="en-US" sz="2800" b="1" dirty="0"/>
            </a:p>
          </p:txBody>
        </p:sp>
        <p:sp>
          <p:nvSpPr>
            <p:cNvPr id="155" name="椭圆 154"/>
            <p:cNvSpPr/>
            <p:nvPr/>
          </p:nvSpPr>
          <p:spPr>
            <a:xfrm>
              <a:off x="5335466" y="893949"/>
              <a:ext cx="380748" cy="38652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 smtClean="0"/>
                <a:t>f</a:t>
              </a:r>
              <a:endParaRPr lang="zh-CN" altLang="en-US" sz="2800" b="1" dirty="0"/>
            </a:p>
          </p:txBody>
        </p:sp>
        <p:sp>
          <p:nvSpPr>
            <p:cNvPr id="156" name="椭圆 155"/>
            <p:cNvSpPr/>
            <p:nvPr/>
          </p:nvSpPr>
          <p:spPr>
            <a:xfrm>
              <a:off x="5824017" y="1576684"/>
              <a:ext cx="380748" cy="38652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 smtClean="0"/>
                <a:t>g</a:t>
              </a:r>
              <a:endParaRPr lang="zh-CN" altLang="en-US" sz="2800" b="1" dirty="0"/>
            </a:p>
          </p:txBody>
        </p:sp>
        <p:cxnSp>
          <p:nvCxnSpPr>
            <p:cNvPr id="157" name="直接连接符 156"/>
            <p:cNvCxnSpPr>
              <a:stCxn id="159" idx="7"/>
              <a:endCxn id="155" idx="3"/>
            </p:cNvCxnSpPr>
            <p:nvPr/>
          </p:nvCxnSpPr>
          <p:spPr>
            <a:xfrm flipV="1">
              <a:off x="5106352" y="1223870"/>
              <a:ext cx="284873" cy="209112"/>
            </a:xfrm>
            <a:prstGeom prst="line">
              <a:avLst/>
            </a:prstGeom>
            <a:ln w="31750" cap="rnd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8" name="直接连接符 157"/>
            <p:cNvCxnSpPr>
              <a:stCxn id="159" idx="5"/>
              <a:endCxn id="156" idx="2"/>
            </p:cNvCxnSpPr>
            <p:nvPr/>
          </p:nvCxnSpPr>
          <p:spPr>
            <a:xfrm>
              <a:off x="5106352" y="1706297"/>
              <a:ext cx="717665" cy="63651"/>
            </a:xfrm>
            <a:prstGeom prst="line">
              <a:avLst/>
            </a:prstGeom>
            <a:ln w="31750" cap="rnd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59" name="椭圆 158"/>
            <p:cNvSpPr/>
            <p:nvPr/>
          </p:nvSpPr>
          <p:spPr>
            <a:xfrm>
              <a:off x="4781363" y="1376376"/>
              <a:ext cx="380748" cy="38652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/>
                <a:t>c</a:t>
              </a:r>
              <a:endParaRPr lang="zh-CN" altLang="en-US" sz="2800" b="1" dirty="0"/>
            </a:p>
          </p:txBody>
        </p:sp>
      </p:grpSp>
      <p:grpSp>
        <p:nvGrpSpPr>
          <p:cNvPr id="160" name="组合 159"/>
          <p:cNvGrpSpPr/>
          <p:nvPr/>
        </p:nvGrpSpPr>
        <p:grpSpPr>
          <a:xfrm>
            <a:off x="6992261" y="1503854"/>
            <a:ext cx="3884414" cy="4288696"/>
            <a:chOff x="2129977" y="1402257"/>
            <a:chExt cx="3884414" cy="4288696"/>
          </a:xfrm>
        </p:grpSpPr>
        <p:cxnSp>
          <p:nvCxnSpPr>
            <p:cNvPr id="161" name="直接连接符 160"/>
            <p:cNvCxnSpPr/>
            <p:nvPr/>
          </p:nvCxnSpPr>
          <p:spPr>
            <a:xfrm>
              <a:off x="2129977" y="2350865"/>
              <a:ext cx="0" cy="2676055"/>
            </a:xfrm>
            <a:prstGeom prst="line">
              <a:avLst/>
            </a:prstGeom>
            <a:ln w="25400" cap="rnd">
              <a:solidFill>
                <a:schemeClr val="tx1">
                  <a:lumMod val="75000"/>
                  <a:lumOff val="25000"/>
                </a:schemeClr>
              </a:solidFill>
              <a:prstDash val="dash"/>
              <a:round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2" name="直接连接符 161"/>
            <p:cNvCxnSpPr/>
            <p:nvPr/>
          </p:nvCxnSpPr>
          <p:spPr>
            <a:xfrm>
              <a:off x="2537329" y="1434432"/>
              <a:ext cx="0" cy="2676055"/>
            </a:xfrm>
            <a:prstGeom prst="line">
              <a:avLst/>
            </a:prstGeom>
            <a:ln w="25400" cap="rnd">
              <a:solidFill>
                <a:schemeClr val="tx1">
                  <a:lumMod val="75000"/>
                  <a:lumOff val="25000"/>
                </a:schemeClr>
              </a:solidFill>
              <a:prstDash val="dash"/>
              <a:round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3" name="直接连接符 162"/>
            <p:cNvCxnSpPr/>
            <p:nvPr/>
          </p:nvCxnSpPr>
          <p:spPr>
            <a:xfrm>
              <a:off x="3191701" y="1816295"/>
              <a:ext cx="0" cy="2676055"/>
            </a:xfrm>
            <a:prstGeom prst="line">
              <a:avLst/>
            </a:prstGeom>
            <a:ln w="25400" cap="rnd">
              <a:solidFill>
                <a:schemeClr val="tx1">
                  <a:lumMod val="75000"/>
                  <a:lumOff val="25000"/>
                </a:schemeClr>
              </a:solidFill>
              <a:prstDash val="dash"/>
              <a:round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4" name="直接连接符 163"/>
            <p:cNvCxnSpPr/>
            <p:nvPr/>
          </p:nvCxnSpPr>
          <p:spPr>
            <a:xfrm>
              <a:off x="3501746" y="2971711"/>
              <a:ext cx="0" cy="2676055"/>
            </a:xfrm>
            <a:prstGeom prst="line">
              <a:avLst/>
            </a:prstGeom>
            <a:ln w="25400" cap="rnd">
              <a:solidFill>
                <a:schemeClr val="tx1">
                  <a:lumMod val="75000"/>
                  <a:lumOff val="25000"/>
                </a:schemeClr>
              </a:solidFill>
              <a:prstDash val="dash"/>
              <a:round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5" name="直接连接符 164"/>
            <p:cNvCxnSpPr/>
            <p:nvPr/>
          </p:nvCxnSpPr>
          <p:spPr>
            <a:xfrm>
              <a:off x="4075569" y="2321837"/>
              <a:ext cx="0" cy="2676055"/>
            </a:xfrm>
            <a:prstGeom prst="line">
              <a:avLst/>
            </a:prstGeom>
            <a:ln w="25400" cap="rnd">
              <a:solidFill>
                <a:schemeClr val="tx1">
                  <a:lumMod val="75000"/>
                  <a:lumOff val="25000"/>
                </a:schemeClr>
              </a:solidFill>
              <a:prstDash val="dash"/>
              <a:round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6" name="直接连接符 165"/>
            <p:cNvCxnSpPr/>
            <p:nvPr/>
          </p:nvCxnSpPr>
          <p:spPr>
            <a:xfrm>
              <a:off x="4622471" y="3014898"/>
              <a:ext cx="0" cy="2676055"/>
            </a:xfrm>
            <a:prstGeom prst="line">
              <a:avLst/>
            </a:prstGeom>
            <a:ln w="25400" cap="rnd">
              <a:solidFill>
                <a:schemeClr val="tx1">
                  <a:lumMod val="75000"/>
                  <a:lumOff val="25000"/>
                </a:schemeClr>
              </a:solidFill>
              <a:prstDash val="dash"/>
              <a:round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7" name="直接连接符 166"/>
            <p:cNvCxnSpPr/>
            <p:nvPr/>
          </p:nvCxnSpPr>
          <p:spPr>
            <a:xfrm>
              <a:off x="4971737" y="2027732"/>
              <a:ext cx="0" cy="2676055"/>
            </a:xfrm>
            <a:prstGeom prst="line">
              <a:avLst/>
            </a:prstGeom>
            <a:ln w="25400" cap="rnd">
              <a:solidFill>
                <a:schemeClr val="tx1">
                  <a:lumMod val="75000"/>
                  <a:lumOff val="25000"/>
                </a:schemeClr>
              </a:solidFill>
              <a:prstDash val="dash"/>
              <a:round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8" name="直接连接符 167"/>
            <p:cNvCxnSpPr/>
            <p:nvPr/>
          </p:nvCxnSpPr>
          <p:spPr>
            <a:xfrm>
              <a:off x="5504663" y="1402257"/>
              <a:ext cx="0" cy="2676055"/>
            </a:xfrm>
            <a:prstGeom prst="line">
              <a:avLst/>
            </a:prstGeom>
            <a:ln w="25400" cap="rnd">
              <a:solidFill>
                <a:schemeClr val="tx1">
                  <a:lumMod val="75000"/>
                  <a:lumOff val="25000"/>
                </a:schemeClr>
              </a:solidFill>
              <a:prstDash val="dash"/>
              <a:round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9" name="直接连接符 168"/>
            <p:cNvCxnSpPr/>
            <p:nvPr/>
          </p:nvCxnSpPr>
          <p:spPr>
            <a:xfrm>
              <a:off x="6014391" y="2082874"/>
              <a:ext cx="0" cy="2676055"/>
            </a:xfrm>
            <a:prstGeom prst="line">
              <a:avLst/>
            </a:prstGeom>
            <a:ln w="25400" cap="rnd">
              <a:solidFill>
                <a:schemeClr val="tx1">
                  <a:lumMod val="75000"/>
                  <a:lumOff val="25000"/>
                </a:schemeClr>
              </a:solidFill>
              <a:prstDash val="dash"/>
              <a:round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70" name="组合 169"/>
          <p:cNvGrpSpPr/>
          <p:nvPr/>
        </p:nvGrpSpPr>
        <p:grpSpPr>
          <a:xfrm>
            <a:off x="8244360" y="3397991"/>
            <a:ext cx="1414556" cy="991592"/>
            <a:chOff x="3382076" y="1482108"/>
            <a:chExt cx="1414556" cy="991592"/>
          </a:xfrm>
        </p:grpSpPr>
        <p:cxnSp>
          <p:nvCxnSpPr>
            <p:cNvPr id="171" name="直接连接符 170"/>
            <p:cNvCxnSpPr/>
            <p:nvPr/>
          </p:nvCxnSpPr>
          <p:spPr>
            <a:xfrm flipV="1">
              <a:off x="3612744" y="2089997"/>
              <a:ext cx="328210" cy="383703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2" name="直接连接符 171"/>
            <p:cNvCxnSpPr/>
            <p:nvPr/>
          </p:nvCxnSpPr>
          <p:spPr>
            <a:xfrm flipH="1" flipV="1">
              <a:off x="4206277" y="2106629"/>
              <a:ext cx="294533" cy="335165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6" name="直接连接符 175"/>
            <p:cNvCxnSpPr/>
            <p:nvPr/>
          </p:nvCxnSpPr>
          <p:spPr>
            <a:xfrm flipH="1" flipV="1">
              <a:off x="3382076" y="1482108"/>
              <a:ext cx="1414556" cy="9365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73" name="Picture 60285"/>
          <p:cNvPicPr/>
          <p:nvPr/>
        </p:nvPicPr>
        <p:blipFill>
          <a:blip r:embed="rId3"/>
          <a:stretch>
            <a:fillRect/>
          </a:stretch>
        </p:blipFill>
        <p:spPr>
          <a:xfrm>
            <a:off x="1553387" y="2452177"/>
            <a:ext cx="2794794" cy="1042504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389180" y="158690"/>
            <a:ext cx="2614818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Exist solution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069319" y="4357677"/>
            <a:ext cx="39230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i="1" spc="300" dirty="0" smtClean="0"/>
              <a:t>C(a) = C(b) = C(c)</a:t>
            </a:r>
            <a:endParaRPr lang="zh-CN" altLang="en-US" sz="2400" b="1" i="1" spc="3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A9809E-90CD-4D45-A221-C1A02AD0F25F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09698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2.59259E-6 L 0.00117 -0.2303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1152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1.85185E-6 L 0.00039 0.26204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13102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6" presetClass="exit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Horizontal)">
                                      <p:cBhvr>
                                        <p:cTn id="10" dur="125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组合 50"/>
          <p:cNvGrpSpPr/>
          <p:nvPr/>
        </p:nvGrpSpPr>
        <p:grpSpPr>
          <a:xfrm>
            <a:off x="1687049" y="1358586"/>
            <a:ext cx="5609227" cy="4567101"/>
            <a:chOff x="1038316" y="745128"/>
            <a:chExt cx="5984059" cy="5492298"/>
          </a:xfrm>
        </p:grpSpPr>
        <p:grpSp>
          <p:nvGrpSpPr>
            <p:cNvPr id="5" name="组合 4"/>
            <p:cNvGrpSpPr/>
            <p:nvPr/>
          </p:nvGrpSpPr>
          <p:grpSpPr>
            <a:xfrm>
              <a:off x="1067345" y="4121500"/>
              <a:ext cx="5753049" cy="2115926"/>
              <a:chOff x="1067345" y="4121500"/>
              <a:chExt cx="5753049" cy="2115926"/>
            </a:xfrm>
          </p:grpSpPr>
          <p:sp>
            <p:nvSpPr>
              <p:cNvPr id="6" name="流程图: 数据 5"/>
              <p:cNvSpPr/>
              <p:nvPr/>
            </p:nvSpPr>
            <p:spPr>
              <a:xfrm>
                <a:off x="1067345" y="4121500"/>
                <a:ext cx="5753049" cy="2115926"/>
              </a:xfrm>
              <a:prstGeom prst="flowChartInputOutput">
                <a:avLst/>
              </a:prstGeom>
              <a:gradFill flip="none" rotWithShape="1">
                <a:gsLst>
                  <a:gs pos="0">
                    <a:schemeClr val="accent1">
                      <a:lumMod val="67000"/>
                    </a:schemeClr>
                  </a:gs>
                  <a:gs pos="42000">
                    <a:srgbClr val="4F8DC5"/>
                  </a:gs>
                  <a:gs pos="66000">
                    <a:schemeClr val="accent1">
                      <a:lumMod val="97000"/>
                      <a:lumOff val="3000"/>
                    </a:schemeClr>
                  </a:gs>
                  <a:gs pos="100000">
                    <a:schemeClr val="accent1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n w="25400" cap="rnd"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7" name="直接连接符 6"/>
              <p:cNvCxnSpPr>
                <a:stCxn id="15" idx="6"/>
                <a:endCxn id="20" idx="2"/>
              </p:cNvCxnSpPr>
              <p:nvPr/>
            </p:nvCxnSpPr>
            <p:spPr>
              <a:xfrm>
                <a:off x="3384746" y="4804629"/>
                <a:ext cx="1396617" cy="30725"/>
              </a:xfrm>
              <a:prstGeom prst="line">
                <a:avLst/>
              </a:prstGeom>
              <a:ln w="31750" cap="rnd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" name="直接连接符 7"/>
              <p:cNvCxnSpPr>
                <a:stCxn id="10" idx="5"/>
                <a:endCxn id="15" idx="1"/>
              </p:cNvCxnSpPr>
              <p:nvPr/>
            </p:nvCxnSpPr>
            <p:spPr>
              <a:xfrm>
                <a:off x="2690081" y="4522828"/>
                <a:ext cx="369676" cy="145143"/>
              </a:xfrm>
              <a:prstGeom prst="line">
                <a:avLst/>
              </a:prstGeom>
              <a:ln w="31750" cap="rnd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" name="椭圆 8"/>
              <p:cNvSpPr/>
              <p:nvPr/>
            </p:nvSpPr>
            <p:spPr>
              <a:xfrm>
                <a:off x="3885195" y="5025793"/>
                <a:ext cx="380748" cy="386527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b="1" dirty="0" smtClean="0"/>
                  <a:t>b</a:t>
                </a:r>
                <a:endParaRPr lang="zh-CN" altLang="en-US" sz="2800" b="1" dirty="0"/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2365092" y="4192907"/>
                <a:ext cx="380748" cy="386527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b="1" dirty="0" smtClean="0"/>
                  <a:t>h</a:t>
                </a:r>
                <a:endParaRPr lang="zh-CN" altLang="en-US" sz="2800" b="1" dirty="0"/>
              </a:p>
            </p:txBody>
          </p:sp>
          <p:cxnSp>
            <p:nvCxnSpPr>
              <p:cNvPr id="11" name="直接连接符 10"/>
              <p:cNvCxnSpPr>
                <a:stCxn id="13" idx="0"/>
                <a:endCxn id="9" idx="3"/>
              </p:cNvCxnSpPr>
              <p:nvPr/>
            </p:nvCxnSpPr>
            <p:spPr>
              <a:xfrm flipV="1">
                <a:off x="3501746" y="5355714"/>
                <a:ext cx="439208" cy="362207"/>
              </a:xfrm>
              <a:prstGeom prst="line">
                <a:avLst/>
              </a:prstGeom>
              <a:ln w="31750" cap="rnd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" name="椭圆 11"/>
              <p:cNvSpPr/>
              <p:nvPr/>
            </p:nvSpPr>
            <p:spPr>
              <a:xfrm>
                <a:off x="1958149" y="5100183"/>
                <a:ext cx="380748" cy="386527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b="1" dirty="0" smtClean="0"/>
                  <a:t>i</a:t>
                </a:r>
                <a:endParaRPr lang="zh-CN" altLang="en-US" sz="2800" b="1" dirty="0"/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3311372" y="5717921"/>
                <a:ext cx="380748" cy="386527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b="1" dirty="0" smtClean="0"/>
                  <a:t>d</a:t>
                </a:r>
                <a:endParaRPr lang="zh-CN" altLang="en-US" sz="2800" b="1" dirty="0"/>
              </a:p>
            </p:txBody>
          </p:sp>
          <p:sp>
            <p:nvSpPr>
              <p:cNvPr id="14" name="椭圆 13"/>
              <p:cNvSpPr/>
              <p:nvPr/>
            </p:nvSpPr>
            <p:spPr>
              <a:xfrm>
                <a:off x="4432097" y="5717921"/>
                <a:ext cx="380748" cy="386527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b="1" dirty="0" smtClean="0"/>
                  <a:t>e</a:t>
                </a:r>
                <a:endParaRPr lang="zh-CN" altLang="en-US" sz="2800" b="1" dirty="0"/>
              </a:p>
            </p:txBody>
          </p:sp>
          <p:sp>
            <p:nvSpPr>
              <p:cNvPr id="15" name="椭圆 14"/>
              <p:cNvSpPr/>
              <p:nvPr/>
            </p:nvSpPr>
            <p:spPr>
              <a:xfrm>
                <a:off x="3003998" y="4611365"/>
                <a:ext cx="380748" cy="386527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b="1" dirty="0" smtClean="0"/>
                  <a:t>a</a:t>
                </a:r>
                <a:endParaRPr lang="zh-CN" altLang="en-US" sz="2800" b="1" dirty="0"/>
              </a:p>
            </p:txBody>
          </p:sp>
          <p:sp>
            <p:nvSpPr>
              <p:cNvPr id="16" name="椭圆 15"/>
              <p:cNvSpPr/>
              <p:nvPr/>
            </p:nvSpPr>
            <p:spPr>
              <a:xfrm>
                <a:off x="5335466" y="4159663"/>
                <a:ext cx="380748" cy="386527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b="1" dirty="0" smtClean="0"/>
                  <a:t>f</a:t>
                </a:r>
                <a:endParaRPr lang="zh-CN" altLang="en-US" sz="2800" b="1" dirty="0"/>
              </a:p>
            </p:txBody>
          </p:sp>
          <p:sp>
            <p:nvSpPr>
              <p:cNvPr id="17" name="椭圆 16"/>
              <p:cNvSpPr/>
              <p:nvPr/>
            </p:nvSpPr>
            <p:spPr>
              <a:xfrm>
                <a:off x="5824017" y="4842398"/>
                <a:ext cx="380748" cy="386527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b="1" dirty="0" smtClean="0"/>
                  <a:t>g</a:t>
                </a:r>
                <a:endParaRPr lang="zh-CN" altLang="en-US" sz="2800" b="1" dirty="0"/>
              </a:p>
            </p:txBody>
          </p:sp>
          <p:cxnSp>
            <p:nvCxnSpPr>
              <p:cNvPr id="18" name="直接连接符 17"/>
              <p:cNvCxnSpPr>
                <a:stCxn id="20" idx="7"/>
                <a:endCxn id="16" idx="3"/>
              </p:cNvCxnSpPr>
              <p:nvPr/>
            </p:nvCxnSpPr>
            <p:spPr>
              <a:xfrm flipV="1">
                <a:off x="5106352" y="4489584"/>
                <a:ext cx="284873" cy="209112"/>
              </a:xfrm>
              <a:prstGeom prst="line">
                <a:avLst/>
              </a:prstGeom>
              <a:ln w="31750" cap="rnd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直接连接符 18"/>
              <p:cNvCxnSpPr>
                <a:stCxn id="9" idx="5"/>
                <a:endCxn id="14" idx="0"/>
              </p:cNvCxnSpPr>
              <p:nvPr/>
            </p:nvCxnSpPr>
            <p:spPr>
              <a:xfrm>
                <a:off x="4210184" y="5355714"/>
                <a:ext cx="412287" cy="362207"/>
              </a:xfrm>
              <a:prstGeom prst="line">
                <a:avLst/>
              </a:prstGeom>
              <a:ln w="31750" cap="rnd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" name="椭圆 19"/>
              <p:cNvSpPr/>
              <p:nvPr/>
            </p:nvSpPr>
            <p:spPr>
              <a:xfrm>
                <a:off x="4781363" y="4642090"/>
                <a:ext cx="380748" cy="386527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b="1" dirty="0"/>
                  <a:t>c</a:t>
                </a:r>
                <a:endParaRPr lang="zh-CN" altLang="en-US" sz="2800" b="1" dirty="0"/>
              </a:p>
            </p:txBody>
          </p:sp>
        </p:grpSp>
        <p:grpSp>
          <p:nvGrpSpPr>
            <p:cNvPr id="21" name="组合 20"/>
            <p:cNvGrpSpPr/>
            <p:nvPr/>
          </p:nvGrpSpPr>
          <p:grpSpPr>
            <a:xfrm>
              <a:off x="1038316" y="745128"/>
              <a:ext cx="5984059" cy="2226583"/>
              <a:chOff x="1038316" y="745128"/>
              <a:chExt cx="5984059" cy="2226583"/>
            </a:xfrm>
          </p:grpSpPr>
          <p:sp>
            <p:nvSpPr>
              <p:cNvPr id="22" name="流程图: 数据 21"/>
              <p:cNvSpPr/>
              <p:nvPr/>
            </p:nvSpPr>
            <p:spPr>
              <a:xfrm>
                <a:off x="1038316" y="745128"/>
                <a:ext cx="5984059" cy="2226583"/>
              </a:xfrm>
              <a:prstGeom prst="flowChartInputOutput">
                <a:avLst/>
              </a:prstGeom>
              <a:gradFill flip="none" rotWithShape="1">
                <a:gsLst>
                  <a:gs pos="0">
                    <a:schemeClr val="accent1">
                      <a:lumMod val="67000"/>
                    </a:schemeClr>
                  </a:gs>
                  <a:gs pos="42000">
                    <a:srgbClr val="4F8DC5"/>
                  </a:gs>
                  <a:gs pos="66000">
                    <a:schemeClr val="accent1">
                      <a:lumMod val="97000"/>
                      <a:lumOff val="3000"/>
                    </a:schemeClr>
                  </a:gs>
                  <a:gs pos="100000">
                    <a:schemeClr val="accent1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n w="25400" cap="rnd"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3" name="直接连接符 22"/>
              <p:cNvCxnSpPr>
                <a:stCxn id="32" idx="5"/>
                <a:endCxn id="26" idx="2"/>
              </p:cNvCxnSpPr>
              <p:nvPr/>
            </p:nvCxnSpPr>
            <p:spPr>
              <a:xfrm>
                <a:off x="3328987" y="1675572"/>
                <a:ext cx="556208" cy="277771"/>
              </a:xfrm>
              <a:prstGeom prst="line">
                <a:avLst/>
              </a:prstGeom>
              <a:ln w="31750" cap="rnd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/>
              <p:cNvCxnSpPr>
                <a:stCxn id="26" idx="6"/>
                <a:endCxn id="37" idx="2"/>
              </p:cNvCxnSpPr>
              <p:nvPr/>
            </p:nvCxnSpPr>
            <p:spPr>
              <a:xfrm flipV="1">
                <a:off x="4265943" y="1569640"/>
                <a:ext cx="515420" cy="383703"/>
              </a:xfrm>
              <a:prstGeom prst="line">
                <a:avLst/>
              </a:prstGeom>
              <a:ln w="31750" cap="rnd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 24"/>
              <p:cNvCxnSpPr>
                <a:stCxn id="27" idx="5"/>
                <a:endCxn id="32" idx="1"/>
              </p:cNvCxnSpPr>
              <p:nvPr/>
            </p:nvCxnSpPr>
            <p:spPr>
              <a:xfrm>
                <a:off x="2690081" y="1257114"/>
                <a:ext cx="369676" cy="145143"/>
              </a:xfrm>
              <a:prstGeom prst="line">
                <a:avLst/>
              </a:prstGeom>
              <a:ln w="31750" cap="rnd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6" name="椭圆 25"/>
              <p:cNvSpPr/>
              <p:nvPr/>
            </p:nvSpPr>
            <p:spPr>
              <a:xfrm>
                <a:off x="3885195" y="1760079"/>
                <a:ext cx="380748" cy="386527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b="1" dirty="0" smtClean="0"/>
                  <a:t>b</a:t>
                </a:r>
                <a:endParaRPr lang="zh-CN" altLang="en-US" sz="2800" b="1" dirty="0"/>
              </a:p>
            </p:txBody>
          </p:sp>
          <p:sp>
            <p:nvSpPr>
              <p:cNvPr id="27" name="椭圆 26"/>
              <p:cNvSpPr/>
              <p:nvPr/>
            </p:nvSpPr>
            <p:spPr>
              <a:xfrm>
                <a:off x="2365092" y="927192"/>
                <a:ext cx="380748" cy="386527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b="1" dirty="0" smtClean="0"/>
                  <a:t>h</a:t>
                </a:r>
                <a:endParaRPr lang="zh-CN" altLang="en-US" sz="2800" b="1" dirty="0"/>
              </a:p>
            </p:txBody>
          </p:sp>
          <p:cxnSp>
            <p:nvCxnSpPr>
              <p:cNvPr id="28" name="直接连接符 27"/>
              <p:cNvCxnSpPr>
                <a:stCxn id="29" idx="7"/>
                <a:endCxn id="32" idx="3"/>
              </p:cNvCxnSpPr>
              <p:nvPr/>
            </p:nvCxnSpPr>
            <p:spPr>
              <a:xfrm flipV="1">
                <a:off x="2283138" y="1675572"/>
                <a:ext cx="776619" cy="215503"/>
              </a:xfrm>
              <a:prstGeom prst="line">
                <a:avLst/>
              </a:prstGeom>
              <a:ln w="31750" cap="rnd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9" name="椭圆 28"/>
              <p:cNvSpPr/>
              <p:nvPr/>
            </p:nvSpPr>
            <p:spPr>
              <a:xfrm>
                <a:off x="1958149" y="1834469"/>
                <a:ext cx="380748" cy="386527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b="1" dirty="0" smtClean="0"/>
                  <a:t>i</a:t>
                </a:r>
                <a:endParaRPr lang="zh-CN" altLang="en-US" sz="2800" b="1" dirty="0"/>
              </a:p>
            </p:txBody>
          </p:sp>
          <p:sp>
            <p:nvSpPr>
              <p:cNvPr id="30" name="椭圆 29"/>
              <p:cNvSpPr/>
              <p:nvPr/>
            </p:nvSpPr>
            <p:spPr>
              <a:xfrm>
                <a:off x="3311372" y="2452207"/>
                <a:ext cx="380748" cy="386527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b="1" dirty="0" smtClean="0"/>
                  <a:t>d</a:t>
                </a:r>
                <a:endParaRPr lang="zh-CN" altLang="en-US" sz="2800" b="1" dirty="0"/>
              </a:p>
            </p:txBody>
          </p:sp>
          <p:sp>
            <p:nvSpPr>
              <p:cNvPr id="31" name="椭圆 30"/>
              <p:cNvSpPr/>
              <p:nvPr/>
            </p:nvSpPr>
            <p:spPr>
              <a:xfrm>
                <a:off x="4432097" y="2452207"/>
                <a:ext cx="380748" cy="386527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b="1" dirty="0" smtClean="0"/>
                  <a:t>e</a:t>
                </a:r>
                <a:endParaRPr lang="zh-CN" altLang="en-US" sz="2800" b="1" dirty="0"/>
              </a:p>
            </p:txBody>
          </p:sp>
          <p:sp>
            <p:nvSpPr>
              <p:cNvPr id="32" name="椭圆 31"/>
              <p:cNvSpPr/>
              <p:nvPr/>
            </p:nvSpPr>
            <p:spPr>
              <a:xfrm>
                <a:off x="3003998" y="1345651"/>
                <a:ext cx="380748" cy="386527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b="1" dirty="0" smtClean="0"/>
                  <a:t>a</a:t>
                </a:r>
                <a:endParaRPr lang="zh-CN" altLang="en-US" sz="2800" b="1" dirty="0"/>
              </a:p>
            </p:txBody>
          </p:sp>
          <p:sp>
            <p:nvSpPr>
              <p:cNvPr id="33" name="椭圆 32"/>
              <p:cNvSpPr/>
              <p:nvPr/>
            </p:nvSpPr>
            <p:spPr>
              <a:xfrm>
                <a:off x="5335466" y="893949"/>
                <a:ext cx="380748" cy="386527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b="1" dirty="0" smtClean="0"/>
                  <a:t>f</a:t>
                </a:r>
                <a:endParaRPr lang="zh-CN" altLang="en-US" sz="2800" b="1" dirty="0"/>
              </a:p>
            </p:txBody>
          </p:sp>
          <p:sp>
            <p:nvSpPr>
              <p:cNvPr id="34" name="椭圆 33"/>
              <p:cNvSpPr/>
              <p:nvPr/>
            </p:nvSpPr>
            <p:spPr>
              <a:xfrm>
                <a:off x="5824017" y="1576684"/>
                <a:ext cx="380748" cy="386527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b="1" dirty="0" smtClean="0"/>
                  <a:t>g</a:t>
                </a:r>
                <a:endParaRPr lang="zh-CN" altLang="en-US" sz="2800" b="1" dirty="0"/>
              </a:p>
            </p:txBody>
          </p:sp>
          <p:cxnSp>
            <p:nvCxnSpPr>
              <p:cNvPr id="35" name="直接连接符 34"/>
              <p:cNvCxnSpPr>
                <a:stCxn id="37" idx="7"/>
                <a:endCxn id="33" idx="3"/>
              </p:cNvCxnSpPr>
              <p:nvPr/>
            </p:nvCxnSpPr>
            <p:spPr>
              <a:xfrm flipV="1">
                <a:off x="5106352" y="1223870"/>
                <a:ext cx="284873" cy="209112"/>
              </a:xfrm>
              <a:prstGeom prst="line">
                <a:avLst/>
              </a:prstGeom>
              <a:ln w="31750" cap="rnd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/>
              <p:cNvCxnSpPr>
                <a:stCxn id="37" idx="5"/>
                <a:endCxn id="34" idx="2"/>
              </p:cNvCxnSpPr>
              <p:nvPr/>
            </p:nvCxnSpPr>
            <p:spPr>
              <a:xfrm>
                <a:off x="5106352" y="1706297"/>
                <a:ext cx="717665" cy="63651"/>
              </a:xfrm>
              <a:prstGeom prst="line">
                <a:avLst/>
              </a:prstGeom>
              <a:ln w="31750" cap="rnd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7" name="椭圆 36"/>
              <p:cNvSpPr/>
              <p:nvPr/>
            </p:nvSpPr>
            <p:spPr>
              <a:xfrm>
                <a:off x="4781363" y="1376376"/>
                <a:ext cx="380748" cy="386527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b="1" dirty="0"/>
                  <a:t>c</a:t>
                </a:r>
                <a:endParaRPr lang="zh-CN" altLang="en-US" sz="2800" b="1" dirty="0"/>
              </a:p>
            </p:txBody>
          </p:sp>
        </p:grpSp>
        <p:grpSp>
          <p:nvGrpSpPr>
            <p:cNvPr id="38" name="组合 37"/>
            <p:cNvGrpSpPr/>
            <p:nvPr/>
          </p:nvGrpSpPr>
          <p:grpSpPr>
            <a:xfrm>
              <a:off x="2129977" y="1402257"/>
              <a:ext cx="3884414" cy="4288696"/>
              <a:chOff x="2129977" y="1402257"/>
              <a:chExt cx="3884414" cy="4288696"/>
            </a:xfrm>
          </p:grpSpPr>
          <p:cxnSp>
            <p:nvCxnSpPr>
              <p:cNvPr id="39" name="直接连接符 38"/>
              <p:cNvCxnSpPr/>
              <p:nvPr/>
            </p:nvCxnSpPr>
            <p:spPr>
              <a:xfrm>
                <a:off x="2129977" y="2350865"/>
                <a:ext cx="0" cy="2676055"/>
              </a:xfrm>
              <a:prstGeom prst="line">
                <a:avLst/>
              </a:prstGeom>
              <a:ln w="25400" cap="rnd">
                <a:solidFill>
                  <a:schemeClr val="tx1">
                    <a:lumMod val="75000"/>
                    <a:lumOff val="25000"/>
                  </a:schemeClr>
                </a:solidFill>
                <a:prstDash val="dash"/>
                <a:round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/>
              <p:cNvCxnSpPr/>
              <p:nvPr/>
            </p:nvCxnSpPr>
            <p:spPr>
              <a:xfrm>
                <a:off x="2537329" y="1434432"/>
                <a:ext cx="0" cy="2676055"/>
              </a:xfrm>
              <a:prstGeom prst="line">
                <a:avLst/>
              </a:prstGeom>
              <a:ln w="25400" cap="rnd">
                <a:solidFill>
                  <a:schemeClr val="tx1">
                    <a:lumMod val="75000"/>
                    <a:lumOff val="25000"/>
                  </a:schemeClr>
                </a:solidFill>
                <a:prstDash val="dash"/>
                <a:round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直接连接符 40"/>
              <p:cNvCxnSpPr/>
              <p:nvPr/>
            </p:nvCxnSpPr>
            <p:spPr>
              <a:xfrm>
                <a:off x="3191701" y="1844135"/>
                <a:ext cx="0" cy="2676055"/>
              </a:xfrm>
              <a:prstGeom prst="line">
                <a:avLst/>
              </a:prstGeom>
              <a:ln w="25400" cap="rnd">
                <a:solidFill>
                  <a:schemeClr val="tx1">
                    <a:lumMod val="75000"/>
                    <a:lumOff val="25000"/>
                  </a:schemeClr>
                </a:solidFill>
                <a:prstDash val="dash"/>
                <a:round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直接连接符 41"/>
              <p:cNvCxnSpPr/>
              <p:nvPr/>
            </p:nvCxnSpPr>
            <p:spPr>
              <a:xfrm>
                <a:off x="3501746" y="2971711"/>
                <a:ext cx="0" cy="2676055"/>
              </a:xfrm>
              <a:prstGeom prst="line">
                <a:avLst/>
              </a:prstGeom>
              <a:ln w="25400" cap="rnd">
                <a:solidFill>
                  <a:schemeClr val="tx1">
                    <a:lumMod val="75000"/>
                    <a:lumOff val="25000"/>
                  </a:schemeClr>
                </a:solidFill>
                <a:prstDash val="dash"/>
                <a:round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/>
              <p:cNvCxnSpPr/>
              <p:nvPr/>
            </p:nvCxnSpPr>
            <p:spPr>
              <a:xfrm>
                <a:off x="4075569" y="2321837"/>
                <a:ext cx="0" cy="2676055"/>
              </a:xfrm>
              <a:prstGeom prst="line">
                <a:avLst/>
              </a:prstGeom>
              <a:ln w="25400" cap="rnd">
                <a:solidFill>
                  <a:schemeClr val="tx1">
                    <a:lumMod val="75000"/>
                    <a:lumOff val="25000"/>
                  </a:schemeClr>
                </a:solidFill>
                <a:prstDash val="dash"/>
                <a:round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 43"/>
              <p:cNvCxnSpPr/>
              <p:nvPr/>
            </p:nvCxnSpPr>
            <p:spPr>
              <a:xfrm>
                <a:off x="4622471" y="3014898"/>
                <a:ext cx="0" cy="2676055"/>
              </a:xfrm>
              <a:prstGeom prst="line">
                <a:avLst/>
              </a:prstGeom>
              <a:ln w="25400" cap="rnd">
                <a:solidFill>
                  <a:schemeClr val="tx1">
                    <a:lumMod val="75000"/>
                    <a:lumOff val="25000"/>
                  </a:schemeClr>
                </a:solidFill>
                <a:prstDash val="dash"/>
                <a:round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/>
              <p:cNvCxnSpPr/>
              <p:nvPr/>
            </p:nvCxnSpPr>
            <p:spPr>
              <a:xfrm>
                <a:off x="4971737" y="2027732"/>
                <a:ext cx="0" cy="2676055"/>
              </a:xfrm>
              <a:prstGeom prst="line">
                <a:avLst/>
              </a:prstGeom>
              <a:ln w="25400" cap="rnd">
                <a:solidFill>
                  <a:schemeClr val="tx1">
                    <a:lumMod val="75000"/>
                    <a:lumOff val="25000"/>
                  </a:schemeClr>
                </a:solidFill>
                <a:prstDash val="dash"/>
                <a:round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 45"/>
              <p:cNvCxnSpPr/>
              <p:nvPr/>
            </p:nvCxnSpPr>
            <p:spPr>
              <a:xfrm>
                <a:off x="5504663" y="1402257"/>
                <a:ext cx="0" cy="2676055"/>
              </a:xfrm>
              <a:prstGeom prst="line">
                <a:avLst/>
              </a:prstGeom>
              <a:ln w="25400" cap="rnd">
                <a:solidFill>
                  <a:schemeClr val="tx1">
                    <a:lumMod val="75000"/>
                    <a:lumOff val="25000"/>
                  </a:schemeClr>
                </a:solidFill>
                <a:prstDash val="dash"/>
                <a:round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 46"/>
              <p:cNvCxnSpPr/>
              <p:nvPr/>
            </p:nvCxnSpPr>
            <p:spPr>
              <a:xfrm>
                <a:off x="6014391" y="2082874"/>
                <a:ext cx="0" cy="2676055"/>
              </a:xfrm>
              <a:prstGeom prst="line">
                <a:avLst/>
              </a:prstGeom>
              <a:ln w="25400" cap="rnd">
                <a:solidFill>
                  <a:schemeClr val="tx1">
                    <a:lumMod val="75000"/>
                    <a:lumOff val="25000"/>
                  </a:schemeClr>
                </a:solidFill>
                <a:prstDash val="dash"/>
                <a:round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48" name="矩形 47"/>
          <p:cNvSpPr/>
          <p:nvPr/>
        </p:nvSpPr>
        <p:spPr>
          <a:xfrm>
            <a:off x="389180" y="956732"/>
            <a:ext cx="20017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FF0000"/>
                </a:solidFill>
              </a:rPr>
              <a:t>Approach 2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6935496" y="1577410"/>
            <a:ext cx="2084549" cy="1374028"/>
            <a:chOff x="5904227" y="1454360"/>
            <a:chExt cx="2084549" cy="1374028"/>
          </a:xfrm>
        </p:grpSpPr>
        <p:pic>
          <p:nvPicPr>
            <p:cNvPr id="49" name="Picture 60285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5904227" y="2050818"/>
              <a:ext cx="2084549" cy="777570"/>
            </a:xfrm>
            <a:prstGeom prst="rect">
              <a:avLst/>
            </a:prstGeom>
          </p:spPr>
        </p:pic>
        <p:sp>
          <p:nvSpPr>
            <p:cNvPr id="2" name="矩形 1"/>
            <p:cNvSpPr/>
            <p:nvPr/>
          </p:nvSpPr>
          <p:spPr>
            <a:xfrm>
              <a:off x="6115652" y="1454360"/>
              <a:ext cx="720909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marL="914400" indent="-914400" algn="ctr">
                <a:buFont typeface="+mj-ea"/>
                <a:buAutoNum type="circleNumDbPlain"/>
              </a:pPr>
              <a:r>
                <a:rPr lang="en-US" altLang="zh-CN" sz="3200" b="1" cap="none" spc="0" dirty="0" smtClean="0">
                  <a:ln w="0"/>
                  <a:solidFill>
                    <a:srgbClr val="FF000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 </a:t>
              </a:r>
              <a:endParaRPr lang="zh-CN" altLang="en-US" sz="3200" b="1" cap="none" spc="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6935496" y="4322725"/>
            <a:ext cx="1999907" cy="1307152"/>
            <a:chOff x="5904227" y="4322725"/>
            <a:chExt cx="1999907" cy="1307152"/>
          </a:xfrm>
        </p:grpSpPr>
        <p:pic>
          <p:nvPicPr>
            <p:cNvPr id="50" name="Picture 60285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5933920" y="4894956"/>
              <a:ext cx="1970214" cy="734921"/>
            </a:xfrm>
            <a:prstGeom prst="rect">
              <a:avLst/>
            </a:prstGeom>
          </p:spPr>
        </p:pic>
        <p:sp>
          <p:nvSpPr>
            <p:cNvPr id="52" name="矩形 51"/>
            <p:cNvSpPr/>
            <p:nvPr/>
          </p:nvSpPr>
          <p:spPr>
            <a:xfrm>
              <a:off x="5904227" y="4322725"/>
              <a:ext cx="720909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marL="1371600" lvl="1" indent="-914400" algn="ctr">
                <a:buFont typeface="+mj-ea"/>
                <a:buAutoNum type="circleNumDbPlain" startAt="2"/>
              </a:pPr>
              <a:r>
                <a:rPr lang="en-US" altLang="zh-CN" sz="3200" b="1" cap="none" spc="0" dirty="0" smtClean="0">
                  <a:ln w="0"/>
                  <a:solidFill>
                    <a:srgbClr val="FF000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 </a:t>
              </a:r>
              <a:endParaRPr lang="zh-CN" altLang="en-US" sz="3200" b="1" cap="none" spc="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</p:grpSp>
      <p:sp>
        <p:nvSpPr>
          <p:cNvPr id="57" name="矩形 56"/>
          <p:cNvSpPr/>
          <p:nvPr/>
        </p:nvSpPr>
        <p:spPr>
          <a:xfrm>
            <a:off x="389180" y="158690"/>
            <a:ext cx="2614818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Exist solution</a:t>
            </a:r>
          </a:p>
        </p:txBody>
      </p:sp>
      <p:sp>
        <p:nvSpPr>
          <p:cNvPr id="58" name="右大括号 57"/>
          <p:cNvSpPr/>
          <p:nvPr/>
        </p:nvSpPr>
        <p:spPr>
          <a:xfrm>
            <a:off x="9214766" y="2337989"/>
            <a:ext cx="508000" cy="2977568"/>
          </a:xfrm>
          <a:prstGeom prst="rightBrace">
            <a:avLst>
              <a:gd name="adj1" fmla="val 146534"/>
              <a:gd name="adj2" fmla="val 50000"/>
            </a:avLst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0" name="组合 59"/>
          <p:cNvGrpSpPr/>
          <p:nvPr/>
        </p:nvGrpSpPr>
        <p:grpSpPr>
          <a:xfrm>
            <a:off x="10027734" y="3528975"/>
            <a:ext cx="1597253" cy="599885"/>
            <a:chOff x="10027734" y="3514461"/>
            <a:chExt cx="1597253" cy="599885"/>
          </a:xfrm>
        </p:grpSpPr>
        <p:sp>
          <p:nvSpPr>
            <p:cNvPr id="53" name="矩形 52"/>
            <p:cNvSpPr/>
            <p:nvPr/>
          </p:nvSpPr>
          <p:spPr>
            <a:xfrm>
              <a:off x="10027734" y="3514461"/>
              <a:ext cx="640431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indent="-914400">
                <a:buFont typeface="+mj-ea"/>
                <a:buAutoNum type="circleNumDbPlain"/>
              </a:pPr>
              <a:r>
                <a:rPr lang="en-US" altLang="zh-CN" sz="3200" b="1" cap="none" spc="0" dirty="0" smtClean="0">
                  <a:ln w="0"/>
                  <a:solidFill>
                    <a:srgbClr val="FF000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 </a:t>
              </a:r>
              <a:endParaRPr lang="zh-CN" altLang="en-US" sz="3200" b="1" cap="none" spc="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10976805" y="3529571"/>
              <a:ext cx="648182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indent="-2286000">
                <a:buFont typeface="+mj-ea"/>
                <a:buAutoNum type="circleNumDbPlain" startAt="2"/>
              </a:pPr>
              <a:r>
                <a:rPr lang="en-US" altLang="zh-CN" sz="3200" b="1" cap="none" spc="0" dirty="0" smtClean="0">
                  <a:ln w="0"/>
                  <a:solidFill>
                    <a:srgbClr val="FF000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 </a:t>
              </a:r>
              <a:endParaRPr lang="zh-CN" altLang="en-US" sz="3200" b="1" cap="none" spc="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文本框 58"/>
                <p:cNvSpPr txBox="1"/>
                <p:nvPr/>
              </p:nvSpPr>
              <p:spPr>
                <a:xfrm>
                  <a:off x="10638192" y="3582301"/>
                  <a:ext cx="349455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zh-CN" altLang="en-US" sz="2800" b="1" dirty="0"/>
                </a:p>
              </p:txBody>
            </p:sp>
          </mc:Choice>
          <mc:Fallback xmlns="">
            <p:sp>
              <p:nvSpPr>
                <p:cNvPr id="59" name="文本框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38192" y="3582301"/>
                  <a:ext cx="349455" cy="430887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1" name="文本框 60"/>
          <p:cNvSpPr txBox="1"/>
          <p:nvPr/>
        </p:nvSpPr>
        <p:spPr>
          <a:xfrm>
            <a:off x="8851383" y="4307143"/>
            <a:ext cx="39230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i="1" spc="300" dirty="0" smtClean="0"/>
              <a:t>C(a) = C(b) = C(c)</a:t>
            </a:r>
            <a:endParaRPr lang="zh-CN" altLang="en-US" sz="2000" b="1" i="1" spc="300" dirty="0"/>
          </a:p>
        </p:txBody>
      </p:sp>
      <p:sp>
        <p:nvSpPr>
          <p:cNvPr id="55" name="灯片编号占位符 5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A9809E-90CD-4D45-A221-C1A02AD0F25F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9378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58" grpId="0" animBg="1"/>
      <p:bldP spid="6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111915" y="2165428"/>
            <a:ext cx="835288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Approach 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3</a:t>
            </a:r>
            <a:r>
              <a:rPr lang="zh-CN" altLang="en-US" sz="2800" b="1" dirty="0" smtClean="0"/>
              <a:t>   </a:t>
            </a:r>
            <a:r>
              <a:rPr lang="zh-CN" altLang="en-US" sz="2800" b="1" dirty="0"/>
              <a:t>The computation of metrics in </a:t>
            </a:r>
            <a:r>
              <a:rPr lang="zh-CN" altLang="en-US" sz="2800" b="1" dirty="0" smtClean="0"/>
              <a:t>multiplex networks </a:t>
            </a:r>
            <a:r>
              <a:rPr lang="zh-CN" altLang="en-US" sz="2800" b="1" dirty="0"/>
              <a:t>is performed directly by taking into </a:t>
            </a:r>
            <a:r>
              <a:rPr lang="zh-CN" altLang="en-US" sz="2800" b="1" dirty="0" smtClean="0"/>
              <a:t>account the </a:t>
            </a:r>
            <a:r>
              <a:rPr lang="zh-CN" altLang="en-US" sz="2800" b="1" dirty="0"/>
              <a:t>effects of the interdependencies among the layers</a:t>
            </a:r>
          </a:p>
        </p:txBody>
      </p:sp>
      <p:sp>
        <p:nvSpPr>
          <p:cNvPr id="3" name="矩形 2"/>
          <p:cNvSpPr/>
          <p:nvPr/>
        </p:nvSpPr>
        <p:spPr>
          <a:xfrm>
            <a:off x="389180" y="158690"/>
            <a:ext cx="2614818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Exist solution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A9809E-90CD-4D45-A221-C1A02AD0F25F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9018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67626" y="272152"/>
            <a:ext cx="23666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Contents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018605" y="1817664"/>
            <a:ext cx="826180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Preparation &amp; Problem </a:t>
            </a: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definition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Exist solution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Our solution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Experiments </a:t>
            </a: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&amp; Applications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Conclusion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A9809E-90CD-4D45-A221-C1A02AD0F25F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6882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" dur="75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4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8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9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0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1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2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4690</TotalTime>
  <Words>1427</Words>
  <Application>Microsoft Office PowerPoint</Application>
  <PresentationFormat>宽屏</PresentationFormat>
  <Paragraphs>328</Paragraphs>
  <Slides>26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5" baseType="lpstr">
      <vt:lpstr>华文隶书</vt:lpstr>
      <vt:lpstr>宋体</vt:lpstr>
      <vt:lpstr>微软雅黑</vt:lpstr>
      <vt:lpstr>Arial</vt:lpstr>
      <vt:lpstr>Calibri</vt:lpstr>
      <vt:lpstr>Calibri Light</vt:lpstr>
      <vt:lpstr>Cambria Math</vt:lpstr>
      <vt:lpstr>Wingdings</vt:lpstr>
      <vt:lpstr>Office 主题</vt:lpstr>
      <vt:lpstr>Cross-layer Betweenness Centrality in Multiplex Networks with Applications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weitianzhu</dc:creator>
  <cp:lastModifiedBy>weitianzhu</cp:lastModifiedBy>
  <cp:revision>974</cp:revision>
  <dcterms:created xsi:type="dcterms:W3CDTF">2016-08-25T11:37:32Z</dcterms:created>
  <dcterms:modified xsi:type="dcterms:W3CDTF">2016-09-12T02:04:33Z</dcterms:modified>
</cp:coreProperties>
</file>