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5" r:id="rId4"/>
    <p:sldId id="266" r:id="rId5"/>
    <p:sldId id="291" r:id="rId6"/>
    <p:sldId id="267" r:id="rId7"/>
    <p:sldId id="271" r:id="rId8"/>
    <p:sldId id="285" r:id="rId9"/>
    <p:sldId id="272" r:id="rId10"/>
    <p:sldId id="273" r:id="rId11"/>
    <p:sldId id="269" r:id="rId12"/>
    <p:sldId id="288" r:id="rId13"/>
    <p:sldId id="286" r:id="rId14"/>
    <p:sldId id="268" r:id="rId15"/>
    <p:sldId id="275" r:id="rId16"/>
    <p:sldId id="280" r:id="rId17"/>
    <p:sldId id="276" r:id="rId18"/>
    <p:sldId id="277" r:id="rId19"/>
    <p:sldId id="279" r:id="rId20"/>
    <p:sldId id="289" r:id="rId21"/>
    <p:sldId id="281" r:id="rId22"/>
    <p:sldId id="282" r:id="rId23"/>
    <p:sldId id="283" r:id="rId24"/>
    <p:sldId id="278" r:id="rId25"/>
    <p:sldId id="259" r:id="rId26"/>
    <p:sldId id="290" r:id="rId2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3" autoAdjust="0"/>
    <p:restoredTop sz="89535" autoAdjust="0"/>
  </p:normalViewPr>
  <p:slideViewPr>
    <p:cSldViewPr snapToGrid="0" showGuides="1">
      <p:cViewPr>
        <p:scale>
          <a:sx n="66" d="100"/>
          <a:sy n="66" d="100"/>
        </p:scale>
        <p:origin x="1434" y="198"/>
      </p:cViewPr>
      <p:guideLst>
        <p:guide orient="horz" pos="300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C78A9-C7BB-473E-8F72-104C4767908F}" type="datetimeFigureOut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3DE3F-7251-4C21-8761-6D87E140A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90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BFS</a:t>
            </a:r>
            <a:r>
              <a:rPr lang="zh-CN" altLang="en-US" dirty="0" smtClean="0"/>
              <a:t>遍历节点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3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vertices represent airports, while links stand for direct flights between two airports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Here vertices correspond to authors and edges represent collaborations between pair-wise authors if they collaborate at least once in a paper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 </a:t>
            </a:r>
            <a:r>
              <a:rPr lang="zh-CN" altLang="en-US" b="1" dirty="0" smtClean="0"/>
              <a:t>we can conclude that the betweenness centrality provided by  aggregated method is usually different than the CBC-based method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97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65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Standard Algorithm  : </a:t>
            </a:r>
            <a:r>
              <a:rPr lang="zh-CN" altLang="en-US" b="1" dirty="0" smtClean="0"/>
              <a:t>The na</a:t>
            </a:r>
            <a:r>
              <a:rPr lang="en-US" altLang="zh-CN" b="1" dirty="0" smtClean="0"/>
              <a:t>i</a:t>
            </a:r>
            <a:r>
              <a:rPr lang="zh-CN" altLang="en-US" b="1" dirty="0" smtClean="0"/>
              <a:t>ve computation of the proposed centrality measure takes O(N</a:t>
            </a:r>
            <a:r>
              <a:rPr lang="zh-CN" altLang="en-US" b="1" baseline="30000" dirty="0" smtClean="0"/>
              <a:t>3</a:t>
            </a:r>
            <a:r>
              <a:rPr lang="zh-CN" altLang="en-US" b="1" dirty="0" smtClean="0"/>
              <a:t>L</a:t>
            </a:r>
            <a:r>
              <a:rPr lang="zh-CN" altLang="en-US" b="1" baseline="30000" dirty="0" smtClean="0"/>
              <a:t>3</a:t>
            </a:r>
            <a:r>
              <a:rPr lang="zh-CN" altLang="en-US" b="1" dirty="0" smtClean="0"/>
              <a:t>) time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09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消息传播初始点选取：选取一个初</a:t>
            </a:r>
            <a:r>
              <a:rPr lang="zh-CN" altLang="en-US" b="1" dirty="0" smtClean="0">
                <a:solidFill>
                  <a:srgbClr val="FF0000"/>
                </a:solidFill>
              </a:rPr>
              <a:t>始点集合</a:t>
            </a:r>
            <a:r>
              <a:rPr lang="zh-CN" altLang="en-US" dirty="0" smtClean="0"/>
              <a:t>，将消息传播给与自己相连接的结点，然后再继续扩散，直至每一个结点都收到消息。</a:t>
            </a:r>
            <a:endParaRPr lang="en-US" altLang="zh-CN" dirty="0" smtClean="0"/>
          </a:p>
          <a:p>
            <a:r>
              <a:rPr lang="zh-CN" altLang="en-US" dirty="0" smtClean="0"/>
              <a:t>之前方法是</a:t>
            </a:r>
            <a:r>
              <a:rPr lang="zh-CN" altLang="en-US" baseline="0" dirty="0" smtClean="0"/>
              <a:t> </a:t>
            </a:r>
            <a:r>
              <a:rPr lang="en-US" altLang="zh-CN" b="1" baseline="0" dirty="0" smtClean="0">
                <a:solidFill>
                  <a:srgbClr val="FF0000"/>
                </a:solidFill>
              </a:rPr>
              <a:t>1 </a:t>
            </a:r>
            <a:r>
              <a:rPr lang="zh-CN" altLang="en-US" b="1" baseline="0" dirty="0" smtClean="0">
                <a:solidFill>
                  <a:srgbClr val="FF0000"/>
                </a:solidFill>
              </a:rPr>
              <a:t>随机  </a:t>
            </a:r>
            <a:r>
              <a:rPr lang="en-US" altLang="zh-CN" b="1" baseline="0" dirty="0" smtClean="0">
                <a:solidFill>
                  <a:srgbClr val="FF0000"/>
                </a:solidFill>
              </a:rPr>
              <a:t>2</a:t>
            </a:r>
            <a:r>
              <a:rPr lang="zh-CN" altLang="en-US" b="1" baseline="0" dirty="0" smtClean="0">
                <a:solidFill>
                  <a:srgbClr val="FF0000"/>
                </a:solidFill>
              </a:rPr>
              <a:t>按度排序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现在作者提出按</a:t>
            </a:r>
            <a:r>
              <a:rPr lang="en-US" altLang="zh-CN" dirty="0" smtClean="0"/>
              <a:t> </a:t>
            </a:r>
            <a:r>
              <a:rPr lang="zh-CN" altLang="en-US" b="1" dirty="0" smtClean="0"/>
              <a:t>中介中心性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的方法来进行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26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科技界的作者越来越从事更多的领域，从事更多领域的人通常扮演着桥梁的作用（像之前提到的图中的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结点一样），从而他的</a:t>
            </a:r>
            <a:r>
              <a:rPr lang="zh-CN" altLang="en-US" b="1" dirty="0" smtClean="0"/>
              <a:t>中介中心性也就越大</a:t>
            </a:r>
            <a:r>
              <a:rPr lang="zh-CN" altLang="en-US" dirty="0" smtClean="0"/>
              <a:t>，并且控制着信息的流动在他所从事的几个领域，</a:t>
            </a:r>
            <a:endParaRPr lang="en-US" altLang="zh-CN" dirty="0" smtClean="0"/>
          </a:p>
          <a:p>
            <a:r>
              <a:rPr lang="zh-CN" altLang="en-US" dirty="0" smtClean="0"/>
              <a:t>根据   </a:t>
            </a:r>
            <a:r>
              <a:rPr lang="zh-CN" altLang="en-US" b="1" dirty="0" smtClean="0"/>
              <a:t>跨层之间的相关性  </a:t>
            </a:r>
            <a:r>
              <a:rPr lang="zh-CN" altLang="en-US" dirty="0" smtClean="0"/>
              <a:t>中介中心性值来评估作者   </a:t>
            </a:r>
            <a:r>
              <a:rPr lang="zh-CN" altLang="en-US" b="1" dirty="0" smtClean="0"/>
              <a:t>跨学科的重要性 越重要  </a:t>
            </a:r>
            <a:endParaRPr lang="en-US" altLang="zh-CN" b="1" dirty="0" smtClean="0"/>
          </a:p>
          <a:p>
            <a:r>
              <a:rPr lang="zh-CN" altLang="en-US" dirty="0" smtClean="0"/>
              <a:t>在合著网络丰富的元数据信息进一步使我们能够研究跨学科的作者。</a:t>
            </a:r>
            <a:endParaRPr lang="en-US" altLang="zh-CN" dirty="0" smtClean="0"/>
          </a:p>
          <a:p>
            <a:r>
              <a:rPr lang="zh-CN" altLang="en-US" smtClean="0"/>
              <a:t>作者有</a:t>
            </a:r>
            <a:r>
              <a:rPr lang="zh-CN" altLang="en-US" dirty="0" smtClean="0"/>
              <a:t>越多的研究</a:t>
            </a:r>
            <a:r>
              <a:rPr lang="zh-CN" altLang="en-US" smtClean="0"/>
              <a:t>主题研究，则他的影响越大</a:t>
            </a:r>
            <a:r>
              <a:rPr lang="zh-CN" altLang="en-US" b="1" smtClean="0"/>
              <a:t>跨学科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25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98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82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2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24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中介中心性：如果两个不相邻的参与者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想要与对方互动而参与者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处在它们的路径上，那么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可能对它们之间的互动拥有一定的控制力。中介性用来度量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对于其他结点的控制能力。即如果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处在非常多结点的交互路径上，那么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就是一个重要的参与者。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反映了节点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作为“桥梁”的重要程度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94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多重网络由一个三元组组成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 example of a multiplex network is online social networks where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same individuals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interact with others through various forms of social media such as Facebook, LinkedIn, and Twitter 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5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1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Different layers in the multiplex network are projected into a single layer to form an aggregated simple network and the metrics are computed over this aggregated network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77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: Each layer is treated independently in terms of evaluating the metrics and then these layerwise results are aggregated later in multiple ways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84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9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节点 </a:t>
                </a:r>
                <a:r>
                  <a:rPr lang="en-US" altLang="zh-CN" dirty="0" smtClean="0"/>
                  <a:t>s </a:t>
                </a:r>
                <a:r>
                  <a:rPr lang="zh-CN" altLang="en-US" dirty="0" smtClean="0"/>
                  <a:t>到节点 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 的最短路径中 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 的前驱节点集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无权图调用</a:t>
                </a:r>
                <a:r>
                  <a:rPr lang="en-US" altLang="zh-CN" dirty="0" smtClean="0"/>
                  <a:t>BFS</a:t>
                </a:r>
                <a:r>
                  <a:rPr lang="zh-CN" altLang="en-US" dirty="0" smtClean="0"/>
                  <a:t>算法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注意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为最短路径的个数</a:t>
                </a:r>
                <a:endParaRPr lang="en-US" altLang="zh-CN" dirty="0" smtClean="0"/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简单介绍下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BFS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为什么可以做。我们知道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BFS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遍历节点的顺序恰好是按照距离节点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的距离升序排列的，而节点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的前驱节点必然要求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d(s,u)&lt;d(s,v)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因此按照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BFS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遍历顺序，到达节点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时，其前驱节点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l-GR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</a:t>
                </a:r>
                <a:r>
                  <a:rPr lang="en-US" altLang="zh-CN" sz="1200" b="0" i="0" u="none" strike="noStrike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必然已经计算好了。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节点 </a:t>
                </a:r>
                <a:r>
                  <a:rPr lang="en-US" altLang="zh-CN" dirty="0" smtClean="0"/>
                  <a:t>s </a:t>
                </a:r>
                <a:r>
                  <a:rPr lang="zh-CN" altLang="en-US" dirty="0" smtClean="0"/>
                  <a:t>到节点 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 的最短路径中 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 的前驱节点集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无权图调用</a:t>
                </a:r>
                <a:r>
                  <a:rPr lang="en-US" altLang="zh-CN" dirty="0" smtClean="0"/>
                  <a:t>BFS</a:t>
                </a:r>
                <a:r>
                  <a:rPr lang="zh-CN" altLang="en-US" dirty="0" smtClean="0"/>
                  <a:t>算</a:t>
                </a:r>
                <a:r>
                  <a:rPr lang="zh-CN" altLang="en-US" dirty="0" smtClean="0"/>
                  <a:t>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注意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𝜎</a:t>
                </a:r>
                <a:r>
                  <a:rPr lang="zh-CN" altLang="en-US" dirty="0" smtClean="0"/>
                  <a:t>为最短路径的个数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0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BAF78B-F749-4D4F-9072-1028A4CD740C}" type="datetime1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58127B0-7BD3-42CF-921F-DBA6FFEF24F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530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57EFD48-BF7B-4753-B9E5-671A626B9409}" type="datetime1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B28A-9A9D-4874-A2D5-DC4B75CC8DA8}" type="datetime1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2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257380-7887-4808-B68B-7CAF0ED4636E}" type="datetime1">
              <a:rPr lang="zh-CN" altLang="en-US" smtClean="0"/>
              <a:t>2016/12/10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3D42020-C2B7-4416-BB51-1B6E3156582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5.wdp"/><Relationship Id="rId7" Type="http://schemas.microsoft.com/office/2007/relationships/hdphoto" Target="../media/hdphoto6.wdp"/><Relationship Id="rId12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9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774151" y="419100"/>
            <a:ext cx="10643699" cy="17468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dirty="0" smtClean="0"/>
              <a:t>Cross-layer Betweenness Centrality in Multiplex</a:t>
            </a:r>
            <a:br>
              <a:rPr lang="en-US" altLang="zh-CN" sz="3600" dirty="0" smtClean="0"/>
            </a:br>
            <a:r>
              <a:rPr lang="en-US" altLang="zh-CN" sz="3600" dirty="0" smtClean="0"/>
              <a:t>Networks with Applications</a:t>
            </a:r>
            <a:endParaRPr lang="zh-CN" altLang="en-US" sz="3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14" t="14689" r="47665" b="16661"/>
          <a:stretch/>
        </p:blipFill>
        <p:spPr>
          <a:xfrm>
            <a:off x="1056905" y="2894610"/>
            <a:ext cx="5213267" cy="10331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39980" y="4656408"/>
            <a:ext cx="2482581" cy="139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ICDE 2016</a:t>
            </a: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Tianzhu Wei</a:t>
            </a: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2016/9/13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6465" t="12535" r="2338" b="16447"/>
          <a:stretch/>
        </p:blipFill>
        <p:spPr>
          <a:xfrm>
            <a:off x="6792685" y="2876796"/>
            <a:ext cx="3277590" cy="106878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127B0-7BD3-42CF-921F-DBA6FFEF24F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4047" y="270950"/>
            <a:ext cx="2688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035" y="1894409"/>
            <a:ext cx="6175169" cy="13540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rcRect l="7728" t="11896" r="8354" b="14263"/>
          <a:stretch/>
        </p:blipFill>
        <p:spPr>
          <a:xfrm>
            <a:off x="673100" y="4065967"/>
            <a:ext cx="3302000" cy="10287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428789" y="1143471"/>
            <a:ext cx="4134038" cy="3857166"/>
            <a:chOff x="7581189" y="989853"/>
            <a:chExt cx="4134038" cy="3857166"/>
          </a:xfrm>
        </p:grpSpPr>
        <p:grpSp>
          <p:nvGrpSpPr>
            <p:cNvPr id="9" name="组合 8"/>
            <p:cNvGrpSpPr/>
            <p:nvPr/>
          </p:nvGrpSpPr>
          <p:grpSpPr>
            <a:xfrm>
              <a:off x="7581189" y="1350423"/>
              <a:ext cx="3835806" cy="3496596"/>
              <a:chOff x="498868" y="2221946"/>
              <a:chExt cx="4483477" cy="4086991"/>
            </a:xfrm>
          </p:grpSpPr>
          <p:sp>
            <p:nvSpPr>
              <p:cNvPr id="10" name="流程图: 数据 9"/>
              <p:cNvSpPr/>
              <p:nvPr/>
            </p:nvSpPr>
            <p:spPr>
              <a:xfrm>
                <a:off x="498868" y="2221946"/>
                <a:ext cx="4483477" cy="1510144"/>
              </a:xfrm>
              <a:prstGeom prst="flowChartInputOutpu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2000">
                    <a:srgbClr val="4F8DC5"/>
                  </a:gs>
                  <a:gs pos="66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25400" cap="rnd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流程图: 数据 10"/>
              <p:cNvSpPr/>
              <p:nvPr/>
            </p:nvSpPr>
            <p:spPr>
              <a:xfrm>
                <a:off x="498868" y="4798793"/>
                <a:ext cx="4483477" cy="1510144"/>
              </a:xfrm>
              <a:prstGeom prst="flowChartInputOutpu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2000">
                    <a:srgbClr val="4F8DC5"/>
                  </a:gs>
                  <a:gs pos="66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25400" cap="rnd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>
                <a:stCxn id="17" idx="5"/>
              </p:cNvCxnSpPr>
              <p:nvPr/>
            </p:nvCxnSpPr>
            <p:spPr>
              <a:xfrm>
                <a:off x="2051707" y="2735620"/>
                <a:ext cx="688899" cy="51293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2582366" y="3032650"/>
                <a:ext cx="431800" cy="4318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b</a:t>
                </a:r>
                <a:endParaRPr lang="zh-CN" altLang="en-US" sz="3200" b="1" dirty="0"/>
              </a:p>
            </p:txBody>
          </p:sp>
          <p:cxnSp>
            <p:nvCxnSpPr>
              <p:cNvPr id="14" name="直接连接符 13"/>
              <p:cNvCxnSpPr>
                <a:stCxn id="13" idx="6"/>
              </p:cNvCxnSpPr>
              <p:nvPr/>
            </p:nvCxnSpPr>
            <p:spPr>
              <a:xfrm flipV="1">
                <a:off x="3014166" y="2715727"/>
                <a:ext cx="1059752" cy="5328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858018" y="2499827"/>
                <a:ext cx="431800" cy="4318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c</a:t>
                </a:r>
                <a:endParaRPr lang="zh-CN" altLang="en-US" sz="3200" b="1" dirty="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1885188" y="2858318"/>
                <a:ext cx="0" cy="2125639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1683143" y="2367056"/>
                <a:ext cx="431800" cy="431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a</a:t>
                </a:r>
                <a:endParaRPr lang="zh-CN" altLang="en-US" sz="3200" b="1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683143" y="5040984"/>
                <a:ext cx="431800" cy="431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a</a:t>
                </a:r>
                <a:endParaRPr lang="zh-CN" altLang="en-US" sz="3200" b="1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582366" y="5706578"/>
                <a:ext cx="431800" cy="4318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b</a:t>
                </a:r>
                <a:endParaRPr lang="zh-CN" altLang="en-US" sz="3200" b="1" dirty="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858018" y="5173755"/>
                <a:ext cx="431800" cy="4318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c</a:t>
                </a:r>
                <a:endParaRPr lang="zh-CN" altLang="en-US" sz="3200" b="1" dirty="0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2781881" y="3523339"/>
                <a:ext cx="0" cy="2125639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4073918" y="3009848"/>
                <a:ext cx="0" cy="2125639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/>
            <p:cNvSpPr txBox="1"/>
            <p:nvPr/>
          </p:nvSpPr>
          <p:spPr>
            <a:xfrm>
              <a:off x="10455085" y="989853"/>
              <a:ext cx="1105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Layer 1</a:t>
              </a:r>
              <a:endParaRPr lang="zh-CN" altLang="en-US" b="1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609834" y="3185694"/>
              <a:ext cx="1105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Layer 2</a:t>
              </a:r>
              <a:endParaRPr lang="zh-CN" altLang="en-US" b="1" dirty="0"/>
            </a:p>
          </p:txBody>
        </p:sp>
      </p:grpSp>
      <p:sp>
        <p:nvSpPr>
          <p:cNvPr id="4" name="圆角矩形 3"/>
          <p:cNvSpPr/>
          <p:nvPr/>
        </p:nvSpPr>
        <p:spPr>
          <a:xfrm>
            <a:off x="2463800" y="2092040"/>
            <a:ext cx="1511300" cy="1141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234121" y="2092040"/>
            <a:ext cx="2319080" cy="11611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4" grpId="0" animBg="1"/>
      <p:bldP spid="2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33974" y="-531111"/>
            <a:ext cx="543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/>
              <a:t>A FASTER ALGORITHMFOR </a:t>
            </a:r>
            <a:r>
              <a:rPr lang="zh-CN" altLang="en-US" b="1" dirty="0" smtClean="0">
                <a:solidFill>
                  <a:srgbClr val="FF0000"/>
                </a:solidFill>
              </a:rPr>
              <a:t>BETWEENNES SCENTRALITY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Picture 6028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0067" y="1738593"/>
            <a:ext cx="2612752" cy="9745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51" y="2485238"/>
            <a:ext cx="7587405" cy="58554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24188" y="1213044"/>
            <a:ext cx="2588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79425" y="1879973"/>
                <a:ext cx="3349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1. Compute</a:t>
                </a:r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sz="2400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zh-CN" alt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5" y="1879973"/>
                <a:ext cx="3349625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91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组合 63"/>
          <p:cNvGrpSpPr/>
          <p:nvPr/>
        </p:nvGrpSpPr>
        <p:grpSpPr>
          <a:xfrm>
            <a:off x="8221307" y="2844381"/>
            <a:ext cx="3602861" cy="1534645"/>
            <a:chOff x="7850521" y="2513177"/>
            <a:chExt cx="3602861" cy="1534645"/>
          </a:xfrm>
        </p:grpSpPr>
        <p:sp>
          <p:nvSpPr>
            <p:cNvPr id="21" name="椭圆 20"/>
            <p:cNvSpPr/>
            <p:nvPr/>
          </p:nvSpPr>
          <p:spPr>
            <a:xfrm>
              <a:off x="7850521" y="3098742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s</a:t>
              </a:r>
              <a:endParaRPr lang="zh-CN" altLang="en-US" sz="2800" b="1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634" y="3098741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endPara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9946352" y="2513177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u</a:t>
              </a:r>
              <a:endParaRPr lang="zh-CN" altLang="en-US" sz="2800" b="1" dirty="0"/>
            </a:p>
          </p:txBody>
        </p:sp>
        <p:cxnSp>
          <p:nvCxnSpPr>
            <p:cNvPr id="24" name="直接箭头连接符 3"/>
            <p:cNvCxnSpPr>
              <a:stCxn id="21" idx="7"/>
              <a:endCxn id="23" idx="2"/>
            </p:cNvCxnSpPr>
            <p:nvPr/>
          </p:nvCxnSpPr>
          <p:spPr>
            <a:xfrm flipV="1">
              <a:off x="8175510" y="2706441"/>
              <a:ext cx="1770842" cy="4489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"/>
            <p:cNvCxnSpPr>
              <a:stCxn id="22" idx="1"/>
              <a:endCxn id="23" idx="6"/>
            </p:cNvCxnSpPr>
            <p:nvPr/>
          </p:nvCxnSpPr>
          <p:spPr>
            <a:xfrm flipH="1" flipV="1">
              <a:off x="10327100" y="2706441"/>
              <a:ext cx="801293" cy="4489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9946352" y="3119217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u</a:t>
              </a:r>
              <a:endParaRPr lang="zh-CN" altLang="en-US" sz="2800" b="1" dirty="0"/>
            </a:p>
          </p:txBody>
        </p:sp>
        <p:cxnSp>
          <p:nvCxnSpPr>
            <p:cNvPr id="39" name="直接箭头连接符 3"/>
            <p:cNvCxnSpPr>
              <a:stCxn id="21" idx="6"/>
              <a:endCxn id="38" idx="2"/>
            </p:cNvCxnSpPr>
            <p:nvPr/>
          </p:nvCxnSpPr>
          <p:spPr>
            <a:xfrm>
              <a:off x="8231269" y="3292006"/>
              <a:ext cx="1715083" cy="204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"/>
            <p:cNvCxnSpPr>
              <a:stCxn id="22" idx="2"/>
              <a:endCxn id="38" idx="6"/>
            </p:cNvCxnSpPr>
            <p:nvPr/>
          </p:nvCxnSpPr>
          <p:spPr>
            <a:xfrm flipH="1">
              <a:off x="10327100" y="3292005"/>
              <a:ext cx="745534" cy="204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9946352" y="3661295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u</a:t>
              </a:r>
              <a:endParaRPr lang="zh-CN" altLang="en-US" sz="2800" b="1" dirty="0"/>
            </a:p>
          </p:txBody>
        </p:sp>
        <p:cxnSp>
          <p:nvCxnSpPr>
            <p:cNvPr id="46" name="直接箭头连接符 3"/>
            <p:cNvCxnSpPr>
              <a:stCxn id="21" idx="5"/>
              <a:endCxn id="45" idx="2"/>
            </p:cNvCxnSpPr>
            <p:nvPr/>
          </p:nvCxnSpPr>
          <p:spPr>
            <a:xfrm>
              <a:off x="8175510" y="3428663"/>
              <a:ext cx="1770842" cy="4258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3"/>
            <p:cNvCxnSpPr>
              <a:stCxn id="22" idx="3"/>
              <a:endCxn id="45" idx="6"/>
            </p:cNvCxnSpPr>
            <p:nvPr/>
          </p:nvCxnSpPr>
          <p:spPr>
            <a:xfrm flipH="1">
              <a:off x="10327100" y="3428662"/>
              <a:ext cx="801293" cy="42589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8988071" y="2648747"/>
              <a:ext cx="1" cy="455199"/>
            </a:xfrm>
            <a:prstGeom prst="line">
              <a:avLst/>
            </a:prstGeom>
            <a:ln w="57150" cap="rnd">
              <a:solidFill>
                <a:srgbClr val="FF0000"/>
              </a:solidFill>
              <a:prstDash val="sysDot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8988071" y="3358196"/>
              <a:ext cx="1" cy="455199"/>
            </a:xfrm>
            <a:prstGeom prst="line">
              <a:avLst/>
            </a:prstGeom>
            <a:ln w="57150" cap="rnd">
              <a:solidFill>
                <a:srgbClr val="FF0000"/>
              </a:solidFill>
              <a:prstDash val="sysDot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9313060" y="3049565"/>
              <a:ext cx="1" cy="455199"/>
            </a:xfrm>
            <a:prstGeom prst="line">
              <a:avLst/>
            </a:prstGeom>
            <a:ln w="57150" cap="rnd">
              <a:solidFill>
                <a:srgbClr val="FF0000"/>
              </a:solidFill>
              <a:prstDash val="sysDot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7438" y="3383328"/>
            <a:ext cx="2838010" cy="105536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425" y="4267453"/>
            <a:ext cx="7067550" cy="1038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3012461" y="-1413998"/>
                <a:ext cx="6964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我们可以这样计算  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b="1" i="1" baseline="-2500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baseline="-2500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altLang="zh-CN" b="1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但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作者为我们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提供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了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更好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方法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461" y="-1413998"/>
                <a:ext cx="696470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700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60285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65172" t="-7622" b="23173"/>
          <a:stretch/>
        </p:blipFill>
        <p:spPr>
          <a:xfrm>
            <a:off x="2701135" y="5783172"/>
            <a:ext cx="909978" cy="82304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7" name="Picture 60285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32888" t="-5500" b="-3959"/>
          <a:stretch/>
        </p:blipFill>
        <p:spPr>
          <a:xfrm>
            <a:off x="5423585" y="5656403"/>
            <a:ext cx="1753469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sp>
        <p:nvSpPr>
          <p:cNvPr id="4" name="右箭头 3"/>
          <p:cNvSpPr/>
          <p:nvPr/>
        </p:nvSpPr>
        <p:spPr>
          <a:xfrm>
            <a:off x="4064937" y="6093172"/>
            <a:ext cx="977900" cy="19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7631952" y="4042440"/>
            <a:ext cx="4148561" cy="397581"/>
            <a:chOff x="1112020" y="4393180"/>
            <a:chExt cx="4148561" cy="397581"/>
          </a:xfrm>
        </p:grpSpPr>
        <p:sp>
          <p:nvSpPr>
            <p:cNvPr id="42" name="椭圆 41"/>
            <p:cNvSpPr/>
            <p:nvPr/>
          </p:nvSpPr>
          <p:spPr>
            <a:xfrm>
              <a:off x="1112020" y="4404234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s</a:t>
              </a:r>
              <a:endParaRPr lang="zh-CN" altLang="en-US" sz="28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4879833" y="4393180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t</a:t>
              </a:r>
              <a:endParaRPr lang="zh-CN" altLang="en-US" sz="2800" b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2971921" y="4404234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v</a:t>
              </a:r>
              <a:endParaRPr lang="zh-CN" altLang="en-US" sz="2800" b="1" dirty="0"/>
            </a:p>
          </p:txBody>
        </p:sp>
        <p:cxnSp>
          <p:nvCxnSpPr>
            <p:cNvPr id="47" name="直接箭头连接符 3"/>
            <p:cNvCxnSpPr>
              <a:stCxn id="42" idx="7"/>
              <a:endCxn id="44" idx="1"/>
            </p:cNvCxnSpPr>
            <p:nvPr/>
          </p:nvCxnSpPr>
          <p:spPr>
            <a:xfrm rot="5400000" flipH="1" flipV="1">
              <a:off x="2232344" y="3665505"/>
              <a:ext cx="12700" cy="1590671"/>
            </a:xfrm>
            <a:prstGeom prst="curvedConnector3">
              <a:avLst>
                <a:gd name="adj1" fmla="val 2245717"/>
              </a:avLst>
            </a:prstGeom>
            <a:ln w="28575"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"/>
            <p:cNvCxnSpPr>
              <a:stCxn id="42" idx="5"/>
              <a:endCxn id="44" idx="3"/>
            </p:cNvCxnSpPr>
            <p:nvPr/>
          </p:nvCxnSpPr>
          <p:spPr>
            <a:xfrm rot="16200000" flipH="1">
              <a:off x="2232344" y="3938819"/>
              <a:ext cx="12700" cy="1590671"/>
            </a:xfrm>
            <a:prstGeom prst="curvedConnector3">
              <a:avLst>
                <a:gd name="adj1" fmla="val 2245717"/>
              </a:avLst>
            </a:prstGeom>
            <a:ln w="28575"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3"/>
            <p:cNvCxnSpPr>
              <a:stCxn id="43" idx="4"/>
              <a:endCxn id="44" idx="5"/>
            </p:cNvCxnSpPr>
            <p:nvPr/>
          </p:nvCxnSpPr>
          <p:spPr>
            <a:xfrm rot="5400000" flipH="1">
              <a:off x="4160783" y="3870283"/>
              <a:ext cx="45552" cy="1773297"/>
            </a:xfrm>
            <a:prstGeom prst="curvedConnector3">
              <a:avLst>
                <a:gd name="adj1" fmla="val -526111"/>
              </a:avLst>
            </a:prstGeom>
            <a:ln w="28575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"/>
            <p:cNvCxnSpPr>
              <a:stCxn id="43" idx="0"/>
              <a:endCxn id="44" idx="7"/>
            </p:cNvCxnSpPr>
            <p:nvPr/>
          </p:nvCxnSpPr>
          <p:spPr>
            <a:xfrm rot="16200000" flipH="1" flipV="1">
              <a:off x="4149729" y="3540361"/>
              <a:ext cx="67660" cy="1773297"/>
            </a:xfrm>
            <a:prstGeom prst="curvedConnector3">
              <a:avLst>
                <a:gd name="adj1" fmla="val -337866"/>
              </a:avLst>
            </a:prstGeom>
            <a:ln w="28575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直接连接符 51"/>
          <p:cNvCxnSpPr>
            <a:stCxn id="60" idx="7"/>
            <a:endCxn id="76" idx="2"/>
          </p:cNvCxnSpPr>
          <p:nvPr/>
        </p:nvCxnSpPr>
        <p:spPr>
          <a:xfrm flipV="1">
            <a:off x="5367826" y="3776707"/>
            <a:ext cx="530225" cy="249869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60" idx="5"/>
            <a:endCxn id="77" idx="2"/>
          </p:cNvCxnSpPr>
          <p:nvPr/>
        </p:nvCxnSpPr>
        <p:spPr>
          <a:xfrm>
            <a:off x="5367826" y="4299891"/>
            <a:ext cx="530225" cy="242123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62" idx="5"/>
            <a:endCxn id="79" idx="2"/>
          </p:cNvCxnSpPr>
          <p:nvPr/>
        </p:nvCxnSpPr>
        <p:spPr>
          <a:xfrm>
            <a:off x="5367826" y="5640882"/>
            <a:ext cx="518350" cy="141474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62" idx="7"/>
            <a:endCxn id="78" idx="2"/>
          </p:cNvCxnSpPr>
          <p:nvPr/>
        </p:nvCxnSpPr>
        <p:spPr>
          <a:xfrm flipV="1">
            <a:off x="5367826" y="5210313"/>
            <a:ext cx="530225" cy="157254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4180512" y="4726346"/>
            <a:ext cx="380748" cy="386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a</a:t>
            </a:r>
            <a:endParaRPr lang="zh-CN" altLang="en-US" sz="2800" b="1" dirty="0"/>
          </a:p>
        </p:txBody>
      </p:sp>
      <p:cxnSp>
        <p:nvCxnSpPr>
          <p:cNvPr id="57" name="直接连接符 56"/>
          <p:cNvCxnSpPr>
            <a:stCxn id="56" idx="5"/>
            <a:endCxn id="62" idx="2"/>
          </p:cNvCxnSpPr>
          <p:nvPr/>
        </p:nvCxnSpPr>
        <p:spPr>
          <a:xfrm>
            <a:off x="4505501" y="5056267"/>
            <a:ext cx="537336" cy="447958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5042837" y="3969970"/>
            <a:ext cx="380748" cy="386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  <p:cxnSp>
        <p:nvCxnSpPr>
          <p:cNvPr id="61" name="直接连接符 60"/>
          <p:cNvCxnSpPr>
            <a:stCxn id="60" idx="2"/>
            <a:endCxn id="56" idx="7"/>
          </p:cNvCxnSpPr>
          <p:nvPr/>
        </p:nvCxnSpPr>
        <p:spPr>
          <a:xfrm flipH="1">
            <a:off x="4505501" y="4163234"/>
            <a:ext cx="537336" cy="619718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5042837" y="5310961"/>
            <a:ext cx="380748" cy="386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c</a:t>
            </a:r>
            <a:endParaRPr lang="zh-CN" altLang="en-US" sz="2800" b="1" dirty="0"/>
          </a:p>
        </p:txBody>
      </p:sp>
      <p:sp>
        <p:nvSpPr>
          <p:cNvPr id="76" name="椭圆 75"/>
          <p:cNvSpPr/>
          <p:nvPr/>
        </p:nvSpPr>
        <p:spPr>
          <a:xfrm>
            <a:off x="5898051" y="3583443"/>
            <a:ext cx="380748" cy="386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d</a:t>
            </a:r>
            <a:endParaRPr lang="zh-CN" altLang="en-US" sz="2800" b="1" dirty="0"/>
          </a:p>
        </p:txBody>
      </p:sp>
      <p:sp>
        <p:nvSpPr>
          <p:cNvPr id="77" name="椭圆 76"/>
          <p:cNvSpPr/>
          <p:nvPr/>
        </p:nvSpPr>
        <p:spPr>
          <a:xfrm>
            <a:off x="5898051" y="4348750"/>
            <a:ext cx="380748" cy="386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e</a:t>
            </a:r>
            <a:endParaRPr lang="zh-CN" altLang="en-US" sz="2800" b="1" dirty="0"/>
          </a:p>
        </p:txBody>
      </p:sp>
      <p:sp>
        <p:nvSpPr>
          <p:cNvPr id="78" name="椭圆 77"/>
          <p:cNvSpPr/>
          <p:nvPr/>
        </p:nvSpPr>
        <p:spPr>
          <a:xfrm>
            <a:off x="5898051" y="5017049"/>
            <a:ext cx="380748" cy="386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f</a:t>
            </a:r>
            <a:endParaRPr lang="zh-CN" altLang="en-US" sz="2800" b="1" dirty="0"/>
          </a:p>
        </p:txBody>
      </p:sp>
      <p:sp>
        <p:nvSpPr>
          <p:cNvPr id="79" name="椭圆 78"/>
          <p:cNvSpPr/>
          <p:nvPr/>
        </p:nvSpPr>
        <p:spPr>
          <a:xfrm>
            <a:off x="5886176" y="5589092"/>
            <a:ext cx="380748" cy="386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i</a:t>
            </a:r>
            <a:endParaRPr lang="zh-CN" altLang="en-US" sz="2800" b="1" dirty="0"/>
          </a:p>
        </p:txBody>
      </p:sp>
      <p:sp>
        <p:nvSpPr>
          <p:cNvPr id="67" name="矩形 66"/>
          <p:cNvSpPr/>
          <p:nvPr/>
        </p:nvSpPr>
        <p:spPr>
          <a:xfrm>
            <a:off x="374047" y="270950"/>
            <a:ext cx="2688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403486" y="834264"/>
            <a:ext cx="857899" cy="3787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825785" y="-561033"/>
            <a:ext cx="543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要选中一个起始顶点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479425" y="3479366"/>
                <a:ext cx="3349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2. Compute</a:t>
                </a:r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sz="2400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5" y="3479366"/>
                <a:ext cx="3349625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291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5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34441 -0.18287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14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32292 -0.15533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7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1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7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1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0.00091 -0.05649 " pathEditMode="relative" rAng="0" ptsTypes="AA">
                                      <p:cBhvr>
                                        <p:cTn id="17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6" grpId="0" animBg="1"/>
      <p:bldP spid="56" grpId="1" animBg="1"/>
      <p:bldP spid="60" grpId="0" animBg="1"/>
      <p:bldP spid="60" grpId="1" animBg="1"/>
      <p:bldP spid="62" grpId="0" animBg="1"/>
      <p:bldP spid="62" grpId="1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6" grpId="0" animBg="1"/>
      <p:bldP spid="6" grpId="1" animBg="1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9841" y="1327013"/>
            <a:ext cx="2914000" cy="1010566"/>
          </a:xfrm>
          <a:prstGeom prst="rect">
            <a:avLst/>
          </a:prstGeom>
        </p:spPr>
      </p:pic>
      <p:pic>
        <p:nvPicPr>
          <p:cNvPr id="15" name="Picture 60285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6729" y="1304559"/>
            <a:ext cx="2612752" cy="97459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031424" y="55347"/>
            <a:ext cx="3951402" cy="1147227"/>
            <a:chOff x="4624261" y="-10922"/>
            <a:chExt cx="3951402" cy="114722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22318" y="-10922"/>
              <a:ext cx="2753345" cy="114722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624261" y="363282"/>
              <a:ext cx="1270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Define :</a:t>
              </a:r>
              <a:endPara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右箭头 7"/>
          <p:cNvSpPr/>
          <p:nvPr/>
        </p:nvSpPr>
        <p:spPr>
          <a:xfrm>
            <a:off x="5997588" y="1660290"/>
            <a:ext cx="791651" cy="240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425" y="4869763"/>
            <a:ext cx="5730111" cy="1053249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 rot="5400000">
            <a:off x="2380706" y="4163720"/>
            <a:ext cx="472046" cy="199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110514" y="2462018"/>
            <a:ext cx="6048275" cy="4204265"/>
            <a:chOff x="5630587" y="1861751"/>
            <a:chExt cx="6453976" cy="448627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33"/>
            <a:stretch/>
          </p:blipFill>
          <p:spPr>
            <a:xfrm>
              <a:off x="5630587" y="1861751"/>
              <a:ext cx="6453976" cy="4486275"/>
            </a:xfrm>
            <a:prstGeom prst="rect">
              <a:avLst/>
            </a:prstGeom>
          </p:spPr>
        </p:pic>
        <p:sp>
          <p:nvSpPr>
            <p:cNvPr id="22" name="椭圆 21"/>
            <p:cNvSpPr/>
            <p:nvPr/>
          </p:nvSpPr>
          <p:spPr>
            <a:xfrm>
              <a:off x="5803499" y="3683395"/>
              <a:ext cx="364610" cy="36363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7898192" y="3683910"/>
              <a:ext cx="364610" cy="36363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  <p:sp>
          <p:nvSpPr>
            <p:cNvPr id="24" name="等腰三角形 23"/>
            <p:cNvSpPr/>
            <p:nvPr/>
          </p:nvSpPr>
          <p:spPr>
            <a:xfrm rot="18944576">
              <a:off x="8503847" y="4739342"/>
              <a:ext cx="1457817" cy="1233991"/>
            </a:xfrm>
            <a:prstGeom prst="triangle">
              <a:avLst>
                <a:gd name="adj" fmla="val 492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598414" y="4740016"/>
              <a:ext cx="364610" cy="36363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  <p:sp>
          <p:nvSpPr>
            <p:cNvPr id="26" name="等腰三角形 25"/>
            <p:cNvSpPr/>
            <p:nvPr/>
          </p:nvSpPr>
          <p:spPr>
            <a:xfrm rot="16760232">
              <a:off x="9093539" y="3397583"/>
              <a:ext cx="2124894" cy="1104196"/>
            </a:xfrm>
            <a:prstGeom prst="triangle">
              <a:avLst>
                <a:gd name="adj" fmla="val 573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梯形 48"/>
            <p:cNvSpPr/>
            <p:nvPr/>
          </p:nvSpPr>
          <p:spPr>
            <a:xfrm rot="9671338">
              <a:off x="9099916" y="2250969"/>
              <a:ext cx="2203949" cy="1213703"/>
            </a:xfrm>
            <a:custGeom>
              <a:avLst/>
              <a:gdLst>
                <a:gd name="connsiteX0" fmla="*/ 0 w 597408"/>
                <a:gd name="connsiteY0" fmla="*/ 807955 h 807955"/>
                <a:gd name="connsiteX1" fmla="*/ 161545 w 597408"/>
                <a:gd name="connsiteY1" fmla="*/ 0 h 807955"/>
                <a:gd name="connsiteX2" fmla="*/ 435863 w 597408"/>
                <a:gd name="connsiteY2" fmla="*/ 0 h 807955"/>
                <a:gd name="connsiteX3" fmla="*/ 597408 w 597408"/>
                <a:gd name="connsiteY3" fmla="*/ 807955 h 807955"/>
                <a:gd name="connsiteX4" fmla="*/ 0 w 597408"/>
                <a:gd name="connsiteY4" fmla="*/ 807955 h 807955"/>
                <a:gd name="connsiteX0" fmla="*/ 0 w 597408"/>
                <a:gd name="connsiteY0" fmla="*/ 807955 h 807955"/>
                <a:gd name="connsiteX1" fmla="*/ 161545 w 597408"/>
                <a:gd name="connsiteY1" fmla="*/ 0 h 807955"/>
                <a:gd name="connsiteX2" fmla="*/ 435863 w 597408"/>
                <a:gd name="connsiteY2" fmla="*/ 170688 h 807955"/>
                <a:gd name="connsiteX3" fmla="*/ 597408 w 597408"/>
                <a:gd name="connsiteY3" fmla="*/ 807955 h 807955"/>
                <a:gd name="connsiteX4" fmla="*/ 0 w 597408"/>
                <a:gd name="connsiteY4" fmla="*/ 807955 h 807955"/>
                <a:gd name="connsiteX0" fmla="*/ 0 w 597408"/>
                <a:gd name="connsiteY0" fmla="*/ 686852 h 686852"/>
                <a:gd name="connsiteX1" fmla="*/ 145646 w 597408"/>
                <a:gd name="connsiteY1" fmla="*/ 0 h 686852"/>
                <a:gd name="connsiteX2" fmla="*/ 435863 w 597408"/>
                <a:gd name="connsiteY2" fmla="*/ 49585 h 686852"/>
                <a:gd name="connsiteX3" fmla="*/ 597408 w 597408"/>
                <a:gd name="connsiteY3" fmla="*/ 686852 h 686852"/>
                <a:gd name="connsiteX4" fmla="*/ 0 w 597408"/>
                <a:gd name="connsiteY4" fmla="*/ 686852 h 686852"/>
                <a:gd name="connsiteX0" fmla="*/ 0 w 597408"/>
                <a:gd name="connsiteY0" fmla="*/ 639365 h 639365"/>
                <a:gd name="connsiteX1" fmla="*/ 142293 w 597408"/>
                <a:gd name="connsiteY1" fmla="*/ 0 h 639365"/>
                <a:gd name="connsiteX2" fmla="*/ 435863 w 597408"/>
                <a:gd name="connsiteY2" fmla="*/ 2098 h 639365"/>
                <a:gd name="connsiteX3" fmla="*/ 597408 w 597408"/>
                <a:gd name="connsiteY3" fmla="*/ 639365 h 639365"/>
                <a:gd name="connsiteX4" fmla="*/ 0 w 597408"/>
                <a:gd name="connsiteY4" fmla="*/ 639365 h 639365"/>
                <a:gd name="connsiteX0" fmla="*/ 0 w 597408"/>
                <a:gd name="connsiteY0" fmla="*/ 637267 h 637267"/>
                <a:gd name="connsiteX1" fmla="*/ 135287 w 597408"/>
                <a:gd name="connsiteY1" fmla="*/ 9054 h 637267"/>
                <a:gd name="connsiteX2" fmla="*/ 435863 w 597408"/>
                <a:gd name="connsiteY2" fmla="*/ 0 h 637267"/>
                <a:gd name="connsiteX3" fmla="*/ 597408 w 597408"/>
                <a:gd name="connsiteY3" fmla="*/ 637267 h 637267"/>
                <a:gd name="connsiteX4" fmla="*/ 0 w 597408"/>
                <a:gd name="connsiteY4" fmla="*/ 637267 h 637267"/>
                <a:gd name="connsiteX0" fmla="*/ 0 w 597408"/>
                <a:gd name="connsiteY0" fmla="*/ 637267 h 637267"/>
                <a:gd name="connsiteX1" fmla="*/ 130805 w 597408"/>
                <a:gd name="connsiteY1" fmla="*/ 76539 h 637267"/>
                <a:gd name="connsiteX2" fmla="*/ 435863 w 597408"/>
                <a:gd name="connsiteY2" fmla="*/ 0 h 637267"/>
                <a:gd name="connsiteX3" fmla="*/ 597408 w 597408"/>
                <a:gd name="connsiteY3" fmla="*/ 637267 h 637267"/>
                <a:gd name="connsiteX4" fmla="*/ 0 w 597408"/>
                <a:gd name="connsiteY4" fmla="*/ 637267 h 637267"/>
                <a:gd name="connsiteX0" fmla="*/ 0 w 597408"/>
                <a:gd name="connsiteY0" fmla="*/ 637267 h 637267"/>
                <a:gd name="connsiteX1" fmla="*/ 130805 w 597408"/>
                <a:gd name="connsiteY1" fmla="*/ 76539 h 637267"/>
                <a:gd name="connsiteX2" fmla="*/ 435863 w 597408"/>
                <a:gd name="connsiteY2" fmla="*/ 0 h 637267"/>
                <a:gd name="connsiteX3" fmla="*/ 597408 w 597408"/>
                <a:gd name="connsiteY3" fmla="*/ 637267 h 637267"/>
                <a:gd name="connsiteX4" fmla="*/ 0 w 597408"/>
                <a:gd name="connsiteY4" fmla="*/ 637267 h 637267"/>
                <a:gd name="connsiteX0" fmla="*/ 0 w 597408"/>
                <a:gd name="connsiteY0" fmla="*/ 637267 h 637267"/>
                <a:gd name="connsiteX1" fmla="*/ 129270 w 597408"/>
                <a:gd name="connsiteY1" fmla="*/ 50245 h 637267"/>
                <a:gd name="connsiteX2" fmla="*/ 435863 w 597408"/>
                <a:gd name="connsiteY2" fmla="*/ 0 h 637267"/>
                <a:gd name="connsiteX3" fmla="*/ 597408 w 597408"/>
                <a:gd name="connsiteY3" fmla="*/ 637267 h 637267"/>
                <a:gd name="connsiteX4" fmla="*/ 0 w 597408"/>
                <a:gd name="connsiteY4" fmla="*/ 637267 h 637267"/>
                <a:gd name="connsiteX0" fmla="*/ 0 w 597408"/>
                <a:gd name="connsiteY0" fmla="*/ 743929 h 743929"/>
                <a:gd name="connsiteX1" fmla="*/ 129270 w 597408"/>
                <a:gd name="connsiteY1" fmla="*/ 156907 h 743929"/>
                <a:gd name="connsiteX2" fmla="*/ 496248 w 597408"/>
                <a:gd name="connsiteY2" fmla="*/ 0 h 743929"/>
                <a:gd name="connsiteX3" fmla="*/ 597408 w 597408"/>
                <a:gd name="connsiteY3" fmla="*/ 743929 h 743929"/>
                <a:gd name="connsiteX4" fmla="*/ 0 w 597408"/>
                <a:gd name="connsiteY4" fmla="*/ 743929 h 743929"/>
                <a:gd name="connsiteX0" fmla="*/ 0 w 587773"/>
                <a:gd name="connsiteY0" fmla="*/ 743929 h 743929"/>
                <a:gd name="connsiteX1" fmla="*/ 129270 w 587773"/>
                <a:gd name="connsiteY1" fmla="*/ 156907 h 743929"/>
                <a:gd name="connsiteX2" fmla="*/ 496248 w 587773"/>
                <a:gd name="connsiteY2" fmla="*/ 0 h 743929"/>
                <a:gd name="connsiteX3" fmla="*/ 587773 w 587773"/>
                <a:gd name="connsiteY3" fmla="*/ 736276 h 743929"/>
                <a:gd name="connsiteX4" fmla="*/ 0 w 587773"/>
                <a:gd name="connsiteY4" fmla="*/ 743929 h 743929"/>
                <a:gd name="connsiteX0" fmla="*/ 0 w 578138"/>
                <a:gd name="connsiteY0" fmla="*/ 743929 h 743929"/>
                <a:gd name="connsiteX1" fmla="*/ 129270 w 578138"/>
                <a:gd name="connsiteY1" fmla="*/ 156907 h 743929"/>
                <a:gd name="connsiteX2" fmla="*/ 496248 w 578138"/>
                <a:gd name="connsiteY2" fmla="*/ 0 h 743929"/>
                <a:gd name="connsiteX3" fmla="*/ 578138 w 578138"/>
                <a:gd name="connsiteY3" fmla="*/ 728623 h 743929"/>
                <a:gd name="connsiteX4" fmla="*/ 0 w 578138"/>
                <a:gd name="connsiteY4" fmla="*/ 743929 h 743929"/>
                <a:gd name="connsiteX0" fmla="*/ 0 w 572191"/>
                <a:gd name="connsiteY0" fmla="*/ 743929 h 744795"/>
                <a:gd name="connsiteX1" fmla="*/ 129270 w 572191"/>
                <a:gd name="connsiteY1" fmla="*/ 156907 h 744795"/>
                <a:gd name="connsiteX2" fmla="*/ 496248 w 572191"/>
                <a:gd name="connsiteY2" fmla="*/ 0 h 744795"/>
                <a:gd name="connsiteX3" fmla="*/ 572191 w 572191"/>
                <a:gd name="connsiteY3" fmla="*/ 744795 h 744795"/>
                <a:gd name="connsiteX4" fmla="*/ 0 w 572191"/>
                <a:gd name="connsiteY4" fmla="*/ 743929 h 744795"/>
                <a:gd name="connsiteX0" fmla="*/ 0 w 580255"/>
                <a:gd name="connsiteY0" fmla="*/ 743929 h 743929"/>
                <a:gd name="connsiteX1" fmla="*/ 129270 w 580255"/>
                <a:gd name="connsiteY1" fmla="*/ 156907 h 743929"/>
                <a:gd name="connsiteX2" fmla="*/ 496248 w 580255"/>
                <a:gd name="connsiteY2" fmla="*/ 0 h 743929"/>
                <a:gd name="connsiteX3" fmla="*/ 580255 w 580255"/>
                <a:gd name="connsiteY3" fmla="*/ 738664 h 743929"/>
                <a:gd name="connsiteX4" fmla="*/ 0 w 580255"/>
                <a:gd name="connsiteY4" fmla="*/ 743929 h 743929"/>
                <a:gd name="connsiteX0" fmla="*/ 0 w 588284"/>
                <a:gd name="connsiteY0" fmla="*/ 737551 h 738664"/>
                <a:gd name="connsiteX1" fmla="*/ 137299 w 588284"/>
                <a:gd name="connsiteY1" fmla="*/ 156907 h 738664"/>
                <a:gd name="connsiteX2" fmla="*/ 504277 w 588284"/>
                <a:gd name="connsiteY2" fmla="*/ 0 h 738664"/>
                <a:gd name="connsiteX3" fmla="*/ 588284 w 588284"/>
                <a:gd name="connsiteY3" fmla="*/ 738664 h 738664"/>
                <a:gd name="connsiteX4" fmla="*/ 0 w 588284"/>
                <a:gd name="connsiteY4" fmla="*/ 737551 h 738664"/>
                <a:gd name="connsiteX0" fmla="*/ 0 w 588284"/>
                <a:gd name="connsiteY0" fmla="*/ 746234 h 747347"/>
                <a:gd name="connsiteX1" fmla="*/ 137299 w 588284"/>
                <a:gd name="connsiteY1" fmla="*/ 165590 h 747347"/>
                <a:gd name="connsiteX2" fmla="*/ 509130 w 588284"/>
                <a:gd name="connsiteY2" fmla="*/ 0 h 747347"/>
                <a:gd name="connsiteX3" fmla="*/ 588284 w 588284"/>
                <a:gd name="connsiteY3" fmla="*/ 747347 h 747347"/>
                <a:gd name="connsiteX4" fmla="*/ 0 w 588284"/>
                <a:gd name="connsiteY4" fmla="*/ 746234 h 747347"/>
                <a:gd name="connsiteX0" fmla="*/ 0 w 588796"/>
                <a:gd name="connsiteY0" fmla="*/ 746234 h 756112"/>
                <a:gd name="connsiteX1" fmla="*/ 137299 w 588796"/>
                <a:gd name="connsiteY1" fmla="*/ 165590 h 756112"/>
                <a:gd name="connsiteX2" fmla="*/ 509130 w 588796"/>
                <a:gd name="connsiteY2" fmla="*/ 0 h 756112"/>
                <a:gd name="connsiteX3" fmla="*/ 588796 w 588796"/>
                <a:gd name="connsiteY3" fmla="*/ 756112 h 756112"/>
                <a:gd name="connsiteX4" fmla="*/ 0 w 588796"/>
                <a:gd name="connsiteY4" fmla="*/ 746234 h 75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796" h="756112">
                  <a:moveTo>
                    <a:pt x="0" y="746234"/>
                  </a:moveTo>
                  <a:lnTo>
                    <a:pt x="137299" y="165590"/>
                  </a:lnTo>
                  <a:lnTo>
                    <a:pt x="509130" y="0"/>
                  </a:lnTo>
                  <a:lnTo>
                    <a:pt x="588796" y="756112"/>
                  </a:lnTo>
                  <a:lnTo>
                    <a:pt x="0" y="746234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474579" y="3505998"/>
              <a:ext cx="364610" cy="36363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8775957" y="2449921"/>
              <a:ext cx="364610" cy="36363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</p:grpSp>
      <p:sp>
        <p:nvSpPr>
          <p:cNvPr id="30" name="矩形 29"/>
          <p:cNvSpPr/>
          <p:nvPr/>
        </p:nvSpPr>
        <p:spPr>
          <a:xfrm>
            <a:off x="374047" y="270950"/>
            <a:ext cx="2688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4070" y="3091025"/>
            <a:ext cx="4325318" cy="910129"/>
            <a:chOff x="423006" y="2956305"/>
            <a:chExt cx="4325318" cy="91012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93672" y="2956305"/>
              <a:ext cx="3054652" cy="910129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423006" y="3145689"/>
              <a:ext cx="1270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Define :</a:t>
              </a:r>
              <a:endPara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流程图: 数据 42"/>
          <p:cNvSpPr/>
          <p:nvPr/>
        </p:nvSpPr>
        <p:spPr>
          <a:xfrm>
            <a:off x="6410388" y="786714"/>
            <a:ext cx="5781612" cy="2177472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2000">
                <a:srgbClr val="4F8DC5"/>
              </a:gs>
              <a:gs pos="66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cap="rnd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44" name="直接连接符 43"/>
          <p:cNvCxnSpPr>
            <a:stCxn id="53" idx="5"/>
            <a:endCxn id="47" idx="2"/>
          </p:cNvCxnSpPr>
          <p:nvPr/>
        </p:nvCxnSpPr>
        <p:spPr>
          <a:xfrm>
            <a:off x="8673869" y="1689556"/>
            <a:ext cx="583398" cy="289204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7" idx="6"/>
            <a:endCxn id="58" idx="2"/>
          </p:cNvCxnSpPr>
          <p:nvPr/>
        </p:nvCxnSpPr>
        <p:spPr>
          <a:xfrm flipV="1">
            <a:off x="9606160" y="1595057"/>
            <a:ext cx="547275" cy="383703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8" idx="5"/>
            <a:endCxn id="53" idx="1"/>
          </p:cNvCxnSpPr>
          <p:nvPr/>
        </p:nvCxnSpPr>
        <p:spPr>
          <a:xfrm>
            <a:off x="8034963" y="1271098"/>
            <a:ext cx="392201" cy="168009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9257267" y="1801665"/>
            <a:ext cx="348893" cy="3541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b</a:t>
            </a:r>
            <a:endParaRPr lang="zh-CN" altLang="en-US" sz="2400" b="1" dirty="0"/>
          </a:p>
        </p:txBody>
      </p:sp>
      <p:sp>
        <p:nvSpPr>
          <p:cNvPr id="48" name="椭圆 47"/>
          <p:cNvSpPr/>
          <p:nvPr/>
        </p:nvSpPr>
        <p:spPr>
          <a:xfrm>
            <a:off x="7737164" y="968779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h</a:t>
            </a:r>
            <a:endParaRPr lang="zh-CN" altLang="en-US" sz="2400" b="1" dirty="0"/>
          </a:p>
        </p:txBody>
      </p:sp>
      <p:cxnSp>
        <p:nvCxnSpPr>
          <p:cNvPr id="49" name="直接连接符 48"/>
          <p:cNvCxnSpPr>
            <a:stCxn id="50" idx="7"/>
            <a:endCxn id="53" idx="3"/>
          </p:cNvCxnSpPr>
          <p:nvPr/>
        </p:nvCxnSpPr>
        <p:spPr>
          <a:xfrm flipV="1">
            <a:off x="7628020" y="1689556"/>
            <a:ext cx="799144" cy="238369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7330221" y="1876055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i</a:t>
            </a:r>
            <a:endParaRPr lang="zh-CN" altLang="en-US" sz="2400" b="1" dirty="0"/>
          </a:p>
        </p:txBody>
      </p:sp>
      <p:sp>
        <p:nvSpPr>
          <p:cNvPr id="51" name="椭圆 50"/>
          <p:cNvSpPr/>
          <p:nvPr/>
        </p:nvSpPr>
        <p:spPr>
          <a:xfrm>
            <a:off x="8683444" y="2493793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d</a:t>
            </a:r>
            <a:endParaRPr lang="zh-CN" altLang="en-US" sz="2400" b="1" dirty="0"/>
          </a:p>
        </p:txBody>
      </p:sp>
      <p:sp>
        <p:nvSpPr>
          <p:cNvPr id="52" name="椭圆 51"/>
          <p:cNvSpPr/>
          <p:nvPr/>
        </p:nvSpPr>
        <p:spPr>
          <a:xfrm>
            <a:off x="9804169" y="2493793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e</a:t>
            </a:r>
            <a:endParaRPr lang="zh-CN" altLang="en-US" sz="2400" b="1" dirty="0"/>
          </a:p>
        </p:txBody>
      </p:sp>
      <p:sp>
        <p:nvSpPr>
          <p:cNvPr id="53" name="椭圆 52"/>
          <p:cNvSpPr/>
          <p:nvPr/>
        </p:nvSpPr>
        <p:spPr>
          <a:xfrm>
            <a:off x="8376070" y="1387237"/>
            <a:ext cx="348893" cy="3541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</a:t>
            </a:r>
            <a:endParaRPr lang="zh-CN" altLang="en-US" sz="2400" b="1" dirty="0"/>
          </a:p>
        </p:txBody>
      </p:sp>
      <p:sp>
        <p:nvSpPr>
          <p:cNvPr id="54" name="椭圆 53"/>
          <p:cNvSpPr/>
          <p:nvPr/>
        </p:nvSpPr>
        <p:spPr>
          <a:xfrm>
            <a:off x="10707538" y="935535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f</a:t>
            </a:r>
            <a:endParaRPr lang="zh-CN" altLang="en-US" sz="2400" b="1" dirty="0"/>
          </a:p>
        </p:txBody>
      </p:sp>
      <p:sp>
        <p:nvSpPr>
          <p:cNvPr id="55" name="椭圆 54"/>
          <p:cNvSpPr/>
          <p:nvPr/>
        </p:nvSpPr>
        <p:spPr>
          <a:xfrm>
            <a:off x="11196089" y="1618270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g</a:t>
            </a:r>
            <a:endParaRPr lang="zh-CN" altLang="en-US" sz="2400" b="1" dirty="0"/>
          </a:p>
        </p:txBody>
      </p:sp>
      <p:cxnSp>
        <p:nvCxnSpPr>
          <p:cNvPr id="56" name="直接连接符 55"/>
          <p:cNvCxnSpPr>
            <a:stCxn id="58" idx="7"/>
            <a:endCxn id="54" idx="3"/>
          </p:cNvCxnSpPr>
          <p:nvPr/>
        </p:nvCxnSpPr>
        <p:spPr>
          <a:xfrm flipV="1">
            <a:off x="10451234" y="1237854"/>
            <a:ext cx="307398" cy="231978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8" idx="5"/>
            <a:endCxn id="55" idx="2"/>
          </p:cNvCxnSpPr>
          <p:nvPr/>
        </p:nvCxnSpPr>
        <p:spPr>
          <a:xfrm>
            <a:off x="10451234" y="1720281"/>
            <a:ext cx="744855" cy="75084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153435" y="1417962"/>
            <a:ext cx="348893" cy="3541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59" name="流程图: 数据 58"/>
          <p:cNvSpPr/>
          <p:nvPr/>
        </p:nvSpPr>
        <p:spPr>
          <a:xfrm>
            <a:off x="6621405" y="3509736"/>
            <a:ext cx="5558417" cy="2069256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2000">
                <a:srgbClr val="4F8DC5"/>
              </a:gs>
              <a:gs pos="66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cap="rnd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60" name="直接连接符 59"/>
          <p:cNvCxnSpPr>
            <a:stCxn id="90" idx="6"/>
            <a:endCxn id="95" idx="2"/>
          </p:cNvCxnSpPr>
          <p:nvPr/>
        </p:nvCxnSpPr>
        <p:spPr>
          <a:xfrm>
            <a:off x="8724963" y="4205008"/>
            <a:ext cx="1428472" cy="30725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63" idx="5"/>
            <a:endCxn id="90" idx="1"/>
          </p:cNvCxnSpPr>
          <p:nvPr/>
        </p:nvCxnSpPr>
        <p:spPr>
          <a:xfrm>
            <a:off x="8034963" y="3911774"/>
            <a:ext cx="392201" cy="168009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9257267" y="4442341"/>
            <a:ext cx="348893" cy="3541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b</a:t>
            </a:r>
            <a:endParaRPr lang="zh-CN" altLang="en-US" sz="2400" b="1" dirty="0"/>
          </a:p>
        </p:txBody>
      </p:sp>
      <p:sp>
        <p:nvSpPr>
          <p:cNvPr id="63" name="椭圆 62"/>
          <p:cNvSpPr/>
          <p:nvPr/>
        </p:nvSpPr>
        <p:spPr>
          <a:xfrm>
            <a:off x="7737164" y="3609455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h</a:t>
            </a:r>
            <a:endParaRPr lang="zh-CN" altLang="en-US" sz="2400" b="1" dirty="0"/>
          </a:p>
        </p:txBody>
      </p:sp>
      <p:cxnSp>
        <p:nvCxnSpPr>
          <p:cNvPr id="64" name="直接连接符 63"/>
          <p:cNvCxnSpPr>
            <a:stCxn id="70" idx="0"/>
            <a:endCxn id="62" idx="3"/>
          </p:cNvCxnSpPr>
          <p:nvPr/>
        </p:nvCxnSpPr>
        <p:spPr>
          <a:xfrm flipV="1">
            <a:off x="8857891" y="4744660"/>
            <a:ext cx="450470" cy="389809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7330221" y="4516731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i</a:t>
            </a:r>
            <a:endParaRPr lang="zh-CN" altLang="en-US" sz="2400" b="1" dirty="0"/>
          </a:p>
        </p:txBody>
      </p:sp>
      <p:sp>
        <p:nvSpPr>
          <p:cNvPr id="70" name="椭圆 69"/>
          <p:cNvSpPr/>
          <p:nvPr/>
        </p:nvSpPr>
        <p:spPr>
          <a:xfrm>
            <a:off x="8683444" y="5134469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d</a:t>
            </a:r>
            <a:endParaRPr lang="zh-CN" altLang="en-US" sz="2400" b="1" dirty="0"/>
          </a:p>
        </p:txBody>
      </p:sp>
      <p:sp>
        <p:nvSpPr>
          <p:cNvPr id="90" name="椭圆 89"/>
          <p:cNvSpPr/>
          <p:nvPr/>
        </p:nvSpPr>
        <p:spPr>
          <a:xfrm>
            <a:off x="8376070" y="4027913"/>
            <a:ext cx="348893" cy="3541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</a:t>
            </a:r>
            <a:endParaRPr lang="zh-CN" altLang="en-US" sz="2400" b="1" dirty="0"/>
          </a:p>
        </p:txBody>
      </p:sp>
      <p:sp>
        <p:nvSpPr>
          <p:cNvPr id="91" name="椭圆 90"/>
          <p:cNvSpPr/>
          <p:nvPr/>
        </p:nvSpPr>
        <p:spPr>
          <a:xfrm>
            <a:off x="10707538" y="3576211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f</a:t>
            </a:r>
            <a:endParaRPr lang="zh-CN" altLang="en-US" sz="2400" b="1" dirty="0"/>
          </a:p>
        </p:txBody>
      </p:sp>
      <p:sp>
        <p:nvSpPr>
          <p:cNvPr id="92" name="椭圆 91"/>
          <p:cNvSpPr/>
          <p:nvPr/>
        </p:nvSpPr>
        <p:spPr>
          <a:xfrm>
            <a:off x="11196089" y="4258946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g</a:t>
            </a:r>
            <a:endParaRPr lang="zh-CN" altLang="en-US" sz="2400" b="1" dirty="0"/>
          </a:p>
        </p:txBody>
      </p:sp>
      <p:cxnSp>
        <p:nvCxnSpPr>
          <p:cNvPr id="93" name="直接连接符 92"/>
          <p:cNvCxnSpPr>
            <a:stCxn id="95" idx="7"/>
            <a:endCxn id="91" idx="3"/>
          </p:cNvCxnSpPr>
          <p:nvPr/>
        </p:nvCxnSpPr>
        <p:spPr>
          <a:xfrm flipV="1">
            <a:off x="10451234" y="3878530"/>
            <a:ext cx="307398" cy="231978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62" idx="5"/>
            <a:endCxn id="89" idx="0"/>
          </p:cNvCxnSpPr>
          <p:nvPr/>
        </p:nvCxnSpPr>
        <p:spPr>
          <a:xfrm>
            <a:off x="9555066" y="4744660"/>
            <a:ext cx="423550" cy="389809"/>
          </a:xfrm>
          <a:prstGeom prst="line">
            <a:avLst/>
          </a:prstGeom>
          <a:ln w="31750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10153435" y="4058638"/>
            <a:ext cx="348893" cy="3541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cxnSp>
        <p:nvCxnSpPr>
          <p:cNvPr id="96" name="直接连接符 95"/>
          <p:cNvCxnSpPr/>
          <p:nvPr/>
        </p:nvCxnSpPr>
        <p:spPr>
          <a:xfrm>
            <a:off x="7502049" y="2392451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7909401" y="1476018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8563773" y="1857881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8873818" y="3013297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9447641" y="2363423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9994543" y="3056484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10343809" y="2069318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10876735" y="1443843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11386463" y="2124460"/>
            <a:ext cx="1" cy="2010314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2207" y="1591484"/>
            <a:ext cx="693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BFS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1019767" y="440002"/>
            <a:ext cx="110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Layer 1</a:t>
            </a:r>
            <a:endParaRPr lang="zh-CN" altLang="en-US" b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1239977" y="3126232"/>
            <a:ext cx="110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Layer 2</a:t>
            </a:r>
            <a:endParaRPr lang="zh-CN" altLang="en-US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7211878" y="642173"/>
            <a:ext cx="4502185" cy="1944448"/>
            <a:chOff x="7211878" y="642173"/>
            <a:chExt cx="4502185" cy="1944448"/>
          </a:xfrm>
        </p:grpSpPr>
        <p:sp>
          <p:nvSpPr>
            <p:cNvPr id="23" name="文本框 22"/>
            <p:cNvSpPr txBox="1"/>
            <p:nvPr/>
          </p:nvSpPr>
          <p:spPr>
            <a:xfrm>
              <a:off x="7859965" y="642173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7211878" y="1475838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566705" y="1117033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191631" y="1408786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9875084" y="1131441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0394339" y="693182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6</a:t>
              </a:r>
              <a:endParaRPr lang="zh-CN" altLang="en-US" sz="2400" b="1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1231667" y="1237854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7</a:t>
              </a:r>
              <a:endParaRPr lang="zh-CN" altLang="en-US" sz="2400" b="1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8579987" y="2093563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8</a:t>
              </a:r>
              <a:endParaRPr lang="zh-CN" altLang="en-US" sz="2400" b="1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9747680" y="2124956"/>
              <a:ext cx="48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9</a:t>
              </a:r>
              <a:endParaRPr lang="zh-CN" altLang="en-US" sz="2400" b="1" dirty="0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369921" y="3278903"/>
            <a:ext cx="4497813" cy="2151805"/>
            <a:chOff x="7369921" y="3278903"/>
            <a:chExt cx="4497813" cy="2151805"/>
          </a:xfrm>
        </p:grpSpPr>
        <p:sp>
          <p:nvSpPr>
            <p:cNvPr id="115" name="文本框 114"/>
            <p:cNvSpPr txBox="1"/>
            <p:nvPr/>
          </p:nvSpPr>
          <p:spPr>
            <a:xfrm>
              <a:off x="7380637" y="3278903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10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369921" y="4147441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11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8376070" y="3649177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12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8858362" y="4192661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13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829093" y="3696081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14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8221635" y="4841328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17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9308361" y="4969043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18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234601" y="3371787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15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1219028" y="3903942"/>
              <a:ext cx="648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</a:rPr>
                <a:t>16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343301" y="7059137"/>
            <a:ext cx="7109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随便选中一个顶点开始，假设从 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开始</a:t>
            </a:r>
            <a:endParaRPr lang="en-US" altLang="zh-CN" b="1" dirty="0" smtClean="0"/>
          </a:p>
          <a:p>
            <a:r>
              <a:rPr lang="zh-CN" altLang="en-US" b="1" dirty="0" smtClean="0"/>
              <a:t>对每一层的 </a:t>
            </a:r>
            <a:r>
              <a:rPr lang="en-US" altLang="zh-CN" b="1" dirty="0" smtClean="0"/>
              <a:t>a </a:t>
            </a:r>
            <a:r>
              <a:rPr lang="zh-CN" altLang="en-US" b="1" dirty="0" smtClean="0"/>
              <a:t>都进行广度优先遍历（</a:t>
            </a:r>
            <a:r>
              <a:rPr lang="en-US" altLang="zh-CN" b="1" dirty="0" smtClean="0">
                <a:solidFill>
                  <a:srgbClr val="FF0000"/>
                </a:solidFill>
              </a:rPr>
              <a:t>BFS</a:t>
            </a:r>
            <a:r>
              <a:rPr lang="zh-CN" altLang="en-US" b="1" dirty="0" smtClean="0"/>
              <a:t>）并且放入一个队列之中</a:t>
            </a:r>
            <a:endParaRPr lang="en-US" altLang="zh-CN" b="1" dirty="0" smtClean="0"/>
          </a:p>
          <a:p>
            <a:r>
              <a:rPr lang="zh-CN" altLang="en-US" b="1" dirty="0"/>
              <a:t>遍</a:t>
            </a:r>
            <a:r>
              <a:rPr lang="zh-CN" altLang="en-US" b="1" dirty="0" smtClean="0"/>
              <a:t>历完成之后再从队列依次取出 </a:t>
            </a:r>
            <a:r>
              <a:rPr lang="en-US" altLang="zh-CN" b="1" dirty="0" smtClean="0"/>
              <a:t>a </a:t>
            </a:r>
            <a:r>
              <a:rPr lang="zh-CN" altLang="en-US" b="1" dirty="0" smtClean="0"/>
              <a:t>，并且将与 </a:t>
            </a:r>
            <a:r>
              <a:rPr lang="en-US" altLang="zh-CN" b="1" dirty="0" smtClean="0"/>
              <a:t>a </a:t>
            </a:r>
            <a:r>
              <a:rPr lang="zh-CN" altLang="en-US" b="1" dirty="0" smtClean="0"/>
              <a:t>相邻的结点放入队列</a:t>
            </a:r>
            <a:endParaRPr lang="en-US" altLang="zh-CN" b="1" dirty="0" smtClean="0"/>
          </a:p>
          <a:p>
            <a:r>
              <a:rPr lang="zh-CN" altLang="en-US" b="1" dirty="0"/>
              <a:t>直</a:t>
            </a:r>
            <a:r>
              <a:rPr lang="zh-CN" altLang="en-US" b="1" dirty="0" smtClean="0"/>
              <a:t>至这个队列为空了，停止这个循环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440750" y="977442"/>
            <a:ext cx="4371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Multiplex degeneracy of a vertex</a:t>
            </a:r>
          </a:p>
        </p:txBody>
      </p:sp>
      <p:sp>
        <p:nvSpPr>
          <p:cNvPr id="3" name="矩形 2"/>
          <p:cNvSpPr/>
          <p:nvPr/>
        </p:nvSpPr>
        <p:spPr>
          <a:xfrm>
            <a:off x="1208078" y="1591484"/>
            <a:ext cx="2046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ie. Start from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endParaRPr lang="zh-CN" altLang="en-US" sz="2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742656" y="2162622"/>
            <a:ext cx="4978196" cy="925207"/>
            <a:chOff x="2039164" y="1639618"/>
            <a:chExt cx="3027102" cy="925207"/>
          </a:xfrm>
        </p:grpSpPr>
        <p:sp>
          <p:nvSpPr>
            <p:cNvPr id="4" name="矩形 3"/>
            <p:cNvSpPr/>
            <p:nvPr/>
          </p:nvSpPr>
          <p:spPr>
            <a:xfrm>
              <a:off x="2187205" y="1639618"/>
              <a:ext cx="333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Q </a:t>
              </a:r>
              <a:endParaRPr lang="zh-CN" altLang="en-US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039164" y="2040835"/>
              <a:ext cx="3027102" cy="523990"/>
              <a:chOff x="1818990" y="3228692"/>
              <a:chExt cx="3027102" cy="52399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1818990" y="3228692"/>
                <a:ext cx="302710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1818990" y="3752682"/>
                <a:ext cx="302710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圆角矩形 75"/>
          <p:cNvSpPr/>
          <p:nvPr/>
        </p:nvSpPr>
        <p:spPr>
          <a:xfrm>
            <a:off x="4982177" y="2576153"/>
            <a:ext cx="510639" cy="5020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h1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337413" y="2577247"/>
            <a:ext cx="514457" cy="5020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2000" b="1" spc="-300" dirty="0" smtClean="0">
                <a:solidFill>
                  <a:schemeClr val="tx1"/>
                </a:solidFill>
              </a:rPr>
              <a:t>h10</a:t>
            </a:r>
            <a:endParaRPr lang="zh-CN" altLang="en-US" sz="2000" b="1" spc="-300" dirty="0">
              <a:solidFill>
                <a:schemeClr val="tx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4435195" y="2576153"/>
            <a:ext cx="510639" cy="5020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i2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888213" y="2576153"/>
            <a:ext cx="510639" cy="5020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b4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786613" y="2577247"/>
            <a:ext cx="514457" cy="5020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2000" b="1" spc="-300" dirty="0" smtClean="0">
                <a:solidFill>
                  <a:schemeClr val="tx1"/>
                </a:solidFill>
              </a:rPr>
              <a:t>c14</a:t>
            </a:r>
            <a:endParaRPr lang="zh-CN" altLang="en-US" sz="2000" b="1" spc="-3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658779" y="889664"/>
            <a:ext cx="506510" cy="5065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7251413" y="1804838"/>
            <a:ext cx="506510" cy="5065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9170410" y="1726713"/>
            <a:ext cx="506510" cy="5065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9804169" y="5134469"/>
            <a:ext cx="348893" cy="3541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e</a:t>
            </a:r>
            <a:endParaRPr lang="zh-CN" altLang="en-US" sz="2400" b="1" dirty="0"/>
          </a:p>
        </p:txBody>
      </p:sp>
      <p:sp>
        <p:nvSpPr>
          <p:cNvPr id="85" name="椭圆 84"/>
          <p:cNvSpPr/>
          <p:nvPr/>
        </p:nvSpPr>
        <p:spPr>
          <a:xfrm>
            <a:off x="7657564" y="3533294"/>
            <a:ext cx="506510" cy="5065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10071008" y="3991803"/>
            <a:ext cx="506510" cy="5065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2220960" y="2577247"/>
            <a:ext cx="514457" cy="5020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2000" b="1" spc="-300" dirty="0" smtClean="0">
                <a:solidFill>
                  <a:schemeClr val="tx1"/>
                </a:solidFill>
              </a:rPr>
              <a:t>c5</a:t>
            </a:r>
            <a:endParaRPr lang="zh-CN" altLang="en-US" sz="2000" b="1" spc="-300" dirty="0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645517" y="2577247"/>
            <a:ext cx="514457" cy="5020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2000" b="1" spc="-300" dirty="0" smtClean="0">
                <a:solidFill>
                  <a:schemeClr val="tx1"/>
                </a:solidFill>
              </a:rPr>
              <a:t>f15</a:t>
            </a:r>
            <a:endParaRPr lang="zh-CN" altLang="en-US" sz="2000" b="1" spc="-3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74047" y="270950"/>
            <a:ext cx="2688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581" y="3533294"/>
            <a:ext cx="4855598" cy="106469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5517" y="5190398"/>
            <a:ext cx="3649554" cy="6744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194"/>
          <a:stretch/>
        </p:blipFill>
        <p:spPr>
          <a:xfrm>
            <a:off x="1685925" y="6011727"/>
            <a:ext cx="1534322" cy="624116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 rot="3315615">
            <a:off x="986116" y="4744660"/>
            <a:ext cx="659401" cy="389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758632" y="6356350"/>
            <a:ext cx="595168" cy="365125"/>
          </a:xfrm>
        </p:spPr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41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3" grpId="0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11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0807" y="269587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8605" y="1817664"/>
            <a:ext cx="82618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 &amp; Problem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Exist solution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 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7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09" t="6446" r="8146" b="8584"/>
          <a:stretch/>
        </p:blipFill>
        <p:spPr>
          <a:xfrm>
            <a:off x="3400176" y="332717"/>
            <a:ext cx="5316675" cy="28178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326" y="211686"/>
            <a:ext cx="210929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65756" y="3347680"/>
            <a:ext cx="3757044" cy="3319391"/>
            <a:chOff x="1145156" y="3347680"/>
            <a:chExt cx="3757044" cy="331939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010" t="9731" r="53177" b="11394"/>
            <a:stretch/>
          </p:blipFill>
          <p:spPr>
            <a:xfrm>
              <a:off x="1625600" y="3347680"/>
              <a:ext cx="3276600" cy="3015542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732214" y="6297739"/>
              <a:ext cx="438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AF</a:t>
              </a:r>
              <a:endParaRPr lang="zh-CN" altLang="en-US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52190" y="6297739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BA</a:t>
              </a:r>
              <a:endParaRPr lang="zh-CN" altLang="en-US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20813" y="6297739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LU</a:t>
              </a:r>
              <a:endParaRPr lang="zh-CN" altLang="en-US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289436" y="6297739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AG</a:t>
              </a:r>
              <a:endParaRPr lang="zh-CN" altLang="en-US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58058" y="6297739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CBC</a:t>
              </a:r>
              <a:endParaRPr lang="zh-CN" altLang="en-US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53106" y="5846889"/>
              <a:ext cx="438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AF</a:t>
              </a:r>
              <a:endParaRPr lang="zh-CN" altLang="en-US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76906" y="5340755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BA</a:t>
              </a:r>
              <a:endParaRPr lang="zh-CN" altLang="en-US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70556" y="4834622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LU</a:t>
              </a:r>
              <a:endParaRPr lang="zh-CN" altLang="en-US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57856" y="4328489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AG</a:t>
              </a:r>
              <a:endParaRPr lang="zh-CN" altLang="en-US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45156" y="3822356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CBC</a:t>
              </a:r>
              <a:endParaRPr lang="zh-CN" altLang="en-US" b="1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056881" y="3401075"/>
            <a:ext cx="3890269" cy="3208846"/>
            <a:chOff x="6784081" y="3401075"/>
            <a:chExt cx="3890269" cy="3208846"/>
          </a:xfrm>
        </p:grpSpPr>
        <p:sp>
          <p:nvSpPr>
            <p:cNvPr id="20" name="文本框 19"/>
            <p:cNvSpPr txBox="1"/>
            <p:nvPr/>
          </p:nvSpPr>
          <p:spPr>
            <a:xfrm>
              <a:off x="9017136" y="6240589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AG</a:t>
              </a:r>
              <a:endParaRPr lang="zh-CN" altLang="en-US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585758" y="6240589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CBC</a:t>
              </a:r>
              <a:endParaRPr lang="zh-CN" altLang="en-US" b="1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96052" y="6240589"/>
              <a:ext cx="731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ALGO</a:t>
              </a:r>
              <a:endParaRPr lang="zh-CN" altLang="en-US" b="1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299354" y="6240589"/>
              <a:ext cx="58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AI</a:t>
              </a:r>
              <a:endParaRPr lang="zh-CN" altLang="en-US" b="1" dirty="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84081" y="3401075"/>
              <a:ext cx="3890269" cy="2936225"/>
              <a:chOff x="6809481" y="3401075"/>
              <a:chExt cx="3890269" cy="2936225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4376" t="11790" r="6944" b="10923"/>
              <a:stretch/>
            </p:blipFill>
            <p:spPr>
              <a:xfrm>
                <a:off x="7454900" y="3401075"/>
                <a:ext cx="3244850" cy="2936225"/>
              </a:xfrm>
              <a:prstGeom prst="rect">
                <a:avLst/>
              </a:prstGeom>
            </p:spPr>
          </p:pic>
          <p:sp>
            <p:nvSpPr>
              <p:cNvPr id="24" name="文本框 23"/>
              <p:cNvSpPr txBox="1"/>
              <p:nvPr/>
            </p:nvSpPr>
            <p:spPr>
              <a:xfrm>
                <a:off x="6809481" y="5811753"/>
                <a:ext cx="731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/>
                  <a:t>ALGO</a:t>
                </a:r>
                <a:endParaRPr lang="zh-CN" altLang="en-US" b="1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953644" y="5132495"/>
                <a:ext cx="587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/>
                  <a:t>AI</a:t>
                </a:r>
                <a:endParaRPr lang="zh-CN" altLang="en-US" b="1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953644" y="4479340"/>
                <a:ext cx="587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/>
                  <a:t>AG</a:t>
                </a:r>
                <a:endParaRPr lang="zh-CN" altLang="en-US" b="1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908994" y="3852709"/>
                <a:ext cx="587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/>
                  <a:t>CBC</a:t>
                </a:r>
                <a:endParaRPr lang="zh-CN" altLang="en-US" b="1" dirty="0"/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9257906" y="3634294"/>
            <a:ext cx="2657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1" dirty="0">
                <a:solidFill>
                  <a:srgbClr val="00B050"/>
                </a:solidFill>
              </a:rPr>
              <a:t>Kendall rank correlation coefficient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zh-CN" altLang="en-US" sz="2400" b="1" i="1" dirty="0">
                <a:solidFill>
                  <a:srgbClr val="FF0000"/>
                </a:solidFill>
              </a:rPr>
              <a:t>τ </a:t>
            </a:r>
            <a:r>
              <a:rPr lang="zh-CN" altLang="en-US" dirty="0"/>
              <a:t>is a statistic used </a:t>
            </a:r>
            <a:r>
              <a:rPr lang="zh-CN" altLang="en-US" dirty="0" smtClean="0"/>
              <a:t>to measure the </a:t>
            </a:r>
            <a:r>
              <a:rPr lang="zh-CN" altLang="en-US" dirty="0"/>
              <a:t>association between two measured quantities.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5326" y="199654"/>
            <a:ext cx="210929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3900" y="1408906"/>
            <a:ext cx="8062174" cy="409019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4621" y="1307040"/>
            <a:ext cx="7102475" cy="35936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5326" y="211689"/>
            <a:ext cx="210929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55599" y="1722990"/>
                <a:ext cx="1861087" cy="825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zh-CN" alt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𝜸</m:t>
                    </m:r>
                  </m:oMath>
                </a14:m>
                <a:endParaRPr lang="en-US" altLang="zh-CN" sz="3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9" y="1722990"/>
                <a:ext cx="1861087" cy="825419"/>
              </a:xfrm>
              <a:prstGeom prst="rect">
                <a:avLst/>
              </a:prstGeom>
              <a:blipFill rotWithShape="0">
                <a:blip r:embed="rId4"/>
                <a:stretch>
                  <a:fillRect l="-4902" b="-1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0698" y="4786423"/>
            <a:ext cx="5919295" cy="129793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5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7559" y="3036872"/>
            <a:ext cx="7315200" cy="34867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326" y="1659490"/>
            <a:ext cx="230223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Runing Times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5326" y="199653"/>
            <a:ext cx="210929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1163" y="1275839"/>
            <a:ext cx="7310438" cy="134835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555205" y="1765351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O(N</a:t>
            </a:r>
            <a:r>
              <a:rPr lang="zh-CN" altLang="en-US" b="1" baseline="30000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L</a:t>
            </a:r>
            <a:r>
              <a:rPr lang="zh-CN" altLang="en-US" b="1" baseline="30000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555204" y="2202447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O(NL</a:t>
            </a:r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  <a:r>
              <a:rPr lang="zh-CN" altLang="en-US" b="1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4573" y="203285"/>
            <a:ext cx="202651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Appications</a:t>
            </a:r>
          </a:p>
        </p:txBody>
      </p:sp>
      <p:sp>
        <p:nvSpPr>
          <p:cNvPr id="3" name="矩形 2"/>
          <p:cNvSpPr/>
          <p:nvPr/>
        </p:nvSpPr>
        <p:spPr>
          <a:xfrm>
            <a:off x="548643" y="1316036"/>
            <a:ext cx="5534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Initiator Selection for Message Spreading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0300" y="2241550"/>
            <a:ext cx="9906000" cy="43053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8605" y="1817664"/>
            <a:ext cx="82618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 &amp; Problem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Exist solution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 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654" y="257636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8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7800" y="2241550"/>
            <a:ext cx="6604000" cy="36064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225" y="205432"/>
            <a:ext cx="202651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Appications</a:t>
            </a:r>
          </a:p>
        </p:txBody>
      </p:sp>
      <p:sp>
        <p:nvSpPr>
          <p:cNvPr id="7" name="矩形 6"/>
          <p:cNvSpPr/>
          <p:nvPr/>
        </p:nvSpPr>
        <p:spPr>
          <a:xfrm>
            <a:off x="544273" y="1316243"/>
            <a:ext cx="5534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Initiator Selection for Message Spreading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0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4573" y="203285"/>
            <a:ext cx="202651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Appications</a:t>
            </a:r>
          </a:p>
        </p:txBody>
      </p:sp>
      <p:sp>
        <p:nvSpPr>
          <p:cNvPr id="6" name="矩形 5"/>
          <p:cNvSpPr/>
          <p:nvPr/>
        </p:nvSpPr>
        <p:spPr>
          <a:xfrm>
            <a:off x="479425" y="1412548"/>
            <a:ext cx="4439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Finding Interdisciplinary Authors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2131" y="2034464"/>
            <a:ext cx="9112727" cy="4289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37143" y="1412548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者说这个图从侧面证明了</a:t>
            </a:r>
            <a:r>
              <a:rPr lang="en-US" altLang="zh-CN" dirty="0" smtClean="0"/>
              <a:t>CBC</a:t>
            </a:r>
            <a:r>
              <a:rPr lang="zh-CN" altLang="en-US" dirty="0" smtClean="0"/>
              <a:t>的准确性在这个 </a:t>
            </a:r>
            <a:r>
              <a:rPr lang="en-US" altLang="zh-CN" dirty="0" smtClean="0"/>
              <a:t>Coauthorship</a:t>
            </a:r>
            <a:r>
              <a:rPr lang="zh-CN" altLang="en-US" dirty="0" smtClean="0"/>
              <a:t>数据集中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1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2995" y="1887805"/>
            <a:ext cx="7060377" cy="43286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1873" y="190585"/>
            <a:ext cx="202651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Appications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73664" y="3202462"/>
            <a:ext cx="7539038" cy="124323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173" y="7091309"/>
            <a:ext cx="290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展现出我们 </a:t>
            </a:r>
            <a:r>
              <a:rPr lang="en-US" altLang="zh-CN" dirty="0" smtClean="0"/>
              <a:t>CBC</a:t>
            </a:r>
            <a:r>
              <a:rPr lang="zh-CN" altLang="en-US" dirty="0" smtClean="0"/>
              <a:t>更加准确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9425" y="1265384"/>
            <a:ext cx="4439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Finding Interdisciplinary Authors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449397" y="2189683"/>
            <a:ext cx="1656003" cy="3690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830772" y="2580208"/>
            <a:ext cx="1656003" cy="3690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830772" y="4185246"/>
            <a:ext cx="1656003" cy="36901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449397" y="5799811"/>
            <a:ext cx="1656003" cy="36901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449397" y="2978480"/>
            <a:ext cx="1656003" cy="36901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62057" y="5799810"/>
            <a:ext cx="2002971" cy="36901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6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9425" y="1292003"/>
            <a:ext cx="5977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Community Detection in Multiplex Networks</a:t>
            </a:r>
          </a:p>
        </p:txBody>
      </p:sp>
      <p:sp>
        <p:nvSpPr>
          <p:cNvPr id="6" name="矩形 5"/>
          <p:cNvSpPr/>
          <p:nvPr/>
        </p:nvSpPr>
        <p:spPr>
          <a:xfrm>
            <a:off x="379173" y="199657"/>
            <a:ext cx="202651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Appications</a:t>
            </a:r>
          </a:p>
        </p:txBody>
      </p:sp>
      <p:sp>
        <p:nvSpPr>
          <p:cNvPr id="2" name="矩形 1"/>
          <p:cNvSpPr/>
          <p:nvPr/>
        </p:nvSpPr>
        <p:spPr>
          <a:xfrm>
            <a:off x="7344228" y="630283"/>
            <a:ext cx="42850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the vertices in the network can </a:t>
            </a:r>
            <a:r>
              <a:rPr lang="zh-CN" altLang="en-US" sz="2000" dirty="0" smtClean="0"/>
              <a:t>be easily </a:t>
            </a:r>
            <a:r>
              <a:rPr lang="zh-CN" altLang="en-US" sz="2000" dirty="0"/>
              <a:t>grouped into sets of vertices such that each set </a:t>
            </a:r>
            <a:r>
              <a:rPr lang="zh-CN" altLang="en-US" sz="2000" dirty="0" smtClean="0"/>
              <a:t>of vertices </a:t>
            </a:r>
            <a:r>
              <a:rPr lang="zh-CN" altLang="en-US" sz="2000" dirty="0"/>
              <a:t>is densely connected internally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05690" y="2473512"/>
            <a:ext cx="6802460" cy="322081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8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0096" y="295320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8605" y="1817664"/>
            <a:ext cx="82618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 &amp; Problem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Exist solution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 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0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705" y="199657"/>
            <a:ext cx="18854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8874" y="1362873"/>
            <a:ext cx="3550907" cy="1135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Betweenness 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centrality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etworks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70623" y="1330234"/>
            <a:ext cx="52793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Cross-layer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Betweenness centrality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ultiplex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etworks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36964" y="3324462"/>
            <a:ext cx="5254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Initiator Selection for Message Spreading</a:t>
            </a:r>
          </a:p>
        </p:txBody>
      </p:sp>
      <p:sp>
        <p:nvSpPr>
          <p:cNvPr id="9" name="矩形 8"/>
          <p:cNvSpPr/>
          <p:nvPr/>
        </p:nvSpPr>
        <p:spPr>
          <a:xfrm>
            <a:off x="4436964" y="4538230"/>
            <a:ext cx="4193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Finding Interdisciplinary Authors</a:t>
            </a:r>
          </a:p>
        </p:txBody>
      </p:sp>
      <p:sp>
        <p:nvSpPr>
          <p:cNvPr id="10" name="矩形 9"/>
          <p:cNvSpPr/>
          <p:nvPr/>
        </p:nvSpPr>
        <p:spPr>
          <a:xfrm>
            <a:off x="4436964" y="5552787"/>
            <a:ext cx="5667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Community Detection in Multiplex Networks</a:t>
            </a:r>
          </a:p>
        </p:txBody>
      </p:sp>
      <p:sp>
        <p:nvSpPr>
          <p:cNvPr id="12" name="矩形 11"/>
          <p:cNvSpPr/>
          <p:nvPr/>
        </p:nvSpPr>
        <p:spPr>
          <a:xfrm>
            <a:off x="1488429" y="4247702"/>
            <a:ext cx="192552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Appications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3578832" y="3430965"/>
            <a:ext cx="603402" cy="2356434"/>
          </a:xfrm>
          <a:prstGeom prst="leftBrace">
            <a:avLst>
              <a:gd name="adj1" fmla="val 9763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086719" y="1775859"/>
            <a:ext cx="716966" cy="309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62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2" grpId="0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4102" y="2705724"/>
            <a:ext cx="3978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9600" b="1" spc="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86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1752" y="290484"/>
            <a:ext cx="4672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Betweenness centrality</a:t>
            </a:r>
          </a:p>
        </p:txBody>
      </p:sp>
      <p:pic>
        <p:nvPicPr>
          <p:cNvPr id="7" name="Picture 60285"/>
          <p:cNvPicPr/>
          <p:nvPr/>
        </p:nvPicPr>
        <p:blipFill>
          <a:blip r:embed="rId3"/>
          <a:stretch>
            <a:fillRect/>
          </a:stretch>
        </p:blipFill>
        <p:spPr>
          <a:xfrm>
            <a:off x="1105581" y="3945413"/>
            <a:ext cx="3823470" cy="1426215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695030" y="2167871"/>
            <a:ext cx="4246616" cy="1944785"/>
            <a:chOff x="7554765" y="1142134"/>
            <a:chExt cx="4246616" cy="1944785"/>
          </a:xfrm>
        </p:grpSpPr>
        <p:cxnSp>
          <p:nvCxnSpPr>
            <p:cNvPr id="8" name="直接连接符 7"/>
            <p:cNvCxnSpPr>
              <a:stCxn id="17" idx="5"/>
              <a:endCxn id="11" idx="2"/>
            </p:cNvCxnSpPr>
            <p:nvPr/>
          </p:nvCxnSpPr>
          <p:spPr>
            <a:xfrm>
              <a:off x="8925603" y="1923757"/>
              <a:ext cx="556208" cy="277771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11" idx="6"/>
              <a:endCxn id="22" idx="3"/>
            </p:cNvCxnSpPr>
            <p:nvPr/>
          </p:nvCxnSpPr>
          <p:spPr>
            <a:xfrm flipV="1">
              <a:off x="9862559" y="1939968"/>
              <a:ext cx="571179" cy="261560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12" idx="5"/>
              <a:endCxn id="17" idx="1"/>
            </p:cNvCxnSpPr>
            <p:nvPr/>
          </p:nvCxnSpPr>
          <p:spPr>
            <a:xfrm>
              <a:off x="8286697" y="1505299"/>
              <a:ext cx="369676" cy="14514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9481811" y="2008264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b</a:t>
              </a:r>
              <a:endParaRPr lang="zh-CN" altLang="en-US" sz="28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961708" y="1175378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h</a:t>
              </a:r>
              <a:endParaRPr lang="zh-CN" altLang="en-US" sz="2800" b="1" dirty="0"/>
            </a:p>
          </p:txBody>
        </p:sp>
        <p:cxnSp>
          <p:nvCxnSpPr>
            <p:cNvPr id="13" name="直接连接符 12"/>
            <p:cNvCxnSpPr>
              <a:stCxn id="14" idx="7"/>
              <a:endCxn id="17" idx="3"/>
            </p:cNvCxnSpPr>
            <p:nvPr/>
          </p:nvCxnSpPr>
          <p:spPr>
            <a:xfrm flipV="1">
              <a:off x="7879754" y="1923757"/>
              <a:ext cx="776619" cy="21550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7554765" y="2082654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i</a:t>
              </a:r>
              <a:endParaRPr lang="zh-CN" altLang="en-US" sz="28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551459" y="2630845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d</a:t>
              </a:r>
              <a:endParaRPr lang="zh-CN" altLang="en-US" sz="28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028713" y="2700392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e</a:t>
              </a:r>
              <a:endParaRPr lang="zh-CN" altLang="en-US" sz="2800" b="1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8600614" y="1593836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a</a:t>
              </a:r>
              <a:endParaRPr lang="zh-CN" altLang="en-US" sz="2800" b="1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932082" y="1142134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f</a:t>
              </a:r>
              <a:endParaRPr lang="zh-CN" altLang="en-US" sz="2800" b="1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1420633" y="1824869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g</a:t>
              </a:r>
              <a:endParaRPr lang="zh-CN" altLang="en-US" sz="2800" b="1" dirty="0"/>
            </a:p>
          </p:txBody>
        </p:sp>
        <p:cxnSp>
          <p:nvCxnSpPr>
            <p:cNvPr id="20" name="直接连接符 19"/>
            <p:cNvCxnSpPr>
              <a:stCxn id="22" idx="7"/>
              <a:endCxn id="18" idx="3"/>
            </p:cNvCxnSpPr>
            <p:nvPr/>
          </p:nvCxnSpPr>
          <p:spPr>
            <a:xfrm flipV="1">
              <a:off x="10702968" y="1472055"/>
              <a:ext cx="284873" cy="194598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5"/>
              <a:endCxn id="19" idx="2"/>
            </p:cNvCxnSpPr>
            <p:nvPr/>
          </p:nvCxnSpPr>
          <p:spPr>
            <a:xfrm>
              <a:off x="10702968" y="1939968"/>
              <a:ext cx="717665" cy="78165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0377979" y="1610047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c</a:t>
              </a:r>
              <a:endParaRPr lang="zh-CN" altLang="en-US" sz="2800" b="1" dirty="0"/>
            </a:p>
          </p:txBody>
        </p:sp>
        <p:cxnSp>
          <p:nvCxnSpPr>
            <p:cNvPr id="23" name="直接连接符 22"/>
            <p:cNvCxnSpPr>
              <a:stCxn id="17" idx="6"/>
              <a:endCxn id="22" idx="2"/>
            </p:cNvCxnSpPr>
            <p:nvPr/>
          </p:nvCxnSpPr>
          <p:spPr>
            <a:xfrm>
              <a:off x="8981362" y="1787100"/>
              <a:ext cx="1396617" cy="16211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5" idx="7"/>
              <a:endCxn id="11" idx="3"/>
            </p:cNvCxnSpPr>
            <p:nvPr/>
          </p:nvCxnSpPr>
          <p:spPr>
            <a:xfrm flipV="1">
              <a:off x="8876448" y="2338185"/>
              <a:ext cx="661122" cy="349266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1" idx="5"/>
              <a:endCxn id="16" idx="0"/>
            </p:cNvCxnSpPr>
            <p:nvPr/>
          </p:nvCxnSpPr>
          <p:spPr>
            <a:xfrm>
              <a:off x="9806800" y="2338185"/>
              <a:ext cx="412287" cy="362207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5754983" y="382816"/>
            <a:ext cx="5501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quantify the relative importance of a vertex</a:t>
            </a:r>
          </a:p>
        </p:txBody>
      </p:sp>
      <p:sp>
        <p:nvSpPr>
          <p:cNvPr id="46" name="矩形 45"/>
          <p:cNvSpPr/>
          <p:nvPr/>
        </p:nvSpPr>
        <p:spPr>
          <a:xfrm>
            <a:off x="1144603" y="2562967"/>
            <a:ext cx="1916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formally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44603" y="1798539"/>
            <a:ext cx="1384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Informally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509380" y="4843968"/>
            <a:ext cx="626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number of shortest paths between x and 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509380" y="5415422"/>
            <a:ext cx="6266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(v)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number of shortest paths between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and y that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 through vertex v</a:t>
            </a:r>
            <a:endParaRPr lang="zh-CN" altLang="en-US" dirty="0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6" grpId="0"/>
      <p:bldP spid="47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9739" y="268952"/>
            <a:ext cx="39200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ultiplex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networks</a:t>
            </a:r>
          </a:p>
        </p:txBody>
      </p:sp>
      <p:sp>
        <p:nvSpPr>
          <p:cNvPr id="6" name="矩形 5"/>
          <p:cNvSpPr/>
          <p:nvPr/>
        </p:nvSpPr>
        <p:spPr>
          <a:xfrm>
            <a:off x="819457" y="1089682"/>
            <a:ext cx="2588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networks</a:t>
            </a:r>
          </a:p>
        </p:txBody>
      </p:sp>
      <p:sp>
        <p:nvSpPr>
          <p:cNvPr id="7" name="矩形 6"/>
          <p:cNvSpPr/>
          <p:nvPr/>
        </p:nvSpPr>
        <p:spPr>
          <a:xfrm>
            <a:off x="715538" y="4692700"/>
            <a:ext cx="4248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the vertices are connected by a single interaction </a:t>
            </a:r>
            <a:r>
              <a:rPr lang="zh-CN" altLang="en-US" sz="2400" dirty="0" smtClean="0"/>
              <a:t>type or </a:t>
            </a:r>
            <a:r>
              <a:rPr lang="zh-CN" altLang="en-US" sz="2400" dirty="0"/>
              <a:t>layer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17190" y="2112037"/>
            <a:ext cx="4246616" cy="1944785"/>
            <a:chOff x="7190460" y="2804679"/>
            <a:chExt cx="4246616" cy="1944785"/>
          </a:xfrm>
        </p:grpSpPr>
        <p:cxnSp>
          <p:nvCxnSpPr>
            <p:cNvPr id="8" name="直接连接符 7"/>
            <p:cNvCxnSpPr>
              <a:stCxn id="17" idx="5"/>
              <a:endCxn id="11" idx="2"/>
            </p:cNvCxnSpPr>
            <p:nvPr/>
          </p:nvCxnSpPr>
          <p:spPr>
            <a:xfrm>
              <a:off x="8561298" y="3586302"/>
              <a:ext cx="556208" cy="277771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11" idx="6"/>
              <a:endCxn id="22" idx="3"/>
            </p:cNvCxnSpPr>
            <p:nvPr/>
          </p:nvCxnSpPr>
          <p:spPr>
            <a:xfrm flipV="1">
              <a:off x="9498254" y="3602513"/>
              <a:ext cx="571179" cy="261560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12" idx="5"/>
              <a:endCxn id="17" idx="1"/>
            </p:cNvCxnSpPr>
            <p:nvPr/>
          </p:nvCxnSpPr>
          <p:spPr>
            <a:xfrm>
              <a:off x="7922392" y="3167844"/>
              <a:ext cx="369676" cy="14514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9117506" y="3670809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b</a:t>
              </a:r>
              <a:endParaRPr lang="zh-CN" altLang="en-US" sz="28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597403" y="2837923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h</a:t>
              </a:r>
              <a:endParaRPr lang="zh-CN" altLang="en-US" sz="2800" b="1" dirty="0"/>
            </a:p>
          </p:txBody>
        </p:sp>
        <p:cxnSp>
          <p:nvCxnSpPr>
            <p:cNvPr id="13" name="直接连接符 12"/>
            <p:cNvCxnSpPr>
              <a:stCxn id="14" idx="7"/>
              <a:endCxn id="17" idx="3"/>
            </p:cNvCxnSpPr>
            <p:nvPr/>
          </p:nvCxnSpPr>
          <p:spPr>
            <a:xfrm flipV="1">
              <a:off x="7515449" y="3586302"/>
              <a:ext cx="776619" cy="21550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7190460" y="3745199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i</a:t>
              </a:r>
              <a:endParaRPr lang="zh-CN" altLang="en-US" sz="28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7154" y="4293390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d</a:t>
              </a:r>
              <a:endParaRPr lang="zh-CN" altLang="en-US" sz="28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664408" y="4362937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e</a:t>
              </a:r>
              <a:endParaRPr lang="zh-CN" altLang="en-US" sz="2800" b="1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8236309" y="3256381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a</a:t>
              </a:r>
              <a:endParaRPr lang="zh-CN" altLang="en-US" sz="2800" b="1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567777" y="2804679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f</a:t>
              </a:r>
              <a:endParaRPr lang="zh-CN" altLang="en-US" sz="2800" b="1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1056328" y="3487414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g</a:t>
              </a:r>
              <a:endParaRPr lang="zh-CN" altLang="en-US" sz="2800" b="1" dirty="0"/>
            </a:p>
          </p:txBody>
        </p:sp>
        <p:cxnSp>
          <p:nvCxnSpPr>
            <p:cNvPr id="20" name="直接连接符 19"/>
            <p:cNvCxnSpPr>
              <a:stCxn id="22" idx="7"/>
              <a:endCxn id="18" idx="3"/>
            </p:cNvCxnSpPr>
            <p:nvPr/>
          </p:nvCxnSpPr>
          <p:spPr>
            <a:xfrm flipV="1">
              <a:off x="10338663" y="3134600"/>
              <a:ext cx="284873" cy="194598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5"/>
              <a:endCxn id="19" idx="2"/>
            </p:cNvCxnSpPr>
            <p:nvPr/>
          </p:nvCxnSpPr>
          <p:spPr>
            <a:xfrm>
              <a:off x="10338663" y="3602513"/>
              <a:ext cx="717665" cy="78165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0013674" y="3272592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c</a:t>
              </a:r>
              <a:endParaRPr lang="zh-CN" altLang="en-US" sz="2800" b="1" dirty="0"/>
            </a:p>
          </p:txBody>
        </p:sp>
        <p:cxnSp>
          <p:nvCxnSpPr>
            <p:cNvPr id="23" name="直接连接符 22"/>
            <p:cNvCxnSpPr>
              <a:stCxn id="17" idx="6"/>
              <a:endCxn id="22" idx="2"/>
            </p:cNvCxnSpPr>
            <p:nvPr/>
          </p:nvCxnSpPr>
          <p:spPr>
            <a:xfrm>
              <a:off x="8617057" y="3449645"/>
              <a:ext cx="1396617" cy="16211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5" idx="7"/>
              <a:endCxn id="11" idx="3"/>
            </p:cNvCxnSpPr>
            <p:nvPr/>
          </p:nvCxnSpPr>
          <p:spPr>
            <a:xfrm flipV="1">
              <a:off x="8512143" y="4000730"/>
              <a:ext cx="661122" cy="349266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1" idx="5"/>
              <a:endCxn id="16" idx="0"/>
            </p:cNvCxnSpPr>
            <p:nvPr/>
          </p:nvCxnSpPr>
          <p:spPr>
            <a:xfrm>
              <a:off x="9442495" y="4000730"/>
              <a:ext cx="412287" cy="362207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438189" y="1226557"/>
            <a:ext cx="3835806" cy="3496596"/>
            <a:chOff x="498868" y="2221946"/>
            <a:chExt cx="4483477" cy="4086991"/>
          </a:xfrm>
        </p:grpSpPr>
        <p:sp>
          <p:nvSpPr>
            <p:cNvPr id="26" name="流程图: 数据 25"/>
            <p:cNvSpPr/>
            <p:nvPr/>
          </p:nvSpPr>
          <p:spPr>
            <a:xfrm>
              <a:off x="498868" y="2221946"/>
              <a:ext cx="4483477" cy="1510144"/>
            </a:xfrm>
            <a:prstGeom prst="flowChartInputOutpu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2000">
                  <a:srgbClr val="4F8DC5"/>
                </a:gs>
                <a:gs pos="66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 cap="rnd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数据 26"/>
            <p:cNvSpPr/>
            <p:nvPr/>
          </p:nvSpPr>
          <p:spPr>
            <a:xfrm>
              <a:off x="498868" y="4798793"/>
              <a:ext cx="4483477" cy="1510144"/>
            </a:xfrm>
            <a:prstGeom prst="flowChartInputOutpu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2000">
                  <a:srgbClr val="4F8DC5"/>
                </a:gs>
                <a:gs pos="66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 cap="rnd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stCxn id="33" idx="5"/>
            </p:cNvCxnSpPr>
            <p:nvPr/>
          </p:nvCxnSpPr>
          <p:spPr>
            <a:xfrm>
              <a:off x="2051707" y="2735620"/>
              <a:ext cx="688899" cy="51293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2582366" y="3032650"/>
              <a:ext cx="431800" cy="4318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b</a:t>
              </a:r>
              <a:endParaRPr lang="zh-CN" altLang="en-US" sz="3200" b="1" dirty="0"/>
            </a:p>
          </p:txBody>
        </p:sp>
        <p:cxnSp>
          <p:nvCxnSpPr>
            <p:cNvPr id="30" name="直接连接符 29"/>
            <p:cNvCxnSpPr>
              <a:stCxn id="29" idx="6"/>
            </p:cNvCxnSpPr>
            <p:nvPr/>
          </p:nvCxnSpPr>
          <p:spPr>
            <a:xfrm flipV="1">
              <a:off x="3014166" y="2715727"/>
              <a:ext cx="1059752" cy="5328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3858018" y="2499827"/>
              <a:ext cx="431800" cy="4318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c</a:t>
              </a:r>
              <a:endParaRPr lang="zh-CN" altLang="en-US" sz="3200" b="1" dirty="0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885188" y="2858318"/>
              <a:ext cx="0" cy="2125639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1683143" y="2367056"/>
              <a:ext cx="431800" cy="431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a</a:t>
              </a:r>
              <a:endParaRPr lang="zh-CN" altLang="en-US" sz="3200" b="1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1683143" y="5040984"/>
              <a:ext cx="431800" cy="431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a</a:t>
              </a:r>
              <a:endParaRPr lang="zh-CN" altLang="en-US" sz="3200" b="1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2582366" y="5706578"/>
              <a:ext cx="431800" cy="4318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b</a:t>
              </a:r>
              <a:endParaRPr lang="zh-CN" altLang="en-US" sz="3200" b="1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3858018" y="5173755"/>
              <a:ext cx="431800" cy="4318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c</a:t>
              </a:r>
              <a:endParaRPr lang="zh-CN" altLang="en-US" sz="3200" b="1" dirty="0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4073918" y="3009848"/>
              <a:ext cx="0" cy="2125639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4" idx="6"/>
              <a:endCxn id="36" idx="2"/>
            </p:cNvCxnSpPr>
            <p:nvPr/>
          </p:nvCxnSpPr>
          <p:spPr>
            <a:xfrm>
              <a:off x="2114943" y="5256885"/>
              <a:ext cx="1743075" cy="13277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781881" y="3523339"/>
              <a:ext cx="0" cy="2125639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10273995" y="3936666"/>
            <a:ext cx="1256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Twitter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156112" y="1634048"/>
            <a:ext cx="1609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FaceBook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 rot="10800000">
            <a:off x="8061400" y="210250"/>
            <a:ext cx="738664" cy="932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. . . .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    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483119" y="5900777"/>
            <a:ext cx="4477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Cross-layer Betweenness Centrality</a:t>
            </a:r>
          </a:p>
        </p:txBody>
      </p:sp>
      <p:sp>
        <p:nvSpPr>
          <p:cNvPr id="49" name="矩形 48"/>
          <p:cNvSpPr/>
          <p:nvPr/>
        </p:nvSpPr>
        <p:spPr>
          <a:xfrm>
            <a:off x="1264763" y="5900777"/>
            <a:ext cx="2993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Betweenness centrality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47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5" grpId="0"/>
      <p:bldP spid="46" grpId="0"/>
      <p:bldP spid="48" grpId="0"/>
      <p:bldP spid="44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8605" y="1817664"/>
            <a:ext cx="82618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 &amp; Problem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Exist solution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 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654" y="257636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1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8402" y="1017067"/>
            <a:ext cx="1895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Approach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1</a:t>
            </a:r>
            <a:endParaRPr lang="zh-CN" altLang="en-US" sz="2400" dirty="0"/>
          </a:p>
        </p:txBody>
      </p:sp>
      <p:grpSp>
        <p:nvGrpSpPr>
          <p:cNvPr id="127" name="组合 126"/>
          <p:cNvGrpSpPr/>
          <p:nvPr/>
        </p:nvGrpSpPr>
        <p:grpSpPr>
          <a:xfrm>
            <a:off x="5929629" y="4223097"/>
            <a:ext cx="5753049" cy="2115926"/>
            <a:chOff x="1067345" y="4121500"/>
            <a:chExt cx="5753049" cy="2115926"/>
          </a:xfrm>
        </p:grpSpPr>
        <p:sp>
          <p:nvSpPr>
            <p:cNvPr id="128" name="流程图: 数据 127"/>
            <p:cNvSpPr/>
            <p:nvPr/>
          </p:nvSpPr>
          <p:spPr>
            <a:xfrm>
              <a:off x="1067345" y="4121500"/>
              <a:ext cx="5753049" cy="2115926"/>
            </a:xfrm>
            <a:prstGeom prst="flowChartInputOutpu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2000">
                  <a:srgbClr val="4F8DC5"/>
                </a:gs>
                <a:gs pos="66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 cap="rnd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连接符 128"/>
            <p:cNvCxnSpPr>
              <a:stCxn id="137" idx="6"/>
              <a:endCxn id="142" idx="2"/>
            </p:cNvCxnSpPr>
            <p:nvPr/>
          </p:nvCxnSpPr>
          <p:spPr>
            <a:xfrm>
              <a:off x="3384746" y="4804629"/>
              <a:ext cx="1396617" cy="30725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32" idx="5"/>
              <a:endCxn id="137" idx="1"/>
            </p:cNvCxnSpPr>
            <p:nvPr/>
          </p:nvCxnSpPr>
          <p:spPr>
            <a:xfrm>
              <a:off x="2690081" y="4522828"/>
              <a:ext cx="369676" cy="14514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椭圆 130"/>
            <p:cNvSpPr/>
            <p:nvPr/>
          </p:nvSpPr>
          <p:spPr>
            <a:xfrm>
              <a:off x="3885195" y="5025793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b</a:t>
              </a:r>
              <a:endParaRPr lang="zh-CN" altLang="en-US" sz="2800" b="1" dirty="0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2365092" y="4192907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h</a:t>
              </a:r>
              <a:endParaRPr lang="zh-CN" altLang="en-US" sz="2800" b="1" dirty="0"/>
            </a:p>
          </p:txBody>
        </p:sp>
        <p:cxnSp>
          <p:nvCxnSpPr>
            <p:cNvPr id="133" name="直接连接符 132"/>
            <p:cNvCxnSpPr>
              <a:stCxn id="135" idx="0"/>
              <a:endCxn id="131" idx="3"/>
            </p:cNvCxnSpPr>
            <p:nvPr/>
          </p:nvCxnSpPr>
          <p:spPr>
            <a:xfrm flipV="1">
              <a:off x="3501746" y="5355714"/>
              <a:ext cx="439208" cy="362207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椭圆 133"/>
            <p:cNvSpPr/>
            <p:nvPr/>
          </p:nvSpPr>
          <p:spPr>
            <a:xfrm>
              <a:off x="1958149" y="5100183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i</a:t>
              </a:r>
              <a:endParaRPr lang="zh-CN" altLang="en-US" sz="2800" b="1" dirty="0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311372" y="5717921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d</a:t>
              </a:r>
              <a:endParaRPr lang="zh-CN" altLang="en-US" sz="2800" b="1" dirty="0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4432097" y="5717921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e</a:t>
              </a:r>
              <a:endParaRPr lang="zh-CN" altLang="en-US" sz="2800" b="1" dirty="0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003998" y="4611365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a</a:t>
              </a:r>
              <a:endParaRPr lang="zh-CN" altLang="en-US" sz="2800" b="1" dirty="0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5335466" y="4159663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f</a:t>
              </a:r>
              <a:endParaRPr lang="zh-CN" altLang="en-US" sz="2800" b="1" dirty="0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5824017" y="4842398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g</a:t>
              </a:r>
              <a:endParaRPr lang="zh-CN" altLang="en-US" sz="2800" b="1" dirty="0"/>
            </a:p>
          </p:txBody>
        </p:sp>
        <p:cxnSp>
          <p:nvCxnSpPr>
            <p:cNvPr id="140" name="直接连接符 139"/>
            <p:cNvCxnSpPr>
              <a:stCxn id="142" idx="7"/>
              <a:endCxn id="138" idx="3"/>
            </p:cNvCxnSpPr>
            <p:nvPr/>
          </p:nvCxnSpPr>
          <p:spPr>
            <a:xfrm flipV="1">
              <a:off x="5106352" y="4489584"/>
              <a:ext cx="284873" cy="209112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131" idx="5"/>
              <a:endCxn id="136" idx="0"/>
            </p:cNvCxnSpPr>
            <p:nvPr/>
          </p:nvCxnSpPr>
          <p:spPr>
            <a:xfrm>
              <a:off x="4210184" y="5355714"/>
              <a:ext cx="412287" cy="362207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椭圆 141"/>
            <p:cNvSpPr/>
            <p:nvPr/>
          </p:nvSpPr>
          <p:spPr>
            <a:xfrm>
              <a:off x="4781363" y="4642090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c</a:t>
              </a:r>
              <a:endParaRPr lang="zh-CN" altLang="en-US" sz="2800" b="1" dirty="0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900600" y="846725"/>
            <a:ext cx="5984059" cy="2226583"/>
            <a:chOff x="1038316" y="745128"/>
            <a:chExt cx="5984059" cy="2226583"/>
          </a:xfrm>
        </p:grpSpPr>
        <p:sp>
          <p:nvSpPr>
            <p:cNvPr id="144" name="流程图: 数据 143"/>
            <p:cNvSpPr/>
            <p:nvPr/>
          </p:nvSpPr>
          <p:spPr>
            <a:xfrm>
              <a:off x="1038316" y="745128"/>
              <a:ext cx="5984059" cy="2226583"/>
            </a:xfrm>
            <a:prstGeom prst="flowChartInputOutpu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2000">
                  <a:srgbClr val="4F8DC5"/>
                </a:gs>
                <a:gs pos="66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 cap="rnd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连接符 144"/>
            <p:cNvCxnSpPr>
              <a:stCxn id="154" idx="5"/>
              <a:endCxn id="148" idx="2"/>
            </p:cNvCxnSpPr>
            <p:nvPr/>
          </p:nvCxnSpPr>
          <p:spPr>
            <a:xfrm>
              <a:off x="3328987" y="1675572"/>
              <a:ext cx="556208" cy="277771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48" idx="6"/>
              <a:endCxn id="159" idx="3"/>
            </p:cNvCxnSpPr>
            <p:nvPr/>
          </p:nvCxnSpPr>
          <p:spPr>
            <a:xfrm flipV="1">
              <a:off x="4265943" y="1706297"/>
              <a:ext cx="571179" cy="247046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49" idx="5"/>
              <a:endCxn id="154" idx="1"/>
            </p:cNvCxnSpPr>
            <p:nvPr/>
          </p:nvCxnSpPr>
          <p:spPr>
            <a:xfrm>
              <a:off x="2690081" y="1257114"/>
              <a:ext cx="369676" cy="14514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椭圆 147"/>
            <p:cNvSpPr/>
            <p:nvPr/>
          </p:nvSpPr>
          <p:spPr>
            <a:xfrm>
              <a:off x="3885195" y="1760079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b</a:t>
              </a:r>
              <a:endParaRPr lang="zh-CN" altLang="en-US" sz="2800" b="1" dirty="0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2365092" y="927193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h</a:t>
              </a:r>
              <a:endParaRPr lang="zh-CN" altLang="en-US" sz="2800" b="1" dirty="0"/>
            </a:p>
          </p:txBody>
        </p:sp>
        <p:cxnSp>
          <p:nvCxnSpPr>
            <p:cNvPr id="150" name="直接连接符 149"/>
            <p:cNvCxnSpPr>
              <a:stCxn id="151" idx="7"/>
              <a:endCxn id="154" idx="3"/>
            </p:cNvCxnSpPr>
            <p:nvPr/>
          </p:nvCxnSpPr>
          <p:spPr>
            <a:xfrm flipV="1">
              <a:off x="2283138" y="1675572"/>
              <a:ext cx="776619" cy="21550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椭圆 150"/>
            <p:cNvSpPr/>
            <p:nvPr/>
          </p:nvSpPr>
          <p:spPr>
            <a:xfrm>
              <a:off x="1958149" y="1834469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i</a:t>
              </a:r>
              <a:endParaRPr lang="zh-CN" altLang="en-US" sz="2800" b="1" dirty="0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3311372" y="2452207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d</a:t>
              </a:r>
              <a:endParaRPr lang="zh-CN" altLang="en-US" sz="2800" b="1" dirty="0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4432097" y="2452207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e</a:t>
              </a:r>
              <a:endParaRPr lang="zh-CN" altLang="en-US" sz="2800" b="1" dirty="0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3003998" y="1345651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a</a:t>
              </a:r>
              <a:endParaRPr lang="zh-CN" altLang="en-US" sz="2800" b="1" dirty="0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5335466" y="893949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f</a:t>
              </a:r>
              <a:endParaRPr lang="zh-CN" altLang="en-US" sz="2800" b="1" dirty="0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5824017" y="1576684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g</a:t>
              </a:r>
              <a:endParaRPr lang="zh-CN" altLang="en-US" sz="2800" b="1" dirty="0"/>
            </a:p>
          </p:txBody>
        </p:sp>
        <p:cxnSp>
          <p:nvCxnSpPr>
            <p:cNvPr id="157" name="直接连接符 156"/>
            <p:cNvCxnSpPr>
              <a:stCxn id="159" idx="7"/>
              <a:endCxn id="155" idx="3"/>
            </p:cNvCxnSpPr>
            <p:nvPr/>
          </p:nvCxnSpPr>
          <p:spPr>
            <a:xfrm flipV="1">
              <a:off x="5106352" y="1223870"/>
              <a:ext cx="284873" cy="209112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>
              <a:stCxn id="159" idx="5"/>
              <a:endCxn id="156" idx="2"/>
            </p:cNvCxnSpPr>
            <p:nvPr/>
          </p:nvCxnSpPr>
          <p:spPr>
            <a:xfrm>
              <a:off x="5106352" y="1706297"/>
              <a:ext cx="717665" cy="63651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4781363" y="1376376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c</a:t>
              </a:r>
              <a:endParaRPr lang="zh-CN" altLang="en-US" sz="2800" b="1" dirty="0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6992261" y="1503854"/>
            <a:ext cx="3884414" cy="4288696"/>
            <a:chOff x="2129977" y="1402257"/>
            <a:chExt cx="3884414" cy="4288696"/>
          </a:xfrm>
        </p:grpSpPr>
        <p:cxnSp>
          <p:nvCxnSpPr>
            <p:cNvPr id="161" name="直接连接符 160"/>
            <p:cNvCxnSpPr/>
            <p:nvPr/>
          </p:nvCxnSpPr>
          <p:spPr>
            <a:xfrm>
              <a:off x="2129977" y="2350865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2537329" y="1434432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3191701" y="1816295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3501746" y="2971711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4075569" y="2321837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4622471" y="3014898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4971737" y="2027732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504663" y="1402257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6014391" y="2082874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8244360" y="3397991"/>
            <a:ext cx="1414556" cy="991592"/>
            <a:chOff x="3382076" y="1482108"/>
            <a:chExt cx="1414556" cy="991592"/>
          </a:xfrm>
        </p:grpSpPr>
        <p:cxnSp>
          <p:nvCxnSpPr>
            <p:cNvPr id="171" name="直接连接符 170"/>
            <p:cNvCxnSpPr/>
            <p:nvPr/>
          </p:nvCxnSpPr>
          <p:spPr>
            <a:xfrm flipV="1">
              <a:off x="3612744" y="2089997"/>
              <a:ext cx="328210" cy="38370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 flipV="1">
              <a:off x="4206277" y="2106629"/>
              <a:ext cx="294533" cy="3351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H="1" flipV="1">
              <a:off x="3382076" y="1482108"/>
              <a:ext cx="1414556" cy="93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3" name="Picture 60285"/>
          <p:cNvPicPr/>
          <p:nvPr/>
        </p:nvPicPr>
        <p:blipFill>
          <a:blip r:embed="rId3"/>
          <a:stretch>
            <a:fillRect/>
          </a:stretch>
        </p:blipFill>
        <p:spPr>
          <a:xfrm>
            <a:off x="1553387" y="2452177"/>
            <a:ext cx="2794794" cy="10425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9180" y="158690"/>
            <a:ext cx="2614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69319" y="4357677"/>
            <a:ext cx="392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spc="300" dirty="0" smtClean="0"/>
              <a:t>C(a) = C(b) = C(c)</a:t>
            </a:r>
            <a:endParaRPr lang="zh-CN" altLang="en-US" sz="2400" b="1" i="1" spc="3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6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0.00117 -0.230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5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00039 0.262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10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0" dur="1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1687049" y="1358586"/>
            <a:ext cx="5609227" cy="4567101"/>
            <a:chOff x="1038316" y="745128"/>
            <a:chExt cx="5984059" cy="5492298"/>
          </a:xfrm>
        </p:grpSpPr>
        <p:grpSp>
          <p:nvGrpSpPr>
            <p:cNvPr id="5" name="组合 4"/>
            <p:cNvGrpSpPr/>
            <p:nvPr/>
          </p:nvGrpSpPr>
          <p:grpSpPr>
            <a:xfrm>
              <a:off x="1067345" y="4121500"/>
              <a:ext cx="5753049" cy="2115926"/>
              <a:chOff x="1067345" y="4121500"/>
              <a:chExt cx="5753049" cy="2115926"/>
            </a:xfrm>
          </p:grpSpPr>
          <p:sp>
            <p:nvSpPr>
              <p:cNvPr id="6" name="流程图: 数据 5"/>
              <p:cNvSpPr/>
              <p:nvPr/>
            </p:nvSpPr>
            <p:spPr>
              <a:xfrm>
                <a:off x="1067345" y="4121500"/>
                <a:ext cx="5753049" cy="2115926"/>
              </a:xfrm>
              <a:prstGeom prst="flowChartInputOutpu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2000">
                    <a:srgbClr val="4F8DC5"/>
                  </a:gs>
                  <a:gs pos="66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25400" cap="rnd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15" idx="6"/>
                <a:endCxn id="20" idx="2"/>
              </p:cNvCxnSpPr>
              <p:nvPr/>
            </p:nvCxnSpPr>
            <p:spPr>
              <a:xfrm>
                <a:off x="3384746" y="4804629"/>
                <a:ext cx="1396617" cy="30725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>
                <a:stCxn id="10" idx="5"/>
                <a:endCxn id="15" idx="1"/>
              </p:cNvCxnSpPr>
              <p:nvPr/>
            </p:nvCxnSpPr>
            <p:spPr>
              <a:xfrm>
                <a:off x="2690081" y="4522828"/>
                <a:ext cx="369676" cy="145143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椭圆 8"/>
              <p:cNvSpPr/>
              <p:nvPr/>
            </p:nvSpPr>
            <p:spPr>
              <a:xfrm>
                <a:off x="3885195" y="5025793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b</a:t>
                </a:r>
                <a:endParaRPr lang="zh-CN" altLang="en-US" sz="2800" b="1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5092" y="4192907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h</a:t>
                </a:r>
                <a:endParaRPr lang="zh-CN" altLang="en-US" sz="2800" b="1" dirty="0"/>
              </a:p>
            </p:txBody>
          </p:sp>
          <p:cxnSp>
            <p:nvCxnSpPr>
              <p:cNvPr id="11" name="直接连接符 10"/>
              <p:cNvCxnSpPr>
                <a:stCxn id="13" idx="0"/>
                <a:endCxn id="9" idx="3"/>
              </p:cNvCxnSpPr>
              <p:nvPr/>
            </p:nvCxnSpPr>
            <p:spPr>
              <a:xfrm flipV="1">
                <a:off x="3501746" y="5355714"/>
                <a:ext cx="439208" cy="362207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1958149" y="5100183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i</a:t>
                </a:r>
                <a:endParaRPr lang="zh-CN" altLang="en-US" sz="2800" b="1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311372" y="5717921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d</a:t>
                </a:r>
                <a:endParaRPr lang="zh-CN" altLang="en-US" sz="2800" b="1" dirty="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432097" y="5717921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e</a:t>
                </a:r>
                <a:endParaRPr lang="zh-CN" altLang="en-US" sz="2800" b="1" dirty="0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003998" y="4611365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a</a:t>
                </a:r>
                <a:endParaRPr lang="zh-CN" altLang="en-US" sz="2800" b="1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5335466" y="4159663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f</a:t>
                </a:r>
                <a:endParaRPr lang="zh-CN" altLang="en-US" sz="2800" b="1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824017" y="4842398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g</a:t>
                </a:r>
                <a:endParaRPr lang="zh-CN" altLang="en-US" sz="2800" b="1" dirty="0"/>
              </a:p>
            </p:txBody>
          </p:sp>
          <p:cxnSp>
            <p:nvCxnSpPr>
              <p:cNvPr id="18" name="直接连接符 17"/>
              <p:cNvCxnSpPr>
                <a:stCxn id="20" idx="7"/>
                <a:endCxn id="16" idx="3"/>
              </p:cNvCxnSpPr>
              <p:nvPr/>
            </p:nvCxnSpPr>
            <p:spPr>
              <a:xfrm flipV="1">
                <a:off x="5106352" y="4489584"/>
                <a:ext cx="284873" cy="209112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9" idx="5"/>
                <a:endCxn id="14" idx="0"/>
              </p:cNvCxnSpPr>
              <p:nvPr/>
            </p:nvCxnSpPr>
            <p:spPr>
              <a:xfrm>
                <a:off x="4210184" y="5355714"/>
                <a:ext cx="412287" cy="362207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4781363" y="4642090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c</a:t>
                </a:r>
                <a:endParaRPr lang="zh-CN" altLang="en-US" sz="2800" b="1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38316" y="745128"/>
              <a:ext cx="5984059" cy="2226583"/>
              <a:chOff x="1038316" y="745128"/>
              <a:chExt cx="5984059" cy="2226583"/>
            </a:xfrm>
          </p:grpSpPr>
          <p:sp>
            <p:nvSpPr>
              <p:cNvPr id="22" name="流程图: 数据 21"/>
              <p:cNvSpPr/>
              <p:nvPr/>
            </p:nvSpPr>
            <p:spPr>
              <a:xfrm>
                <a:off x="1038316" y="745128"/>
                <a:ext cx="5984059" cy="2226583"/>
              </a:xfrm>
              <a:prstGeom prst="flowChartInputOutpu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2000">
                    <a:srgbClr val="4F8DC5"/>
                  </a:gs>
                  <a:gs pos="66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25400" cap="rnd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32" idx="5"/>
                <a:endCxn id="26" idx="2"/>
              </p:cNvCxnSpPr>
              <p:nvPr/>
            </p:nvCxnSpPr>
            <p:spPr>
              <a:xfrm>
                <a:off x="3328987" y="1675572"/>
                <a:ext cx="556208" cy="277771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6" idx="6"/>
                <a:endCxn id="37" idx="2"/>
              </p:cNvCxnSpPr>
              <p:nvPr/>
            </p:nvCxnSpPr>
            <p:spPr>
              <a:xfrm flipV="1">
                <a:off x="4265943" y="1569640"/>
                <a:ext cx="515420" cy="383703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27" idx="5"/>
                <a:endCxn id="32" idx="1"/>
              </p:cNvCxnSpPr>
              <p:nvPr/>
            </p:nvCxnSpPr>
            <p:spPr>
              <a:xfrm>
                <a:off x="2690081" y="1257114"/>
                <a:ext cx="369676" cy="145143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3885195" y="1760079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b</a:t>
                </a:r>
                <a:endParaRPr lang="zh-CN" altLang="en-US" sz="2800" b="1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365092" y="927192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h</a:t>
                </a:r>
                <a:endParaRPr lang="zh-CN" altLang="en-US" sz="2800" b="1" dirty="0"/>
              </a:p>
            </p:txBody>
          </p:sp>
          <p:cxnSp>
            <p:nvCxnSpPr>
              <p:cNvPr id="28" name="直接连接符 27"/>
              <p:cNvCxnSpPr>
                <a:stCxn id="29" idx="7"/>
                <a:endCxn id="32" idx="3"/>
              </p:cNvCxnSpPr>
              <p:nvPr/>
            </p:nvCxnSpPr>
            <p:spPr>
              <a:xfrm flipV="1">
                <a:off x="2283138" y="1675572"/>
                <a:ext cx="776619" cy="215503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椭圆 28"/>
              <p:cNvSpPr/>
              <p:nvPr/>
            </p:nvSpPr>
            <p:spPr>
              <a:xfrm>
                <a:off x="1958149" y="1834469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i</a:t>
                </a:r>
                <a:endParaRPr lang="zh-CN" altLang="en-US" sz="2800" b="1" dirty="0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311372" y="2452207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d</a:t>
                </a:r>
                <a:endParaRPr lang="zh-CN" altLang="en-US" sz="2800" b="1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432097" y="2452207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e</a:t>
                </a:r>
                <a:endParaRPr lang="zh-CN" altLang="en-US" sz="2800" b="1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003998" y="1345651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a</a:t>
                </a:r>
                <a:endParaRPr lang="zh-CN" altLang="en-US" sz="2800" b="1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335466" y="893949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f</a:t>
                </a:r>
                <a:endParaRPr lang="zh-CN" altLang="en-US" sz="2800" b="1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824017" y="1576684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g</a:t>
                </a:r>
                <a:endParaRPr lang="zh-CN" altLang="en-US" sz="2800" b="1" dirty="0"/>
              </a:p>
            </p:txBody>
          </p:sp>
          <p:cxnSp>
            <p:nvCxnSpPr>
              <p:cNvPr id="35" name="直接连接符 34"/>
              <p:cNvCxnSpPr>
                <a:stCxn id="37" idx="7"/>
                <a:endCxn id="33" idx="3"/>
              </p:cNvCxnSpPr>
              <p:nvPr/>
            </p:nvCxnSpPr>
            <p:spPr>
              <a:xfrm flipV="1">
                <a:off x="5106352" y="1223870"/>
                <a:ext cx="284873" cy="209112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7" idx="5"/>
                <a:endCxn id="34" idx="2"/>
              </p:cNvCxnSpPr>
              <p:nvPr/>
            </p:nvCxnSpPr>
            <p:spPr>
              <a:xfrm>
                <a:off x="5106352" y="1706297"/>
                <a:ext cx="717665" cy="63651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4781363" y="1376376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c</a:t>
                </a:r>
                <a:endParaRPr lang="zh-CN" altLang="en-US" sz="2800" b="1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129977" y="1402257"/>
              <a:ext cx="3884414" cy="4288696"/>
              <a:chOff x="2129977" y="1402257"/>
              <a:chExt cx="3884414" cy="4288696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129977" y="2350865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2537329" y="1434432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191701" y="1844135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3501746" y="2971711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4075569" y="2321837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4622471" y="3014898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4971737" y="2027732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5504663" y="1402257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6014391" y="2082874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矩形 47"/>
          <p:cNvSpPr/>
          <p:nvPr/>
        </p:nvSpPr>
        <p:spPr>
          <a:xfrm>
            <a:off x="389180" y="956732"/>
            <a:ext cx="2001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Approach 2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935496" y="1577410"/>
            <a:ext cx="2084549" cy="1374028"/>
            <a:chOff x="5904227" y="1454360"/>
            <a:chExt cx="2084549" cy="1374028"/>
          </a:xfrm>
        </p:grpSpPr>
        <p:pic>
          <p:nvPicPr>
            <p:cNvPr id="49" name="Picture 6028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904227" y="2050818"/>
              <a:ext cx="2084549" cy="777570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6115652" y="1454360"/>
              <a:ext cx="720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914400" indent="-914400" algn="ctr">
                <a:buFont typeface="+mj-ea"/>
                <a:buAutoNum type="circleNumDbPlain"/>
              </a:pPr>
              <a:r>
                <a:rPr lang="en-US" altLang="zh-CN" sz="32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endParaRPr lang="zh-CN" altLang="en-US" sz="32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35496" y="4322725"/>
            <a:ext cx="1999907" cy="1307152"/>
            <a:chOff x="5904227" y="4322725"/>
            <a:chExt cx="1999907" cy="1307152"/>
          </a:xfrm>
        </p:grpSpPr>
        <p:pic>
          <p:nvPicPr>
            <p:cNvPr id="50" name="Picture 6028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933920" y="4894956"/>
              <a:ext cx="1970214" cy="734921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5904227" y="4322725"/>
              <a:ext cx="720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1371600" lvl="1" indent="-914400" algn="ctr">
                <a:buFont typeface="+mj-ea"/>
                <a:buAutoNum type="circleNumDbPlain" startAt="2"/>
              </a:pPr>
              <a:r>
                <a:rPr lang="en-US" altLang="zh-CN" sz="32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endParaRPr lang="zh-CN" altLang="en-US" sz="32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389180" y="158690"/>
            <a:ext cx="2614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58" name="右大括号 57"/>
          <p:cNvSpPr/>
          <p:nvPr/>
        </p:nvSpPr>
        <p:spPr>
          <a:xfrm>
            <a:off x="9214766" y="2337989"/>
            <a:ext cx="508000" cy="2977568"/>
          </a:xfrm>
          <a:prstGeom prst="rightBrace">
            <a:avLst>
              <a:gd name="adj1" fmla="val 146534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10027734" y="3528975"/>
            <a:ext cx="1597253" cy="599885"/>
            <a:chOff x="10027734" y="3514461"/>
            <a:chExt cx="1597253" cy="599885"/>
          </a:xfrm>
        </p:grpSpPr>
        <p:sp>
          <p:nvSpPr>
            <p:cNvPr id="53" name="矩形 52"/>
            <p:cNvSpPr/>
            <p:nvPr/>
          </p:nvSpPr>
          <p:spPr>
            <a:xfrm>
              <a:off x="10027734" y="3514461"/>
              <a:ext cx="64043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indent="-914400">
                <a:buFont typeface="+mj-ea"/>
                <a:buAutoNum type="circleNumDbPlain"/>
              </a:pPr>
              <a:r>
                <a:rPr lang="en-US" altLang="zh-CN" sz="32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endParaRPr lang="zh-CN" altLang="en-US" sz="32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0976805" y="3529571"/>
              <a:ext cx="64818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indent="-2286000">
                <a:buFont typeface="+mj-ea"/>
                <a:buAutoNum type="circleNumDbPlain" startAt="2"/>
              </a:pPr>
              <a:r>
                <a:rPr lang="en-US" altLang="zh-CN" sz="32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endParaRPr lang="zh-CN" altLang="en-US" sz="32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10638192" y="3582301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192" y="3582301"/>
                  <a:ext cx="34945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文本框 60"/>
          <p:cNvSpPr txBox="1"/>
          <p:nvPr/>
        </p:nvSpPr>
        <p:spPr>
          <a:xfrm>
            <a:off x="8851383" y="4307143"/>
            <a:ext cx="392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spc="300" dirty="0" smtClean="0"/>
              <a:t>C(a) = C(b) = C(c)</a:t>
            </a:r>
            <a:endParaRPr lang="zh-CN" altLang="en-US" sz="2000" b="1" i="1" spc="300" dirty="0"/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37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 animBg="1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11915" y="2165428"/>
            <a:ext cx="83528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Approach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/>
              <a:t>   </a:t>
            </a:r>
            <a:r>
              <a:rPr lang="zh-CN" altLang="en-US" sz="2800" b="1" dirty="0"/>
              <a:t>The computation of metrics in </a:t>
            </a:r>
            <a:r>
              <a:rPr lang="zh-CN" altLang="en-US" sz="2800" b="1" dirty="0" smtClean="0"/>
              <a:t>multiplex networks </a:t>
            </a:r>
            <a:r>
              <a:rPr lang="zh-CN" altLang="en-US" sz="2800" b="1" dirty="0"/>
              <a:t>is performed directly by taking into </a:t>
            </a:r>
            <a:r>
              <a:rPr lang="zh-CN" altLang="en-US" sz="2800" b="1" dirty="0" smtClean="0"/>
              <a:t>account the </a:t>
            </a:r>
            <a:r>
              <a:rPr lang="zh-CN" altLang="en-US" sz="2800" b="1" dirty="0"/>
              <a:t>effects of the interdependencies among the layers</a:t>
            </a:r>
          </a:p>
        </p:txBody>
      </p:sp>
      <p:sp>
        <p:nvSpPr>
          <p:cNvPr id="3" name="矩形 2"/>
          <p:cNvSpPr/>
          <p:nvPr/>
        </p:nvSpPr>
        <p:spPr>
          <a:xfrm>
            <a:off x="389180" y="158690"/>
            <a:ext cx="2614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1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7626" y="272152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8605" y="1817664"/>
            <a:ext cx="82618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 &amp; Problem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Exist solution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 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8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1427</Words>
  <Application>Microsoft Office PowerPoint</Application>
  <PresentationFormat>宽屏</PresentationFormat>
  <Paragraphs>328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Cross-layer Betweenness Centrality in Multiplex Networks with Applications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975</cp:revision>
  <dcterms:created xsi:type="dcterms:W3CDTF">2016-08-25T11:37:32Z</dcterms:created>
  <dcterms:modified xsi:type="dcterms:W3CDTF">2016-12-10T03:07:08Z</dcterms:modified>
</cp:coreProperties>
</file>