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7" r:id="rId3"/>
    <p:sldId id="258" r:id="rId4"/>
    <p:sldId id="263" r:id="rId5"/>
    <p:sldId id="287" r:id="rId6"/>
    <p:sldId id="289" r:id="rId7"/>
    <p:sldId id="288" r:id="rId8"/>
    <p:sldId id="286" r:id="rId9"/>
    <p:sldId id="290" r:id="rId10"/>
    <p:sldId id="291" r:id="rId11"/>
    <p:sldId id="292" r:id="rId12"/>
    <p:sldId id="312" r:id="rId13"/>
    <p:sldId id="313" r:id="rId14"/>
    <p:sldId id="306" r:id="rId15"/>
    <p:sldId id="314" r:id="rId16"/>
    <p:sldId id="315" r:id="rId17"/>
    <p:sldId id="316" r:id="rId18"/>
    <p:sldId id="317" r:id="rId19"/>
    <p:sldId id="318" r:id="rId20"/>
    <p:sldId id="319" r:id="rId21"/>
    <p:sldId id="320" r:id="rId22"/>
    <p:sldId id="321" r:id="rId23"/>
    <p:sldId id="322" r:id="rId24"/>
    <p:sldId id="323" r:id="rId25"/>
    <p:sldId id="324" r:id="rId26"/>
    <p:sldId id="307" r:id="rId27"/>
    <p:sldId id="325" r:id="rId28"/>
    <p:sldId id="326" r:id="rId29"/>
    <p:sldId id="327" r:id="rId30"/>
    <p:sldId id="328" r:id="rId31"/>
    <p:sldId id="329" r:id="rId32"/>
    <p:sldId id="330" r:id="rId33"/>
    <p:sldId id="331" r:id="rId34"/>
    <p:sldId id="332" r:id="rId35"/>
    <p:sldId id="333" r:id="rId36"/>
    <p:sldId id="308" r:id="rId37"/>
    <p:sldId id="334" r:id="rId38"/>
    <p:sldId id="335" r:id="rId39"/>
    <p:sldId id="337" r:id="rId40"/>
    <p:sldId id="340" r:id="rId41"/>
    <p:sldId id="341" r:id="rId42"/>
    <p:sldId id="342" r:id="rId43"/>
    <p:sldId id="343" r:id="rId44"/>
    <p:sldId id="344" r:id="rId45"/>
    <p:sldId id="309" r:id="rId46"/>
    <p:sldId id="310" r:id="rId47"/>
    <p:sldId id="311" r:id="rId48"/>
    <p:sldId id="345" r:id="rId49"/>
    <p:sldId id="346" r:id="rId50"/>
    <p:sldId id="347" r:id="rId51"/>
    <p:sldId id="348" r:id="rId52"/>
    <p:sldId id="349" r:id="rId53"/>
    <p:sldId id="350" r:id="rId54"/>
    <p:sldId id="351" r:id="rId55"/>
    <p:sldId id="354" r:id="rId56"/>
    <p:sldId id="355" r:id="rId57"/>
    <p:sldId id="352" r:id="rId58"/>
    <p:sldId id="353" r:id="rId59"/>
    <p:sldId id="26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ECE"/>
    <a:srgbClr val="AA263C"/>
    <a:srgbClr val="DE9090"/>
    <a:srgbClr val="2B9B9B"/>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13" autoAdjust="0"/>
    <p:restoredTop sz="85610" autoAdjust="0"/>
  </p:normalViewPr>
  <p:slideViewPr>
    <p:cSldViewPr snapToGrid="0" showGuides="1">
      <p:cViewPr>
        <p:scale>
          <a:sx n="75" d="100"/>
          <a:sy n="75" d="100"/>
        </p:scale>
        <p:origin x="1068" y="444"/>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香港中文大学</a:t>
            </a:r>
            <a:endParaRPr lang="en-US" altLang="zh-CN" dirty="0"/>
          </a:p>
          <a:p>
            <a:r>
              <a:rPr lang="zh-CN" altLang="en-US" dirty="0"/>
              <a:t>新加坡南洋理工大学</a:t>
            </a:r>
          </a:p>
        </p:txBody>
      </p:sp>
      <p:sp>
        <p:nvSpPr>
          <p:cNvPr id="4" name="灯片编号占位符 3"/>
          <p:cNvSpPr>
            <a:spLocks noGrp="1"/>
          </p:cNvSpPr>
          <p:nvPr>
            <p:ph type="sldNum" sz="quarter" idx="10"/>
          </p:nvPr>
        </p:nvSpPr>
        <p:spPr/>
        <p:txBody>
          <a:bodyPr/>
          <a:lstStyle/>
          <a:p>
            <a:fld id="{D74C9A64-0F2F-4B2F-AACF-EB0FC89C719F}" type="slidenum">
              <a:rPr lang="zh-CN" altLang="en-US" smtClean="0"/>
              <a:t>1</a:t>
            </a:fld>
            <a:endParaRPr lang="zh-CN" altLang="en-US"/>
          </a:p>
        </p:txBody>
      </p:sp>
    </p:spTree>
    <p:extLst>
      <p:ext uri="{BB962C8B-B14F-4D97-AF65-F5344CB8AC3E}">
        <p14:creationId xmlns:p14="http://schemas.microsoft.com/office/powerpoint/2010/main" val="120199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G0 </a:t>
            </a:r>
            <a:r>
              <a:rPr lang="zh-CN" altLang="en-US" dirty="0" smtClean="0"/>
              <a:t>需要满足包含所有的查询结点的同时保证</a:t>
            </a:r>
            <a:r>
              <a:rPr lang="zh-CN" altLang="en-US" baseline="0" dirty="0" smtClean="0"/>
              <a:t> </a:t>
            </a:r>
            <a:r>
              <a:rPr lang="en-US" altLang="zh-CN" baseline="0" dirty="0" smtClean="0"/>
              <a:t>K-Truss</a:t>
            </a:r>
            <a:r>
              <a:rPr lang="zh-CN" altLang="en-US" baseline="0" dirty="0" smtClean="0"/>
              <a:t>最大</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先找到 </a:t>
            </a:r>
            <a:r>
              <a:rPr lang="en-US" altLang="zh-CN" dirty="0" smtClean="0"/>
              <a:t>G0</a:t>
            </a:r>
            <a:r>
              <a:rPr lang="zh-CN" altLang="en-US" dirty="0" smtClean="0"/>
              <a:t>（满足查询结点中的最大 </a:t>
            </a:r>
            <a:r>
              <a:rPr lang="en-US" altLang="zh-CN" dirty="0" smtClean="0"/>
              <a:t>K-truss</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G0 </a:t>
            </a:r>
            <a:r>
              <a:rPr lang="zh-CN" altLang="en-US" dirty="0" smtClean="0"/>
              <a:t>可能有一个非常大的 图直径，所以我们需要找到一些点将这些“搭便车”的点删除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删除这些点之后可能使我们之前找到的子图不在满足 </a:t>
            </a:r>
            <a:r>
              <a:rPr lang="en-US" altLang="zh-CN" dirty="0" smtClean="0"/>
              <a:t>K-kruss </a:t>
            </a:r>
            <a:r>
              <a:rPr lang="zh-CN" altLang="en-US" dirty="0" smtClean="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15</a:t>
            </a:fld>
            <a:endParaRPr lang="zh-CN" altLang="en-US"/>
          </a:p>
        </p:txBody>
      </p:sp>
    </p:spTree>
    <p:extLst>
      <p:ext uri="{BB962C8B-B14F-4D97-AF65-F5344CB8AC3E}">
        <p14:creationId xmlns:p14="http://schemas.microsoft.com/office/powerpoint/2010/main" val="1103159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smtClean="0"/>
              <a:t>之前找</a:t>
            </a:r>
            <a:r>
              <a:rPr lang="en-US" altLang="zh-CN" dirty="0" smtClean="0"/>
              <a:t>G0 </a:t>
            </a:r>
            <a:r>
              <a:rPr lang="zh-CN" altLang="en-US" dirty="0" smtClean="0"/>
              <a:t>是利用图分解的方法来进行的</a:t>
            </a:r>
            <a:endParaRPr lang="en-US" altLang="zh-CN" dirty="0" smtClean="0"/>
          </a:p>
          <a:p>
            <a:pPr marL="342900" indent="-342900">
              <a:buFont typeface="+mj-lt"/>
              <a:buAutoNum type="arabicPeriod"/>
            </a:pPr>
            <a:r>
              <a:rPr lang="zh-CN" altLang="en-US" dirty="0" smtClean="0"/>
              <a:t>计算出每条边的 </a:t>
            </a:r>
            <a:r>
              <a:rPr lang="en-US" altLang="zh-CN" dirty="0" smtClean="0"/>
              <a:t>support </a:t>
            </a:r>
            <a:r>
              <a:rPr lang="zh-CN" altLang="en-US" dirty="0" smtClean="0"/>
              <a:t>值</a:t>
            </a:r>
            <a:endParaRPr lang="en-US" altLang="zh-CN" dirty="0" smtClean="0"/>
          </a:p>
          <a:p>
            <a:pPr marL="342900" indent="-342900">
              <a:buFont typeface="+mj-lt"/>
              <a:buAutoNum type="arabicPeriod"/>
            </a:pPr>
            <a:r>
              <a:rPr lang="en-US" altLang="zh-CN" dirty="0" smtClean="0"/>
              <a:t> </a:t>
            </a:r>
            <a:r>
              <a:rPr lang="zh-CN" altLang="en-US" dirty="0" smtClean="0"/>
              <a:t>让 </a:t>
            </a:r>
            <a:r>
              <a:rPr lang="en-US" altLang="zh-CN" dirty="0" smtClean="0"/>
              <a:t>K=3 </a:t>
            </a:r>
            <a:r>
              <a:rPr lang="zh-CN" altLang="en-US" dirty="0" smtClean="0"/>
              <a:t>开始进行循环，将</a:t>
            </a:r>
            <a:r>
              <a:rPr lang="en-US" altLang="zh-CN" dirty="0" smtClean="0"/>
              <a:t>support </a:t>
            </a:r>
            <a:r>
              <a:rPr lang="zh-CN" altLang="en-US" dirty="0" smtClean="0"/>
              <a:t>值小于（</a:t>
            </a:r>
            <a:r>
              <a:rPr lang="en-US" altLang="zh-CN" dirty="0" smtClean="0"/>
              <a:t>k-2</a:t>
            </a:r>
            <a:r>
              <a:rPr lang="zh-CN" altLang="en-US" dirty="0" smtClean="0"/>
              <a:t>）的边删除，因为删除一条边可能对其它边的 </a:t>
            </a:r>
            <a:r>
              <a:rPr lang="en-US" altLang="zh-CN" dirty="0" smtClean="0"/>
              <a:t>support </a:t>
            </a:r>
            <a:r>
              <a:rPr lang="zh-CN" altLang="en-US" dirty="0" smtClean="0"/>
              <a:t>值影响，所以我们要将可能影响的值进行一下更新</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16</a:t>
            </a:fld>
            <a:endParaRPr lang="zh-CN" altLang="en-US"/>
          </a:p>
        </p:txBody>
      </p:sp>
    </p:spTree>
    <p:extLst>
      <p:ext uri="{BB962C8B-B14F-4D97-AF65-F5344CB8AC3E}">
        <p14:creationId xmlns:p14="http://schemas.microsoft.com/office/powerpoint/2010/main" val="35654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18</a:t>
            </a:fld>
            <a:endParaRPr lang="zh-CN" altLang="en-US"/>
          </a:p>
        </p:txBody>
      </p:sp>
    </p:spTree>
    <p:extLst>
      <p:ext uri="{BB962C8B-B14F-4D97-AF65-F5344CB8AC3E}">
        <p14:creationId xmlns:p14="http://schemas.microsoft.com/office/powerpoint/2010/main" val="193782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a:t>
            </a:r>
            <a:r>
              <a:rPr lang="zh-CN" altLang="en-US" dirty="0" smtClean="0"/>
              <a:t>结点为距离查询结点最远的点</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19</a:t>
            </a:fld>
            <a:endParaRPr lang="zh-CN" altLang="en-US"/>
          </a:p>
        </p:txBody>
      </p:sp>
    </p:spTree>
    <p:extLst>
      <p:ext uri="{BB962C8B-B14F-4D97-AF65-F5344CB8AC3E}">
        <p14:creationId xmlns:p14="http://schemas.microsoft.com/office/powerpoint/2010/main" val="283461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删除的时候我们不再每次只是删除一个点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而是删除至少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d-1</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至少有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k-1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这里面感觉作者纯粹的是为了提高查找速度而特意增加了一次删除的结点的个数，很显然准确率是下来了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20</a:t>
            </a:fld>
            <a:endParaRPr lang="zh-CN" altLang="en-US"/>
          </a:p>
        </p:txBody>
      </p:sp>
    </p:spTree>
    <p:extLst>
      <p:ext uri="{BB962C8B-B14F-4D97-AF65-F5344CB8AC3E}">
        <p14:creationId xmlns:p14="http://schemas.microsoft.com/office/powerpoint/2010/main" val="53484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zh-CN" altLang="en-US" sz="1200" i="1" smtClean="0">
                          <a:latin typeface="Cambria Math" panose="02040503050406030204" pitchFamily="18" charset="0"/>
                        </a:rPr>
                        <m:t>𝛾</m:t>
                      </m:r>
                      <m:r>
                        <a:rPr lang="zh-CN" altLang="en-US" sz="1200" i="1" smtClean="0">
                          <a:latin typeface="Cambria Math" panose="02040503050406030204" pitchFamily="18" charset="0"/>
                        </a:rPr>
                        <m:t>越大表示边的</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𝑡𝑟𝑢𝑠𝑠</m:t>
                      </m:r>
                      <m:r>
                        <a:rPr lang="en-US" altLang="zh-CN" sz="1200" b="0" i="1" smtClean="0">
                          <a:latin typeface="Cambria Math" panose="02040503050406030204" pitchFamily="18" charset="0"/>
                        </a:rPr>
                        <m:t> </m:t>
                      </m:r>
                      <m:r>
                        <a:rPr lang="zh-CN" altLang="en-US" sz="1200" b="0" i="1" smtClean="0">
                          <a:latin typeface="Cambria Math" panose="02040503050406030204" pitchFamily="18" charset="0"/>
                        </a:rPr>
                        <m:t>值起的作用就越大</m:t>
                      </m:r>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smtClean="0">
                    <a:latin typeface="Cambria Math" panose="02040503050406030204" pitchFamily="18" charset="0"/>
                  </a:rPr>
                  <a:t>𝛾越大表示边的</a:t>
                </a:r>
                <a:r>
                  <a:rPr lang="en-US" altLang="zh-CN" sz="1200" b="0" i="0" smtClean="0">
                    <a:latin typeface="Cambria Math" panose="02040503050406030204" pitchFamily="18" charset="0"/>
                  </a:rPr>
                  <a:t> 𝑡𝑟𝑢𝑠𝑠 </a:t>
                </a:r>
                <a:r>
                  <a:rPr lang="zh-CN" altLang="en-US" sz="1200" b="0" i="0" smtClean="0">
                    <a:latin typeface="Cambria Math" panose="02040503050406030204" pitchFamily="18" charset="0"/>
                  </a:rPr>
                  <a:t>值起的作用就越大</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21</a:t>
            </a:fld>
            <a:endParaRPr lang="zh-CN" altLang="en-US"/>
          </a:p>
        </p:txBody>
      </p:sp>
    </p:spTree>
    <p:extLst>
      <p:ext uri="{BB962C8B-B14F-4D97-AF65-F5344CB8AC3E}">
        <p14:creationId xmlns:p14="http://schemas.microsoft.com/office/powerpoint/2010/main" val="294662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4C9A64-0F2F-4B2F-AACF-EB0FC89C719F}" type="slidenum">
              <a:rPr lang="zh-CN" altLang="en-US" smtClean="0"/>
              <a:t>22</a:t>
            </a:fld>
            <a:endParaRPr lang="zh-CN" altLang="en-US"/>
          </a:p>
        </p:txBody>
      </p:sp>
    </p:spTree>
    <p:extLst>
      <p:ext uri="{BB962C8B-B14F-4D97-AF65-F5344CB8AC3E}">
        <p14:creationId xmlns:p14="http://schemas.microsoft.com/office/powerpoint/2010/main" val="2976820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26</a:t>
            </a:fld>
            <a:endParaRPr lang="zh-CN" altLang="en-US"/>
          </a:p>
        </p:txBody>
      </p:sp>
    </p:spTree>
    <p:extLst>
      <p:ext uri="{BB962C8B-B14F-4D97-AF65-F5344CB8AC3E}">
        <p14:creationId xmlns:p14="http://schemas.microsoft.com/office/powerpoint/2010/main" val="234249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27</a:t>
            </a:fld>
            <a:endParaRPr lang="zh-CN" altLang="en-US"/>
          </a:p>
        </p:txBody>
      </p:sp>
    </p:spTree>
    <p:extLst>
      <p:ext uri="{BB962C8B-B14F-4D97-AF65-F5344CB8AC3E}">
        <p14:creationId xmlns:p14="http://schemas.microsoft.com/office/powerpoint/2010/main" val="3365631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28</a:t>
            </a:fld>
            <a:endParaRPr lang="zh-CN" altLang="en-US"/>
          </a:p>
        </p:txBody>
      </p:sp>
    </p:spTree>
    <p:extLst>
      <p:ext uri="{BB962C8B-B14F-4D97-AF65-F5344CB8AC3E}">
        <p14:creationId xmlns:p14="http://schemas.microsoft.com/office/powerpoint/2010/main" val="268551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3</a:t>
            </a:fld>
            <a:endParaRPr lang="zh-CN" altLang="en-US"/>
          </a:p>
        </p:txBody>
      </p:sp>
    </p:spTree>
    <p:extLst>
      <p:ext uri="{BB962C8B-B14F-4D97-AF65-F5344CB8AC3E}">
        <p14:creationId xmlns:p14="http://schemas.microsoft.com/office/powerpoint/2010/main" val="2901768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29</a:t>
            </a:fld>
            <a:endParaRPr lang="zh-CN" altLang="en-US"/>
          </a:p>
        </p:txBody>
      </p:sp>
    </p:spTree>
    <p:extLst>
      <p:ext uri="{BB962C8B-B14F-4D97-AF65-F5344CB8AC3E}">
        <p14:creationId xmlns:p14="http://schemas.microsoft.com/office/powerpoint/2010/main" val="481934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30</a:t>
            </a:fld>
            <a:endParaRPr lang="zh-CN" altLang="en-US"/>
          </a:p>
        </p:txBody>
      </p:sp>
    </p:spTree>
    <p:extLst>
      <p:ext uri="{BB962C8B-B14F-4D97-AF65-F5344CB8AC3E}">
        <p14:creationId xmlns:p14="http://schemas.microsoft.com/office/powerpoint/2010/main" val="422661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31</a:t>
            </a:fld>
            <a:endParaRPr lang="zh-CN" altLang="en-US"/>
          </a:p>
        </p:txBody>
      </p:sp>
    </p:spTree>
    <p:extLst>
      <p:ext uri="{BB962C8B-B14F-4D97-AF65-F5344CB8AC3E}">
        <p14:creationId xmlns:p14="http://schemas.microsoft.com/office/powerpoint/2010/main" val="1045384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32</a:t>
            </a:fld>
            <a:endParaRPr lang="zh-CN" altLang="en-US"/>
          </a:p>
        </p:txBody>
      </p:sp>
    </p:spTree>
    <p:extLst>
      <p:ext uri="{BB962C8B-B14F-4D97-AF65-F5344CB8AC3E}">
        <p14:creationId xmlns:p14="http://schemas.microsoft.com/office/powerpoint/2010/main" val="2471685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33</a:t>
            </a:fld>
            <a:endParaRPr lang="zh-CN" altLang="en-US"/>
          </a:p>
        </p:txBody>
      </p:sp>
    </p:spTree>
    <p:extLst>
      <p:ext uri="{BB962C8B-B14F-4D97-AF65-F5344CB8AC3E}">
        <p14:creationId xmlns:p14="http://schemas.microsoft.com/office/powerpoint/2010/main" val="1951713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34</a:t>
            </a:fld>
            <a:endParaRPr lang="zh-CN" altLang="en-US"/>
          </a:p>
        </p:txBody>
      </p:sp>
    </p:spTree>
    <p:extLst>
      <p:ext uri="{BB962C8B-B14F-4D97-AF65-F5344CB8AC3E}">
        <p14:creationId xmlns:p14="http://schemas.microsoft.com/office/powerpoint/2010/main" val="2718823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36</a:t>
            </a:fld>
            <a:endParaRPr lang="zh-CN" altLang="en-US"/>
          </a:p>
        </p:txBody>
      </p:sp>
    </p:spTree>
    <p:extLst>
      <p:ext uri="{BB962C8B-B14F-4D97-AF65-F5344CB8AC3E}">
        <p14:creationId xmlns:p14="http://schemas.microsoft.com/office/powerpoint/2010/main" val="4142603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many discussions the directions of the edges are ignored and the NNG is defined as an ordinary (undirected) graph.</a:t>
            </a:r>
          </a:p>
          <a:p>
            <a:r>
              <a:rPr lang="en-US" altLang="zh-CN" dirty="0"/>
              <a:t>However, the nearest neighbor relation is not a symmetric one, i.e., p from the definition is not necessarily a nearest neighbor for q.</a:t>
            </a:r>
          </a:p>
          <a:p>
            <a:r>
              <a:rPr lang="zh-CN" altLang="en-US" dirty="0"/>
              <a:t>如果构建一个精确</a:t>
            </a:r>
            <a:r>
              <a:rPr lang="en-US" altLang="zh-CN" dirty="0"/>
              <a:t>KNN</a:t>
            </a:r>
            <a:r>
              <a:rPr lang="zh-CN" altLang="en-US" dirty="0"/>
              <a:t>图要  </a:t>
            </a:r>
            <a:r>
              <a:rPr lang="en-US" altLang="zh-CN" dirty="0"/>
              <a:t>O(n</a:t>
            </a:r>
            <a:r>
              <a:rPr lang="en-US" altLang="zh-CN" baseline="30000" dirty="0"/>
              <a:t>2</a:t>
            </a:r>
            <a:r>
              <a:rPr lang="en-US" altLang="zh-CN" dirty="0"/>
              <a:t>)  </a:t>
            </a:r>
            <a:r>
              <a:rPr lang="zh-CN" altLang="en-US" dirty="0"/>
              <a:t>时间太长</a:t>
            </a:r>
            <a:r>
              <a:rPr lang="en-US" altLang="zh-CN" dirty="0"/>
              <a:t>,</a:t>
            </a:r>
            <a:r>
              <a:rPr lang="zh-CN" altLang="en-US" dirty="0"/>
              <a:t>所以我们选择构建一个 </a:t>
            </a:r>
            <a:r>
              <a:rPr lang="zh-CN" altLang="en-US" dirty="0">
                <a:solidFill>
                  <a:srgbClr val="FF0000"/>
                </a:solidFill>
              </a:rPr>
              <a:t>近似</a:t>
            </a:r>
            <a:r>
              <a:rPr lang="en-US" altLang="zh-CN" dirty="0">
                <a:solidFill>
                  <a:srgbClr val="FF0000"/>
                </a:solidFill>
              </a:rPr>
              <a:t>KNN</a:t>
            </a:r>
            <a:r>
              <a:rPr lang="zh-CN" altLang="en-US" dirty="0">
                <a:solidFill>
                  <a:srgbClr val="FF0000"/>
                </a:solidFill>
              </a:rPr>
              <a:t>图 （</a:t>
            </a:r>
            <a:r>
              <a:rPr lang="en-US" altLang="zh-CN" dirty="0">
                <a:solidFill>
                  <a:srgbClr val="FF0000"/>
                </a:solidFill>
              </a:rPr>
              <a:t> Approximate-Nearest-Neighbor graph </a:t>
            </a:r>
            <a:r>
              <a:rPr lang="zh-CN" altLang="en-US" dirty="0">
                <a:solidFill>
                  <a:srgbClr val="FF0000"/>
                </a:solidFill>
              </a:rPr>
              <a:t>）接下来我们讨论的就是如何创建一个</a:t>
            </a:r>
            <a:r>
              <a:rPr lang="en-US" altLang="zh-CN" dirty="0">
                <a:solidFill>
                  <a:srgbClr val="FF0000"/>
                </a:solidFill>
              </a:rPr>
              <a:t>ANN</a:t>
            </a:r>
            <a:r>
              <a:rPr lang="zh-CN" altLang="en-US" dirty="0">
                <a:solidFill>
                  <a:srgbClr val="FF0000"/>
                </a:solidFill>
              </a:rPr>
              <a:t>图</a:t>
            </a:r>
          </a:p>
          <a:p>
            <a:endParaRPr lang="zh-CN" altLang="en-US" dirty="0"/>
          </a:p>
        </p:txBody>
      </p:sp>
      <p:sp>
        <p:nvSpPr>
          <p:cNvPr id="4" name="灯片编号占位符 3"/>
          <p:cNvSpPr>
            <a:spLocks noGrp="1"/>
          </p:cNvSpPr>
          <p:nvPr>
            <p:ph type="sldNum" sz="quarter" idx="10"/>
          </p:nvPr>
        </p:nvSpPr>
        <p:spPr/>
        <p:txBody>
          <a:bodyPr/>
          <a:lstStyle/>
          <a:p>
            <a:fld id="{883FF4EF-A403-442C-A4E6-B25DFCE337EC}" type="slidenum">
              <a:rPr lang="zh-CN" altLang="en-US" smtClean="0"/>
              <a:t>37</a:t>
            </a:fld>
            <a:endParaRPr lang="zh-CN" altLang="en-US"/>
          </a:p>
        </p:txBody>
      </p:sp>
    </p:spTree>
    <p:extLst>
      <p:ext uri="{BB962C8B-B14F-4D97-AF65-F5344CB8AC3E}">
        <p14:creationId xmlns:p14="http://schemas.microsoft.com/office/powerpoint/2010/main" val="3616852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52525"/>
                </a:solidFill>
                <a:latin typeface="Calibri" panose="020F0502020204030204" pitchFamily="34" charset="0"/>
              </a:rPr>
              <a:t>If we can quantify different attributes of data objects, we can employ different similarity algorithms across those attributes that will yield similarity scores between the different data objects. </a:t>
            </a:r>
            <a:endParaRPr lang="zh-CN" altLang="en-US" sz="1200" dirty="0">
              <a:solidFill>
                <a:srgbClr val="252525"/>
              </a:solidFill>
              <a:latin typeface="Calibri" panose="020F0502020204030204" pitchFamily="34" charset="0"/>
            </a:endParaRPr>
          </a:p>
        </p:txBody>
      </p:sp>
      <p:sp>
        <p:nvSpPr>
          <p:cNvPr id="4" name="灯片编号占位符 3"/>
          <p:cNvSpPr>
            <a:spLocks noGrp="1"/>
          </p:cNvSpPr>
          <p:nvPr>
            <p:ph type="sldNum" sz="quarter" idx="10"/>
          </p:nvPr>
        </p:nvSpPr>
        <p:spPr/>
        <p:txBody>
          <a:bodyPr/>
          <a:lstStyle/>
          <a:p>
            <a:fld id="{883FF4EF-A403-442C-A4E6-B25DFCE337EC}" type="slidenum">
              <a:rPr lang="zh-CN" altLang="en-US" smtClean="0"/>
              <a:t>38</a:t>
            </a:fld>
            <a:endParaRPr lang="zh-CN" altLang="en-US"/>
          </a:p>
        </p:txBody>
      </p:sp>
    </p:spTree>
    <p:extLst>
      <p:ext uri="{BB962C8B-B14F-4D97-AF65-F5344CB8AC3E}">
        <p14:creationId xmlns:p14="http://schemas.microsoft.com/office/powerpoint/2010/main" val="2641805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小型社交网络</a:t>
            </a:r>
            <a:r>
              <a:rPr lang="zh-CN" altLang="en-US" dirty="0" smtClean="0"/>
              <a:t>图</a:t>
            </a:r>
            <a:endParaRPr lang="en-US" altLang="zh-CN" dirty="0" smtClean="0"/>
          </a:p>
          <a:p>
            <a:endParaRPr lang="en-US" altLang="zh-CN" dirty="0" smtClean="0"/>
          </a:p>
          <a:p>
            <a:r>
              <a:rPr lang="zh-CN" altLang="en-US" dirty="0" smtClean="0"/>
              <a:t>计算</a:t>
            </a:r>
            <a:r>
              <a:rPr lang="en-US" altLang="zh-CN" dirty="0" smtClean="0"/>
              <a:t>A</a:t>
            </a:r>
            <a:r>
              <a:rPr lang="zh-CN" altLang="en-US" dirty="0" smtClean="0"/>
              <a:t>和</a:t>
            </a:r>
            <a:r>
              <a:rPr lang="en-US" altLang="zh-CN" dirty="0" smtClean="0"/>
              <a:t>B</a:t>
            </a:r>
            <a:r>
              <a:rPr lang="zh-CN" altLang="en-US" dirty="0" smtClean="0"/>
              <a:t>之间的相似性由</a:t>
            </a:r>
            <a:r>
              <a:rPr lang="zh-CN" altLang="en-US" baseline="0" dirty="0" smtClean="0"/>
              <a:t>  共同爱好的个数以及相连的接的 </a:t>
            </a:r>
            <a:r>
              <a:rPr lang="en-US" altLang="zh-CN" baseline="0" dirty="0" smtClean="0"/>
              <a:t>ratings </a:t>
            </a:r>
            <a:r>
              <a:rPr lang="zh-CN" altLang="en-US" baseline="0" dirty="0" smtClean="0"/>
              <a:t>值</a:t>
            </a:r>
            <a:endParaRPr lang="zh-CN" altLang="en-US" dirty="0"/>
          </a:p>
        </p:txBody>
      </p:sp>
      <p:sp>
        <p:nvSpPr>
          <p:cNvPr id="4" name="灯片编号占位符 3"/>
          <p:cNvSpPr>
            <a:spLocks noGrp="1"/>
          </p:cNvSpPr>
          <p:nvPr>
            <p:ph type="sldNum" sz="quarter" idx="10"/>
          </p:nvPr>
        </p:nvSpPr>
        <p:spPr/>
        <p:txBody>
          <a:bodyPr/>
          <a:lstStyle/>
          <a:p>
            <a:fld id="{883FF4EF-A403-442C-A4E6-B25DFCE337EC}" type="slidenum">
              <a:rPr lang="zh-CN" altLang="en-US" smtClean="0"/>
              <a:t>39</a:t>
            </a:fld>
            <a:endParaRPr lang="zh-CN" altLang="en-US"/>
          </a:p>
        </p:txBody>
      </p:sp>
    </p:spTree>
    <p:extLst>
      <p:ext uri="{BB962C8B-B14F-4D97-AF65-F5344CB8AC3E}">
        <p14:creationId xmlns:p14="http://schemas.microsoft.com/office/powerpoint/2010/main" val="91318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a:t>
            </a:fld>
            <a:endParaRPr lang="zh-CN" altLang="en-US"/>
          </a:p>
        </p:txBody>
      </p:sp>
    </p:spTree>
    <p:extLst>
      <p:ext uri="{BB962C8B-B14F-4D97-AF65-F5344CB8AC3E}">
        <p14:creationId xmlns:p14="http://schemas.microsoft.com/office/powerpoint/2010/main" val="2337811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使用多重集来存储 </a:t>
            </a:r>
            <a:r>
              <a:rPr lang="en-US" altLang="zh-CN" dirty="0" smtClean="0"/>
              <a:t>RCS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RCS</a:t>
            </a:r>
            <a:r>
              <a:rPr lang="en-US" altLang="zh-CN" dirty="0" smtClean="0"/>
              <a:t> </a:t>
            </a:r>
            <a:r>
              <a:rPr lang="zh-CN" altLang="en-US" dirty="0" smtClean="0"/>
              <a:t>are ordered weighted sets that bring together users who share items, while counting how many items these users have in common.</a:t>
            </a:r>
          </a:p>
          <a:p>
            <a:endParaRPr lang="zh-CN" altLang="en-US" dirty="0"/>
          </a:p>
        </p:txBody>
      </p:sp>
      <p:sp>
        <p:nvSpPr>
          <p:cNvPr id="4" name="灯片编号占位符 3"/>
          <p:cNvSpPr>
            <a:spLocks noGrp="1"/>
          </p:cNvSpPr>
          <p:nvPr>
            <p:ph type="sldNum" sz="quarter" idx="10"/>
          </p:nvPr>
        </p:nvSpPr>
        <p:spPr/>
        <p:txBody>
          <a:bodyPr/>
          <a:lstStyle/>
          <a:p>
            <a:fld id="{883FF4EF-A403-442C-A4E6-B25DFCE337EC}" type="slidenum">
              <a:rPr lang="zh-CN" altLang="en-US" smtClean="0"/>
              <a:t>40</a:t>
            </a:fld>
            <a:endParaRPr lang="zh-CN" altLang="en-US"/>
          </a:p>
        </p:txBody>
      </p:sp>
    </p:spTree>
    <p:extLst>
      <p:ext uri="{BB962C8B-B14F-4D97-AF65-F5344CB8AC3E}">
        <p14:creationId xmlns:p14="http://schemas.microsoft.com/office/powerpoint/2010/main" val="934768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任一集合任一空间</a:t>
            </a:r>
            <a:endParaRPr lang="en-US" altLang="zh-CN" dirty="0" smtClean="0"/>
          </a:p>
          <a:p>
            <a:r>
              <a:rPr lang="zh-CN" altLang="en-US" dirty="0" smtClean="0"/>
              <a:t>用一个最小堆（大小为 </a:t>
            </a:r>
            <a:r>
              <a:rPr lang="en-US" altLang="zh-CN" dirty="0" smtClean="0"/>
              <a:t>k </a:t>
            </a:r>
            <a:r>
              <a:rPr lang="zh-CN" altLang="en-US" dirty="0" smtClean="0"/>
              <a:t>）来保存当前邻居</a:t>
            </a:r>
            <a:endParaRPr lang="zh-CN" altLang="en-US" dirty="0"/>
          </a:p>
        </p:txBody>
      </p:sp>
      <p:sp>
        <p:nvSpPr>
          <p:cNvPr id="4" name="灯片编号占位符 3"/>
          <p:cNvSpPr>
            <a:spLocks noGrp="1"/>
          </p:cNvSpPr>
          <p:nvPr>
            <p:ph type="sldNum" sz="quarter" idx="10"/>
          </p:nvPr>
        </p:nvSpPr>
        <p:spPr/>
        <p:txBody>
          <a:bodyPr/>
          <a:lstStyle/>
          <a:p>
            <a:fld id="{883FF4EF-A403-442C-A4E6-B25DFCE337EC}" type="slidenum">
              <a:rPr lang="zh-CN" altLang="en-US" smtClean="0"/>
              <a:t>41</a:t>
            </a:fld>
            <a:endParaRPr lang="zh-CN" altLang="en-US"/>
          </a:p>
        </p:txBody>
      </p:sp>
    </p:spTree>
    <p:extLst>
      <p:ext uri="{BB962C8B-B14F-4D97-AF65-F5344CB8AC3E}">
        <p14:creationId xmlns:p14="http://schemas.microsoft.com/office/powerpoint/2010/main" val="2160046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zh-CN" altLang="en-US" b="1" i="1" smtClean="0">
                        <a:solidFill>
                          <a:srgbClr val="FF0000"/>
                        </a:solidFill>
                        <a:latin typeface="Cambria Math" panose="02040503050406030204" pitchFamily="18" charset="0"/>
                      </a:rPr>
                      <m:t>𝜷</m:t>
                    </m:r>
                  </m:oMath>
                </a14:m>
                <a:r>
                  <a:rPr lang="zh-CN" altLang="en-US" dirty="0" smtClean="0"/>
                  <a:t>  值的设定是平衡</a:t>
                </a:r>
                <a:r>
                  <a:rPr lang="zh-CN" altLang="en-US" baseline="0" dirty="0" smtClean="0"/>
                  <a:t> 准确率  和  </a:t>
                </a:r>
                <a:r>
                  <a:rPr lang="en-US" altLang="zh-CN" baseline="0" dirty="0" smtClean="0"/>
                  <a:t>scanrate  </a:t>
                </a:r>
                <a:r>
                  <a:rPr lang="zh-CN" altLang="en-US" baseline="0" dirty="0" smtClean="0"/>
                  <a:t>的取舍</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The algorithm stops when the average number of </a:t>
                </a:r>
                <a:r>
                  <a:rPr lang="zh-CN" altLang="en-US" dirty="0" smtClean="0">
                    <a:solidFill>
                      <a:srgbClr val="FF0000"/>
                    </a:solidFill>
                  </a:rPr>
                  <a:t>changes</a:t>
                </a:r>
                <a:r>
                  <a:rPr lang="zh-CN" altLang="en-US" dirty="0" smtClean="0"/>
                  <a:t> per user during an iteration has dropped below a predefined threshold </a:t>
                </a:r>
                <a:r>
                  <a:rPr lang="en-US" altLang="zh-CN" dirty="0" smtClean="0">
                    <a:solidFill>
                      <a:srgbClr val="FF0000"/>
                    </a:solidFill>
                    <a:latin typeface="Calibri" panose="020F0502020204030204" pitchFamily="34" charset="0"/>
                  </a:rPr>
                  <a:t>β</a:t>
                </a:r>
                <a:r>
                  <a:rPr lang="en-US" altLang="zh-CN" dirty="0" smtClean="0"/>
                  <a:t>.</a:t>
                </a:r>
                <a:endParaRPr lang="zh-CN" altLang="en-US"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b="1" i="0" smtClean="0">
                    <a:solidFill>
                      <a:srgbClr val="FF0000"/>
                    </a:solidFill>
                    <a:latin typeface="Cambria Math" panose="02040503050406030204" pitchFamily="18" charset="0"/>
                  </a:rPr>
                  <a:t>𝜷</a:t>
                </a:r>
                <a:r>
                  <a:rPr lang="zh-CN" altLang="en-US" dirty="0" smtClean="0"/>
                  <a:t>  值的设定是平衡</a:t>
                </a:r>
                <a:r>
                  <a:rPr lang="zh-CN" altLang="en-US" baseline="0" dirty="0" smtClean="0"/>
                  <a:t> 准确率  和  </a:t>
                </a:r>
                <a:r>
                  <a:rPr lang="en-US" altLang="zh-CN" baseline="0" dirty="0" smtClean="0"/>
                  <a:t>scanrate  </a:t>
                </a:r>
                <a:r>
                  <a:rPr lang="zh-CN" altLang="en-US" baseline="0" dirty="0" smtClean="0"/>
                  <a:t>的取舍</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The algorithm stops when the average number of </a:t>
                </a:r>
                <a:r>
                  <a:rPr lang="zh-CN" altLang="en-US" dirty="0" smtClean="0">
                    <a:solidFill>
                      <a:srgbClr val="FF0000"/>
                    </a:solidFill>
                  </a:rPr>
                  <a:t>changes</a:t>
                </a:r>
                <a:r>
                  <a:rPr lang="zh-CN" altLang="en-US" dirty="0" smtClean="0"/>
                  <a:t> per user during an iteration has dropped below a predefined threshold </a:t>
                </a:r>
                <a:r>
                  <a:rPr lang="en-US" altLang="zh-CN" dirty="0" smtClean="0">
                    <a:solidFill>
                      <a:srgbClr val="FF0000"/>
                    </a:solidFill>
                    <a:latin typeface="Calibri" panose="020F0502020204030204" pitchFamily="34" charset="0"/>
                  </a:rPr>
                  <a:t>β</a:t>
                </a:r>
                <a:r>
                  <a:rPr lang="en-US" altLang="zh-CN" dirty="0" smtClean="0"/>
                  <a:t>.</a:t>
                </a:r>
                <a:endParaRPr lang="zh-CN" altLang="en-US"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883FF4EF-A403-442C-A4E6-B25DFCE337EC}" type="slidenum">
              <a:rPr lang="zh-CN" altLang="en-US" smtClean="0"/>
              <a:t>42</a:t>
            </a:fld>
            <a:endParaRPr lang="zh-CN" altLang="en-US"/>
          </a:p>
        </p:txBody>
      </p:sp>
    </p:spTree>
    <p:extLst>
      <p:ext uri="{BB962C8B-B14F-4D97-AF65-F5344CB8AC3E}">
        <p14:creationId xmlns:p14="http://schemas.microsoft.com/office/powerpoint/2010/main" val="1386657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45</a:t>
            </a:fld>
            <a:endParaRPr lang="zh-CN" altLang="en-US"/>
          </a:p>
        </p:txBody>
      </p:sp>
    </p:spTree>
    <p:extLst>
      <p:ext uri="{BB962C8B-B14F-4D97-AF65-F5344CB8AC3E}">
        <p14:creationId xmlns:p14="http://schemas.microsoft.com/office/powerpoint/2010/main" val="2214958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LT</a:t>
                </a:r>
                <a:r>
                  <a:rPr lang="zh-CN" altLang="en-US" dirty="0" smtClean="0"/>
                  <a:t>模型中</a:t>
                </a:r>
                <a:r>
                  <a:rPr lang="zh-CN" altLang="en-US" baseline="0" dirty="0" smtClean="0"/>
                  <a:t> </a:t>
                </a:r>
                <a:r>
                  <a:rPr lang="en-US" altLang="zh-CN" baseline="0" dirty="0" smtClean="0"/>
                  <a:t>A(v) </a:t>
                </a:r>
                <a:r>
                  <a:rPr lang="zh-CN" altLang="en-US" baseline="0" dirty="0" smtClean="0"/>
                  <a:t>代表 </a:t>
                </a:r>
                <a:r>
                  <a:rPr lang="en-US" altLang="zh-CN" baseline="0" dirty="0" smtClean="0"/>
                  <a:t>v </a:t>
                </a:r>
                <a:r>
                  <a:rPr lang="zh-CN" altLang="en-US" baseline="0" dirty="0" smtClean="0"/>
                  <a:t>结点的入边</a:t>
                </a:r>
                <a:endParaRPr lang="en-US" altLang="zh-CN" baseline="0" dirty="0" smtClean="0"/>
              </a:p>
              <a:p>
                <a:r>
                  <a:rPr lang="zh-CN" altLang="en-US" baseline="0" dirty="0" smtClean="0"/>
                  <a:t>邻居</a:t>
                </a:r>
                <a:r>
                  <a:rPr lang="en-US" altLang="zh-CN" baseline="0" dirty="0" smtClean="0"/>
                  <a:t>   </a:t>
                </a:r>
                <a14:m>
                  <m:oMath xmlns:m="http://schemas.openxmlformats.org/officeDocument/2006/math">
                    <m:r>
                      <a:rPr lang="zh-CN" altLang="en-US" sz="1200" b="0" i="1" smtClean="0">
                        <a:latin typeface="Cambria Math" panose="02040503050406030204" pitchFamily="18" charset="0"/>
                      </a:rPr>
                      <m:t>𝜃</m:t>
                    </m:r>
                    <m:r>
                      <a:rPr lang="en-US" altLang="zh-CN" sz="1200" b="0" i="1" baseline="-25000" smtClean="0">
                        <a:latin typeface="Cambria Math" panose="02040503050406030204" pitchFamily="18" charset="0"/>
                      </a:rPr>
                      <m:t>𝑣</m:t>
                    </m:r>
                  </m:oMath>
                </a14:m>
                <a:r>
                  <a:rPr lang="zh-CN" altLang="en-US" sz="1200" baseline="-25000" dirty="0" smtClean="0"/>
                  <a:t> </a:t>
                </a:r>
                <a:r>
                  <a:rPr lang="zh-CN" altLang="en-US" sz="1200" baseline="0" dirty="0" smtClean="0"/>
                  <a:t>代表</a:t>
                </a:r>
                <a:r>
                  <a:rPr lang="en-US" altLang="zh-CN" sz="1200" baseline="0" dirty="0" smtClean="0"/>
                  <a:t>v</a:t>
                </a:r>
                <a:r>
                  <a:rPr lang="zh-CN" altLang="en-US" sz="1200" baseline="0" dirty="0" smtClean="0"/>
                  <a:t>结点的特异性阈值</a:t>
                </a:r>
                <a:r>
                  <a:rPr lang="en-US" altLang="zh-CN" sz="1200" baseline="0" dirty="0" smtClean="0"/>
                  <a:t>   b</a:t>
                </a:r>
                <a:r>
                  <a:rPr lang="en-US" altLang="zh-CN" sz="1200" baseline="-25000" dirty="0" smtClean="0"/>
                  <a:t>uv </a:t>
                </a:r>
                <a:r>
                  <a:rPr lang="zh-CN" altLang="en-US" sz="1200" baseline="0" dirty="0" smtClean="0"/>
                  <a:t>结点</a:t>
                </a:r>
                <a:r>
                  <a:rPr lang="en-US" altLang="zh-CN" sz="1200" baseline="0" dirty="0" smtClean="0"/>
                  <a:t>u</a:t>
                </a:r>
                <a:r>
                  <a:rPr lang="zh-CN" altLang="en-US" sz="1200" baseline="0" dirty="0" smtClean="0"/>
                  <a:t>对结点</a:t>
                </a:r>
                <a:r>
                  <a:rPr lang="en-US" altLang="zh-CN" sz="1200" baseline="0" dirty="0" smtClean="0"/>
                  <a:t>v </a:t>
                </a:r>
                <a:r>
                  <a:rPr lang="zh-CN" altLang="en-US" sz="1200" baseline="0" dirty="0" smtClean="0"/>
                  <a:t>的影响大小</a:t>
                </a:r>
                <a:endParaRPr lang="en-US" altLang="zh-CN" sz="1200" baseline="0" dirty="0" smtClean="0"/>
              </a:p>
              <a:p>
                <a:r>
                  <a:rPr lang="zh-CN" altLang="en-US" baseline="0" dirty="0" smtClean="0"/>
                  <a:t>我们这里的 </a:t>
                </a:r>
                <a:r>
                  <a:rPr lang="en-US" altLang="zh-CN" baseline="0" dirty="0" smtClean="0"/>
                  <a:t>Spread </a:t>
                </a:r>
                <a:r>
                  <a:rPr lang="zh-CN" altLang="en-US" baseline="0" dirty="0" smtClean="0"/>
                  <a:t>代表到程序截止时被种子结点激活的结点个数</a:t>
                </a:r>
                <a:endParaRPr lang="en-US" altLang="zh-CN" sz="1200" baseline="0" dirty="0" smtClean="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LT</a:t>
                </a:r>
                <a:r>
                  <a:rPr lang="zh-CN" altLang="en-US" dirty="0" smtClean="0"/>
                  <a:t>模型中</a:t>
                </a:r>
                <a:r>
                  <a:rPr lang="zh-CN" altLang="en-US" baseline="0" dirty="0" smtClean="0"/>
                  <a:t> </a:t>
                </a:r>
                <a:r>
                  <a:rPr lang="en-US" altLang="zh-CN" baseline="0" dirty="0" smtClean="0"/>
                  <a:t>A(v) </a:t>
                </a:r>
                <a:r>
                  <a:rPr lang="zh-CN" altLang="en-US" baseline="0" dirty="0" smtClean="0"/>
                  <a:t>代表 </a:t>
                </a:r>
                <a:r>
                  <a:rPr lang="en-US" altLang="zh-CN" baseline="0" dirty="0" smtClean="0"/>
                  <a:t>v </a:t>
                </a:r>
                <a:r>
                  <a:rPr lang="zh-CN" altLang="en-US" baseline="0" dirty="0" smtClean="0"/>
                  <a:t>结点的入边</a:t>
                </a:r>
                <a:endParaRPr lang="en-US" altLang="zh-CN" baseline="0" dirty="0" smtClean="0"/>
              </a:p>
              <a:p>
                <a:r>
                  <a:rPr lang="zh-CN" altLang="en-US" baseline="0" dirty="0" smtClean="0"/>
                  <a:t>邻居</a:t>
                </a:r>
                <a:r>
                  <a:rPr lang="en-US" altLang="zh-CN" baseline="0" dirty="0" smtClean="0"/>
                  <a:t>   </a:t>
                </a:r>
                <a:r>
                  <a:rPr lang="zh-CN" altLang="en-US" sz="1200" b="0" i="0" smtClean="0">
                    <a:latin typeface="Cambria Math" panose="02040503050406030204" pitchFamily="18" charset="0"/>
                  </a:rPr>
                  <a:t>𝜃</a:t>
                </a:r>
                <a:r>
                  <a:rPr lang="en-US" altLang="zh-CN" sz="1200" b="0" i="0" baseline="-25000" smtClean="0">
                    <a:latin typeface="Cambria Math" panose="02040503050406030204" pitchFamily="18" charset="0"/>
                  </a:rPr>
                  <a:t>𝑣</a:t>
                </a:r>
                <a:r>
                  <a:rPr lang="zh-CN" altLang="en-US" sz="1200" baseline="-25000" dirty="0" smtClean="0"/>
                  <a:t> </a:t>
                </a:r>
                <a:r>
                  <a:rPr lang="zh-CN" altLang="en-US" sz="1200" baseline="0" dirty="0" smtClean="0"/>
                  <a:t>代表</a:t>
                </a:r>
                <a:r>
                  <a:rPr lang="en-US" altLang="zh-CN" sz="1200" baseline="0" dirty="0" smtClean="0"/>
                  <a:t>v</a:t>
                </a:r>
                <a:r>
                  <a:rPr lang="zh-CN" altLang="en-US" sz="1200" baseline="0" dirty="0" smtClean="0"/>
                  <a:t>结点的特异性阈值</a:t>
                </a:r>
                <a:r>
                  <a:rPr lang="en-US" altLang="zh-CN" sz="1200" baseline="0" dirty="0" smtClean="0"/>
                  <a:t>   b</a:t>
                </a:r>
                <a:r>
                  <a:rPr lang="en-US" altLang="zh-CN" sz="1200" baseline="-25000" dirty="0" smtClean="0"/>
                  <a:t>uv </a:t>
                </a:r>
                <a:r>
                  <a:rPr lang="zh-CN" altLang="en-US" sz="1200" baseline="0" dirty="0" smtClean="0"/>
                  <a:t>结点</a:t>
                </a:r>
                <a:r>
                  <a:rPr lang="en-US" altLang="zh-CN" sz="1200" baseline="0" dirty="0" smtClean="0"/>
                  <a:t>u</a:t>
                </a:r>
                <a:r>
                  <a:rPr lang="zh-CN" altLang="en-US" sz="1200" baseline="0" dirty="0" smtClean="0"/>
                  <a:t>对结点</a:t>
                </a:r>
                <a:r>
                  <a:rPr lang="en-US" altLang="zh-CN" sz="1200" baseline="0" dirty="0" smtClean="0"/>
                  <a:t>v </a:t>
                </a:r>
                <a:r>
                  <a:rPr lang="zh-CN" altLang="en-US" sz="1200" baseline="0" dirty="0" smtClean="0"/>
                  <a:t>的影响大小</a:t>
                </a:r>
                <a:endParaRPr lang="en-US" altLang="zh-CN" sz="1200" baseline="0" dirty="0" smtClean="0"/>
              </a:p>
              <a:p>
                <a:r>
                  <a:rPr lang="zh-CN" altLang="en-US" baseline="0" dirty="0" smtClean="0"/>
                  <a:t>我们这里的 </a:t>
                </a:r>
                <a:r>
                  <a:rPr lang="en-US" altLang="zh-CN" baseline="0" dirty="0" smtClean="0"/>
                  <a:t>Spread </a:t>
                </a:r>
                <a:r>
                  <a:rPr lang="zh-CN" altLang="en-US" baseline="0" dirty="0" smtClean="0"/>
                  <a:t>代表到程序截止时被种子结点激活的结点个数</a:t>
                </a:r>
                <a:endParaRPr lang="en-US" altLang="zh-CN" sz="1200" baseline="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46</a:t>
            </a:fld>
            <a:endParaRPr lang="zh-CN" altLang="en-US"/>
          </a:p>
        </p:txBody>
      </p:sp>
    </p:spTree>
    <p:extLst>
      <p:ext uri="{BB962C8B-B14F-4D97-AF65-F5344CB8AC3E}">
        <p14:creationId xmlns:p14="http://schemas.microsoft.com/office/powerpoint/2010/main" val="4186499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aseline="0" dirty="0" smtClean="0"/>
              <a:t>IC</a:t>
            </a:r>
            <a:r>
              <a:rPr lang="zh-CN" altLang="en-US" sz="1200" baseline="0" dirty="0" smtClean="0"/>
              <a:t>模型  </a:t>
            </a:r>
            <a:r>
              <a:rPr lang="en-US" altLang="zh-CN" sz="1200" baseline="0" dirty="0" smtClean="0"/>
              <a:t>p</a:t>
            </a:r>
            <a:r>
              <a:rPr lang="en-US" altLang="zh-CN" sz="1200" baseline="-25000" dirty="0" smtClean="0"/>
              <a:t>uv </a:t>
            </a:r>
            <a:r>
              <a:rPr lang="zh-CN" altLang="en-US" sz="1200" baseline="0" dirty="0" smtClean="0"/>
              <a:t>代表结点</a:t>
            </a:r>
            <a:r>
              <a:rPr lang="en-US" altLang="zh-CN" sz="1200" baseline="0" dirty="0" smtClean="0"/>
              <a:t>u</a:t>
            </a:r>
            <a:r>
              <a:rPr lang="zh-CN" altLang="en-US" sz="1200" baseline="0" dirty="0" smtClean="0"/>
              <a:t>可能激活结点</a:t>
            </a:r>
            <a:r>
              <a:rPr lang="en-US" altLang="zh-CN" sz="1200" baseline="0" dirty="0" smtClean="0"/>
              <a:t>v</a:t>
            </a:r>
            <a:r>
              <a:rPr lang="zh-CN" altLang="en-US" sz="1200" baseline="0" dirty="0" smtClean="0"/>
              <a:t>的概率</a:t>
            </a:r>
            <a:endParaRPr lang="en-US" altLang="zh-CN" sz="1200" baseline="0" dirty="0" smtClean="0"/>
          </a:p>
          <a:p>
            <a:r>
              <a:rPr lang="zh-CN" altLang="en-US" sz="1200" baseline="0" dirty="0" smtClean="0"/>
              <a:t>作者与实际生活的例子相结合，发现这样做并不符合真实的生活场景</a:t>
            </a:r>
            <a:endParaRPr lang="en-US" altLang="zh-CN" sz="1200" baseline="0" dirty="0" smtClean="0"/>
          </a:p>
          <a:p>
            <a:pPr marL="228600" indent="-228600">
              <a:buAutoNum type="alphaLcParenR"/>
            </a:pPr>
            <a:r>
              <a:rPr lang="zh-CN" altLang="en-US" sz="1200" baseline="0" dirty="0" smtClean="0"/>
              <a:t>每个结点都被认为是有利于信息传播的，而没有考虑每个结点自身的“意见”，也可能是消极的</a:t>
            </a:r>
            <a:endParaRPr lang="en-US" altLang="zh-CN" sz="1200" baseline="0" dirty="0" smtClean="0"/>
          </a:p>
          <a:p>
            <a:pPr marL="228600" indent="-228600">
              <a:buAutoNum type="alphaLcParenR"/>
            </a:pPr>
            <a:r>
              <a:rPr lang="zh-CN" altLang="en-US" sz="1200" baseline="0" dirty="0" smtClean="0"/>
              <a:t>每个新被激活的结点都被看成完全赞同激活它的结点的意图</a:t>
            </a:r>
            <a:endParaRPr lang="en-US" altLang="zh-CN" sz="1200" baseline="0" dirty="0" smtClean="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47</a:t>
            </a:fld>
            <a:endParaRPr lang="zh-CN" altLang="en-US"/>
          </a:p>
        </p:txBody>
      </p:sp>
    </p:spTree>
    <p:extLst>
      <p:ext uri="{BB962C8B-B14F-4D97-AF65-F5344CB8AC3E}">
        <p14:creationId xmlns:p14="http://schemas.microsoft.com/office/powerpoint/2010/main" val="3273836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作者提出</a:t>
                </a:r>
                <a:r>
                  <a:rPr lang="en-US" altLang="zh-CN" sz="1200" b="1" i="0" dirty="0" smtClean="0">
                    <a:latin typeface="Cambria Math" panose="02040503050406030204" pitchFamily="18" charset="0"/>
                  </a:rPr>
                  <a:t>OI</a:t>
                </a:r>
                <a:r>
                  <a:rPr lang="zh-CN" altLang="en-US" sz="1200" b="1" i="0" dirty="0" smtClean="0">
                    <a:latin typeface="Cambria Math" panose="02040503050406030204" pitchFamily="18" charset="0"/>
                  </a:rPr>
                  <a:t>模型的目的就是尽量模拟现实生活中传播的过程</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用</a:t>
                </a:r>
                <a:r>
                  <a:rPr lang="en-US" altLang="zh-CN" sz="1200" b="1" i="0" dirty="0" smtClean="0">
                    <a:latin typeface="Cambria Math" panose="02040503050406030204" pitchFamily="18" charset="0"/>
                  </a:rPr>
                  <a:t>0~1</a:t>
                </a:r>
                <a:r>
                  <a:rPr lang="zh-CN" altLang="en-US" sz="1200" b="1" i="0" dirty="0" smtClean="0">
                    <a:latin typeface="Cambria Math" panose="02040503050406030204" pitchFamily="18" charset="0"/>
                  </a:rPr>
                  <a:t>之间的一个数来表示个人意见的强烈程度</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dirty="0" smtClean="0">
                    <a:latin typeface="Cambria Math" panose="02040503050406030204" pitchFamily="18" charset="0"/>
                  </a:rPr>
                  <a:t>O&lt;0 O=0 O&gt;0  </a:t>
                </a:r>
                <a:r>
                  <a:rPr lang="zh-CN" altLang="en-US" sz="1200" b="1" i="0" dirty="0" smtClean="0">
                    <a:latin typeface="Cambria Math" panose="02040503050406030204" pitchFamily="18" charset="0"/>
                  </a:rPr>
                  <a:t>分别代表反对</a:t>
                </a:r>
                <a:r>
                  <a:rPr lang="zh-CN" altLang="en-US" sz="1200" b="1" i="0" baseline="0" dirty="0" smtClean="0">
                    <a:latin typeface="Cambria Math" panose="02040503050406030204" pitchFamily="18" charset="0"/>
                  </a:rPr>
                  <a:t> 、中立 、支持</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1"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我们的 </a:t>
                </a:r>
                <a:r>
                  <a:rPr lang="en-US" altLang="zh-CN" sz="1200" b="1" i="0" dirty="0" smtClean="0">
                    <a:latin typeface="Cambria Math" panose="02040503050406030204" pitchFamily="18" charset="0"/>
                  </a:rPr>
                  <a:t>OI </a:t>
                </a:r>
                <a:r>
                  <a:rPr lang="zh-CN" altLang="en-US" sz="1200" b="1" i="0" dirty="0" smtClean="0">
                    <a:latin typeface="Cambria Math" panose="02040503050406030204" pitchFamily="18" charset="0"/>
                  </a:rPr>
                  <a:t>模型这里介绍的是基于</a:t>
                </a:r>
                <a:r>
                  <a:rPr lang="en-US" altLang="zh-CN" sz="1200" b="1" i="0" dirty="0" smtClean="0">
                    <a:latin typeface="Cambria Math" panose="02040503050406030204" pitchFamily="18" charset="0"/>
                  </a:rPr>
                  <a:t>IC</a:t>
                </a:r>
                <a:r>
                  <a:rPr lang="zh-CN" altLang="en-US" sz="1200" b="1" i="0" dirty="0" smtClean="0">
                    <a:latin typeface="Cambria Math" panose="02040503050406030204" pitchFamily="18" charset="0"/>
                  </a:rPr>
                  <a:t>模型的</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1"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altLang="zh-CN" sz="1200" b="1" i="1" smtClean="0">
                        <a:latin typeface="Cambria Math" panose="02040503050406030204" pitchFamily="18" charset="0"/>
                      </a:rPr>
                      <m:t>𝝋</m:t>
                    </m:r>
                    <m:r>
                      <a:rPr lang="en-US" altLang="zh-CN" sz="1200" b="1" i="1" baseline="-25000" smtClean="0">
                        <a:latin typeface="Cambria Math" panose="02040503050406030204" pitchFamily="18" charset="0"/>
                      </a:rPr>
                      <m:t>𝒖𝒗</m:t>
                    </m:r>
                  </m:oMath>
                </a14:m>
                <a:r>
                  <a:rPr lang="zh-CN" altLang="en-US" sz="1200" b="1" baseline="-25000" dirty="0" smtClean="0"/>
                  <a:t> </a:t>
                </a:r>
                <a:r>
                  <a:rPr lang="zh-CN" altLang="en-US" sz="1400" b="1" baseline="0" dirty="0" smtClean="0"/>
                  <a:t>代表 </a:t>
                </a:r>
                <a:r>
                  <a:rPr lang="en-US" altLang="zh-CN" sz="1400" b="1" baseline="0" dirty="0" smtClean="0"/>
                  <a:t>v </a:t>
                </a:r>
                <a:r>
                  <a:rPr lang="zh-CN" altLang="en-US" sz="1400" b="1" baseline="0" dirty="0" smtClean="0"/>
                  <a:t>接受 </a:t>
                </a:r>
                <a:r>
                  <a:rPr lang="en-US" altLang="zh-CN" sz="1400" b="1" baseline="0" dirty="0" smtClean="0"/>
                  <a:t>u </a:t>
                </a:r>
                <a:r>
                  <a:rPr lang="zh-CN" altLang="en-US" sz="1400" b="1" baseline="0" dirty="0" smtClean="0"/>
                  <a:t>的 </a:t>
                </a:r>
                <a:r>
                  <a:rPr lang="en-US" altLang="zh-CN" sz="1400" b="1" baseline="0" dirty="0" smtClean="0"/>
                  <a:t>opinion </a:t>
                </a:r>
                <a:r>
                  <a:rPr lang="zh-CN" altLang="en-US" sz="1400" b="1" baseline="0" dirty="0" smtClean="0"/>
                  <a:t>的可能性</a:t>
                </a:r>
                <a:r>
                  <a:rPr lang="en-US" altLang="zh-CN" sz="1400" b="1" baseline="0" dirty="0" smtClean="0"/>
                  <a:t>(</a:t>
                </a:r>
                <a:r>
                  <a:rPr lang="zh-CN" altLang="en-US" sz="1400" b="1" baseline="0" dirty="0" smtClean="0"/>
                  <a:t>完全接受</a:t>
                </a:r>
                <a:r>
                  <a:rPr lang="en-US" altLang="zh-CN" sz="1400" b="1" baseline="0" dirty="0" smtClean="0"/>
                  <a:t>)</a:t>
                </a:r>
                <a:endParaRPr lang="zh-CN" altLang="en-US" sz="1400" b="1" baseline="-25000" dirty="0"/>
              </a:p>
              <a:p>
                <a:pPr algn="l"/>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作者提出</a:t>
                </a:r>
                <a:r>
                  <a:rPr lang="en-US" altLang="zh-CN" sz="1200" b="1" i="0" dirty="0" smtClean="0">
                    <a:latin typeface="Cambria Math" panose="02040503050406030204" pitchFamily="18" charset="0"/>
                  </a:rPr>
                  <a:t>OI</a:t>
                </a:r>
                <a:r>
                  <a:rPr lang="zh-CN" altLang="en-US" sz="1200" b="1" i="0" dirty="0" smtClean="0">
                    <a:latin typeface="Cambria Math" panose="02040503050406030204" pitchFamily="18" charset="0"/>
                  </a:rPr>
                  <a:t>模型的目的就是尽量模拟现实生活中传播的过程</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用</a:t>
                </a:r>
                <a:r>
                  <a:rPr lang="en-US" altLang="zh-CN" sz="1200" b="1" i="0" dirty="0" smtClean="0">
                    <a:latin typeface="Cambria Math" panose="02040503050406030204" pitchFamily="18" charset="0"/>
                  </a:rPr>
                  <a:t>0~1</a:t>
                </a:r>
                <a:r>
                  <a:rPr lang="zh-CN" altLang="en-US" sz="1200" b="1" i="0" dirty="0" smtClean="0">
                    <a:latin typeface="Cambria Math" panose="02040503050406030204" pitchFamily="18" charset="0"/>
                  </a:rPr>
                  <a:t>之间的一个数来表示个人意见的强烈程度</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dirty="0" smtClean="0">
                    <a:latin typeface="Cambria Math" panose="02040503050406030204" pitchFamily="18" charset="0"/>
                  </a:rPr>
                  <a:t>O&lt;0 O=0 O&gt;0  </a:t>
                </a:r>
                <a:r>
                  <a:rPr lang="zh-CN" altLang="en-US" sz="1200" b="1" i="0" dirty="0" smtClean="0">
                    <a:latin typeface="Cambria Math" panose="02040503050406030204" pitchFamily="18" charset="0"/>
                  </a:rPr>
                  <a:t>分别代表反对</a:t>
                </a:r>
                <a:r>
                  <a:rPr lang="zh-CN" altLang="en-US" sz="1200" b="1" i="0" baseline="0" dirty="0" smtClean="0">
                    <a:latin typeface="Cambria Math" panose="02040503050406030204" pitchFamily="18" charset="0"/>
                  </a:rPr>
                  <a:t> 、中立 、支持</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1"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dirty="0" smtClean="0">
                    <a:latin typeface="Cambria Math" panose="02040503050406030204" pitchFamily="18" charset="0"/>
                  </a:rPr>
                  <a:t>我们的 </a:t>
                </a:r>
                <a:r>
                  <a:rPr lang="en-US" altLang="zh-CN" sz="1200" b="1" i="0" dirty="0" smtClean="0">
                    <a:latin typeface="Cambria Math" panose="02040503050406030204" pitchFamily="18" charset="0"/>
                  </a:rPr>
                  <a:t>OI </a:t>
                </a:r>
                <a:r>
                  <a:rPr lang="zh-CN" altLang="en-US" sz="1200" b="1" i="0" dirty="0" smtClean="0">
                    <a:latin typeface="Cambria Math" panose="02040503050406030204" pitchFamily="18" charset="0"/>
                  </a:rPr>
                  <a:t>模型这里介绍的是基于</a:t>
                </a:r>
                <a:r>
                  <a:rPr lang="en-US" altLang="zh-CN" sz="1200" b="1" i="0" dirty="0" smtClean="0">
                    <a:latin typeface="Cambria Math" panose="02040503050406030204" pitchFamily="18" charset="0"/>
                  </a:rPr>
                  <a:t>IC</a:t>
                </a:r>
                <a:r>
                  <a:rPr lang="zh-CN" altLang="en-US" sz="1200" b="1" i="0" dirty="0" smtClean="0">
                    <a:latin typeface="Cambria Math" panose="02040503050406030204" pitchFamily="18" charset="0"/>
                  </a:rPr>
                  <a:t>模型的</a:t>
                </a:r>
                <a:endParaRPr lang="en-US" altLang="zh-CN" sz="1200" b="1" i="0"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1" dirty="0" smtClean="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altLang="zh-CN" sz="1200" b="1" i="0" smtClean="0">
                    <a:latin typeface="Cambria Math" panose="02040503050406030204" pitchFamily="18" charset="0"/>
                  </a:rPr>
                  <a:t>𝝋</a:t>
                </a:r>
                <a:r>
                  <a:rPr lang="en-US" altLang="zh-CN" sz="1200" b="1" i="0" baseline="-25000" smtClean="0">
                    <a:latin typeface="Cambria Math" panose="02040503050406030204" pitchFamily="18" charset="0"/>
                  </a:rPr>
                  <a:t>𝒖𝒗</a:t>
                </a:r>
                <a:r>
                  <a:rPr lang="zh-CN" altLang="en-US" sz="1200" b="1" baseline="-25000" dirty="0" smtClean="0"/>
                  <a:t> </a:t>
                </a:r>
                <a:r>
                  <a:rPr lang="zh-CN" altLang="en-US" sz="1400" b="1" baseline="0" dirty="0" smtClean="0"/>
                  <a:t>代表 </a:t>
                </a:r>
                <a:r>
                  <a:rPr lang="en-US" altLang="zh-CN" sz="1400" b="1" baseline="0" dirty="0" smtClean="0"/>
                  <a:t>v </a:t>
                </a:r>
                <a:r>
                  <a:rPr lang="zh-CN" altLang="en-US" sz="1400" b="1" baseline="0" dirty="0" smtClean="0"/>
                  <a:t>接受 </a:t>
                </a:r>
                <a:r>
                  <a:rPr lang="en-US" altLang="zh-CN" sz="1400" b="1" baseline="0" dirty="0" smtClean="0"/>
                  <a:t>u </a:t>
                </a:r>
                <a:r>
                  <a:rPr lang="zh-CN" altLang="en-US" sz="1400" b="1" baseline="0" dirty="0" smtClean="0"/>
                  <a:t>的 </a:t>
                </a:r>
                <a:r>
                  <a:rPr lang="en-US" altLang="zh-CN" sz="1400" b="1" baseline="0" dirty="0" smtClean="0"/>
                  <a:t>opinion </a:t>
                </a:r>
                <a:r>
                  <a:rPr lang="zh-CN" altLang="en-US" sz="1400" b="1" baseline="0" dirty="0" smtClean="0"/>
                  <a:t>的可能性</a:t>
                </a:r>
                <a:r>
                  <a:rPr lang="en-US" altLang="zh-CN" sz="1400" b="1" baseline="0" dirty="0" smtClean="0"/>
                  <a:t>(</a:t>
                </a:r>
                <a:r>
                  <a:rPr lang="zh-CN" altLang="en-US" sz="1400" b="1" baseline="0" dirty="0" smtClean="0"/>
                  <a:t>完全接受</a:t>
                </a:r>
                <a:r>
                  <a:rPr lang="en-US" altLang="zh-CN" sz="1400" b="1" baseline="0" dirty="0" smtClean="0"/>
                  <a:t>)</a:t>
                </a:r>
                <a:endParaRPr lang="zh-CN" altLang="en-US" sz="1400" b="1" baseline="-25000" dirty="0"/>
              </a:p>
              <a:p>
                <a:pPr algn="l"/>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48</a:t>
            </a:fld>
            <a:endParaRPr lang="zh-CN" altLang="en-US"/>
          </a:p>
        </p:txBody>
      </p:sp>
    </p:spTree>
    <p:extLst>
      <p:ext uri="{BB962C8B-B14F-4D97-AF65-F5344CB8AC3E}">
        <p14:creationId xmlns:p14="http://schemas.microsoft.com/office/powerpoint/2010/main" val="3861611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49</a:t>
            </a:fld>
            <a:endParaRPr lang="zh-CN" altLang="en-US"/>
          </a:p>
        </p:txBody>
      </p:sp>
    </p:spTree>
    <p:extLst>
      <p:ext uri="{BB962C8B-B14F-4D97-AF65-F5344CB8AC3E}">
        <p14:creationId xmlns:p14="http://schemas.microsoft.com/office/powerpoint/2010/main" val="3614833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中介中心性：如果两个不相邻的参与者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j </a:t>
            </a:r>
            <a:r>
              <a:rPr lang="zh-CN" altLang="en-US" sz="1200" b="0" i="0" kern="1200" dirty="0" smtClean="0">
                <a:solidFill>
                  <a:schemeClr val="tx1"/>
                </a:solidFill>
                <a:effectLst/>
                <a:latin typeface="+mn-lt"/>
                <a:ea typeface="+mn-ea"/>
                <a:cs typeface="+mn-cs"/>
              </a:rPr>
              <a:t>想要与对方互动而参与者</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处在它们的路径上，那么</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可能对它们之间的互动拥有一定的控制力。中介性用来度量</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对于其他结点的控制能力。即如果</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处在非常多结点的交互路径上，那么</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就是一个重要的参与者。</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反映了节点</a:t>
            </a:r>
            <a:r>
              <a:rPr lang="en-US" altLang="zh-CN" sz="1200" b="0" i="0" u="none" strike="noStrike"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作为“桥梁”的重要程度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50</a:t>
            </a:fld>
            <a:endParaRPr lang="zh-CN" altLang="en-US"/>
          </a:p>
        </p:txBody>
      </p:sp>
    </p:spTree>
    <p:extLst>
      <p:ext uri="{BB962C8B-B14F-4D97-AF65-F5344CB8AC3E}">
        <p14:creationId xmlns:p14="http://schemas.microsoft.com/office/powerpoint/2010/main" val="689074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51</a:t>
            </a:fld>
            <a:endParaRPr lang="zh-CN" altLang="en-US"/>
          </a:p>
        </p:txBody>
      </p:sp>
    </p:spTree>
    <p:extLst>
      <p:ext uri="{BB962C8B-B14F-4D97-AF65-F5344CB8AC3E}">
        <p14:creationId xmlns:p14="http://schemas.microsoft.com/office/powerpoint/2010/main" val="191732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1081429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52</a:t>
            </a:fld>
            <a:endParaRPr lang="zh-CN" altLang="en-US"/>
          </a:p>
        </p:txBody>
      </p:sp>
    </p:spTree>
    <p:extLst>
      <p:ext uri="{BB962C8B-B14F-4D97-AF65-F5344CB8AC3E}">
        <p14:creationId xmlns:p14="http://schemas.microsoft.com/office/powerpoint/2010/main" val="1822927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53</a:t>
            </a:fld>
            <a:endParaRPr lang="zh-CN" altLang="en-US"/>
          </a:p>
        </p:txBody>
      </p:sp>
    </p:spTree>
    <p:extLst>
      <p:ext uri="{BB962C8B-B14F-4D97-AF65-F5344CB8AC3E}">
        <p14:creationId xmlns:p14="http://schemas.microsoft.com/office/powerpoint/2010/main" val="2718272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54</a:t>
            </a:fld>
            <a:endParaRPr lang="zh-CN" altLang="en-US"/>
          </a:p>
        </p:txBody>
      </p:sp>
    </p:spTree>
    <p:extLst>
      <p:ext uri="{BB962C8B-B14F-4D97-AF65-F5344CB8AC3E}">
        <p14:creationId xmlns:p14="http://schemas.microsoft.com/office/powerpoint/2010/main" val="1205702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55</a:t>
            </a:fld>
            <a:endParaRPr lang="zh-CN" altLang="en-US"/>
          </a:p>
        </p:txBody>
      </p:sp>
    </p:spTree>
    <p:extLst>
      <p:ext uri="{BB962C8B-B14F-4D97-AF65-F5344CB8AC3E}">
        <p14:creationId xmlns:p14="http://schemas.microsoft.com/office/powerpoint/2010/main" val="2679703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56</a:t>
            </a:fld>
            <a:endParaRPr lang="zh-CN" altLang="en-US"/>
          </a:p>
        </p:txBody>
      </p:sp>
    </p:spTree>
    <p:extLst>
      <p:ext uri="{BB962C8B-B14F-4D97-AF65-F5344CB8AC3E}">
        <p14:creationId xmlns:p14="http://schemas.microsoft.com/office/powerpoint/2010/main" val="2266152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57</a:t>
            </a:fld>
            <a:endParaRPr lang="zh-CN" altLang="en-US"/>
          </a:p>
        </p:txBody>
      </p:sp>
    </p:spTree>
    <p:extLst>
      <p:ext uri="{BB962C8B-B14F-4D97-AF65-F5344CB8AC3E}">
        <p14:creationId xmlns:p14="http://schemas.microsoft.com/office/powerpoint/2010/main" val="565451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58</a:t>
            </a:fld>
            <a:endParaRPr lang="zh-CN" altLang="en-US"/>
          </a:p>
        </p:txBody>
      </p:sp>
    </p:spTree>
    <p:extLst>
      <p:ext uri="{BB962C8B-B14F-4D97-AF65-F5344CB8AC3E}">
        <p14:creationId xmlns:p14="http://schemas.microsoft.com/office/powerpoint/2010/main" val="30612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7</a:t>
            </a:fld>
            <a:endParaRPr lang="zh-CN" altLang="en-US"/>
          </a:p>
        </p:txBody>
      </p:sp>
    </p:spTree>
    <p:extLst>
      <p:ext uri="{BB962C8B-B14F-4D97-AF65-F5344CB8AC3E}">
        <p14:creationId xmlns:p14="http://schemas.microsoft.com/office/powerpoint/2010/main" val="312878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K-class</a:t>
            </a:r>
            <a:r>
              <a:rPr lang="en-US" altLang="zh-CN" baseline="0" dirty="0"/>
              <a:t> </a:t>
            </a:r>
            <a:r>
              <a:rPr lang="zh-CN" altLang="en-US" baseline="0" dirty="0"/>
              <a:t>就是指 所指边最大的 </a:t>
            </a:r>
            <a:r>
              <a:rPr lang="en-US" altLang="zh-CN" baseline="0" dirty="0"/>
              <a:t>trussness </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9</a:t>
            </a:fld>
            <a:endParaRPr lang="zh-CN" altLang="en-US"/>
          </a:p>
        </p:txBody>
      </p:sp>
    </p:spTree>
    <p:extLst>
      <p:ext uri="{BB962C8B-B14F-4D97-AF65-F5344CB8AC3E}">
        <p14:creationId xmlns:p14="http://schemas.microsoft.com/office/powerpoint/2010/main" val="31973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香港中文大学</a:t>
            </a:r>
            <a:endParaRPr lang="en-US" altLang="zh-CN" dirty="0"/>
          </a:p>
          <a:p>
            <a:r>
              <a:rPr lang="zh-CN" altLang="en-US" dirty="0"/>
              <a:t>新加坡南洋理工大学</a:t>
            </a:r>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244770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 G1 G2</a:t>
            </a:r>
            <a:r>
              <a:rPr lang="en-US" altLang="zh-CN" baseline="0" dirty="0" smtClean="0"/>
              <a:t> </a:t>
            </a:r>
            <a:r>
              <a:rPr lang="zh-CN" altLang="en-US" baseline="0" dirty="0" smtClean="0"/>
              <a:t>都满足 </a:t>
            </a:r>
            <a:r>
              <a:rPr lang="en-US" altLang="zh-CN" baseline="0" dirty="0" smtClean="0"/>
              <a:t>4-truss </a:t>
            </a:r>
            <a:r>
              <a:rPr lang="zh-CN" altLang="en-US" baseline="0" dirty="0" smtClean="0"/>
              <a:t>且包含查询结点集合 </a:t>
            </a:r>
            <a:r>
              <a:rPr lang="en-US" altLang="zh-CN" baseline="0" dirty="0" smtClean="0"/>
              <a:t>Q </a:t>
            </a:r>
          </a:p>
          <a:p>
            <a:endParaRPr lang="en-US" altLang="zh-CN" baseline="0" dirty="0" smtClean="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13</a:t>
            </a:fld>
            <a:endParaRPr lang="zh-CN" altLang="en-US"/>
          </a:p>
        </p:txBody>
      </p:sp>
    </p:spTree>
    <p:extLst>
      <p:ext uri="{BB962C8B-B14F-4D97-AF65-F5344CB8AC3E}">
        <p14:creationId xmlns:p14="http://schemas.microsoft.com/office/powerpoint/2010/main" val="180588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14</a:t>
            </a:fld>
            <a:endParaRPr lang="zh-CN" altLang="en-US"/>
          </a:p>
        </p:txBody>
      </p:sp>
    </p:spTree>
    <p:extLst>
      <p:ext uri="{BB962C8B-B14F-4D97-AF65-F5344CB8AC3E}">
        <p14:creationId xmlns:p14="http://schemas.microsoft.com/office/powerpoint/2010/main" val="197644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678C533-75A1-4D34-B60B-19FE2FFE8FE2}"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8AEBD6-50C5-49CB-945D-5D722F95FA0B}"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0A5BA0-C387-4FF2-B896-2038FCBEDD19}"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153552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3841530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323622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262674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920649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442427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342711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D39399-92B4-4571-BDCB-27A5BFF08CB2}"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1685F-CAB6-4DB2-B1E5-AC83AB7F8612}" type="slidenum">
              <a:rPr lang="zh-CN" altLang="en-US" smtClean="0"/>
              <a:t>‹#›</a:t>
            </a:fld>
            <a:endParaRPr lang="zh-CN" altLang="en-US"/>
          </a:p>
        </p:txBody>
      </p:sp>
    </p:spTree>
    <p:extLst>
      <p:ext uri="{BB962C8B-B14F-4D97-AF65-F5344CB8AC3E}">
        <p14:creationId xmlns:p14="http://schemas.microsoft.com/office/powerpoint/2010/main" val="3107110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65189B-8011-42D6-AAB0-4989C82460CC}"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9B8199-757E-4F06-9123-3EBCED52D2B2}"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D620F8-2D9B-4EAA-9BED-4F648679C1FA}"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DC870E-FBF2-4B39-81E4-91A0F7D266BF}"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CBA3F-3FC4-42F2-BB1B-991CA4B4CDC2}" type="datetime1">
              <a:rPr lang="zh-CN" altLang="en-US" smtClean="0"/>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1710D1-5219-4569-9974-3F1CD69AF163}" type="datetime1">
              <a:rPr lang="zh-CN" altLang="en-US" smtClean="0"/>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F8185A-2AED-4F84-ADC7-019D7E5A516A}"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BD78122-C68E-4EEE-A34A-FC2AFD3FFFBD}"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6564-6604-4E05-A97E-C2A1A640838C}" type="datetime1">
              <a:rPr lang="zh-CN" altLang="en-US" smtClean="0"/>
              <a:t>2016/12/16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6" r:id="rId15"/>
    <p:sldLayoutId id="2147483667" r:id="rId16"/>
    <p:sldLayoutId id="2147483668"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80.GIF"/><Relationship Id="rId7" Type="http://schemas.openxmlformats.org/officeDocument/2006/relationships/image" Target="../media/image9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81.GIF"/><Relationship Id="rId9" Type="http://schemas.openxmlformats.org/officeDocument/2006/relationships/image" Target="../media/image101.png"/></Relationships>
</file>

<file path=ppt/slides/_rels/slide34.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3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31.xml"/><Relationship Id="rId1" Type="http://schemas.openxmlformats.org/officeDocument/2006/relationships/slideLayout" Target="../slideLayouts/slideLayout16.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9.png"/></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4.png"/><Relationship Id="rId1" Type="http://schemas.openxmlformats.org/officeDocument/2006/relationships/slideLayout" Target="../slideLayouts/slideLayout18.xml"/><Relationship Id="rId5" Type="http://schemas.openxmlformats.org/officeDocument/2006/relationships/image" Target="../media/image123.png"/><Relationship Id="rId4" Type="http://schemas.openxmlformats.org/officeDocument/2006/relationships/image" Target="../media/image122.png"/></Relationships>
</file>

<file path=ppt/slides/_rels/slide4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4.png"/><Relationship Id="rId7"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0.png"/><Relationship Id="rId7" Type="http://schemas.openxmlformats.org/officeDocument/2006/relationships/image" Target="../media/image170.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35.png"/><Relationship Id="rId11" Type="http://schemas.openxmlformats.org/officeDocument/2006/relationships/image" Target="../media/image22.png"/><Relationship Id="rId5" Type="http://schemas.openxmlformats.org/officeDocument/2006/relationships/image" Target="../media/image133.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27.png"/><Relationship Id="rId9" Type="http://schemas.openxmlformats.org/officeDocument/2006/relationships/image" Target="../media/image19.png"/><Relationship Id="rId1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3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9.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8.png"/><Relationship Id="rId5" Type="http://schemas.openxmlformats.org/officeDocument/2006/relationships/image" Target="../media/image11.png"/><Relationship Id="rId10"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0773" y="2171700"/>
            <a:ext cx="3269672" cy="584775"/>
          </a:xfrm>
          <a:prstGeom prst="rect">
            <a:avLst/>
          </a:prstGeom>
          <a:noFill/>
        </p:spPr>
        <p:txBody>
          <a:bodyPr wrap="square" rtlCol="0">
            <a:spAutoFit/>
          </a:bodyPr>
          <a:lstStyle/>
          <a:p>
            <a:pPr algn="ctr"/>
            <a:r>
              <a:rPr lang="en-US" altLang="zh-CN" sz="3200" dirty="0" smtClean="0"/>
              <a:t>Summary</a:t>
            </a:r>
            <a:endParaRPr lang="zh-CN" altLang="en-US" sz="3200" dirty="0"/>
          </a:p>
        </p:txBody>
      </p:sp>
      <p:sp>
        <p:nvSpPr>
          <p:cNvPr id="7" name="文本框 6"/>
          <p:cNvSpPr txBox="1"/>
          <p:nvPr/>
        </p:nvSpPr>
        <p:spPr>
          <a:xfrm>
            <a:off x="8255578" y="4469534"/>
            <a:ext cx="3154362" cy="830997"/>
          </a:xfrm>
          <a:prstGeom prst="rect">
            <a:avLst/>
          </a:prstGeom>
          <a:noFill/>
        </p:spPr>
        <p:txBody>
          <a:bodyPr wrap="square" rtlCol="0">
            <a:spAutoFit/>
          </a:bodyPr>
          <a:lstStyle/>
          <a:p>
            <a:pPr algn="ctr"/>
            <a:r>
              <a:rPr lang="en-US" altLang="zh-CN" sz="2400" dirty="0" smtClean="0"/>
              <a:t>Tianzhu </a:t>
            </a:r>
            <a:r>
              <a:rPr lang="en-US" altLang="zh-CN" sz="2400" dirty="0"/>
              <a:t>Wei</a:t>
            </a:r>
          </a:p>
          <a:p>
            <a:pPr algn="ctr"/>
            <a:r>
              <a:rPr lang="en-US" altLang="zh-CN" sz="2400" dirty="0" smtClean="0"/>
              <a:t>2017 </a:t>
            </a:r>
            <a:r>
              <a:rPr lang="en-US" altLang="zh-CN" sz="2400" dirty="0" smtClean="0">
                <a:solidFill>
                  <a:srgbClr val="FF0000"/>
                </a:solidFill>
              </a:rPr>
              <a:t>-1-1</a:t>
            </a:r>
            <a:endParaRPr lang="zh-CN" altLang="en-US" sz="2400" dirty="0">
              <a:solidFill>
                <a:srgbClr val="FF0000"/>
              </a:solidFill>
            </a:endParaRPr>
          </a:p>
        </p:txBody>
      </p:sp>
    </p:spTree>
    <p:extLst>
      <p:ext uri="{BB962C8B-B14F-4D97-AF65-F5344CB8AC3E}">
        <p14:creationId xmlns:p14="http://schemas.microsoft.com/office/powerpoint/2010/main" val="2950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3026099" y="508085"/>
            <a:ext cx="3762697"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An Improved Algorithm </a:t>
            </a:r>
          </a:p>
        </p:txBody>
      </p: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3553059595"/>
                  </p:ext>
                </p:extLst>
              </p:nvPr>
            </p:nvGraphicFramePr>
            <p:xfrm>
              <a:off x="2039128" y="4071877"/>
              <a:ext cx="6108560" cy="370840"/>
            </p:xfrm>
            <a:graphic>
              <a:graphicData uri="http://schemas.openxmlformats.org/drawingml/2006/table">
                <a:tbl>
                  <a:tblPr firstRow="1" bandRow="1">
                    <a:tableStyleId>{2D5ABB26-0587-4C30-8999-92F81FD0307C}</a:tableStyleId>
                  </a:tblPr>
                  <a:tblGrid>
                    <a:gridCol w="763570">
                      <a:extLst>
                        <a:ext uri="{9D8B030D-6E8A-4147-A177-3AD203B41FA5}">
                          <a16:colId xmlns="" xmlns:a16="http://schemas.microsoft.com/office/drawing/2014/main" val="20000"/>
                        </a:ext>
                      </a:extLst>
                    </a:gridCol>
                    <a:gridCol w="763570">
                      <a:extLst>
                        <a:ext uri="{9D8B030D-6E8A-4147-A177-3AD203B41FA5}">
                          <a16:colId xmlns="" xmlns:a16="http://schemas.microsoft.com/office/drawing/2014/main" val="20001"/>
                        </a:ext>
                      </a:extLst>
                    </a:gridCol>
                    <a:gridCol w="893972">
                      <a:extLst>
                        <a:ext uri="{9D8B030D-6E8A-4147-A177-3AD203B41FA5}">
                          <a16:colId xmlns="" xmlns:a16="http://schemas.microsoft.com/office/drawing/2014/main" val="20002"/>
                        </a:ext>
                      </a:extLst>
                    </a:gridCol>
                    <a:gridCol w="633168">
                      <a:extLst>
                        <a:ext uri="{9D8B030D-6E8A-4147-A177-3AD203B41FA5}">
                          <a16:colId xmlns="" xmlns:a16="http://schemas.microsoft.com/office/drawing/2014/main" val="20003"/>
                        </a:ext>
                      </a:extLst>
                    </a:gridCol>
                    <a:gridCol w="763570">
                      <a:extLst>
                        <a:ext uri="{9D8B030D-6E8A-4147-A177-3AD203B41FA5}">
                          <a16:colId xmlns="" xmlns:a16="http://schemas.microsoft.com/office/drawing/2014/main" val="20004"/>
                        </a:ext>
                      </a:extLst>
                    </a:gridCol>
                    <a:gridCol w="641068">
                      <a:extLst>
                        <a:ext uri="{9D8B030D-6E8A-4147-A177-3AD203B41FA5}">
                          <a16:colId xmlns="" xmlns:a16="http://schemas.microsoft.com/office/drawing/2014/main" val="20005"/>
                        </a:ext>
                      </a:extLst>
                    </a:gridCol>
                    <a:gridCol w="886072">
                      <a:extLst>
                        <a:ext uri="{9D8B030D-6E8A-4147-A177-3AD203B41FA5}">
                          <a16:colId xmlns="" xmlns:a16="http://schemas.microsoft.com/office/drawing/2014/main" val="20006"/>
                        </a:ext>
                      </a:extLst>
                    </a:gridCol>
                    <a:gridCol w="763570">
                      <a:extLst>
                        <a:ext uri="{9D8B030D-6E8A-4147-A177-3AD203B41FA5}">
                          <a16:colId xmlns="" xmlns:a16="http://schemas.microsoft.com/office/drawing/2014/main" val="20007"/>
                        </a:ext>
                      </a:extLst>
                    </a:gridCol>
                  </a:tblGrid>
                  <a:tr h="370840">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e>
                                </m:d>
                                <m:r>
                                  <a:rPr lang="en-US" altLang="zh-CN" b="0" i="1" smtClean="0">
                                    <a:solidFill>
                                      <a:schemeClr val="tx1"/>
                                    </a:solidFill>
                                    <a:latin typeface="Cambria Math" panose="02040503050406030204" pitchFamily="18" charset="0"/>
                                  </a:rPr>
                                  <m:t>0</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e>
                                </m:d>
                                <m:r>
                                  <a:rPr lang="en-US" altLang="zh-CN" b="0" i="1" smtClean="0">
                                    <a:solidFill>
                                      <a:schemeClr val="tx1"/>
                                    </a:solidFill>
                                    <a:latin typeface="Cambria Math" panose="02040503050406030204" pitchFamily="18" charset="0"/>
                                  </a:rPr>
                                  <m:t>1</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𝑔</m:t>
                              </m:r>
                              <m:r>
                                <a:rPr lang="en-US" altLang="zh-CN" b="0" i="1" smtClean="0">
                                  <a:solidFill>
                                    <a:srgbClr val="FF0000"/>
                                  </a:solidFill>
                                  <a:latin typeface="Cambria Math" panose="02040503050406030204" pitchFamily="18" charset="0"/>
                                </a:rPr>
                                <m:t>)</m:t>
                              </m:r>
                            </m:oMath>
                          </a14:m>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𝑔</m:t>
                                    </m:r>
                                  </m:e>
                                </m:d>
                                <m:r>
                                  <a:rPr lang="en-US" altLang="zh-CN" b="0" i="1" smtClean="0">
                                    <a:solidFill>
                                      <a:schemeClr val="tx1"/>
                                    </a:solidFill>
                                    <a:latin typeface="Cambria Math" panose="02040503050406030204" pitchFamily="18" charset="0"/>
                                  </a:rPr>
                                  <m:t>2</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𝑎</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𝑐</m:t>
                              </m:r>
                              <m:r>
                                <a:rPr lang="en-US" altLang="zh-CN" b="0" i="1" smtClean="0">
                                  <a:solidFill>
                                    <a:srgbClr val="FF0000"/>
                                  </a:solidFill>
                                  <a:latin typeface="Cambria Math" panose="02040503050406030204" pitchFamily="18" charset="0"/>
                                </a:rPr>
                                <m:t>)</m:t>
                              </m:r>
                            </m:oMath>
                          </a14:m>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e>
                                </m:d>
                                <m:r>
                                  <a:rPr lang="en-US" altLang="zh-CN" b="0" i="1" smtClean="0">
                                    <a:solidFill>
                                      <a:schemeClr val="tx1"/>
                                    </a:solidFill>
                                    <a:latin typeface="Cambria Math" panose="02040503050406030204" pitchFamily="18" charset="0"/>
                                  </a:rPr>
                                  <m:t>4</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3553059595"/>
                  </p:ext>
                </p:extLst>
              </p:nvPr>
            </p:nvGraphicFramePr>
            <p:xfrm>
              <a:off x="2039128" y="4071877"/>
              <a:ext cx="6108560" cy="370840"/>
            </p:xfrm>
            <a:graphic>
              <a:graphicData uri="http://schemas.openxmlformats.org/drawingml/2006/table">
                <a:tbl>
                  <a:tblPr firstRow="1" bandRow="1">
                    <a:tableStyleId>{2D5ABB26-0587-4C30-8999-92F81FD0307C}</a:tableStyleId>
                  </a:tblPr>
                  <a:tblGrid>
                    <a:gridCol w="763570"/>
                    <a:gridCol w="763570"/>
                    <a:gridCol w="893972"/>
                    <a:gridCol w="633168"/>
                    <a:gridCol w="763570"/>
                    <a:gridCol w="641068"/>
                    <a:gridCol w="886072"/>
                    <a:gridCol w="763570"/>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800" t="-8065" r="-704000"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8065" r="-598413"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1429" t="-8065" r="-412925" b="-24194"/>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02400" t="-8065" r="-302400" b="-24194"/>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02055" t="-8065" r="-86986"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03200" t="-8065" r="-1600" b="-24194"/>
                          </a:stretch>
                        </a:blipFill>
                      </a:tcPr>
                    </a:tc>
                  </a:tr>
                </a:tbl>
              </a:graphicData>
            </a:graphic>
          </p:graphicFrame>
        </mc:Fallback>
      </mc:AlternateContent>
      <p:sp>
        <p:nvSpPr>
          <p:cNvPr id="101" name="文本框 100"/>
          <p:cNvSpPr txBox="1"/>
          <p:nvPr/>
        </p:nvSpPr>
        <p:spPr>
          <a:xfrm>
            <a:off x="948716" y="4093184"/>
            <a:ext cx="572615" cy="400110"/>
          </a:xfrm>
          <a:prstGeom prst="rect">
            <a:avLst/>
          </a:prstGeom>
          <a:noFill/>
        </p:spPr>
        <p:txBody>
          <a:bodyPr wrap="square" rtlCol="0">
            <a:spAutoFit/>
          </a:bodyPr>
          <a:lstStyle/>
          <a:p>
            <a:pPr algn="ctr"/>
            <a:r>
              <a:rPr lang="en-US" altLang="zh-CN" sz="2000" dirty="0"/>
              <a:t>A</a:t>
            </a:r>
            <a:endParaRPr lang="zh-CN" altLang="en-US" sz="2000" dirty="0"/>
          </a:p>
        </p:txBody>
      </p:sp>
      <mc:AlternateContent xmlns:mc="http://schemas.openxmlformats.org/markup-compatibility/2006" xmlns:a14="http://schemas.microsoft.com/office/drawing/2010/main">
        <mc:Choice Requires="a14">
          <p:graphicFrame>
            <p:nvGraphicFramePr>
              <p:cNvPr id="102" name="表格 101"/>
              <p:cNvGraphicFramePr>
                <a:graphicFrameLocks noGrp="1"/>
              </p:cNvGraphicFramePr>
              <p:nvPr>
                <p:extLst>
                  <p:ext uri="{D42A27DB-BD31-4B8C-83A1-F6EECF244321}">
                    <p14:modId xmlns:p14="http://schemas.microsoft.com/office/powerpoint/2010/main" val="3568471439"/>
                  </p:ext>
                </p:extLst>
              </p:nvPr>
            </p:nvGraphicFramePr>
            <p:xfrm>
              <a:off x="2039128" y="4947640"/>
              <a:ext cx="6108560" cy="370840"/>
            </p:xfrm>
            <a:graphic>
              <a:graphicData uri="http://schemas.openxmlformats.org/drawingml/2006/table">
                <a:tbl>
                  <a:tblPr firstRow="1" bandRow="1">
                    <a:tableStyleId>{2D5ABB26-0587-4C30-8999-92F81FD0307C}</a:tableStyleId>
                  </a:tblPr>
                  <a:tblGrid>
                    <a:gridCol w="763570">
                      <a:extLst>
                        <a:ext uri="{9D8B030D-6E8A-4147-A177-3AD203B41FA5}">
                          <a16:colId xmlns="" xmlns:a16="http://schemas.microsoft.com/office/drawing/2014/main" val="20000"/>
                        </a:ext>
                      </a:extLst>
                    </a:gridCol>
                    <a:gridCol w="763570">
                      <a:extLst>
                        <a:ext uri="{9D8B030D-6E8A-4147-A177-3AD203B41FA5}">
                          <a16:colId xmlns="" xmlns:a16="http://schemas.microsoft.com/office/drawing/2014/main" val="20001"/>
                        </a:ext>
                      </a:extLst>
                    </a:gridCol>
                    <a:gridCol w="880910">
                      <a:extLst>
                        <a:ext uri="{9D8B030D-6E8A-4147-A177-3AD203B41FA5}">
                          <a16:colId xmlns="" xmlns:a16="http://schemas.microsoft.com/office/drawing/2014/main" val="20002"/>
                        </a:ext>
                      </a:extLst>
                    </a:gridCol>
                    <a:gridCol w="646230">
                      <a:extLst>
                        <a:ext uri="{9D8B030D-6E8A-4147-A177-3AD203B41FA5}">
                          <a16:colId xmlns="" xmlns:a16="http://schemas.microsoft.com/office/drawing/2014/main" val="20003"/>
                        </a:ext>
                      </a:extLst>
                    </a:gridCol>
                    <a:gridCol w="763570">
                      <a:extLst>
                        <a:ext uri="{9D8B030D-6E8A-4147-A177-3AD203B41FA5}">
                          <a16:colId xmlns="" xmlns:a16="http://schemas.microsoft.com/office/drawing/2014/main" val="20004"/>
                        </a:ext>
                      </a:extLst>
                    </a:gridCol>
                    <a:gridCol w="763570">
                      <a:extLst>
                        <a:ext uri="{9D8B030D-6E8A-4147-A177-3AD203B41FA5}">
                          <a16:colId xmlns="" xmlns:a16="http://schemas.microsoft.com/office/drawing/2014/main" val="20005"/>
                        </a:ext>
                      </a:extLst>
                    </a:gridCol>
                    <a:gridCol w="763570">
                      <a:extLst>
                        <a:ext uri="{9D8B030D-6E8A-4147-A177-3AD203B41FA5}">
                          <a16:colId xmlns="" xmlns:a16="http://schemas.microsoft.com/office/drawing/2014/main" val="20006"/>
                        </a:ext>
                      </a:extLst>
                    </a:gridCol>
                    <a:gridCol w="763570">
                      <a:extLst>
                        <a:ext uri="{9D8B030D-6E8A-4147-A177-3AD203B41FA5}">
                          <a16:colId xmlns="" xmlns:a16="http://schemas.microsoft.com/office/drawing/2014/main" val="2000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𝑖</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𝑘</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𝑑</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𝑘</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𝑘</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𝑔</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accent5"/>
                              </a:solidFill>
                            </a:rPr>
                            <a:t>...</a:t>
                          </a:r>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zh-CN" b="0" i="0"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𝑑</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𝑔</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accent5"/>
                              </a:solidFill>
                            </a:rPr>
                            <a:t>...</a:t>
                          </a:r>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𝑎</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𝑐</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𝑒</m:t>
                                </m:r>
                                <m:r>
                                  <a:rPr lang="en-US" altLang="zh-CN" b="0" i="1" smtClean="0">
                                    <a:solidFill>
                                      <a:schemeClr val="accent5"/>
                                    </a:solidFill>
                                    <a:latin typeface="Cambria Math" panose="02040503050406030204" pitchFamily="18" charset="0"/>
                                  </a:rPr>
                                  <m:t>,</m:t>
                                </m:r>
                                <m:r>
                                  <a:rPr lang="en-US" altLang="zh-CN" b="0" i="1" smtClean="0">
                                    <a:solidFill>
                                      <a:schemeClr val="accent5"/>
                                    </a:solidFill>
                                    <a:latin typeface="Cambria Math" panose="02040503050406030204" pitchFamily="18" charset="0"/>
                                  </a:rPr>
                                  <m:t>𝑑</m:t>
                                </m:r>
                                <m:r>
                                  <a:rPr lang="en-US" altLang="zh-CN" b="0" i="1" smtClean="0">
                                    <a:solidFill>
                                      <a:schemeClr val="accent5"/>
                                    </a:solidFill>
                                    <a:latin typeface="Cambria Math" panose="02040503050406030204" pitchFamily="18" charset="0"/>
                                  </a:rPr>
                                  <m:t>)</m:t>
                                </m:r>
                              </m:oMath>
                            </m:oMathPara>
                          </a14:m>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mc:Choice>
        <mc:Fallback xmlns="">
          <p:graphicFrame>
            <p:nvGraphicFramePr>
              <p:cNvPr id="102" name="表格 101"/>
              <p:cNvGraphicFramePr>
                <a:graphicFrameLocks noGrp="1"/>
              </p:cNvGraphicFramePr>
              <p:nvPr>
                <p:extLst>
                  <p:ext uri="{D42A27DB-BD31-4B8C-83A1-F6EECF244321}">
                    <p14:modId xmlns:p14="http://schemas.microsoft.com/office/powerpoint/2010/main" val="3568471439"/>
                  </p:ext>
                </p:extLst>
              </p:nvPr>
            </p:nvGraphicFramePr>
            <p:xfrm>
              <a:off x="2039128" y="4947640"/>
              <a:ext cx="6108560" cy="370840"/>
            </p:xfrm>
            <a:graphic>
              <a:graphicData uri="http://schemas.openxmlformats.org/drawingml/2006/table">
                <a:tbl>
                  <a:tblPr firstRow="1" bandRow="1">
                    <a:tableStyleId>{2D5ABB26-0587-4C30-8999-92F81FD0307C}</a:tableStyleId>
                  </a:tblPr>
                  <a:tblGrid>
                    <a:gridCol w="763570"/>
                    <a:gridCol w="763570"/>
                    <a:gridCol w="880910"/>
                    <a:gridCol w="646230"/>
                    <a:gridCol w="763570"/>
                    <a:gridCol w="763570"/>
                    <a:gridCol w="763570"/>
                    <a:gridCol w="763570"/>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800" t="-8065" r="-704000"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8065" r="-598413"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75000" t="-8065" r="-423611" b="-24194"/>
                          </a:stretch>
                        </a:blipFill>
                      </a:tcPr>
                    </a:tc>
                    <a:tc>
                      <a:txBody>
                        <a:bodyPr/>
                        <a:lstStyle/>
                        <a:p>
                          <a:pPr algn="ctr"/>
                          <a:r>
                            <a:rPr lang="en-US" altLang="zh-CN" dirty="0" smtClean="0">
                              <a:solidFill>
                                <a:schemeClr val="accent5"/>
                              </a:solidFill>
                            </a:rPr>
                            <a:t>...</a:t>
                          </a:r>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402400" t="-8065" r="-302400" b="-24194"/>
                          </a:stretch>
                        </a:blipFill>
                      </a:tcPr>
                    </a:tc>
                    <a:tc>
                      <a:txBody>
                        <a:bodyPr/>
                        <a:lstStyle/>
                        <a:p>
                          <a:pPr algn="ctr"/>
                          <a:r>
                            <a:rPr lang="en-US" altLang="zh-CN" dirty="0" smtClean="0">
                              <a:solidFill>
                                <a:schemeClr val="accent5"/>
                              </a:solidFill>
                            </a:rPr>
                            <a:t>...</a:t>
                          </a:r>
                          <a:endParaRPr lang="zh-CN"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97619" t="-8065" r="-100794"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703200" t="-8065" r="-1600" b="-24194"/>
                          </a:stretch>
                        </a:blipFill>
                      </a:tcPr>
                    </a:tc>
                  </a:tr>
                </a:tbl>
              </a:graphicData>
            </a:graphic>
          </p:graphicFrame>
        </mc:Fallback>
      </mc:AlternateContent>
      <p:sp>
        <p:nvSpPr>
          <p:cNvPr id="103" name="文本框 102"/>
          <p:cNvSpPr txBox="1"/>
          <p:nvPr/>
        </p:nvSpPr>
        <p:spPr>
          <a:xfrm>
            <a:off x="578202" y="4938274"/>
            <a:ext cx="1313645" cy="400110"/>
          </a:xfrm>
          <a:prstGeom prst="rect">
            <a:avLst/>
          </a:prstGeom>
          <a:noFill/>
        </p:spPr>
        <p:txBody>
          <a:bodyPr wrap="square" rtlCol="0">
            <a:spAutoFit/>
          </a:bodyPr>
          <a:lstStyle/>
          <a:p>
            <a:pPr algn="ctr"/>
            <a:r>
              <a:rPr lang="en-US" altLang="zh-CN" sz="2000" dirty="0"/>
              <a:t>Hashtable</a:t>
            </a:r>
            <a:endParaRPr lang="zh-CN" altLang="en-US" sz="2000" dirty="0"/>
          </a:p>
        </p:txBody>
      </p:sp>
      <p:sp>
        <p:nvSpPr>
          <p:cNvPr id="104" name="下箭头 103"/>
          <p:cNvSpPr/>
          <p:nvPr/>
        </p:nvSpPr>
        <p:spPr>
          <a:xfrm>
            <a:off x="2988982" y="3726856"/>
            <a:ext cx="215900" cy="302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p:nvPr/>
        </p:nvCxnSpPr>
        <p:spPr>
          <a:xfrm flipV="1">
            <a:off x="2373702" y="4519123"/>
            <a:ext cx="1633" cy="358228"/>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graphicFrame>
            <p:nvGraphicFramePr>
              <p:cNvPr id="132" name="表格 131"/>
              <p:cNvGraphicFramePr>
                <a:graphicFrameLocks noGrp="1"/>
              </p:cNvGraphicFramePr>
              <p:nvPr>
                <p:extLst>
                  <p:ext uri="{D42A27DB-BD31-4B8C-83A1-F6EECF244321}">
                    <p14:modId xmlns:p14="http://schemas.microsoft.com/office/powerpoint/2010/main" val="2936541768"/>
                  </p:ext>
                </p:extLst>
              </p:nvPr>
            </p:nvGraphicFramePr>
            <p:xfrm>
              <a:off x="3200104" y="2896867"/>
              <a:ext cx="3817850" cy="370840"/>
            </p:xfrm>
            <a:graphic>
              <a:graphicData uri="http://schemas.openxmlformats.org/drawingml/2006/table">
                <a:tbl>
                  <a:tblPr firstRow="1" bandRow="1">
                    <a:tableStyleId>{2D5ABB26-0587-4C30-8999-92F81FD0307C}</a:tableStyleId>
                  </a:tblPr>
                  <a:tblGrid>
                    <a:gridCol w="763570">
                      <a:extLst>
                        <a:ext uri="{9D8B030D-6E8A-4147-A177-3AD203B41FA5}">
                          <a16:colId xmlns="" xmlns:a16="http://schemas.microsoft.com/office/drawing/2014/main" val="20000"/>
                        </a:ext>
                      </a:extLst>
                    </a:gridCol>
                    <a:gridCol w="763570">
                      <a:extLst>
                        <a:ext uri="{9D8B030D-6E8A-4147-A177-3AD203B41FA5}">
                          <a16:colId xmlns="" xmlns:a16="http://schemas.microsoft.com/office/drawing/2014/main" val="20001"/>
                        </a:ext>
                      </a:extLst>
                    </a:gridCol>
                    <a:gridCol w="893972">
                      <a:extLst>
                        <a:ext uri="{9D8B030D-6E8A-4147-A177-3AD203B41FA5}">
                          <a16:colId xmlns="" xmlns:a16="http://schemas.microsoft.com/office/drawing/2014/main" val="20002"/>
                        </a:ext>
                      </a:extLst>
                    </a:gridCol>
                    <a:gridCol w="633168">
                      <a:extLst>
                        <a:ext uri="{9D8B030D-6E8A-4147-A177-3AD203B41FA5}">
                          <a16:colId xmlns="" xmlns:a16="http://schemas.microsoft.com/office/drawing/2014/main" val="20003"/>
                        </a:ext>
                      </a:extLst>
                    </a:gridCol>
                    <a:gridCol w="763570">
                      <a:extLst>
                        <a:ext uri="{9D8B030D-6E8A-4147-A177-3AD203B41FA5}">
                          <a16:colId xmlns="" xmlns:a16="http://schemas.microsoft.com/office/drawing/2014/main" val="20004"/>
                        </a:ext>
                      </a:extLst>
                    </a:gridCol>
                  </a:tblGrid>
                  <a:tr h="37084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1</m:t>
                                </m:r>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2</m:t>
                                </m:r>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mc:Choice>
        <mc:Fallback xmlns="">
          <p:graphicFrame>
            <p:nvGraphicFramePr>
              <p:cNvPr id="132" name="表格 131"/>
              <p:cNvGraphicFramePr>
                <a:graphicFrameLocks noGrp="1"/>
              </p:cNvGraphicFramePr>
              <p:nvPr>
                <p:extLst>
                  <p:ext uri="{D42A27DB-BD31-4B8C-83A1-F6EECF244321}">
                    <p14:modId xmlns:p14="http://schemas.microsoft.com/office/powerpoint/2010/main" val="2936541768"/>
                  </p:ext>
                </p:extLst>
              </p:nvPr>
            </p:nvGraphicFramePr>
            <p:xfrm>
              <a:off x="3200104" y="2896867"/>
              <a:ext cx="3817850" cy="370840"/>
            </p:xfrm>
            <a:graphic>
              <a:graphicData uri="http://schemas.openxmlformats.org/drawingml/2006/table">
                <a:tbl>
                  <a:tblPr firstRow="1" bandRow="1">
                    <a:tableStyleId>{2D5ABB26-0587-4C30-8999-92F81FD0307C}</a:tableStyleId>
                  </a:tblPr>
                  <a:tblGrid>
                    <a:gridCol w="763570"/>
                    <a:gridCol w="763570"/>
                    <a:gridCol w="893972"/>
                    <a:gridCol w="633168"/>
                    <a:gridCol w="763570"/>
                  </a:tblGrid>
                  <a:tr h="37084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1600" t="-8065" r="-303200" b="-2258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71429" t="-8065" r="-157823" b="-22581"/>
                          </a:stretch>
                        </a:blipFill>
                      </a:tcPr>
                    </a:tc>
                    <a:tc>
                      <a:txBody>
                        <a:bodyPr/>
                        <a:lstStyle/>
                        <a:p>
                          <a:pPr algn="ctr"/>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34" name="文本框 133"/>
          <p:cNvSpPr txBox="1"/>
          <p:nvPr/>
        </p:nvSpPr>
        <p:spPr>
          <a:xfrm>
            <a:off x="948716" y="2867597"/>
            <a:ext cx="572615" cy="400110"/>
          </a:xfrm>
          <a:prstGeom prst="rect">
            <a:avLst/>
          </a:prstGeom>
          <a:noFill/>
        </p:spPr>
        <p:txBody>
          <a:bodyPr wrap="square" rtlCol="0">
            <a:spAutoFit/>
          </a:bodyPr>
          <a:lstStyle/>
          <a:p>
            <a:pPr algn="ctr"/>
            <a:r>
              <a:rPr lang="en-US" altLang="zh-CN" sz="2000" dirty="0"/>
              <a:t>Bin</a:t>
            </a:r>
            <a:endParaRPr lang="zh-CN" altLang="en-US" sz="2000" dirty="0"/>
          </a:p>
        </p:txBody>
      </p:sp>
      <p:cxnSp>
        <p:nvCxnSpPr>
          <p:cNvPr id="152" name="直接箭头连接符 151"/>
          <p:cNvCxnSpPr/>
          <p:nvPr/>
        </p:nvCxnSpPr>
        <p:spPr>
          <a:xfrm flipH="1">
            <a:off x="2373702" y="3267707"/>
            <a:ext cx="1106824" cy="761505"/>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cxnSp>
        <p:nvCxnSpPr>
          <p:cNvPr id="153" name="直接箭头连接符 152"/>
          <p:cNvCxnSpPr/>
          <p:nvPr/>
        </p:nvCxnSpPr>
        <p:spPr>
          <a:xfrm flipH="1">
            <a:off x="3362960" y="3267707"/>
            <a:ext cx="974323" cy="761505"/>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cxnSp>
        <p:nvCxnSpPr>
          <p:cNvPr id="154" name="直接箭头连接符 153"/>
          <p:cNvCxnSpPr/>
          <p:nvPr/>
        </p:nvCxnSpPr>
        <p:spPr>
          <a:xfrm>
            <a:off x="5229004" y="3267707"/>
            <a:ext cx="279391" cy="761505"/>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cxnSp>
        <p:nvCxnSpPr>
          <p:cNvPr id="155" name="直接箭头连接符 154"/>
          <p:cNvCxnSpPr/>
          <p:nvPr/>
        </p:nvCxnSpPr>
        <p:spPr>
          <a:xfrm>
            <a:off x="6740979" y="3267707"/>
            <a:ext cx="958850" cy="761505"/>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cxnSp>
        <p:nvCxnSpPr>
          <p:cNvPr id="156" name="直接箭头连接符 155"/>
          <p:cNvCxnSpPr/>
          <p:nvPr/>
        </p:nvCxnSpPr>
        <p:spPr>
          <a:xfrm>
            <a:off x="5907299" y="3267707"/>
            <a:ext cx="325390" cy="761505"/>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sp>
        <p:nvSpPr>
          <p:cNvPr id="157" name="lv 圆"/>
          <p:cNvSpPr/>
          <p:nvPr/>
        </p:nvSpPr>
        <p:spPr>
          <a:xfrm>
            <a:off x="3658474" y="3987663"/>
            <a:ext cx="708689" cy="53146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lv 圆"/>
          <p:cNvSpPr/>
          <p:nvPr/>
        </p:nvSpPr>
        <p:spPr>
          <a:xfrm>
            <a:off x="5108033" y="3987663"/>
            <a:ext cx="719918" cy="53146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箭头连接符 158"/>
          <p:cNvCxnSpPr/>
          <p:nvPr/>
        </p:nvCxnSpPr>
        <p:spPr>
          <a:xfrm flipV="1">
            <a:off x="4821008" y="4519123"/>
            <a:ext cx="1633" cy="358228"/>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p:cxnSp>
        <p:nvCxnSpPr>
          <p:cNvPr id="160" name="直接箭头连接符 159"/>
          <p:cNvCxnSpPr/>
          <p:nvPr/>
        </p:nvCxnSpPr>
        <p:spPr>
          <a:xfrm flipV="1">
            <a:off x="6218553" y="4519123"/>
            <a:ext cx="1633" cy="358228"/>
          </a:xfrm>
          <a:prstGeom prst="straightConnector1">
            <a:avLst/>
          </a:prstGeom>
          <a:ln w="15875">
            <a:solidFill>
              <a:srgbClr val="7030A0"/>
            </a:solidFill>
            <a:tailEnd type="arrow"/>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61" name="矩形 160"/>
              <p:cNvSpPr/>
              <p:nvPr/>
            </p:nvSpPr>
            <p:spPr>
              <a:xfrm>
                <a:off x="8844283" y="831250"/>
                <a:ext cx="31811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i="1">
                              <a:latin typeface="Cambria Math" panose="02040503050406030204" pitchFamily="18" charset="0"/>
                            </a:rPr>
                            <m:t>if</m:t>
                          </m:r>
                          <m:r>
                            <a:rPr lang="en-US" altLang="zh-CN" sz="2000" b="0" i="1" smtClean="0">
                              <a:latin typeface="Cambria Math" panose="02040503050406030204" pitchFamily="18" charset="0"/>
                            </a:rPr>
                            <m:t> </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d</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w</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𝐺</m:t>
                              </m:r>
                            </m:sub>
                          </m:sSub>
                        </m:fName>
                        <m:e>
                          <m:r>
                            <a:rPr lang="en-US" altLang="zh-CN" sz="2000" b="0" i="0" smtClean="0">
                              <a:latin typeface="Cambria Math" panose="02040503050406030204" pitchFamily="18" charset="0"/>
                            </a:rPr>
                            <m:t>  (</m:t>
                          </m:r>
                          <m:r>
                            <m:rPr>
                              <m:sty m:val="p"/>
                            </m:rPr>
                            <a:rPr lang="en-US" altLang="zh-CN" sz="2000" b="0" i="0" smtClean="0">
                              <a:solidFill>
                                <a:srgbClr val="FF0000"/>
                              </a:solidFill>
                              <a:latin typeface="Cambria Math" panose="02040503050406030204" pitchFamily="18" charset="0"/>
                            </a:rPr>
                            <m:t>w</m:t>
                          </m:r>
                          <m:r>
                            <a:rPr lang="en-US" altLang="zh-CN" sz="2000" i="1">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nb</m:t>
                          </m:r>
                          <m:r>
                            <a:rPr lang="en-US" altLang="zh-CN" sz="2000" b="0" i="0" smtClean="0">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k</m:t>
                          </m:r>
                          <m:r>
                            <a:rPr lang="en-US" altLang="zh-CN" sz="2000" b="0" i="0" smtClean="0">
                              <a:solidFill>
                                <a:srgbClr val="FF0000"/>
                              </a:solidFill>
                              <a:latin typeface="Cambria Math" panose="02040503050406030204" pitchFamily="18" charset="0"/>
                              <a:ea typeface="Cambria Math" panose="02040503050406030204" pitchFamily="18" charset="0"/>
                            </a:rPr>
                            <m:t>))</m:t>
                          </m:r>
                        </m:e>
                      </m:func>
                    </m:oMath>
                  </m:oMathPara>
                </a14:m>
                <a:endParaRPr lang="zh-CN" altLang="en-US" sz="2000" dirty="0">
                  <a:latin typeface="Cambria Math" panose="02040503050406030204" pitchFamily="18" charset="0"/>
                </a:endParaRPr>
              </a:p>
            </p:txBody>
          </p:sp>
        </mc:Choice>
        <mc:Fallback xmlns="">
          <p:sp>
            <p:nvSpPr>
              <p:cNvPr id="161" name="矩形 160"/>
              <p:cNvSpPr>
                <a:spLocks noRot="1" noChangeAspect="1" noMove="1" noResize="1" noEditPoints="1" noAdjustHandles="1" noChangeArrowheads="1" noChangeShapeType="1" noTextEdit="1"/>
              </p:cNvSpPr>
              <p:nvPr/>
            </p:nvSpPr>
            <p:spPr>
              <a:xfrm>
                <a:off x="8844283" y="831250"/>
                <a:ext cx="3181127" cy="400110"/>
              </a:xfrm>
              <a:prstGeom prst="rect">
                <a:avLst/>
              </a:prstGeom>
              <a:blipFill rotWithShape="0">
                <a:blip r:embed="rId5"/>
                <a:stretch>
                  <a:fillRect b="-18182"/>
                </a:stretch>
              </a:blipFill>
            </p:spPr>
            <p:txBody>
              <a:bodyPr/>
              <a:lstStyle/>
              <a:p>
                <a:r>
                  <a:rPr lang="zh-CN" altLang="en-US">
                    <a:noFill/>
                  </a:rPr>
                  <a:t> </a:t>
                </a:r>
              </a:p>
            </p:txBody>
          </p:sp>
        </mc:Fallback>
      </mc:AlternateContent>
      <p:sp>
        <p:nvSpPr>
          <p:cNvPr id="162" name="矩形 161"/>
          <p:cNvSpPr/>
          <p:nvPr/>
        </p:nvSpPr>
        <p:spPr>
          <a:xfrm>
            <a:off x="8844283" y="1776097"/>
            <a:ext cx="1075551" cy="400110"/>
          </a:xfrm>
          <a:prstGeom prst="rect">
            <a:avLst/>
          </a:prstGeom>
        </p:spPr>
        <p:txBody>
          <a:bodyPr wrap="none">
            <a:spAutoFit/>
          </a:bodyPr>
          <a:lstStyle/>
          <a:p>
            <a:r>
              <a:rPr lang="en-US" altLang="zh-CN" sz="2000" dirty="0">
                <a:latin typeface="Cambria Math" panose="02040503050406030204" pitchFamily="18" charset="0"/>
              </a:rPr>
              <a:t>Reorder</a:t>
            </a:r>
            <a:endParaRPr lang="zh-CN" altLang="en-US" sz="2000" dirty="0">
              <a:latin typeface="Cambria Math" panose="02040503050406030204" pitchFamily="18" charset="0"/>
            </a:endParaRPr>
          </a:p>
        </p:txBody>
      </p:sp>
      <p:sp>
        <p:nvSpPr>
          <p:cNvPr id="28" name="左大括号 27"/>
          <p:cNvSpPr/>
          <p:nvPr/>
        </p:nvSpPr>
        <p:spPr>
          <a:xfrm>
            <a:off x="8539485" y="987763"/>
            <a:ext cx="147316" cy="1066976"/>
          </a:xfrm>
          <a:prstGeom prst="leftBrace">
            <a:avLst>
              <a:gd name="adj1" fmla="val 61845"/>
              <a:gd name="adj2" fmla="val 50000"/>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3" name="矩形 162"/>
          <p:cNvSpPr/>
          <p:nvPr/>
        </p:nvSpPr>
        <p:spPr>
          <a:xfrm>
            <a:off x="435299" y="508085"/>
            <a:ext cx="1967205"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OurSolution</a:t>
            </a:r>
          </a:p>
        </p:txBody>
      </p:sp>
    </p:spTree>
    <p:extLst>
      <p:ext uri="{BB962C8B-B14F-4D97-AF65-F5344CB8AC3E}">
        <p14:creationId xmlns:p14="http://schemas.microsoft.com/office/powerpoint/2010/main" val="33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barn(outVertical)">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159"/>
                                        </p:tgtEl>
                                        <p:attrNameLst>
                                          <p:attrName>style.visibility</p:attrName>
                                        </p:attrNameLst>
                                      </p:cBhvr>
                                      <p:to>
                                        <p:strVal val="visible"/>
                                      </p:to>
                                    </p:set>
                                    <p:animEffect transition="in" filter="wipe(down)">
                                      <p:cBhvr>
                                        <p:cTn id="25" dur="500"/>
                                        <p:tgtEl>
                                          <p:spTgt spid="159"/>
                                        </p:tgtEl>
                                      </p:cBhvr>
                                    </p:animEffect>
                                  </p:childTnLst>
                                </p:cTn>
                              </p:par>
                              <p:par>
                                <p:cTn id="26" presetID="22" presetClass="entr" presetSubtype="4" fill="hold" nodeType="with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wipe(down)">
                                      <p:cBhvr>
                                        <p:cTn id="28" dur="500"/>
                                        <p:tgtEl>
                                          <p:spTgt spid="1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2"/>
                                        </p:tgtEl>
                                        <p:attrNameLst>
                                          <p:attrName>style.visibility</p:attrName>
                                        </p:attrNameLst>
                                      </p:cBhvr>
                                      <p:to>
                                        <p:strVal val="visible"/>
                                      </p:to>
                                    </p:set>
                                    <p:animEffect transition="in" filter="fade">
                                      <p:cBhvr>
                                        <p:cTn id="33" dur="500"/>
                                        <p:tgtEl>
                                          <p:spTgt spid="162"/>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7"/>
                                        </p:tgtEl>
                                        <p:attrNameLst>
                                          <p:attrName>style.visibility</p:attrName>
                                        </p:attrNameLst>
                                      </p:cBhvr>
                                      <p:to>
                                        <p:strVal val="visible"/>
                                      </p:to>
                                    </p:set>
                                    <p:animEffect transition="in" filter="wheel(1)">
                                      <p:cBhvr>
                                        <p:cTn id="38" dur="500"/>
                                        <p:tgtEl>
                                          <p:spTgt spid="157"/>
                                        </p:tgtEl>
                                      </p:cBhvr>
                                    </p:animEffect>
                                  </p:childTnLst>
                                </p:cTn>
                              </p:par>
                              <p:par>
                                <p:cTn id="39" presetID="21" presetClass="entr" presetSubtype="1" fill="hold" grpId="0" nodeType="withEffect">
                                  <p:stCondLst>
                                    <p:cond delay="200"/>
                                  </p:stCondLst>
                                  <p:childTnLst>
                                    <p:set>
                                      <p:cBhvr>
                                        <p:cTn id="40" dur="1" fill="hold">
                                          <p:stCondLst>
                                            <p:cond delay="0"/>
                                          </p:stCondLst>
                                        </p:cTn>
                                        <p:tgtEl>
                                          <p:spTgt spid="158"/>
                                        </p:tgtEl>
                                        <p:attrNameLst>
                                          <p:attrName>style.visibility</p:attrName>
                                        </p:attrNameLst>
                                      </p:cBhvr>
                                      <p:to>
                                        <p:strVal val="visible"/>
                                      </p:to>
                                    </p:set>
                                    <p:animEffect transition="in" filter="wheel(1)">
                                      <p:cBhvr>
                                        <p:cTn id="41" dur="500"/>
                                        <p:tgtEl>
                                          <p:spTgt spid="15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4"/>
                                        </p:tgtEl>
                                        <p:attrNameLst>
                                          <p:attrName>style.visibility</p:attrName>
                                        </p:attrNameLst>
                                      </p:cBhvr>
                                      <p:to>
                                        <p:strVal val="visible"/>
                                      </p:to>
                                    </p:set>
                                    <p:animEffect transition="in" filter="fade">
                                      <p:cBhvr>
                                        <p:cTn id="46" dur="500"/>
                                        <p:tgtEl>
                                          <p:spTgt spid="13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32"/>
                                        </p:tgtEl>
                                        <p:attrNameLst>
                                          <p:attrName>style.visibility</p:attrName>
                                        </p:attrNameLst>
                                      </p:cBhvr>
                                      <p:to>
                                        <p:strVal val="visible"/>
                                      </p:to>
                                    </p:set>
                                    <p:animEffect transition="in" filter="barn(outVertical)">
                                      <p:cBhvr>
                                        <p:cTn id="51" dur="500"/>
                                        <p:tgtEl>
                                          <p:spTgt spid="13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wipe(up)">
                                      <p:cBhvr>
                                        <p:cTn id="56" dur="500"/>
                                        <p:tgtEl>
                                          <p:spTgt spid="152"/>
                                        </p:tgtEl>
                                      </p:cBhvr>
                                    </p:animEffect>
                                  </p:childTnLst>
                                </p:cTn>
                              </p:par>
                              <p:par>
                                <p:cTn id="57" presetID="22" presetClass="entr" presetSubtype="1" fill="hold" nodeType="withEffect">
                                  <p:stCondLst>
                                    <p:cond delay="0"/>
                                  </p:stCondLst>
                                  <p:childTnLst>
                                    <p:set>
                                      <p:cBhvr>
                                        <p:cTn id="58" dur="1" fill="hold">
                                          <p:stCondLst>
                                            <p:cond delay="0"/>
                                          </p:stCondLst>
                                        </p:cTn>
                                        <p:tgtEl>
                                          <p:spTgt spid="153"/>
                                        </p:tgtEl>
                                        <p:attrNameLst>
                                          <p:attrName>style.visibility</p:attrName>
                                        </p:attrNameLst>
                                      </p:cBhvr>
                                      <p:to>
                                        <p:strVal val="visible"/>
                                      </p:to>
                                    </p:set>
                                    <p:animEffect transition="in" filter="wipe(up)">
                                      <p:cBhvr>
                                        <p:cTn id="59" dur="500"/>
                                        <p:tgtEl>
                                          <p:spTgt spid="153"/>
                                        </p:tgtEl>
                                      </p:cBhvr>
                                    </p:animEffect>
                                  </p:childTnLst>
                                </p:cTn>
                              </p:par>
                              <p:par>
                                <p:cTn id="60" presetID="22" presetClass="entr" presetSubtype="1" fill="hold" nodeType="withEffect">
                                  <p:stCondLst>
                                    <p:cond delay="0"/>
                                  </p:stCondLst>
                                  <p:childTnLst>
                                    <p:set>
                                      <p:cBhvr>
                                        <p:cTn id="61" dur="1" fill="hold">
                                          <p:stCondLst>
                                            <p:cond delay="0"/>
                                          </p:stCondLst>
                                        </p:cTn>
                                        <p:tgtEl>
                                          <p:spTgt spid="154"/>
                                        </p:tgtEl>
                                        <p:attrNameLst>
                                          <p:attrName>style.visibility</p:attrName>
                                        </p:attrNameLst>
                                      </p:cBhvr>
                                      <p:to>
                                        <p:strVal val="visible"/>
                                      </p:to>
                                    </p:set>
                                    <p:animEffect transition="in" filter="wipe(up)">
                                      <p:cBhvr>
                                        <p:cTn id="62" dur="500"/>
                                        <p:tgtEl>
                                          <p:spTgt spid="154"/>
                                        </p:tgtEl>
                                      </p:cBhvr>
                                    </p:animEffect>
                                  </p:childTnLst>
                                </p:cTn>
                              </p:par>
                              <p:par>
                                <p:cTn id="63" presetID="22" presetClass="entr" presetSubtype="1"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animEffect transition="in" filter="wipe(up)">
                                      <p:cBhvr>
                                        <p:cTn id="65" dur="500"/>
                                        <p:tgtEl>
                                          <p:spTgt spid="156"/>
                                        </p:tgtEl>
                                      </p:cBhvr>
                                    </p:animEffect>
                                  </p:childTnLst>
                                </p:cTn>
                              </p:par>
                              <p:par>
                                <p:cTn id="66" presetID="22" presetClass="entr" presetSubtype="1" fill="hold" nodeType="with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wipe(up)">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up)">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4" grpId="0"/>
      <p:bldP spid="157" grpId="0" animBg="1"/>
      <p:bldP spid="158" grpId="0" animBg="1"/>
      <p:bldP spid="161" grpId="0"/>
      <p:bldP spid="162" grpId="0"/>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435299" y="508085"/>
            <a:ext cx="1967205"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OurSolution</a:t>
            </a:r>
          </a:p>
        </p:txBody>
      </p:sp>
      <p:sp>
        <p:nvSpPr>
          <p:cNvPr id="2" name="矩形 1"/>
          <p:cNvSpPr/>
          <p:nvPr/>
        </p:nvSpPr>
        <p:spPr>
          <a:xfrm>
            <a:off x="2053611" y="2137743"/>
            <a:ext cx="4148572" cy="461665"/>
          </a:xfrm>
          <a:prstGeom prst="rect">
            <a:avLst/>
          </a:prstGeom>
        </p:spPr>
        <p:txBody>
          <a:bodyPr wrap="none">
            <a:spAutoFit/>
          </a:bodyPr>
          <a:lstStyle/>
          <a:p>
            <a:r>
              <a:rPr lang="en-US" altLang="zh-CN" sz="2400" dirty="0"/>
              <a:t>Bottom-up truss decomposition</a:t>
            </a:r>
            <a:endParaRPr lang="zh-CN" altLang="en-US" sz="2400" dirty="0"/>
          </a:p>
        </p:txBody>
      </p:sp>
      <p:sp>
        <p:nvSpPr>
          <p:cNvPr id="3" name="矩形 2"/>
          <p:cNvSpPr/>
          <p:nvPr/>
        </p:nvSpPr>
        <p:spPr>
          <a:xfrm>
            <a:off x="2053611" y="4216791"/>
            <a:ext cx="4042389" cy="461665"/>
          </a:xfrm>
          <a:prstGeom prst="rect">
            <a:avLst/>
          </a:prstGeom>
        </p:spPr>
        <p:txBody>
          <a:bodyPr wrap="none">
            <a:spAutoFit/>
          </a:bodyPr>
          <a:lstStyle/>
          <a:p>
            <a:r>
              <a:rPr lang="en-US" altLang="zh-CN" sz="2400" dirty="0"/>
              <a:t>Top-down truss decomposition</a:t>
            </a:r>
            <a:endParaRPr lang="zh-CN" altLang="en-US" sz="2400" dirty="0"/>
          </a:p>
        </p:txBody>
      </p:sp>
      <p:sp>
        <p:nvSpPr>
          <p:cNvPr id="99" name="左大括号 98"/>
          <p:cNvSpPr/>
          <p:nvPr/>
        </p:nvSpPr>
        <p:spPr>
          <a:xfrm>
            <a:off x="1621690" y="2328181"/>
            <a:ext cx="315556" cy="2224490"/>
          </a:xfrm>
          <a:prstGeom prst="leftBrace">
            <a:avLst>
              <a:gd name="adj1" fmla="val 61845"/>
              <a:gd name="adj2" fmla="val 50000"/>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6096000" y="520360"/>
            <a:ext cx="5326743" cy="646331"/>
          </a:xfrm>
          <a:prstGeom prst="rect">
            <a:avLst/>
          </a:prstGeom>
          <a:noFill/>
        </p:spPr>
        <p:txBody>
          <a:bodyPr wrap="square" rtlCol="0">
            <a:spAutoFit/>
          </a:bodyPr>
          <a:lstStyle/>
          <a:p>
            <a:r>
              <a:rPr lang="zh-CN" altLang="en-US" dirty="0" smtClean="0"/>
              <a:t>用于处理大图的，跟之后论文关系不是很大，不准备详细讲</a:t>
            </a:r>
            <a:endParaRPr lang="zh-CN" altLang="en-US" dirty="0"/>
          </a:p>
        </p:txBody>
      </p:sp>
    </p:spTree>
    <p:extLst>
      <p:ext uri="{BB962C8B-B14F-4D97-AF65-F5344CB8AC3E}">
        <p14:creationId xmlns:p14="http://schemas.microsoft.com/office/powerpoint/2010/main" val="360835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mph" presetSubtype="0" fill="hold" grpId="1" nodeType="click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2"/>
                                        </p:tgtEl>
                                        <p:attrNameLst>
                                          <p:attrName>ppt_x</p:attrName>
                                          <p:attrName>ppt_y</p:attrName>
                                        </p:attrNameLst>
                                      </p:cBhvr>
                                    </p:animMotion>
                                    <p:animRot by="1500000">
                                      <p:cBhvr>
                                        <p:cTn id="19" dur="125" fill="hold">
                                          <p:stCondLst>
                                            <p:cond delay="0"/>
                                          </p:stCondLst>
                                        </p:cTn>
                                        <p:tgtEl>
                                          <p:spTgt spid="2"/>
                                        </p:tgtEl>
                                        <p:attrNameLst>
                                          <p:attrName>r</p:attrName>
                                        </p:attrNameLst>
                                      </p:cBhvr>
                                    </p:animRot>
                                    <p:animRot by="-1500000">
                                      <p:cBhvr>
                                        <p:cTn id="20" dur="125" fill="hold">
                                          <p:stCondLst>
                                            <p:cond delay="125"/>
                                          </p:stCondLst>
                                        </p:cTn>
                                        <p:tgtEl>
                                          <p:spTgt spid="2"/>
                                        </p:tgtEl>
                                        <p:attrNameLst>
                                          <p:attrName>r</p:attrName>
                                        </p:attrNameLst>
                                      </p:cBhvr>
                                    </p:animRot>
                                    <p:animRot by="-1500000">
                                      <p:cBhvr>
                                        <p:cTn id="21" dur="125" fill="hold">
                                          <p:stCondLst>
                                            <p:cond delay="250"/>
                                          </p:stCondLst>
                                        </p:cTn>
                                        <p:tgtEl>
                                          <p:spTgt spid="2"/>
                                        </p:tgtEl>
                                        <p:attrNameLst>
                                          <p:attrName>r</p:attrName>
                                        </p:attrNameLst>
                                      </p:cBhvr>
                                    </p:animRot>
                                    <p:animRot by="1500000">
                                      <p:cBhvr>
                                        <p:cTn id="22" dur="125" fill="hold">
                                          <p:stCondLst>
                                            <p:cond delay="375"/>
                                          </p:stCondLst>
                                        </p:cTn>
                                        <p:tgtEl>
                                          <p:spTgt spid="2"/>
                                        </p:tgtEl>
                                        <p:attrNameLst>
                                          <p:attrName>r</p:attrName>
                                        </p:attrNameLst>
                                      </p:cBhvr>
                                    </p:animRot>
                                  </p:childTnLst>
                                </p:cTn>
                              </p:par>
                              <p:par>
                                <p:cTn id="23" presetID="3" presetClass="emph" presetSubtype="2" fill="hold" grpId="2" nodeType="withEffect">
                                  <p:stCondLst>
                                    <p:cond delay="250"/>
                                  </p:stCondLst>
                                  <p:iterate type="lt">
                                    <p:tmPct val="0"/>
                                  </p:iterate>
                                  <p:childTnLst>
                                    <p:animClr clrSpc="rgb" dir="cw">
                                      <p:cBhvr override="childStyle">
                                        <p:cTn id="24" dur="500" fill="hold"/>
                                        <p:tgtEl>
                                          <p:spTgt spid="2"/>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575" y="741001"/>
            <a:ext cx="8825425" cy="461665"/>
          </a:xfrm>
          <a:prstGeom prst="rect">
            <a:avLst/>
          </a:prstGeom>
        </p:spPr>
        <p:txBody>
          <a:bodyPr wrap="square">
            <a:spAutoFit/>
          </a:bodyPr>
          <a:lstStyle/>
          <a:p>
            <a:r>
              <a:rPr lang="en-US" altLang="zh-CN" sz="2400" dirty="0" smtClean="0"/>
              <a:t>6. Approximate </a:t>
            </a:r>
            <a:r>
              <a:rPr lang="en-US" altLang="zh-CN" sz="2400" dirty="0"/>
              <a:t>Closest Community Search in </a:t>
            </a:r>
            <a:r>
              <a:rPr lang="en-US" altLang="zh-CN" sz="2400" dirty="0" smtClean="0"/>
              <a:t>Networks  </a:t>
            </a:r>
            <a:r>
              <a:rPr lang="en-US" altLang="zh-CN" sz="2400" dirty="0">
                <a:solidFill>
                  <a:srgbClr val="00B0F0"/>
                </a:solidFill>
              </a:rPr>
              <a:t>(VLDB-2016)</a:t>
            </a:r>
            <a:endParaRPr lang="zh-CN" altLang="en-US" sz="2400" dirty="0">
              <a:solidFill>
                <a:srgbClr val="00B0F0"/>
              </a:solidFill>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1818863" y="2227358"/>
            <a:ext cx="8796620" cy="1278722"/>
          </a:xfrm>
          <a:prstGeom prst="rect">
            <a:avLst/>
          </a:prstGeom>
        </p:spPr>
      </p:pic>
    </p:spTree>
    <p:extLst>
      <p:ext uri="{BB962C8B-B14F-4D97-AF65-F5344CB8AC3E}">
        <p14:creationId xmlns:p14="http://schemas.microsoft.com/office/powerpoint/2010/main" val="236932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smtClean="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Free Rider Effect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smtClean="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843028"/>
            <a:chOff x="6492198" y="873949"/>
            <a:chExt cx="5147240" cy="3843028"/>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255312"/>
              <a:ext cx="1648844" cy="461665"/>
            </a:xfrm>
            <a:prstGeom prst="rect">
              <a:avLst/>
            </a:prstGeom>
            <a:noFill/>
          </p:spPr>
          <p:txBody>
            <a:bodyPr wrap="square" rtlCol="0">
              <a:spAutoFit/>
            </a:bodyPr>
            <a:lstStyle/>
            <a:p>
              <a:r>
                <a:rPr lang="en-US" altLang="zh-CN" sz="2400" dirty="0" smtClean="0">
                  <a:solidFill>
                    <a:schemeClr val="accent2"/>
                  </a:solidFill>
                </a:rPr>
                <a:t>G1 4-Truss</a:t>
              </a:r>
              <a:endParaRPr lang="zh-CN" altLang="en-US" sz="2400" dirty="0">
                <a:solidFill>
                  <a:schemeClr val="accent2"/>
                </a:solidFill>
              </a:endParaRPr>
            </a:p>
          </p:txBody>
        </p:sp>
      </p:grpSp>
      <p:grpSp>
        <p:nvGrpSpPr>
          <p:cNvPr id="19" name="组合 18"/>
          <p:cNvGrpSpPr/>
          <p:nvPr/>
        </p:nvGrpSpPr>
        <p:grpSpPr>
          <a:xfrm>
            <a:off x="8611408" y="1442721"/>
            <a:ext cx="2795938" cy="2826169"/>
            <a:chOff x="8611408" y="1442721"/>
            <a:chExt cx="2795938" cy="2826169"/>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11408" y="3807225"/>
              <a:ext cx="1672497" cy="461665"/>
            </a:xfrm>
            <a:prstGeom prst="rect">
              <a:avLst/>
            </a:prstGeom>
            <a:noFill/>
          </p:spPr>
          <p:txBody>
            <a:bodyPr wrap="square" rtlCol="0">
              <a:spAutoFit/>
            </a:bodyPr>
            <a:lstStyle/>
            <a:p>
              <a:r>
                <a:rPr lang="en-US" altLang="zh-CN" sz="2400" dirty="0" smtClean="0">
                  <a:solidFill>
                    <a:srgbClr val="7030A0"/>
                  </a:solidFill>
                </a:rPr>
                <a:t>G2 4-Truss</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=3</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88413682-CD23-4EBB-B68D-B3BFF0A874F3}" type="slidenum">
              <a:rPr lang="zh-CN" altLang="en-US" smtClean="0"/>
              <a:t>13</a:t>
            </a:fld>
            <a:endParaRPr lang="zh-CN" altLang="en-US"/>
          </a:p>
        </p:txBody>
      </p:sp>
    </p:spTree>
    <p:extLst>
      <p:ext uri="{BB962C8B-B14F-4D97-AF65-F5344CB8AC3E}">
        <p14:creationId xmlns:p14="http://schemas.microsoft.com/office/powerpoint/2010/main" val="113719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Connected k-Truss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641888" y="2464155"/>
            <a:ext cx="3237425"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6" name="矩形 5"/>
              <p:cNvSpPr/>
              <p:nvPr/>
            </p:nvSpPr>
            <p:spPr>
              <a:xfrm>
                <a:off x="606141" y="4754281"/>
                <a:ext cx="8256806" cy="1015663"/>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set of query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find a closest truss community containing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Q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3"/>
                <a:stretch>
                  <a:fillRect l="-738" b="-4192"/>
                </a:stretch>
              </a:blipFill>
            </p:spPr>
            <p:txBody>
              <a:bodyPr/>
              <a:lstStyle/>
              <a:p>
                <a:r>
                  <a:rPr lang="zh-CN" altLang="en-US">
                    <a:noFill/>
                  </a:rPr>
                  <a:t> </a:t>
                </a:r>
              </a:p>
            </p:txBody>
          </p:sp>
        </mc:Fallback>
      </mc:AlternateContent>
      <p:grpSp>
        <p:nvGrpSpPr>
          <p:cNvPr id="7" name="组合 6"/>
          <p:cNvGrpSpPr/>
          <p:nvPr/>
        </p:nvGrpSpPr>
        <p:grpSpPr>
          <a:xfrm>
            <a:off x="5236515" y="1646209"/>
            <a:ext cx="6925777" cy="3187460"/>
            <a:chOff x="5236515" y="1646209"/>
            <a:chExt cx="6816231" cy="3187460"/>
          </a:xfrm>
        </p:grpSpPr>
        <p:sp>
          <p:nvSpPr>
            <p:cNvPr id="8" name="圆角矩形 7"/>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330756" y="4433559"/>
              <a:ext cx="1704305" cy="400110"/>
            </a:xfrm>
            <a:prstGeom prst="rect">
              <a:avLst/>
            </a:prstGeom>
            <a:noFill/>
          </p:spPr>
          <p:txBody>
            <a:bodyPr wrap="square" rtlCol="0">
              <a:spAutoFit/>
            </a:bodyPr>
            <a:lstStyle/>
            <a:p>
              <a:r>
                <a:rPr lang="en-US" altLang="zh-CN" sz="2000" b="1" dirty="0" smtClean="0"/>
                <a:t>4-Truss</a:t>
              </a:r>
              <a:endParaRPr lang="zh-CN" altLang="en-US" sz="2000" b="1" dirty="0"/>
            </a:p>
          </p:txBody>
        </p:sp>
      </p:grpSp>
      <p:sp>
        <p:nvSpPr>
          <p:cNvPr id="10" name="椭圆 9"/>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2" name="椭圆 11"/>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 name="椭圆 13"/>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6" name="椭圆 15"/>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0" name="椭圆 19"/>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2" name="椭圆 21"/>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4" name="椭圆 23"/>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6" name="椭圆 25"/>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0" name="直接连接符 29"/>
          <p:cNvCxnSpPr>
            <a:stCxn id="10" idx="6"/>
            <a:endCxn id="16"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6" name="直接连接符 35"/>
          <p:cNvCxnSpPr>
            <a:stCxn id="28" idx="5"/>
            <a:endCxn id="33"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40" name="直接连接符 39"/>
          <p:cNvCxnSpPr>
            <a:stCxn id="28" idx="4"/>
            <a:endCxn id="3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5384863" y="1770238"/>
            <a:ext cx="4959533" cy="2555019"/>
          </a:xfrm>
          <a:prstGeom prst="round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122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heel(1)">
                                      <p:cBhvr>
                                        <p:cTn id="27" dur="7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Basic Algorithmic Framework </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1) Finding G0</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emove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nodes far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away      from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3) Maintenance</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88413682-CD23-4EBB-B68D-B3BFF0A874F3}" type="slidenum">
              <a:rPr lang="zh-CN" altLang="en-US" smtClean="0"/>
              <a:t>15</a:t>
            </a:fld>
            <a:endParaRPr lang="zh-CN" altLang="en-US"/>
          </a:p>
        </p:txBody>
      </p:sp>
    </p:spTree>
    <p:extLst>
      <p:ext uri="{BB962C8B-B14F-4D97-AF65-F5344CB8AC3E}">
        <p14:creationId xmlns:p14="http://schemas.microsoft.com/office/powerpoint/2010/main" val="1633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Identification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72910" y="2162419"/>
            <a:ext cx="1567519" cy="1765587"/>
            <a:chOff x="5172910" y="2162419"/>
            <a:chExt cx="1567519" cy="1765587"/>
          </a:xfrm>
        </p:grpSpPr>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The old</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7" name="矩形 56"/>
              <p:cNvSpPr/>
              <p:nvPr/>
            </p:nvSpPr>
            <p:spPr>
              <a:xfrm>
                <a:off x="964738" y="3108640"/>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4738" y="3108640"/>
                <a:ext cx="2064989"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58" name="矩形 57"/>
          <p:cNvSpPr/>
          <p:nvPr/>
        </p:nvSpPr>
        <p:spPr>
          <a:xfrm>
            <a:off x="987116"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3</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83" name="矩形 82"/>
          <p:cNvSpPr/>
          <p:nvPr/>
        </p:nvSpPr>
        <p:spPr>
          <a:xfrm>
            <a:off x="1078397"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矩形 83"/>
          <p:cNvSpPr/>
          <p:nvPr/>
        </p:nvSpPr>
        <p:spPr>
          <a:xfrm>
            <a:off x="1267977" y="240430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5</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3" name="灯片编号占位符 2"/>
          <p:cNvSpPr>
            <a:spLocks noGrp="1"/>
          </p:cNvSpPr>
          <p:nvPr>
            <p:ph type="sldNum" sz="quarter" idx="12"/>
          </p:nvPr>
        </p:nvSpPr>
        <p:spPr/>
        <p:txBody>
          <a:bodyPr/>
          <a:lstStyle/>
          <a:p>
            <a:fld id="{88413682-CD23-4EBB-B68D-B3BFF0A874F3}" type="slidenum">
              <a:rPr lang="zh-CN" altLang="en-US" smtClean="0"/>
              <a:t>16</a:t>
            </a:fld>
            <a:endParaRPr lang="zh-CN" altLang="en-US"/>
          </a:p>
        </p:txBody>
      </p:sp>
    </p:spTree>
    <p:extLst>
      <p:ext uri="{BB962C8B-B14F-4D97-AF65-F5344CB8AC3E}">
        <p14:creationId xmlns:p14="http://schemas.microsoft.com/office/powerpoint/2010/main" val="313895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2"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3" grpId="2"/>
      <p:bldP spid="84" grpId="0"/>
      <p:bldP spid="8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 Index</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graphicFrame>
        <p:nvGraphicFramePr>
          <p:cNvPr id="95" name="表格 94"/>
          <p:cNvGraphicFramePr>
            <a:graphicFrameLocks noGrp="1"/>
          </p:cNvGraphicFramePr>
          <p:nvPr>
            <p:extLst/>
          </p:nvPr>
        </p:nvGraphicFramePr>
        <p:xfrm>
          <a:off x="1037184" y="1969049"/>
          <a:ext cx="594847" cy="2816225"/>
        </p:xfrm>
        <a:graphic>
          <a:graphicData uri="http://schemas.openxmlformats.org/drawingml/2006/table">
            <a:tbl>
              <a:tblPr firstRow="1" bandRow="1">
                <a:tableStyleId>{2D5ABB26-0587-4C30-8999-92F81FD0307C}</a:tableStyleId>
              </a:tblPr>
              <a:tblGrid>
                <a:gridCol w="594847"/>
              </a:tblGrid>
              <a:tr h="545599">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97" name="直接箭头连接符 96"/>
          <p:cNvCxnSpPr/>
          <p:nvPr/>
        </p:nvCxnSpPr>
        <p:spPr>
          <a:xfrm>
            <a:off x="1626629" y="354943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0" name="表格 99"/>
              <p:cNvGraphicFramePr>
                <a:graphicFrameLocks noGrp="1"/>
              </p:cNvGraphicFramePr>
              <p:nvPr>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17</a:t>
            </a:fld>
            <a:endParaRPr lang="zh-CN" altLang="en-US"/>
          </a:p>
        </p:txBody>
      </p:sp>
    </p:spTree>
    <p:extLst>
      <p:ext uri="{BB962C8B-B14F-4D97-AF65-F5344CB8AC3E}">
        <p14:creationId xmlns:p14="http://schemas.microsoft.com/office/powerpoint/2010/main" val="41351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Finding G0</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endPar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2</a:t>
            </a:r>
          </a:p>
        </p:txBody>
      </p:sp>
      <p:sp>
        <p:nvSpPr>
          <p:cNvPr id="7" name="灯片编号占位符 6"/>
          <p:cNvSpPr>
            <a:spLocks noGrp="1"/>
          </p:cNvSpPr>
          <p:nvPr>
            <p:ph type="sldNum" sz="quarter" idx="12"/>
          </p:nvPr>
        </p:nvSpPr>
        <p:spPr/>
        <p:txBody>
          <a:bodyPr/>
          <a:lstStyle/>
          <a:p>
            <a:fld id="{88413682-CD23-4EBB-B68D-B3BFF0A874F3}" type="slidenum">
              <a:rPr lang="zh-CN" altLang="en-US" smtClean="0"/>
              <a:t>18</a:t>
            </a:fld>
            <a:endParaRPr lang="zh-CN" altLang="en-US"/>
          </a:p>
        </p:txBody>
      </p:sp>
    </p:spTree>
    <p:extLst>
      <p:ext uri="{BB962C8B-B14F-4D97-AF65-F5344CB8AC3E}">
        <p14:creationId xmlns:p14="http://schemas.microsoft.com/office/powerpoint/2010/main" val="157910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Maintance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314943" y="2857358"/>
            <a:ext cx="694954" cy="400110"/>
            <a:chOff x="11314943" y="2857358"/>
            <a:chExt cx="694954" cy="400110"/>
          </a:xfrm>
        </p:grpSpPr>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gr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0527360" y="3800774"/>
            <a:ext cx="528320" cy="616475"/>
            <a:chOff x="10527360" y="3800774"/>
            <a:chExt cx="528320" cy="616475"/>
          </a:xfrm>
        </p:grpSpPr>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gr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xmlns:a14="http://schemas.microsoft.com/office/drawing/2010/main">
        <mc:Choice Requires="a14">
          <p:sp>
            <p:nvSpPr>
              <p:cNvPr id="64" name="矩形 63"/>
              <p:cNvSpPr/>
              <p:nvPr/>
            </p:nvSpPr>
            <p:spPr>
              <a:xfrm>
                <a:off x="355105" y="2217308"/>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4" name="矩形 63"/>
              <p:cNvSpPr>
                <a:spLocks noRot="1" noChangeAspect="1" noMove="1" noResize="1" noEditPoints="1" noAdjustHandles="1" noChangeArrowheads="1" noChangeShapeType="1" noTextEdit="1"/>
              </p:cNvSpPr>
              <p:nvPr/>
            </p:nvSpPr>
            <p:spPr>
              <a:xfrm>
                <a:off x="355105" y="2217308"/>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smtClean="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smtClean="0"/>
              <a:t>delete e(p1,p2)</a:t>
            </a:r>
            <a:endParaRPr lang="zh-CN" altLang="en-US" sz="2000" b="1" dirty="0"/>
          </a:p>
        </p:txBody>
      </p:sp>
      <p:sp>
        <p:nvSpPr>
          <p:cNvPr id="82" name="文本框 81"/>
          <p:cNvSpPr txBox="1"/>
          <p:nvPr/>
        </p:nvSpPr>
        <p:spPr>
          <a:xfrm>
            <a:off x="5787950" y="5789345"/>
            <a:ext cx="4833428" cy="400110"/>
          </a:xfrm>
          <a:prstGeom prst="rect">
            <a:avLst/>
          </a:prstGeom>
          <a:noFill/>
        </p:spPr>
        <p:txBody>
          <a:bodyPr wrap="square" rtlCol="0">
            <a:spAutoFit/>
          </a:bodyPr>
          <a:lstStyle/>
          <a:p>
            <a:pPr algn="ctr"/>
            <a:r>
              <a:rPr lang="en-US" altLang="zh-CN" sz="2000" b="1" dirty="0" smtClean="0"/>
              <a:t>If delete q3 can not contain all query nodes</a:t>
            </a:r>
            <a:endParaRPr lang="zh-CN" altLang="en-US" sz="2000" b="1" dirty="0"/>
          </a:p>
        </p:txBody>
      </p:sp>
      <p:sp>
        <p:nvSpPr>
          <p:cNvPr id="84" name="椭圆 83"/>
          <p:cNvSpPr/>
          <p:nvPr/>
        </p:nvSpPr>
        <p:spPr>
          <a:xfrm>
            <a:off x="9727367" y="2899605"/>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88413682-CD23-4EBB-B68D-B3BFF0A874F3}" type="slidenum">
              <a:rPr lang="zh-CN" altLang="en-US" smtClean="0"/>
              <a:t>19</a:t>
            </a:fld>
            <a:endParaRPr lang="zh-CN" altLang="en-US"/>
          </a:p>
        </p:txBody>
      </p:sp>
    </p:spTree>
    <p:extLst>
      <p:ext uri="{BB962C8B-B14F-4D97-AF65-F5344CB8AC3E}">
        <p14:creationId xmlns:p14="http://schemas.microsoft.com/office/powerpoint/2010/main" val="241509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74"/>
                                        </p:tgtEl>
                                      </p:cBhvr>
                                    </p:animEffect>
                                    <p:set>
                                      <p:cBhvr>
                                        <p:cTn id="114" dur="1" fill="hold">
                                          <p:stCondLst>
                                            <p:cond delay="499"/>
                                          </p:stCondLst>
                                        </p:cTn>
                                        <p:tgtEl>
                                          <p:spTgt spid="74"/>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68"/>
                                        </p:tgtEl>
                                      </p:cBhvr>
                                    </p:animEffect>
                                    <p:set>
                                      <p:cBhvr>
                                        <p:cTn id="137" dur="1" fill="hold">
                                          <p:stCondLst>
                                            <p:cond delay="499"/>
                                          </p:stCondLst>
                                        </p:cTn>
                                        <p:tgtEl>
                                          <p:spTgt spid="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3"/>
                                        </p:tgtEl>
                                      </p:cBhvr>
                                    </p:animEffect>
                                    <p:set>
                                      <p:cBhvr>
                                        <p:cTn id="140" dur="1" fill="hold">
                                          <p:stCondLst>
                                            <p:cond delay="499"/>
                                          </p:stCondLst>
                                        </p:cTn>
                                        <p:tgtEl>
                                          <p:spTgt spid="6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2"/>
                                        </p:tgtEl>
                                      </p:cBhvr>
                                    </p:animEffect>
                                    <p:set>
                                      <p:cBhvr>
                                        <p:cTn id="143" dur="1" fill="hold">
                                          <p:stCondLst>
                                            <p:cond delay="499"/>
                                          </p:stCondLst>
                                        </p:cTn>
                                        <p:tgtEl>
                                          <p:spTgt spid="6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heel(1)">
                                      <p:cBhvr>
                                        <p:cTn id="148" dur="500"/>
                                        <p:tgtEl>
                                          <p:spTgt spid="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P spid="82" grpId="0"/>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13682-CD23-4EBB-B68D-B3BFF0A874F3}" type="slidenum">
              <a:rPr lang="zh-CN" altLang="en-US" smtClean="0"/>
              <a:t>2</a:t>
            </a:fld>
            <a:endParaRPr lang="zh-CN" altLang="en-US"/>
          </a:p>
        </p:txBody>
      </p:sp>
      <p:sp>
        <p:nvSpPr>
          <p:cNvPr id="5" name="矩形 4"/>
          <p:cNvSpPr/>
          <p:nvPr/>
        </p:nvSpPr>
        <p:spPr>
          <a:xfrm>
            <a:off x="358403" y="832837"/>
            <a:ext cx="7420558" cy="461665"/>
          </a:xfrm>
          <a:prstGeom prst="rect">
            <a:avLst/>
          </a:prstGeom>
        </p:spPr>
        <p:txBody>
          <a:bodyPr wrap="none">
            <a:spAutoFit/>
          </a:bodyPr>
          <a:lstStyle/>
          <a:p>
            <a:pPr algn="ctr"/>
            <a:r>
              <a:rPr lang="en-US" altLang="zh-CN" sz="2400" dirty="0" smtClean="0"/>
              <a:t>1. Truss </a:t>
            </a:r>
            <a:r>
              <a:rPr lang="en-US" altLang="zh-CN" sz="2400" dirty="0"/>
              <a:t>decomposition in massive </a:t>
            </a:r>
            <a:r>
              <a:rPr lang="en-US" altLang="zh-CN" sz="2400" dirty="0" smtClean="0"/>
              <a:t>networks  </a:t>
            </a:r>
            <a:r>
              <a:rPr lang="en-US" altLang="zh-CN" sz="2400" dirty="0">
                <a:solidFill>
                  <a:srgbClr val="00B0F0"/>
                </a:solidFill>
              </a:rPr>
              <a:t>(VLDB-2012 )</a:t>
            </a:r>
            <a:endParaRPr lang="zh-CN" altLang="en-US" sz="2400" dirty="0">
              <a:solidFill>
                <a:srgbClr val="00B0F0"/>
              </a:solidFill>
            </a:endParaRPr>
          </a:p>
        </p:txBody>
      </p:sp>
      <p:pic>
        <p:nvPicPr>
          <p:cNvPr id="9" name="图片 8"/>
          <p:cNvPicPr>
            <a:picLocks noChangeAspect="1"/>
          </p:cNvPicPr>
          <p:nvPr/>
        </p:nvPicPr>
        <p:blipFill>
          <a:blip r:embed="rId2">
            <a:clrChange>
              <a:clrFrom>
                <a:srgbClr val="FFFFFF"/>
              </a:clrFrom>
              <a:clrTo>
                <a:srgbClr val="FFFFFF">
                  <a:alpha val="0"/>
                </a:srgbClr>
              </a:clrTo>
            </a:clrChange>
          </a:blip>
          <a:stretch>
            <a:fillRect/>
          </a:stretch>
        </p:blipFill>
        <p:spPr>
          <a:xfrm>
            <a:off x="874282" y="1977441"/>
            <a:ext cx="10479518" cy="1918785"/>
          </a:xfrm>
          <a:prstGeom prst="rect">
            <a:avLst/>
          </a:prstGeom>
        </p:spPr>
      </p:pic>
    </p:spTree>
    <p:extLst>
      <p:ext uri="{BB962C8B-B14F-4D97-AF65-F5344CB8AC3E}">
        <p14:creationId xmlns:p14="http://schemas.microsoft.com/office/powerpoint/2010/main" val="113251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p>
        </p:txBody>
      </p:sp>
      <mc:AlternateContent xmlns:mc="http://schemas.openxmlformats.org/markup-compatibility/2006" xmlns:a14="http://schemas.microsoft.com/office/drawing/2010/main">
        <mc:Choice Requires="a14">
          <p:sp>
            <p:nvSpPr>
              <p:cNvPr id="5" name="文本框 4"/>
              <p:cNvSpPr txBox="1"/>
              <p:nvPr/>
            </p:nvSpPr>
            <p:spPr>
              <a:xfrm>
                <a:off x="339914" y="2949691"/>
                <a:ext cx="4623253"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𝑑𝑚𝑎𝑥</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9914" y="2949691"/>
                <a:ext cx="4623253" cy="307777"/>
              </a:xfrm>
              <a:prstGeom prst="rect">
                <a:avLst/>
              </a:prstGeom>
              <a:blipFill rotWithShape="0">
                <a:blip r:embed="rId3"/>
                <a:stretch>
                  <a:fillRect l="-1979" t="-2000" r="-4090"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334735" y="1459967"/>
                <a:ext cx="4829592" cy="923330"/>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Basic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Algorithmic</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Delete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(the max query distance d</a:t>
                </a:r>
                <a:r>
                  <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rPr>
                  <a:t>max</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 </a:t>
                </a:r>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334735" y="1459967"/>
                <a:ext cx="4829592" cy="923330"/>
              </a:xfrm>
              <a:prstGeom prst="rect">
                <a:avLst/>
              </a:prstGeom>
              <a:blipFill rotWithShape="0">
                <a:blip r:embed="rId4"/>
                <a:stretch>
                  <a:fillRect l="-1136"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296357" y="3682304"/>
                <a:ext cx="30257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3}</m:t>
                      </m:r>
                    </m:oMath>
                  </m:oMathPara>
                </a14:m>
                <a:endParaRPr lang="zh-CN" altLang="en-US" sz="24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296357" y="3682304"/>
                <a:ext cx="3025765" cy="369332"/>
              </a:xfrm>
              <a:prstGeom prst="rect">
                <a:avLst/>
              </a:prstGeom>
              <a:blipFill rotWithShape="0">
                <a:blip r:embed="rId5"/>
                <a:stretch>
                  <a:fillRect l="-2016" r="-3024" b="-34426"/>
                </a:stretch>
              </a:blipFill>
            </p:spPr>
            <p:txBody>
              <a:bodyPr/>
              <a:lstStyle/>
              <a:p>
                <a:r>
                  <a:rPr lang="zh-CN" altLang="en-US">
                    <a:noFill/>
                  </a:rPr>
                  <a:t> </a:t>
                </a:r>
              </a:p>
            </p:txBody>
          </p:sp>
        </mc:Fallback>
      </mc:AlternateContent>
      <p:sp>
        <p:nvSpPr>
          <p:cNvPr id="69" name="矩形 68"/>
          <p:cNvSpPr/>
          <p:nvPr/>
        </p:nvSpPr>
        <p:spPr>
          <a:xfrm>
            <a:off x="334734" y="5317305"/>
            <a:ext cx="4838175"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he </a:t>
            </a:r>
            <a:r>
              <a:rPr lang="zh-CN" altLang="en-US" dirty="0">
                <a:latin typeface="微软雅黑" panose="020B0503020204020204" pitchFamily="34" charset="-122"/>
                <a:ea typeface="微软雅黑" panose="020B0503020204020204" pitchFamily="34" charset="-122"/>
                <a:cs typeface="Arial" panose="020B0604020202020204" pitchFamily="34" charset="0"/>
              </a:rPr>
              <a:t>remaining graph does not contain Q</a:t>
            </a:r>
          </a:p>
        </p:txBody>
      </p:sp>
      <p:sp>
        <p:nvSpPr>
          <p:cNvPr id="70" name="矩形 69"/>
          <p:cNvSpPr/>
          <p:nvPr/>
        </p:nvSpPr>
        <p:spPr>
          <a:xfrm>
            <a:off x="334735" y="4508523"/>
            <a:ext cx="2457083"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R</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emoving </a:t>
            </a:r>
            <a:r>
              <a:rPr lang="zh-CN" altLang="en-US" dirty="0">
                <a:latin typeface="微软雅黑" panose="020B0503020204020204" pitchFamily="34" charset="-122"/>
                <a:ea typeface="微软雅黑" panose="020B0503020204020204" pitchFamily="34" charset="-122"/>
                <a:cs typeface="Arial" panose="020B0604020202020204" pitchFamily="34" charset="0"/>
              </a:rPr>
              <a:t>L from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p:nvPr/>
        </p:nvSpPr>
        <p:spPr>
          <a:xfrm>
            <a:off x="6186582" y="5317305"/>
            <a:ext cx="37883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The approximation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quality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low</a:t>
            </a:r>
            <a:endPar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20</a:t>
            </a:fld>
            <a:endParaRPr lang="zh-CN" altLang="en-US"/>
          </a:p>
        </p:txBody>
      </p:sp>
    </p:spTree>
    <p:extLst>
      <p:ext uri="{BB962C8B-B14F-4D97-AF65-F5344CB8AC3E}">
        <p14:creationId xmlns:p14="http://schemas.microsoft.com/office/powerpoint/2010/main" val="182676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 grpId="0"/>
      <p:bldP spid="68" grpId="0"/>
      <p:bldP spid="69" grpId="0"/>
      <p:bldP spid="70" grpId="0"/>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773386" y="508085"/>
            <a:ext cx="270458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Local Exploration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435299" y="1526503"/>
            <a:ext cx="4060342" cy="92333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Form a Steiner Tree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connect</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all query nodes</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35299" y="2494414"/>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435299" y="3234794"/>
            <a:ext cx="381707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Find the higest k containing Q</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0" name="组合 99"/>
          <p:cNvGrpSpPr/>
          <p:nvPr/>
        </p:nvGrpSpPr>
        <p:grpSpPr>
          <a:xfrm>
            <a:off x="4752108" y="444631"/>
            <a:ext cx="7257789" cy="3985853"/>
            <a:chOff x="4752108" y="444631"/>
            <a:chExt cx="7257789" cy="3985853"/>
          </a:xfrm>
        </p:grpSpPr>
        <p:sp>
          <p:nvSpPr>
            <p:cNvPr id="10" name="椭圆 9"/>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2" name="椭圆 11"/>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 name="椭圆 13"/>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6" name="椭圆 15"/>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0" name="椭圆 19"/>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2" name="椭圆 21"/>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4" name="椭圆 23"/>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6" name="椭圆 25"/>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0" name="直接连接符 29"/>
            <p:cNvCxnSpPr>
              <a:stCxn id="10" idx="6"/>
              <a:endCxn id="16"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6" name="直接连接符 35"/>
            <p:cNvCxnSpPr>
              <a:stCxn id="28" idx="5"/>
              <a:endCxn id="33"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40" name="直接连接符 39"/>
            <p:cNvCxnSpPr>
              <a:stCxn id="28" idx="4"/>
              <a:endCxn id="38"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1" name="文本框 60"/>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2" name="文本框 61"/>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3" name="文本框 62"/>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4" name="文本框 63"/>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grpSp>
      <p:cxnSp>
        <p:nvCxnSpPr>
          <p:cNvPr id="65" name="直接连接符 64"/>
          <p:cNvCxnSpPr/>
          <p:nvPr/>
        </p:nvCxnSpPr>
        <p:spPr>
          <a:xfrm>
            <a:off x="5179391" y="3312194"/>
            <a:ext cx="1475067" cy="76334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3757" y="3243419"/>
            <a:ext cx="1482601" cy="764194"/>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flipH="1" flipV="1">
            <a:off x="5248301" y="548022"/>
            <a:ext cx="1929714" cy="2539315"/>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003954" y="834712"/>
            <a:ext cx="1998505" cy="1929714"/>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12750" y="3843382"/>
            <a:ext cx="4439357" cy="458908"/>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5" name="直接连接符 84"/>
          <p:cNvCxnSpPr/>
          <p:nvPr/>
        </p:nvCxnSpPr>
        <p:spPr>
          <a:xfrm>
            <a:off x="7009401" y="4055238"/>
            <a:ext cx="1834896"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156706" y="3246279"/>
            <a:ext cx="676280" cy="68172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12750" y="4527586"/>
            <a:ext cx="4439357" cy="507831"/>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8" name="文本框 97"/>
              <p:cNvSpPr txBox="1"/>
              <p:nvPr/>
            </p:nvSpPr>
            <p:spPr>
              <a:xfrm>
                <a:off x="5263000" y="4973739"/>
                <a:ext cx="5277470" cy="323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𝑑𝑖𝑠𝑡</m:t>
                          </m:r>
                        </m:e>
                      </m:acc>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𝑑𝑖𝑠𝑡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zh-CN" altLang="en-US" sz="2000" i="1">
                          <a:latin typeface="Cambria Math" panose="02040503050406030204" pitchFamily="18" charset="0"/>
                        </a:rPr>
                        <m:t>𝛾</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i="1">
                              <a:latin typeface="Cambria Math" panose="02040503050406030204" pitchFamily="18" charset="0"/>
                            </a:rPr>
                            <m:t>𝜏</m:t>
                          </m:r>
                        </m:e>
                      </m:acc>
                      <m:d>
                        <m:dPr>
                          <m:ctrlPr>
                            <a:rPr lang="en-US" altLang="zh-CN" sz="2000" i="1">
                              <a:latin typeface="Cambria Math" panose="02040503050406030204" pitchFamily="18" charset="0"/>
                            </a:rPr>
                          </m:ctrlPr>
                        </m:dPr>
                        <m:e>
                          <m:r>
                            <a:rPr lang="zh-CN" altLang="en-US" sz="2000" i="1">
                              <a:latin typeface="Cambria Math" panose="02040503050406030204" pitchFamily="18" charset="0"/>
                            </a:rPr>
                            <m:t>𝜙</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𝑚𝑖𝑛</m:t>
                          </m:r>
                        </m:e>
                        <m:sub>
                          <m:r>
                            <a:rPr lang="en-US" altLang="zh-CN" sz="2000" i="1">
                              <a:latin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sub>
                      </m:sSub>
                      <m:r>
                        <a:rPr lang="zh-CN" altLang="en-US" sz="2000" i="1">
                          <a:latin typeface="Cambria Math" panose="02040503050406030204" pitchFamily="18" charset="0"/>
                        </a:rPr>
                        <m:t>𝜏</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m:oMathPara>
                </a14:m>
                <a:endParaRPr lang="zh-CN" altLang="en-US" sz="20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5263000" y="4973739"/>
                <a:ext cx="5277470" cy="323999"/>
              </a:xfrm>
              <a:prstGeom prst="rect">
                <a:avLst/>
              </a:prstGeom>
              <a:blipFill rotWithShape="0">
                <a:blip r:embed="rId3"/>
                <a:stretch>
                  <a:fillRect l="-693" t="-26415" r="-1270"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233777" y="5566184"/>
                <a:ext cx="4644990" cy="369332"/>
              </a:xfrm>
              <a:prstGeom prst="rect">
                <a:avLst/>
              </a:prstGeom>
            </p:spPr>
            <p:txBody>
              <a:bodyPr wrap="none">
                <a:spAutoFit/>
              </a:bodyPr>
              <a:lstStyle/>
              <a:p>
                <a14:m>
                  <m:oMath xmlns:m="http://schemas.openxmlformats.org/officeDocument/2006/math">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𝜏</m:t>
                        </m:r>
                      </m:e>
                    </m:acc>
                    <m:d>
                      <m:dPr>
                        <m:ctrlPr>
                          <a:rPr lang="en-US" altLang="zh-CN" i="1">
                            <a:latin typeface="Cambria Math" panose="02040503050406030204" pitchFamily="18" charset="0"/>
                          </a:rPr>
                        </m:ctrlPr>
                      </m:dPr>
                      <m:e>
                        <m:r>
                          <a:rPr lang="zh-CN" altLang="en-US" i="1">
                            <a:latin typeface="Cambria Math" panose="02040503050406030204" pitchFamily="18" charset="0"/>
                          </a:rPr>
                          <m:t>𝜙</m:t>
                        </m:r>
                      </m:e>
                    </m:d>
                  </m:oMath>
                </a14:m>
                <a:r>
                  <a:rPr lang="zh-CN" altLang="en-US" dirty="0" smtClean="0"/>
                  <a:t> </a:t>
                </a:r>
                <a:r>
                  <a:rPr lang="en-US" altLang="zh-CN" dirty="0" smtClean="0"/>
                  <a:t>is the maxmum trussness of any edge in G</a:t>
                </a:r>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5233777" y="5566184"/>
                <a:ext cx="4644990" cy="369332"/>
              </a:xfrm>
              <a:prstGeom prst="rect">
                <a:avLst/>
              </a:prstGeom>
              <a:blipFill rotWithShape="0">
                <a:blip r:embed="rId4"/>
                <a:stretch>
                  <a:fillRect t="-8197" b="-2459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21</a:t>
            </a:fld>
            <a:endParaRPr lang="zh-CN" altLang="en-US"/>
          </a:p>
        </p:txBody>
      </p:sp>
      <mc:AlternateContent xmlns:mc="http://schemas.openxmlformats.org/markup-compatibility/2006" xmlns:a14="http://schemas.microsoft.com/office/drawing/2010/main">
        <mc:Choice Requires="a14">
          <p:sp>
            <p:nvSpPr>
              <p:cNvPr id="74" name="矩形 73"/>
              <p:cNvSpPr/>
              <p:nvPr/>
            </p:nvSpPr>
            <p:spPr>
              <a:xfrm>
                <a:off x="5016268" y="6914956"/>
                <a:ext cx="5919501" cy="6437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sub>
                      </m:sSub>
                      <m:r>
                        <a:rPr lang="zh-CN" altLang="en-US" i="1">
                          <a:latin typeface="Cambria Math" panose="02040503050406030204" pitchFamily="18" charset="0"/>
                        </a:rPr>
                        <m:t>𝜏</m:t>
                      </m:r>
                      <m:d>
                        <m:dPr>
                          <m:ctrlPr>
                            <a:rPr lang="en-US" altLang="zh-CN" i="1">
                              <a:latin typeface="Cambria Math" panose="02040503050406030204" pitchFamily="18" charset="0"/>
                            </a:rPr>
                          </m:ctrlPr>
                        </m:dPr>
                        <m:e>
                          <m:r>
                            <a:rPr lang="en-US" altLang="zh-CN" i="1">
                              <a:latin typeface="Cambria Math" panose="02040503050406030204" pitchFamily="18" charset="0"/>
                            </a:rPr>
                            <m:t>𝑒</m:t>
                          </m:r>
                        </m:e>
                      </m:d>
                      <m:r>
                        <a:rPr lang="zh-CN" altLang="en-US" i="1" dirty="0">
                          <a:latin typeface="Cambria Math" panose="02040503050406030204" pitchFamily="18" charset="0"/>
                        </a:rPr>
                        <m:t>代表</m:t>
                      </m:r>
                      <m:r>
                        <a:rPr lang="en-US" altLang="zh-CN" b="0" i="1" dirty="0" smtClean="0">
                          <a:latin typeface="Cambria Math" panose="02040503050406030204" pitchFamily="18" charset="0"/>
                        </a:rPr>
                        <m:t>𝑢</m:t>
                      </m:r>
                      <m:r>
                        <a:rPr lang="zh-CN" altLang="en-US" i="1" dirty="0">
                          <a:latin typeface="Cambria Math" panose="02040503050406030204" pitchFamily="18" charset="0"/>
                        </a:rPr>
                        <m:t>到时</m:t>
                      </m:r>
                      <m:r>
                        <a:rPr lang="en-US" altLang="zh-CN" b="0" i="1" dirty="0" smtClean="0">
                          <a:latin typeface="Cambria Math" panose="02040503050406030204" pitchFamily="18" charset="0"/>
                        </a:rPr>
                        <m:t>𝑣</m:t>
                      </m:r>
                      <m:r>
                        <a:rPr lang="zh-CN" altLang="en-US" b="0" i="1" dirty="0" smtClean="0">
                          <a:latin typeface="Cambria Math" panose="02040503050406030204" pitchFamily="18" charset="0"/>
                        </a:rPr>
                        <m:t>的</m:t>
                      </m:r>
                      <m:r>
                        <a:rPr lang="zh-CN" altLang="en-US" i="1" dirty="0">
                          <a:latin typeface="Cambria Math" panose="02040503050406030204" pitchFamily="18" charset="0"/>
                        </a:rPr>
                        <m:t>路径</m:t>
                      </m:r>
                      <m:r>
                        <a:rPr lang="zh-CN" altLang="en-US" b="0" i="1" dirty="0" smtClean="0">
                          <a:latin typeface="Cambria Math" panose="02040503050406030204" pitchFamily="18" charset="0"/>
                        </a:rPr>
                        <m:t>上</m:t>
                      </m:r>
                      <m:r>
                        <m:rPr>
                          <m:sty m:val="p"/>
                        </m:rPr>
                        <a:rPr lang="en-US" altLang="zh-CN" i="1" dirty="0">
                          <a:latin typeface="Cambria Math" panose="02040503050406030204" pitchFamily="18" charset="0"/>
                        </a:rPr>
                        <m:t>Trussness</m:t>
                      </m:r>
                      <m:r>
                        <a:rPr lang="zh-CN" altLang="en-US" i="1" dirty="0" smtClean="0">
                          <a:latin typeface="Cambria Math" panose="02040503050406030204" pitchFamily="18" charset="0"/>
                        </a:rPr>
                        <m:t>最小</m:t>
                      </m:r>
                      <m:r>
                        <a:rPr lang="zh-CN" altLang="en-US" b="0" i="1" dirty="0" smtClean="0">
                          <a:latin typeface="Cambria Math" panose="02040503050406030204" pitchFamily="18" charset="0"/>
                        </a:rPr>
                        <m:t>的边的</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Trussness</m:t>
                      </m:r>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5016268" y="6914956"/>
                <a:ext cx="5919501" cy="643766"/>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109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left)">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3" grpId="0"/>
      <p:bldP spid="97" grpId="0"/>
      <p:bldP spid="98" grpId="0"/>
      <p:bldP spid="99" grpId="0"/>
      <p:bldP spid="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椭圆 2"/>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 name="文本框 3"/>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5" name="椭圆 4"/>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7" name="椭圆 6"/>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9" name="椭圆 8"/>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1" name="椭圆 10"/>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3" name="椭圆 12"/>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5" name="椭圆 14"/>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7" name="椭圆 16"/>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9" name="椭圆 18"/>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1" name="椭圆 20"/>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3" name="直接连接符 22"/>
          <p:cNvCxnSpPr>
            <a:stCxn id="3" idx="6"/>
            <a:endCxn id="9"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6"/>
            <a:endCxn id="11"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7" name="直接连接符 26"/>
          <p:cNvCxnSpPr>
            <a:stCxn id="13" idx="6"/>
            <a:endCxn id="26"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29" name="直接连接符 28"/>
          <p:cNvCxnSpPr>
            <a:stCxn id="21" idx="5"/>
            <a:endCxn id="26"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3"/>
            <a:endCxn id="13"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3" name="直接连接符 32"/>
          <p:cNvCxnSpPr>
            <a:stCxn id="21" idx="4"/>
            <a:endCxn id="31"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4"/>
            <a:endCxn id="31"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5"/>
            <a:endCxn id="31"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4"/>
            <a:endCxn id="7"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5"/>
            <a:endCxn id="13"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11"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7"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4"/>
            <a:endCxn id="5"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9"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4"/>
            <a:endCxn id="5"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2"/>
            <a:endCxn id="3"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6"/>
            <a:endCxn id="15"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5"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7" idx="5"/>
            <a:endCxn id="11"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38"/>
          <p:cNvCxnSpPr>
            <a:stCxn id="19" idx="2"/>
            <a:endCxn id="3"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41"/>
          <p:cNvCxnSpPr>
            <a:stCxn id="19" idx="6"/>
            <a:endCxn id="13"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4" name="文本框 53"/>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5" name="文本框 54"/>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6" name="文本框 5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7" name="文本框 5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58" name="直接连接符 57"/>
          <p:cNvCxnSpPr>
            <a:stCxn id="3" idx="5"/>
            <a:endCxn id="5" idx="2"/>
          </p:cNvCxnSpPr>
          <p:nvPr/>
        </p:nvCxnSpPr>
        <p:spPr>
          <a:xfrm>
            <a:off x="5172910" y="313823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 idx="6"/>
            <a:endCxn id="7" idx="2"/>
          </p:cNvCxnSpPr>
          <p:nvPr/>
        </p:nvCxnSpPr>
        <p:spPr>
          <a:xfrm>
            <a:off x="6990544" y="392800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 idx="7"/>
            <a:endCxn id="13" idx="3"/>
          </p:cNvCxnSpPr>
          <p:nvPr/>
        </p:nvCxnSpPr>
        <p:spPr>
          <a:xfrm flipV="1">
            <a:off x="9057145" y="313823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9603" y="1522919"/>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p:cNvSpPr txBox="1"/>
              <p:nvPr/>
            </p:nvSpPr>
            <p:spPr>
              <a:xfrm>
                <a:off x="780787" y="2200589"/>
                <a:ext cx="2375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𝑚𝑖𝑛</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sub>
                      </m:sSub>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=4</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80787" y="2200589"/>
                <a:ext cx="2375587" cy="307777"/>
              </a:xfrm>
              <a:prstGeom prst="rect">
                <a:avLst/>
              </a:prstGeom>
              <a:blipFill rotWithShape="0">
                <a:blip r:embed="rId3"/>
                <a:stretch>
                  <a:fillRect l="-2051" r="-205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25853" y="2710729"/>
                <a:ext cx="2319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𝐺𝑡</m:t>
                      </m:r>
                    </m:oMath>
                  </m:oMathPara>
                </a14:m>
                <a:endParaRPr lang="zh-CN" altLang="en-US" sz="20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25853" y="2710729"/>
                <a:ext cx="2319546" cy="307777"/>
              </a:xfrm>
              <a:prstGeom prst="rect">
                <a:avLst/>
              </a:prstGeom>
              <a:blipFill rotWithShape="0">
                <a:blip r:embed="rId4"/>
                <a:stretch>
                  <a:fillRect l="-262" r="-1050" b="-16000"/>
                </a:stretch>
              </a:blipFill>
            </p:spPr>
            <p:txBody>
              <a:bodyPr/>
              <a:lstStyle/>
              <a:p>
                <a:r>
                  <a:rPr lang="zh-CN" altLang="en-US">
                    <a:noFill/>
                  </a:rPr>
                  <a:t> </a:t>
                </a:r>
              </a:p>
            </p:txBody>
          </p:sp>
        </mc:Fallback>
      </mc:AlternateContent>
      <p:cxnSp>
        <p:nvCxnSpPr>
          <p:cNvPr id="74" name="直接连接符 73"/>
          <p:cNvCxnSpPr>
            <a:stCxn id="3" idx="7"/>
            <a:endCxn id="17" idx="2"/>
          </p:cNvCxnSpPr>
          <p:nvPr/>
        </p:nvCxnSpPr>
        <p:spPr>
          <a:xfrm flipV="1">
            <a:off x="5172910" y="216241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 idx="6"/>
            <a:endCxn id="9" idx="2"/>
          </p:cNvCxnSpPr>
          <p:nvPr/>
        </p:nvCxnSpPr>
        <p:spPr>
          <a:xfrm>
            <a:off x="5210175" y="304826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5" idx="1"/>
          </p:cNvCxnSpPr>
          <p:nvPr/>
        </p:nvCxnSpPr>
        <p:spPr>
          <a:xfrm>
            <a:off x="6164958" y="3172157"/>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7" idx="4"/>
            <a:endCxn id="5" idx="0"/>
          </p:cNvCxnSpPr>
          <p:nvPr/>
        </p:nvCxnSpPr>
        <p:spPr>
          <a:xfrm flipH="1">
            <a:off x="6863312" y="228965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 idx="7"/>
          </p:cNvCxnSpPr>
          <p:nvPr/>
        </p:nvCxnSpPr>
        <p:spPr>
          <a:xfrm flipH="1">
            <a:off x="6953279" y="222809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9" idx="5"/>
          </p:cNvCxnSpPr>
          <p:nvPr/>
        </p:nvCxnSpPr>
        <p:spPr>
          <a:xfrm>
            <a:off x="6266783" y="313823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 idx="5"/>
            <a:endCxn id="7" idx="1"/>
          </p:cNvCxnSpPr>
          <p:nvPr/>
        </p:nvCxnSpPr>
        <p:spPr>
          <a:xfrm>
            <a:off x="8370317" y="313823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5" idx="4"/>
            <a:endCxn id="7" idx="0"/>
          </p:cNvCxnSpPr>
          <p:nvPr/>
        </p:nvCxnSpPr>
        <p:spPr>
          <a:xfrm>
            <a:off x="8967178" y="229220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 idx="6"/>
            <a:endCxn id="13" idx="2"/>
          </p:cNvCxnSpPr>
          <p:nvPr/>
        </p:nvCxnSpPr>
        <p:spPr>
          <a:xfrm>
            <a:off x="8407582" y="304826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 idx="5"/>
            <a:endCxn id="13" idx="1"/>
          </p:cNvCxnSpPr>
          <p:nvPr/>
        </p:nvCxnSpPr>
        <p:spPr>
          <a:xfrm>
            <a:off x="9057145" y="225494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1" idx="3"/>
            <a:endCxn id="13" idx="7"/>
          </p:cNvCxnSpPr>
          <p:nvPr/>
        </p:nvCxnSpPr>
        <p:spPr>
          <a:xfrm flipH="1">
            <a:off x="9965194" y="2252386"/>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6" idx="2"/>
            <a:endCxn id="13" idx="6"/>
          </p:cNvCxnSpPr>
          <p:nvPr/>
        </p:nvCxnSpPr>
        <p:spPr>
          <a:xfrm flipH="1">
            <a:off x="10002459" y="3048266"/>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1"/>
            <a:endCxn id="13" idx="5"/>
          </p:cNvCxnSpPr>
          <p:nvPr/>
        </p:nvCxnSpPr>
        <p:spPr>
          <a:xfrm flipH="1" flipV="1">
            <a:off x="9965194" y="3138233"/>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780787" y="3246311"/>
                <a:ext cx="950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oMath>
                  </m:oMathPara>
                </a14:m>
                <a:endParaRPr lang="zh-CN" altLang="en-US" sz="2000"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780787" y="3246311"/>
                <a:ext cx="950004" cy="307777"/>
              </a:xfrm>
              <a:prstGeom prst="rect">
                <a:avLst/>
              </a:prstGeom>
              <a:blipFill rotWithShape="0">
                <a:blip r:embed="rId5"/>
                <a:stretch>
                  <a:fillRect l="-8974" r="-5128" b="-34000"/>
                </a:stretch>
              </a:blipFill>
            </p:spPr>
            <p:txBody>
              <a:bodyPr/>
              <a:lstStyle/>
              <a:p>
                <a:r>
                  <a:rPr lang="zh-CN" altLang="en-US">
                    <a:noFill/>
                  </a:rPr>
                  <a:t> </a:t>
                </a:r>
              </a:p>
            </p:txBody>
          </p:sp>
        </mc:Fallback>
      </mc:AlternateContent>
      <p:grpSp>
        <p:nvGrpSpPr>
          <p:cNvPr id="146" name="组合 145"/>
          <p:cNvGrpSpPr/>
          <p:nvPr/>
        </p:nvGrpSpPr>
        <p:grpSpPr>
          <a:xfrm>
            <a:off x="6176816" y="2162419"/>
            <a:ext cx="5265359" cy="1675620"/>
            <a:chOff x="6176816" y="2162419"/>
            <a:chExt cx="5265359" cy="1675620"/>
          </a:xfrm>
        </p:grpSpPr>
        <p:cxnSp>
          <p:nvCxnSpPr>
            <p:cNvPr id="118" name="直接连接符 117"/>
            <p:cNvCxnSpPr>
              <a:stCxn id="17" idx="3"/>
              <a:endCxn id="9" idx="0"/>
            </p:cNvCxnSpPr>
            <p:nvPr/>
          </p:nvCxnSpPr>
          <p:spPr>
            <a:xfrm flipH="1">
              <a:off x="6176816" y="2252386"/>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 idx="2"/>
              <a:endCxn id="9" idx="6"/>
            </p:cNvCxnSpPr>
            <p:nvPr/>
          </p:nvCxnSpPr>
          <p:spPr>
            <a:xfrm flipH="1">
              <a:off x="6304048" y="3048266"/>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 idx="1"/>
              <a:endCxn id="17" idx="5"/>
            </p:cNvCxnSpPr>
            <p:nvPr/>
          </p:nvCxnSpPr>
          <p:spPr>
            <a:xfrm flipH="1" flipV="1">
              <a:off x="6957628" y="2252386"/>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 idx="2"/>
              <a:endCxn id="17" idx="6"/>
            </p:cNvCxnSpPr>
            <p:nvPr/>
          </p:nvCxnSpPr>
          <p:spPr>
            <a:xfrm flipH="1" flipV="1">
              <a:off x="6994893" y="2162419"/>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7"/>
              <a:endCxn id="15" idx="3"/>
            </p:cNvCxnSpPr>
            <p:nvPr/>
          </p:nvCxnSpPr>
          <p:spPr>
            <a:xfrm flipV="1">
              <a:off x="8370317" y="2254943"/>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26" idx="4"/>
              <a:endCxn id="31" idx="7"/>
            </p:cNvCxnSpPr>
            <p:nvPr/>
          </p:nvCxnSpPr>
          <p:spPr>
            <a:xfrm flipH="1">
              <a:off x="10858205" y="3175498"/>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1" idx="4"/>
              <a:endCxn id="31" idx="0"/>
            </p:cNvCxnSpPr>
            <p:nvPr/>
          </p:nvCxnSpPr>
          <p:spPr>
            <a:xfrm flipH="1">
              <a:off x="10768238" y="2289651"/>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 idx="5"/>
              <a:endCxn id="26" idx="0"/>
            </p:cNvCxnSpPr>
            <p:nvPr/>
          </p:nvCxnSpPr>
          <p:spPr>
            <a:xfrm>
              <a:off x="10859970" y="2252386"/>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598143" y="3861479"/>
            <a:ext cx="585487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pply a truss decomposition algorithm 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G</a:t>
            </a:r>
            <a:r>
              <a:rPr lang="zh-CN" altLang="en-US" baseline="-25000" dirty="0" smtClean="0">
                <a:latin typeface="微软雅黑" panose="020B0503020204020204" pitchFamily="34" charset="-122"/>
                <a:ea typeface="微软雅黑" panose="020B0503020204020204" pitchFamily="34" charset="-122"/>
                <a:cs typeface="Arial" panose="020B0604020202020204" pitchFamily="34" charset="0"/>
              </a:rPr>
              <a:t>t</a:t>
            </a:r>
            <a:endPar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extract the maximal connected k-truss subgraph Ht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3" name="矩形 142"/>
          <p:cNvSpPr/>
          <p:nvPr/>
        </p:nvSpPr>
        <p:spPr>
          <a:xfrm>
            <a:off x="435299" y="4603124"/>
            <a:ext cx="1731243"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Bulk Delete</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44" name="文本框 143"/>
              <p:cNvSpPr txBox="1"/>
              <p:nvPr/>
            </p:nvSpPr>
            <p:spPr>
              <a:xfrm>
                <a:off x="722126" y="5285110"/>
                <a:ext cx="4295022"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4" name="文本框 143"/>
              <p:cNvSpPr txBox="1">
                <a:spLocks noRot="1" noChangeAspect="1" noMove="1" noResize="1" noEditPoints="1" noAdjustHandles="1" noChangeArrowheads="1" noChangeShapeType="1" noTextEdit="1"/>
              </p:cNvSpPr>
              <p:nvPr/>
            </p:nvSpPr>
            <p:spPr>
              <a:xfrm>
                <a:off x="722126" y="5285110"/>
                <a:ext cx="4295022" cy="307777"/>
              </a:xfrm>
              <a:prstGeom prst="rect">
                <a:avLst/>
              </a:prstGeom>
              <a:blipFill rotWithShape="0">
                <a:blip r:embed="rId6"/>
                <a:stretch>
                  <a:fillRect l="-1986" t="-2000" r="-567"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722126" y="5916061"/>
                <a:ext cx="3906454"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5" name="文本框 144"/>
              <p:cNvSpPr txBox="1">
                <a:spLocks noRot="1" noChangeAspect="1" noMove="1" noResize="1" noEditPoints="1" noAdjustHandles="1" noChangeArrowheads="1" noChangeShapeType="1" noTextEdit="1"/>
              </p:cNvSpPr>
              <p:nvPr/>
            </p:nvSpPr>
            <p:spPr>
              <a:xfrm>
                <a:off x="722126" y="5916061"/>
                <a:ext cx="3906454" cy="307777"/>
              </a:xfrm>
              <a:prstGeom prst="rect">
                <a:avLst/>
              </a:prstGeom>
              <a:blipFill rotWithShape="0">
                <a:blip r:embed="rId7"/>
                <a:stretch>
                  <a:fillRect l="-2496" t="-1961" r="-780" b="-33333"/>
                </a:stretch>
              </a:blipFill>
            </p:spPr>
            <p:txBody>
              <a:bodyPr/>
              <a:lstStyle/>
              <a:p>
                <a:r>
                  <a:rPr lang="zh-CN" altLang="en-US">
                    <a:noFill/>
                  </a:rPr>
                  <a:t> </a:t>
                </a:r>
              </a:p>
            </p:txBody>
          </p:sp>
        </mc:Fallback>
      </mc:AlternateContent>
      <p:sp>
        <p:nvSpPr>
          <p:cNvPr id="36" name="灯片编号占位符 35"/>
          <p:cNvSpPr>
            <a:spLocks noGrp="1"/>
          </p:cNvSpPr>
          <p:nvPr>
            <p:ph type="sldNum" sz="quarter" idx="12"/>
          </p:nvPr>
        </p:nvSpPr>
        <p:spPr/>
        <p:txBody>
          <a:bodyPr/>
          <a:lstStyle/>
          <a:p>
            <a:fld id="{88413682-CD23-4EBB-B68D-B3BFF0A874F3}" type="slidenum">
              <a:rPr lang="zh-CN" altLang="en-US" smtClean="0"/>
              <a:t>22</a:t>
            </a:fld>
            <a:endParaRPr lang="zh-CN" altLang="en-US"/>
          </a:p>
        </p:txBody>
      </p:sp>
    </p:spTree>
    <p:extLst>
      <p:ext uri="{BB962C8B-B14F-4D97-AF65-F5344CB8AC3E}">
        <p14:creationId xmlns:p14="http://schemas.microsoft.com/office/powerpoint/2010/main" val="408535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par>
                                <p:cTn id="23" presetID="22" presetClass="entr" presetSubtype="8"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wipe(down)">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wipe(down)">
                                      <p:cBhvr>
                                        <p:cTn id="41" dur="500"/>
                                        <p:tgtEl>
                                          <p:spTgt spid="91"/>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4"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wipe(down)">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par>
                                <p:cTn id="53" presetID="22" presetClass="entr" presetSubtype="2" fill="hold"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right)">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par>
                                <p:cTn id="61" presetID="22" presetClass="entr" presetSubtype="8"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wipe(left)">
                                      <p:cBhvr>
                                        <p:cTn id="63" dur="500"/>
                                        <p:tgtEl>
                                          <p:spTgt spid="111"/>
                                        </p:tgtEl>
                                      </p:cBhvr>
                                    </p:animEffect>
                                  </p:childTnLst>
                                </p:cTn>
                              </p:par>
                              <p:par>
                                <p:cTn id="64" presetID="22" presetClass="entr" presetSubtype="8"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wipe(left)">
                                      <p:cBhvr>
                                        <p:cTn id="66" dur="500"/>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down)">
                                      <p:cBhvr>
                                        <p:cTn id="71" dur="580">
                                          <p:stCondLst>
                                            <p:cond delay="0"/>
                                          </p:stCondLst>
                                        </p:cTn>
                                        <p:tgtEl>
                                          <p:spTgt spid="146"/>
                                        </p:tgtEl>
                                      </p:cBhvr>
                                    </p:animEffect>
                                    <p:anim calcmode="lin" valueType="num">
                                      <p:cBhvr>
                                        <p:cTn id="72"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77" dur="26">
                                          <p:stCondLst>
                                            <p:cond delay="650"/>
                                          </p:stCondLst>
                                        </p:cTn>
                                        <p:tgtEl>
                                          <p:spTgt spid="146"/>
                                        </p:tgtEl>
                                      </p:cBhvr>
                                      <p:to x="100000" y="60000"/>
                                    </p:animScale>
                                    <p:animScale>
                                      <p:cBhvr>
                                        <p:cTn id="78" dur="166" decel="50000">
                                          <p:stCondLst>
                                            <p:cond delay="676"/>
                                          </p:stCondLst>
                                        </p:cTn>
                                        <p:tgtEl>
                                          <p:spTgt spid="146"/>
                                        </p:tgtEl>
                                      </p:cBhvr>
                                      <p:to x="100000" y="100000"/>
                                    </p:animScale>
                                    <p:animScale>
                                      <p:cBhvr>
                                        <p:cTn id="79" dur="26">
                                          <p:stCondLst>
                                            <p:cond delay="1312"/>
                                          </p:stCondLst>
                                        </p:cTn>
                                        <p:tgtEl>
                                          <p:spTgt spid="146"/>
                                        </p:tgtEl>
                                      </p:cBhvr>
                                      <p:to x="100000" y="80000"/>
                                    </p:animScale>
                                    <p:animScale>
                                      <p:cBhvr>
                                        <p:cTn id="80" dur="166" decel="50000">
                                          <p:stCondLst>
                                            <p:cond delay="1338"/>
                                          </p:stCondLst>
                                        </p:cTn>
                                        <p:tgtEl>
                                          <p:spTgt spid="146"/>
                                        </p:tgtEl>
                                      </p:cBhvr>
                                      <p:to x="100000" y="100000"/>
                                    </p:animScale>
                                    <p:animScale>
                                      <p:cBhvr>
                                        <p:cTn id="81" dur="26">
                                          <p:stCondLst>
                                            <p:cond delay="1642"/>
                                          </p:stCondLst>
                                        </p:cTn>
                                        <p:tgtEl>
                                          <p:spTgt spid="146"/>
                                        </p:tgtEl>
                                      </p:cBhvr>
                                      <p:to x="100000" y="90000"/>
                                    </p:animScale>
                                    <p:animScale>
                                      <p:cBhvr>
                                        <p:cTn id="82" dur="166" decel="50000">
                                          <p:stCondLst>
                                            <p:cond delay="1668"/>
                                          </p:stCondLst>
                                        </p:cTn>
                                        <p:tgtEl>
                                          <p:spTgt spid="146"/>
                                        </p:tgtEl>
                                      </p:cBhvr>
                                      <p:to x="100000" y="100000"/>
                                    </p:animScale>
                                    <p:animScale>
                                      <p:cBhvr>
                                        <p:cTn id="83" dur="26">
                                          <p:stCondLst>
                                            <p:cond delay="1808"/>
                                          </p:stCondLst>
                                        </p:cTn>
                                        <p:tgtEl>
                                          <p:spTgt spid="146"/>
                                        </p:tgtEl>
                                      </p:cBhvr>
                                      <p:to x="100000" y="95000"/>
                                    </p:animScale>
                                    <p:animScale>
                                      <p:cBhvr>
                                        <p:cTn id="84" dur="166" decel="50000">
                                          <p:stCondLst>
                                            <p:cond delay="1834"/>
                                          </p:stCondLst>
                                        </p:cTn>
                                        <p:tgtEl>
                                          <p:spTgt spid="146"/>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fade">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45"/>
                                        </p:tgtEl>
                                        <p:attrNameLst>
                                          <p:attrName>style.visibility</p:attrName>
                                        </p:attrNameLst>
                                      </p:cBhvr>
                                      <p:to>
                                        <p:strVal val="visible"/>
                                      </p:to>
                                    </p:set>
                                    <p:animEffect transition="in" filter="fade">
                                      <p:cBhvr>
                                        <p:cTn id="10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117" grpId="0"/>
      <p:bldP spid="142" grpId="0"/>
      <p:bldP spid="143" grpId="0"/>
      <p:bldP spid="144" grpId="0"/>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30199" y="539261"/>
            <a:ext cx="5399315"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作者提出的 </a:t>
            </a:r>
            <a:r>
              <a:rPr lang="en-US" altLang="zh-CN" dirty="0" smtClean="0">
                <a:latin typeface="微软雅黑" panose="020B0503020204020204" pitchFamily="34" charset="-122"/>
                <a:ea typeface="微软雅黑" panose="020B0503020204020204" pitchFamily="34" charset="-122"/>
              </a:rPr>
              <a:t>LCTC </a:t>
            </a:r>
            <a:r>
              <a:rPr lang="zh-CN" altLang="en-US" dirty="0" smtClean="0">
                <a:latin typeface="微软雅黑" panose="020B0503020204020204" pitchFamily="34" charset="-122"/>
                <a:ea typeface="微软雅黑" panose="020B0503020204020204" pitchFamily="34" charset="-122"/>
              </a:rPr>
              <a:t>原始方法：</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生</a:t>
            </a:r>
            <a:r>
              <a:rPr lang="zh-CN" altLang="en-US" dirty="0" smtClean="0">
                <a:latin typeface="微软雅黑" panose="020B0503020204020204" pitchFamily="34" charset="-122"/>
                <a:ea typeface="微软雅黑" panose="020B0503020204020204" pitchFamily="34" charset="-122"/>
              </a:rPr>
              <a:t>成 </a:t>
            </a:r>
            <a:r>
              <a:rPr lang="en-US" altLang="zh-CN" dirty="0" smtClean="0">
                <a:latin typeface="微软雅黑" panose="020B0503020204020204" pitchFamily="34" charset="-122"/>
                <a:ea typeface="微软雅黑" panose="020B0503020204020204" pitchFamily="34" charset="-122"/>
              </a:rPr>
              <a:t>Steiner </a:t>
            </a:r>
            <a:r>
              <a:rPr lang="zh-CN" altLang="en-US" dirty="0" smtClean="0">
                <a:latin typeface="微软雅黑" panose="020B0503020204020204" pitchFamily="34" charset="-122"/>
                <a:ea typeface="微软雅黑" panose="020B0503020204020204" pitchFamily="34" charset="-122"/>
              </a:rPr>
              <a:t>树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假设我们已经找到了一个符合要求的 </a:t>
            </a:r>
            <a:r>
              <a:rPr lang="en-US" altLang="zh-CN" dirty="0" smtClean="0">
                <a:latin typeface="微软雅黑" panose="020B0503020204020204" pitchFamily="34" charset="-122"/>
                <a:ea typeface="微软雅黑" panose="020B0503020204020204" pitchFamily="34" charset="-122"/>
              </a:rPr>
              <a:t>Steiner </a:t>
            </a:r>
            <a:r>
              <a:rPr lang="zh-CN" altLang="en-US" dirty="0" smtClean="0">
                <a:latin typeface="微软雅黑" panose="020B0503020204020204" pitchFamily="34" charset="-122"/>
                <a:ea typeface="微软雅黑" panose="020B0503020204020204" pitchFamily="34" charset="-122"/>
              </a:rPr>
              <a:t>树</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将由 </a:t>
            </a:r>
            <a:r>
              <a:rPr lang="en-US" altLang="zh-CN" dirty="0" smtClean="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得</a:t>
            </a:r>
            <a:r>
              <a:rPr lang="zh-CN" altLang="en-US" dirty="0" smtClean="0">
                <a:latin typeface="微软雅黑" panose="020B0503020204020204" pitchFamily="34" charset="-122"/>
                <a:ea typeface="微软雅黑" panose="020B0503020204020204" pitchFamily="34" charset="-122"/>
              </a:rPr>
              <a:t>到的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进行扩展操作得到</a:t>
            </a:r>
            <a:r>
              <a:rPr lang="en-US" altLang="zh-CN" dirty="0" smtClean="0">
                <a:latin typeface="微软雅黑" panose="020B0503020204020204" pitchFamily="34" charset="-122"/>
                <a:ea typeface="微软雅黑" panose="020B0503020204020204" pitchFamily="34" charset="-122"/>
              </a:rPr>
              <a:t>GT</a:t>
            </a:r>
            <a:r>
              <a:rPr lang="zh-CN" altLang="en-US" dirty="0" smtClean="0">
                <a:latin typeface="微软雅黑" panose="020B0503020204020204" pitchFamily="34" charset="-122"/>
                <a:ea typeface="微软雅黑" panose="020B0503020204020204" pitchFamily="34" charset="-122"/>
              </a:rPr>
              <a:t>（通过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内的结点来进行拓展）</a:t>
            </a:r>
            <a:r>
              <a:rPr lang="zh-CN" altLang="en-US" dirty="0" smtClean="0">
                <a:solidFill>
                  <a:srgbClr val="FF0000"/>
                </a:solidFill>
                <a:latin typeface="微软雅黑" panose="020B0503020204020204" pitchFamily="34" charset="-122"/>
                <a:ea typeface="微软雅黑" panose="020B0503020204020204" pitchFamily="34" charset="-122"/>
              </a:rPr>
              <a:t>添加边</a:t>
            </a:r>
            <a:r>
              <a:rPr lang="zh-CN" altLang="en-US" dirty="0" smtClean="0">
                <a:latin typeface="微软雅黑" panose="020B0503020204020204" pitchFamily="34" charset="-122"/>
                <a:ea typeface="微软雅黑" panose="020B0503020204020204" pitchFamily="34" charset="-122"/>
              </a:rPr>
              <a:t>来进行</a:t>
            </a:r>
            <a:endParaRPr lang="zh-CN" altLang="en-US" dirty="0">
              <a:latin typeface="微软雅黑" panose="020B0503020204020204" pitchFamily="34" charset="-122"/>
              <a:ea typeface="微软雅黑" panose="020B0503020204020204" pitchFamily="34" charset="-122"/>
            </a:endParaRPr>
          </a:p>
        </p:txBody>
      </p:sp>
      <p:sp>
        <p:nvSpPr>
          <p:cNvPr id="166" name="椭圆 165"/>
          <p:cNvSpPr/>
          <p:nvPr/>
        </p:nvSpPr>
        <p:spPr>
          <a:xfrm>
            <a:off x="4777911" y="4972347"/>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7" name="文本框 166"/>
          <p:cNvSpPr txBox="1"/>
          <p:nvPr/>
        </p:nvSpPr>
        <p:spPr>
          <a:xfrm>
            <a:off x="4574308" y="517328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68" name="椭圆 167"/>
          <p:cNvSpPr/>
          <p:nvPr/>
        </p:nvSpPr>
        <p:spPr>
          <a:xfrm>
            <a:off x="6558280" y="5852087"/>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9" name="文本框 168"/>
          <p:cNvSpPr txBox="1"/>
          <p:nvPr/>
        </p:nvSpPr>
        <p:spPr>
          <a:xfrm>
            <a:off x="6393815" y="6058927"/>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70" name="椭圆 169"/>
          <p:cNvSpPr/>
          <p:nvPr/>
        </p:nvSpPr>
        <p:spPr>
          <a:xfrm>
            <a:off x="8662146" y="58520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1" name="文本框 170"/>
          <p:cNvSpPr txBox="1"/>
          <p:nvPr/>
        </p:nvSpPr>
        <p:spPr>
          <a:xfrm>
            <a:off x="8481951" y="6081687"/>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72" name="椭圆 171"/>
          <p:cNvSpPr/>
          <p:nvPr/>
        </p:nvSpPr>
        <p:spPr>
          <a:xfrm>
            <a:off x="5871784" y="497234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3" name="文本框 172"/>
          <p:cNvSpPr txBox="1"/>
          <p:nvPr/>
        </p:nvSpPr>
        <p:spPr>
          <a:xfrm>
            <a:off x="5534196" y="516345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74" name="椭圆 173"/>
          <p:cNvSpPr/>
          <p:nvPr/>
        </p:nvSpPr>
        <p:spPr>
          <a:xfrm>
            <a:off x="7975318" y="497234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5" name="文本框 174"/>
          <p:cNvSpPr txBox="1"/>
          <p:nvPr/>
        </p:nvSpPr>
        <p:spPr>
          <a:xfrm>
            <a:off x="7762704" y="5184153"/>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6" name="椭圆 175"/>
          <p:cNvSpPr/>
          <p:nvPr/>
        </p:nvSpPr>
        <p:spPr>
          <a:xfrm>
            <a:off x="9570195" y="4972347"/>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7" name="文本框 176"/>
          <p:cNvSpPr txBox="1"/>
          <p:nvPr/>
        </p:nvSpPr>
        <p:spPr>
          <a:xfrm>
            <a:off x="9503533" y="5200717"/>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78" name="椭圆 177"/>
          <p:cNvSpPr/>
          <p:nvPr/>
        </p:nvSpPr>
        <p:spPr>
          <a:xfrm>
            <a:off x="8662146" y="408905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9" name="文本框 178"/>
          <p:cNvSpPr txBox="1"/>
          <p:nvPr/>
        </p:nvSpPr>
        <p:spPr>
          <a:xfrm>
            <a:off x="8529576" y="3707700"/>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80" name="椭圆 179"/>
          <p:cNvSpPr/>
          <p:nvPr/>
        </p:nvSpPr>
        <p:spPr>
          <a:xfrm>
            <a:off x="6562629" y="4086500"/>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1" name="文本框 180"/>
          <p:cNvSpPr txBox="1"/>
          <p:nvPr/>
        </p:nvSpPr>
        <p:spPr>
          <a:xfrm>
            <a:off x="6400537" y="370770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82" name="椭圆 181"/>
          <p:cNvSpPr/>
          <p:nvPr/>
        </p:nvSpPr>
        <p:spPr>
          <a:xfrm>
            <a:off x="7444458" y="29154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3" name="文本框 182"/>
          <p:cNvSpPr txBox="1"/>
          <p:nvPr/>
        </p:nvSpPr>
        <p:spPr>
          <a:xfrm>
            <a:off x="7317055" y="2495944"/>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184" name="椭圆 183"/>
          <p:cNvSpPr/>
          <p:nvPr/>
        </p:nvSpPr>
        <p:spPr>
          <a:xfrm>
            <a:off x="10464971" y="4086500"/>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5" name="文本框 184"/>
          <p:cNvSpPr txBox="1"/>
          <p:nvPr/>
        </p:nvSpPr>
        <p:spPr>
          <a:xfrm>
            <a:off x="10358401" y="3699851"/>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186" name="直接连接符 185"/>
          <p:cNvCxnSpPr>
            <a:stCxn id="166" idx="6"/>
            <a:endCxn id="172" idx="2"/>
          </p:cNvCxnSpPr>
          <p:nvPr/>
        </p:nvCxnSpPr>
        <p:spPr>
          <a:xfrm>
            <a:off x="5032375" y="5099579"/>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72" idx="6"/>
            <a:endCxn id="174" idx="2"/>
          </p:cNvCxnSpPr>
          <p:nvPr/>
        </p:nvCxnSpPr>
        <p:spPr>
          <a:xfrm>
            <a:off x="6126248" y="5099579"/>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4" idx="6"/>
            <a:endCxn id="176" idx="2"/>
          </p:cNvCxnSpPr>
          <p:nvPr/>
        </p:nvCxnSpPr>
        <p:spPr>
          <a:xfrm>
            <a:off x="8229782" y="5099579"/>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椭圆 188"/>
          <p:cNvSpPr/>
          <p:nvPr/>
        </p:nvSpPr>
        <p:spPr>
          <a:xfrm>
            <a:off x="11137143" y="497234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90" name="直接连接符 189"/>
          <p:cNvCxnSpPr>
            <a:stCxn id="176" idx="6"/>
            <a:endCxn id="189" idx="2"/>
          </p:cNvCxnSpPr>
          <p:nvPr/>
        </p:nvCxnSpPr>
        <p:spPr>
          <a:xfrm>
            <a:off x="9824659" y="5099579"/>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11303777" y="4908671"/>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192" name="直接连接符 191"/>
          <p:cNvCxnSpPr>
            <a:stCxn id="184" idx="5"/>
            <a:endCxn id="189" idx="0"/>
          </p:cNvCxnSpPr>
          <p:nvPr/>
        </p:nvCxnSpPr>
        <p:spPr>
          <a:xfrm>
            <a:off x="10682170" y="4303699"/>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4" idx="3"/>
            <a:endCxn id="176" idx="7"/>
          </p:cNvCxnSpPr>
          <p:nvPr/>
        </p:nvCxnSpPr>
        <p:spPr>
          <a:xfrm flipH="1">
            <a:off x="9787394" y="4303699"/>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10463206" y="58520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5" name="文本框 194"/>
          <p:cNvSpPr txBox="1"/>
          <p:nvPr/>
        </p:nvSpPr>
        <p:spPr>
          <a:xfrm>
            <a:off x="10349560" y="6068452"/>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196" name="直接连接符 195"/>
          <p:cNvCxnSpPr>
            <a:stCxn id="184" idx="4"/>
            <a:endCxn id="194" idx="0"/>
          </p:cNvCxnSpPr>
          <p:nvPr/>
        </p:nvCxnSpPr>
        <p:spPr>
          <a:xfrm flipH="1">
            <a:off x="10590438" y="4340964"/>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9" idx="4"/>
            <a:endCxn id="194" idx="7"/>
          </p:cNvCxnSpPr>
          <p:nvPr/>
        </p:nvCxnSpPr>
        <p:spPr>
          <a:xfrm flipH="1">
            <a:off x="10680405" y="5226811"/>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76" idx="5"/>
            <a:endCxn id="194" idx="1"/>
          </p:cNvCxnSpPr>
          <p:nvPr/>
        </p:nvCxnSpPr>
        <p:spPr>
          <a:xfrm>
            <a:off x="9787394" y="5189546"/>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8" idx="4"/>
            <a:endCxn id="170" idx="0"/>
          </p:cNvCxnSpPr>
          <p:nvPr/>
        </p:nvCxnSpPr>
        <p:spPr>
          <a:xfrm>
            <a:off x="8789378" y="4343521"/>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8" idx="5"/>
            <a:endCxn id="176" idx="1"/>
          </p:cNvCxnSpPr>
          <p:nvPr/>
        </p:nvCxnSpPr>
        <p:spPr>
          <a:xfrm>
            <a:off x="8879345" y="4306256"/>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8" idx="3"/>
            <a:endCxn id="174" idx="7"/>
          </p:cNvCxnSpPr>
          <p:nvPr/>
        </p:nvCxnSpPr>
        <p:spPr>
          <a:xfrm flipH="1">
            <a:off x="8192517" y="4306256"/>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74" idx="5"/>
            <a:endCxn id="170" idx="1"/>
          </p:cNvCxnSpPr>
          <p:nvPr/>
        </p:nvCxnSpPr>
        <p:spPr>
          <a:xfrm>
            <a:off x="8192517" y="5189546"/>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4"/>
            <a:endCxn id="168" idx="0"/>
          </p:cNvCxnSpPr>
          <p:nvPr/>
        </p:nvCxnSpPr>
        <p:spPr>
          <a:xfrm flipH="1">
            <a:off x="6685512" y="4340964"/>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0" idx="3"/>
            <a:endCxn id="172" idx="0"/>
          </p:cNvCxnSpPr>
          <p:nvPr/>
        </p:nvCxnSpPr>
        <p:spPr>
          <a:xfrm flipH="1">
            <a:off x="5999016" y="4303699"/>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72" idx="4"/>
            <a:endCxn id="168" idx="1"/>
          </p:cNvCxnSpPr>
          <p:nvPr/>
        </p:nvCxnSpPr>
        <p:spPr>
          <a:xfrm>
            <a:off x="5999016" y="5226811"/>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0" idx="2"/>
            <a:endCxn id="166" idx="7"/>
          </p:cNvCxnSpPr>
          <p:nvPr/>
        </p:nvCxnSpPr>
        <p:spPr>
          <a:xfrm flipH="1">
            <a:off x="4995110" y="4213732"/>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80" idx="6"/>
            <a:endCxn id="178" idx="2"/>
          </p:cNvCxnSpPr>
          <p:nvPr/>
        </p:nvCxnSpPr>
        <p:spPr>
          <a:xfrm>
            <a:off x="6817093" y="4213732"/>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172" idx="5"/>
          </p:cNvCxnSpPr>
          <p:nvPr/>
        </p:nvCxnSpPr>
        <p:spPr>
          <a:xfrm>
            <a:off x="6088983" y="5189546"/>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endCxn id="168" idx="7"/>
          </p:cNvCxnSpPr>
          <p:nvPr/>
        </p:nvCxnSpPr>
        <p:spPr>
          <a:xfrm flipH="1">
            <a:off x="6775479" y="4258334"/>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80" idx="5"/>
            <a:endCxn id="174" idx="1"/>
          </p:cNvCxnSpPr>
          <p:nvPr/>
        </p:nvCxnSpPr>
        <p:spPr>
          <a:xfrm>
            <a:off x="6779828" y="4303699"/>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138"/>
          <p:cNvCxnSpPr>
            <a:stCxn id="182" idx="2"/>
            <a:endCxn id="166" idx="0"/>
          </p:cNvCxnSpPr>
          <p:nvPr/>
        </p:nvCxnSpPr>
        <p:spPr>
          <a:xfrm rot="10800000" flipV="1">
            <a:off x="4905144" y="3042633"/>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141"/>
          <p:cNvCxnSpPr>
            <a:stCxn id="182" idx="6"/>
            <a:endCxn id="176" idx="0"/>
          </p:cNvCxnSpPr>
          <p:nvPr/>
        </p:nvCxnSpPr>
        <p:spPr>
          <a:xfrm>
            <a:off x="7698922" y="3042633"/>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文本框 212"/>
          <p:cNvSpPr txBox="1"/>
          <p:nvPr/>
        </p:nvSpPr>
        <p:spPr>
          <a:xfrm>
            <a:off x="5646481" y="3479298"/>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214" name="文本框 213"/>
          <p:cNvSpPr txBox="1"/>
          <p:nvPr/>
        </p:nvSpPr>
        <p:spPr>
          <a:xfrm>
            <a:off x="8525218" y="3428038"/>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215" name="文本框 214"/>
          <p:cNvSpPr txBox="1"/>
          <p:nvPr/>
        </p:nvSpPr>
        <p:spPr>
          <a:xfrm>
            <a:off x="5458838" y="4265703"/>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216" name="文本框 215"/>
          <p:cNvSpPr txBox="1"/>
          <p:nvPr/>
        </p:nvSpPr>
        <p:spPr>
          <a:xfrm>
            <a:off x="6595545" y="470567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217" name="文本框 216"/>
          <p:cNvSpPr txBox="1"/>
          <p:nvPr/>
        </p:nvSpPr>
        <p:spPr>
          <a:xfrm>
            <a:off x="8654134" y="4669112"/>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218" name="直接连接符 217"/>
          <p:cNvCxnSpPr>
            <a:stCxn id="166" idx="5"/>
            <a:endCxn id="168" idx="2"/>
          </p:cNvCxnSpPr>
          <p:nvPr/>
        </p:nvCxnSpPr>
        <p:spPr>
          <a:xfrm>
            <a:off x="4995110" y="5189546"/>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68" idx="6"/>
            <a:endCxn id="170" idx="2"/>
          </p:cNvCxnSpPr>
          <p:nvPr/>
        </p:nvCxnSpPr>
        <p:spPr>
          <a:xfrm>
            <a:off x="6812744" y="5979319"/>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0" idx="7"/>
            <a:endCxn id="176" idx="3"/>
          </p:cNvCxnSpPr>
          <p:nvPr/>
        </p:nvCxnSpPr>
        <p:spPr>
          <a:xfrm flipV="1">
            <a:off x="8879345" y="5189546"/>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66" idx="7"/>
            <a:endCxn id="180" idx="2"/>
          </p:cNvCxnSpPr>
          <p:nvPr/>
        </p:nvCxnSpPr>
        <p:spPr>
          <a:xfrm flipV="1">
            <a:off x="4995110" y="4213732"/>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66" idx="6"/>
            <a:endCxn id="172" idx="2"/>
          </p:cNvCxnSpPr>
          <p:nvPr/>
        </p:nvCxnSpPr>
        <p:spPr>
          <a:xfrm>
            <a:off x="5032375" y="5099579"/>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endCxn id="168" idx="1"/>
          </p:cNvCxnSpPr>
          <p:nvPr/>
        </p:nvCxnSpPr>
        <p:spPr>
          <a:xfrm>
            <a:off x="5987158" y="5223470"/>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80" idx="4"/>
            <a:endCxn id="168" idx="0"/>
          </p:cNvCxnSpPr>
          <p:nvPr/>
        </p:nvCxnSpPr>
        <p:spPr>
          <a:xfrm flipH="1">
            <a:off x="6685512" y="4340964"/>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endCxn id="168" idx="7"/>
          </p:cNvCxnSpPr>
          <p:nvPr/>
        </p:nvCxnSpPr>
        <p:spPr>
          <a:xfrm flipH="1">
            <a:off x="6775479" y="4279409"/>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72" idx="5"/>
          </p:cNvCxnSpPr>
          <p:nvPr/>
        </p:nvCxnSpPr>
        <p:spPr>
          <a:xfrm>
            <a:off x="6088983" y="5189546"/>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174" idx="5"/>
            <a:endCxn id="170" idx="1"/>
          </p:cNvCxnSpPr>
          <p:nvPr/>
        </p:nvCxnSpPr>
        <p:spPr>
          <a:xfrm>
            <a:off x="8192517" y="5189546"/>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78" idx="4"/>
            <a:endCxn id="170" idx="0"/>
          </p:cNvCxnSpPr>
          <p:nvPr/>
        </p:nvCxnSpPr>
        <p:spPr>
          <a:xfrm>
            <a:off x="8789378" y="4343521"/>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174" idx="6"/>
            <a:endCxn id="176" idx="2"/>
          </p:cNvCxnSpPr>
          <p:nvPr/>
        </p:nvCxnSpPr>
        <p:spPr>
          <a:xfrm>
            <a:off x="8229782" y="5099579"/>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178" idx="5"/>
            <a:endCxn id="176" idx="1"/>
          </p:cNvCxnSpPr>
          <p:nvPr/>
        </p:nvCxnSpPr>
        <p:spPr>
          <a:xfrm>
            <a:off x="8879345" y="4306256"/>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184" idx="3"/>
            <a:endCxn id="176" idx="7"/>
          </p:cNvCxnSpPr>
          <p:nvPr/>
        </p:nvCxnSpPr>
        <p:spPr>
          <a:xfrm flipH="1">
            <a:off x="9787394" y="4303699"/>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189" idx="2"/>
            <a:endCxn id="176" idx="6"/>
          </p:cNvCxnSpPr>
          <p:nvPr/>
        </p:nvCxnSpPr>
        <p:spPr>
          <a:xfrm flipH="1">
            <a:off x="9824659" y="5099579"/>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194" idx="1"/>
            <a:endCxn id="176" idx="5"/>
          </p:cNvCxnSpPr>
          <p:nvPr/>
        </p:nvCxnSpPr>
        <p:spPr>
          <a:xfrm flipH="1" flipV="1">
            <a:off x="9787394" y="5189546"/>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4" name="组合 233"/>
          <p:cNvGrpSpPr/>
          <p:nvPr/>
        </p:nvGrpSpPr>
        <p:grpSpPr>
          <a:xfrm>
            <a:off x="6002840" y="4220528"/>
            <a:ext cx="5265359" cy="1675620"/>
            <a:chOff x="5999016" y="4213732"/>
            <a:chExt cx="5265359" cy="1675620"/>
          </a:xfrm>
        </p:grpSpPr>
        <p:cxnSp>
          <p:nvCxnSpPr>
            <p:cNvPr id="235" name="直接连接符 234"/>
            <p:cNvCxnSpPr>
              <a:stCxn id="180" idx="3"/>
              <a:endCxn id="172" idx="0"/>
            </p:cNvCxnSpPr>
            <p:nvPr/>
          </p:nvCxnSpPr>
          <p:spPr>
            <a:xfrm flipH="1">
              <a:off x="5999016" y="4303699"/>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174" idx="2"/>
              <a:endCxn id="172" idx="6"/>
            </p:cNvCxnSpPr>
            <p:nvPr/>
          </p:nvCxnSpPr>
          <p:spPr>
            <a:xfrm flipH="1">
              <a:off x="6126248" y="5099579"/>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74" idx="1"/>
              <a:endCxn id="180" idx="5"/>
            </p:cNvCxnSpPr>
            <p:nvPr/>
          </p:nvCxnSpPr>
          <p:spPr>
            <a:xfrm flipH="1" flipV="1">
              <a:off x="6779828" y="4303699"/>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178" idx="2"/>
              <a:endCxn id="180" idx="6"/>
            </p:cNvCxnSpPr>
            <p:nvPr/>
          </p:nvCxnSpPr>
          <p:spPr>
            <a:xfrm flipH="1" flipV="1">
              <a:off x="6817093" y="4213732"/>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74" idx="7"/>
              <a:endCxn id="178" idx="3"/>
            </p:cNvCxnSpPr>
            <p:nvPr/>
          </p:nvCxnSpPr>
          <p:spPr>
            <a:xfrm flipV="1">
              <a:off x="8192517" y="4306256"/>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189" idx="4"/>
              <a:endCxn id="194" idx="7"/>
            </p:cNvCxnSpPr>
            <p:nvPr/>
          </p:nvCxnSpPr>
          <p:spPr>
            <a:xfrm flipH="1">
              <a:off x="10680405" y="5226811"/>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184" idx="4"/>
              <a:endCxn id="194" idx="0"/>
            </p:cNvCxnSpPr>
            <p:nvPr/>
          </p:nvCxnSpPr>
          <p:spPr>
            <a:xfrm flipH="1">
              <a:off x="10590438" y="4340964"/>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184" idx="5"/>
              <a:endCxn id="189" idx="0"/>
            </p:cNvCxnSpPr>
            <p:nvPr/>
          </p:nvCxnSpPr>
          <p:spPr>
            <a:xfrm>
              <a:off x="10682170" y="430369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386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wipe(down)">
                                      <p:cBhvr>
                                        <p:cTn id="7" dur="500"/>
                                        <p:tgtEl>
                                          <p:spTgt spid="221"/>
                                        </p:tgtEl>
                                      </p:cBhvr>
                                    </p:animEffect>
                                  </p:childTnLst>
                                </p:cTn>
                              </p:par>
                              <p:par>
                                <p:cTn id="8" presetID="22" presetClass="entr" presetSubtype="8" fill="hold" nodeType="withEffect">
                                  <p:stCondLst>
                                    <p:cond delay="0"/>
                                  </p:stCondLst>
                                  <p:childTnLst>
                                    <p:set>
                                      <p:cBhvr>
                                        <p:cTn id="9" dur="1" fill="hold">
                                          <p:stCondLst>
                                            <p:cond delay="0"/>
                                          </p:stCondLst>
                                        </p:cTn>
                                        <p:tgtEl>
                                          <p:spTgt spid="222"/>
                                        </p:tgtEl>
                                        <p:attrNameLst>
                                          <p:attrName>style.visibility</p:attrName>
                                        </p:attrNameLst>
                                      </p:cBhvr>
                                      <p:to>
                                        <p:strVal val="visible"/>
                                      </p:to>
                                    </p:set>
                                    <p:animEffect transition="in" filter="wipe(left)">
                                      <p:cBhvr>
                                        <p:cTn id="10" dur="500"/>
                                        <p:tgtEl>
                                          <p:spTgt spid="2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3"/>
                                        </p:tgtEl>
                                        <p:attrNameLst>
                                          <p:attrName>style.visibility</p:attrName>
                                        </p:attrNameLst>
                                      </p:cBhvr>
                                      <p:to>
                                        <p:strVal val="visible"/>
                                      </p:to>
                                    </p:set>
                                    <p:animEffect transition="in" filter="wipe(down)">
                                      <p:cBhvr>
                                        <p:cTn id="15" dur="500"/>
                                        <p:tgtEl>
                                          <p:spTgt spid="223"/>
                                        </p:tgtEl>
                                      </p:cBhvr>
                                    </p:animEffect>
                                  </p:childTnLst>
                                </p:cTn>
                              </p:par>
                              <p:par>
                                <p:cTn id="16" presetID="22" presetClass="entr" presetSubtype="4" fill="hold" nodeType="withEffect">
                                  <p:stCondLst>
                                    <p:cond delay="0"/>
                                  </p:stCondLst>
                                  <p:childTnLst>
                                    <p:set>
                                      <p:cBhvr>
                                        <p:cTn id="17" dur="1" fill="hold">
                                          <p:stCondLst>
                                            <p:cond delay="0"/>
                                          </p:stCondLst>
                                        </p:cTn>
                                        <p:tgtEl>
                                          <p:spTgt spid="224"/>
                                        </p:tgtEl>
                                        <p:attrNameLst>
                                          <p:attrName>style.visibility</p:attrName>
                                        </p:attrNameLst>
                                      </p:cBhvr>
                                      <p:to>
                                        <p:strVal val="visible"/>
                                      </p:to>
                                    </p:set>
                                    <p:animEffect transition="in" filter="wipe(down)">
                                      <p:cBhvr>
                                        <p:cTn id="18" dur="500"/>
                                        <p:tgtEl>
                                          <p:spTgt spid="224"/>
                                        </p:tgtEl>
                                      </p:cBhvr>
                                    </p:animEffect>
                                  </p:childTnLst>
                                </p:cTn>
                              </p:par>
                              <p:par>
                                <p:cTn id="19" presetID="22" presetClass="entr" presetSubtype="4" fill="hold" nodeType="withEffect">
                                  <p:stCondLst>
                                    <p:cond delay="0"/>
                                  </p:stCondLst>
                                  <p:childTnLst>
                                    <p:set>
                                      <p:cBhvr>
                                        <p:cTn id="20" dur="1" fill="hold">
                                          <p:stCondLst>
                                            <p:cond delay="0"/>
                                          </p:stCondLst>
                                        </p:cTn>
                                        <p:tgtEl>
                                          <p:spTgt spid="225"/>
                                        </p:tgtEl>
                                        <p:attrNameLst>
                                          <p:attrName>style.visibility</p:attrName>
                                        </p:attrNameLst>
                                      </p:cBhvr>
                                      <p:to>
                                        <p:strVal val="visible"/>
                                      </p:to>
                                    </p:set>
                                    <p:animEffect transition="in" filter="wipe(down)">
                                      <p:cBhvr>
                                        <p:cTn id="21" dur="500"/>
                                        <p:tgtEl>
                                          <p:spTgt spid="2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6"/>
                                        </p:tgtEl>
                                        <p:attrNameLst>
                                          <p:attrName>style.visibility</p:attrName>
                                        </p:attrNameLst>
                                      </p:cBhvr>
                                      <p:to>
                                        <p:strVal val="visible"/>
                                      </p:to>
                                    </p:set>
                                    <p:animEffect transition="in" filter="wipe(down)">
                                      <p:cBhvr>
                                        <p:cTn id="26" dur="500"/>
                                        <p:tgtEl>
                                          <p:spTgt spid="226"/>
                                        </p:tgtEl>
                                      </p:cBhvr>
                                    </p:animEffect>
                                  </p:childTnLst>
                                </p:cTn>
                              </p:par>
                              <p:par>
                                <p:cTn id="27" presetID="22" presetClass="entr" presetSubtype="4" fill="hold"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wipe(down)">
                                      <p:cBhvr>
                                        <p:cTn id="29" dur="500"/>
                                        <p:tgtEl>
                                          <p:spTgt spid="227"/>
                                        </p:tgtEl>
                                      </p:cBhvr>
                                    </p:animEffect>
                                  </p:childTnLst>
                                </p:cTn>
                              </p:par>
                              <p:par>
                                <p:cTn id="30" presetID="22" presetClass="entr" presetSubtype="4" fill="hold" nodeType="withEffect">
                                  <p:stCondLst>
                                    <p:cond delay="0"/>
                                  </p:stCondLst>
                                  <p:childTnLst>
                                    <p:set>
                                      <p:cBhvr>
                                        <p:cTn id="31" dur="1" fill="hold">
                                          <p:stCondLst>
                                            <p:cond delay="0"/>
                                          </p:stCondLst>
                                        </p:cTn>
                                        <p:tgtEl>
                                          <p:spTgt spid="228"/>
                                        </p:tgtEl>
                                        <p:attrNameLst>
                                          <p:attrName>style.visibility</p:attrName>
                                        </p:attrNameLst>
                                      </p:cBhvr>
                                      <p:to>
                                        <p:strVal val="visible"/>
                                      </p:to>
                                    </p:set>
                                    <p:animEffect transition="in" filter="wipe(down)">
                                      <p:cBhvr>
                                        <p:cTn id="32" dur="500"/>
                                        <p:tgtEl>
                                          <p:spTgt spid="2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0"/>
                                        </p:tgtEl>
                                        <p:attrNameLst>
                                          <p:attrName>style.visibility</p:attrName>
                                        </p:attrNameLst>
                                      </p:cBhvr>
                                      <p:to>
                                        <p:strVal val="visible"/>
                                      </p:to>
                                    </p:set>
                                    <p:animEffect transition="in" filter="wipe(right)">
                                      <p:cBhvr>
                                        <p:cTn id="37" dur="500"/>
                                        <p:tgtEl>
                                          <p:spTgt spid="230"/>
                                        </p:tgtEl>
                                      </p:cBhvr>
                                    </p:animEffect>
                                  </p:childTnLst>
                                </p:cTn>
                              </p:par>
                              <p:par>
                                <p:cTn id="38" presetID="22" presetClass="entr" presetSubtype="2" fill="hold" nodeType="withEffect">
                                  <p:stCondLst>
                                    <p:cond delay="0"/>
                                  </p:stCondLst>
                                  <p:childTnLst>
                                    <p:set>
                                      <p:cBhvr>
                                        <p:cTn id="39" dur="1" fill="hold">
                                          <p:stCondLst>
                                            <p:cond delay="0"/>
                                          </p:stCondLst>
                                        </p:cTn>
                                        <p:tgtEl>
                                          <p:spTgt spid="229"/>
                                        </p:tgtEl>
                                        <p:attrNameLst>
                                          <p:attrName>style.visibility</p:attrName>
                                        </p:attrNameLst>
                                      </p:cBhvr>
                                      <p:to>
                                        <p:strVal val="visible"/>
                                      </p:to>
                                    </p:set>
                                    <p:animEffect transition="in" filter="wipe(right)">
                                      <p:cBhvr>
                                        <p:cTn id="40" dur="500"/>
                                        <p:tgtEl>
                                          <p:spTgt spid="2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31"/>
                                        </p:tgtEl>
                                        <p:attrNameLst>
                                          <p:attrName>style.visibility</p:attrName>
                                        </p:attrNameLst>
                                      </p:cBhvr>
                                      <p:to>
                                        <p:strVal val="visible"/>
                                      </p:to>
                                    </p:set>
                                    <p:animEffect transition="in" filter="wipe(left)">
                                      <p:cBhvr>
                                        <p:cTn id="45" dur="500"/>
                                        <p:tgtEl>
                                          <p:spTgt spid="231"/>
                                        </p:tgtEl>
                                      </p:cBhvr>
                                    </p:animEffect>
                                  </p:childTnLst>
                                </p:cTn>
                              </p:par>
                              <p:par>
                                <p:cTn id="46" presetID="22" presetClass="entr" presetSubtype="8" fill="hold" nodeType="withEffect">
                                  <p:stCondLst>
                                    <p:cond delay="0"/>
                                  </p:stCondLst>
                                  <p:childTnLst>
                                    <p:set>
                                      <p:cBhvr>
                                        <p:cTn id="47" dur="1" fill="hold">
                                          <p:stCondLst>
                                            <p:cond delay="0"/>
                                          </p:stCondLst>
                                        </p:cTn>
                                        <p:tgtEl>
                                          <p:spTgt spid="232"/>
                                        </p:tgtEl>
                                        <p:attrNameLst>
                                          <p:attrName>style.visibility</p:attrName>
                                        </p:attrNameLst>
                                      </p:cBhvr>
                                      <p:to>
                                        <p:strVal val="visible"/>
                                      </p:to>
                                    </p:set>
                                    <p:animEffect transition="in" filter="wipe(left)">
                                      <p:cBhvr>
                                        <p:cTn id="48" dur="500"/>
                                        <p:tgtEl>
                                          <p:spTgt spid="232"/>
                                        </p:tgtEl>
                                      </p:cBhvr>
                                    </p:animEffect>
                                  </p:childTnLst>
                                </p:cTn>
                              </p:par>
                              <p:par>
                                <p:cTn id="49" presetID="22" presetClass="entr" presetSubtype="8" fill="hold" nodeType="withEffect">
                                  <p:stCondLst>
                                    <p:cond delay="0"/>
                                  </p:stCondLst>
                                  <p:childTnLst>
                                    <p:set>
                                      <p:cBhvr>
                                        <p:cTn id="50" dur="1" fill="hold">
                                          <p:stCondLst>
                                            <p:cond delay="0"/>
                                          </p:stCondLst>
                                        </p:cTn>
                                        <p:tgtEl>
                                          <p:spTgt spid="233"/>
                                        </p:tgtEl>
                                        <p:attrNameLst>
                                          <p:attrName>style.visibility</p:attrName>
                                        </p:attrNameLst>
                                      </p:cBhvr>
                                      <p:to>
                                        <p:strVal val="visible"/>
                                      </p:to>
                                    </p:set>
                                    <p:animEffect transition="in" filter="wipe(left)">
                                      <p:cBhvr>
                                        <p:cTn id="51" dur="500"/>
                                        <p:tgtEl>
                                          <p:spTgt spid="233"/>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234"/>
                                        </p:tgtEl>
                                        <p:attrNameLst>
                                          <p:attrName>style.visibility</p:attrName>
                                        </p:attrNameLst>
                                      </p:cBhvr>
                                      <p:to>
                                        <p:strVal val="visible"/>
                                      </p:to>
                                    </p:set>
                                    <p:animEffect transition="in" filter="wipe(down)">
                                      <p:cBhvr>
                                        <p:cTn id="56" dur="580">
                                          <p:stCondLst>
                                            <p:cond delay="0"/>
                                          </p:stCondLst>
                                        </p:cTn>
                                        <p:tgtEl>
                                          <p:spTgt spid="234"/>
                                        </p:tgtEl>
                                      </p:cBhvr>
                                    </p:animEffect>
                                    <p:anim calcmode="lin" valueType="num">
                                      <p:cBhvr>
                                        <p:cTn id="57" dur="1822" tmFilter="0,0; 0.14,0.36; 0.43,0.73; 0.71,0.91; 1.0,1.0">
                                          <p:stCondLst>
                                            <p:cond delay="0"/>
                                          </p:stCondLst>
                                        </p:cTn>
                                        <p:tgtEl>
                                          <p:spTgt spid="234"/>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34"/>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34"/>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34"/>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34"/>
                                        </p:tgtEl>
                                        <p:attrNameLst>
                                          <p:attrName>ppt_y</p:attrName>
                                        </p:attrNameLst>
                                      </p:cBhvr>
                                      <p:tavLst>
                                        <p:tav tm="0" fmla="#ppt_y-sin(pi*$)/81">
                                          <p:val>
                                            <p:fltVal val="0"/>
                                          </p:val>
                                        </p:tav>
                                        <p:tav tm="100000">
                                          <p:val>
                                            <p:fltVal val="1"/>
                                          </p:val>
                                        </p:tav>
                                      </p:tavLst>
                                    </p:anim>
                                    <p:animScale>
                                      <p:cBhvr>
                                        <p:cTn id="62" dur="26">
                                          <p:stCondLst>
                                            <p:cond delay="650"/>
                                          </p:stCondLst>
                                        </p:cTn>
                                        <p:tgtEl>
                                          <p:spTgt spid="234"/>
                                        </p:tgtEl>
                                      </p:cBhvr>
                                      <p:to x="100000" y="60000"/>
                                    </p:animScale>
                                    <p:animScale>
                                      <p:cBhvr>
                                        <p:cTn id="63" dur="166" decel="50000">
                                          <p:stCondLst>
                                            <p:cond delay="676"/>
                                          </p:stCondLst>
                                        </p:cTn>
                                        <p:tgtEl>
                                          <p:spTgt spid="234"/>
                                        </p:tgtEl>
                                      </p:cBhvr>
                                      <p:to x="100000" y="100000"/>
                                    </p:animScale>
                                    <p:animScale>
                                      <p:cBhvr>
                                        <p:cTn id="64" dur="26">
                                          <p:stCondLst>
                                            <p:cond delay="1312"/>
                                          </p:stCondLst>
                                        </p:cTn>
                                        <p:tgtEl>
                                          <p:spTgt spid="234"/>
                                        </p:tgtEl>
                                      </p:cBhvr>
                                      <p:to x="100000" y="80000"/>
                                    </p:animScale>
                                    <p:animScale>
                                      <p:cBhvr>
                                        <p:cTn id="65" dur="166" decel="50000">
                                          <p:stCondLst>
                                            <p:cond delay="1338"/>
                                          </p:stCondLst>
                                        </p:cTn>
                                        <p:tgtEl>
                                          <p:spTgt spid="234"/>
                                        </p:tgtEl>
                                      </p:cBhvr>
                                      <p:to x="100000" y="100000"/>
                                    </p:animScale>
                                    <p:animScale>
                                      <p:cBhvr>
                                        <p:cTn id="66" dur="26">
                                          <p:stCondLst>
                                            <p:cond delay="1642"/>
                                          </p:stCondLst>
                                        </p:cTn>
                                        <p:tgtEl>
                                          <p:spTgt spid="234"/>
                                        </p:tgtEl>
                                      </p:cBhvr>
                                      <p:to x="100000" y="90000"/>
                                    </p:animScale>
                                    <p:animScale>
                                      <p:cBhvr>
                                        <p:cTn id="67" dur="166" decel="50000">
                                          <p:stCondLst>
                                            <p:cond delay="1668"/>
                                          </p:stCondLst>
                                        </p:cTn>
                                        <p:tgtEl>
                                          <p:spTgt spid="234"/>
                                        </p:tgtEl>
                                      </p:cBhvr>
                                      <p:to x="100000" y="100000"/>
                                    </p:animScale>
                                    <p:animScale>
                                      <p:cBhvr>
                                        <p:cTn id="68" dur="26">
                                          <p:stCondLst>
                                            <p:cond delay="1808"/>
                                          </p:stCondLst>
                                        </p:cTn>
                                        <p:tgtEl>
                                          <p:spTgt spid="234"/>
                                        </p:tgtEl>
                                      </p:cBhvr>
                                      <p:to x="100000" y="95000"/>
                                    </p:animScale>
                                    <p:animScale>
                                      <p:cBhvr>
                                        <p:cTn id="69" dur="166" decel="50000">
                                          <p:stCondLst>
                                            <p:cond delay="1834"/>
                                          </p:stCondLst>
                                        </p:cTn>
                                        <p:tgtEl>
                                          <p:spTgt spid="2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30199" y="539261"/>
            <a:ext cx="5399315" cy="2169825"/>
          </a:xfrm>
          <a:prstGeom prst="rect">
            <a:avLst/>
          </a:prstGeom>
          <a:noFill/>
        </p:spPr>
        <p:txBody>
          <a:bodyPr wrap="square" rtlCol="0">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改</a:t>
            </a:r>
            <a:r>
              <a:rPr lang="zh-CN" altLang="en-US" dirty="0" smtClean="0">
                <a:solidFill>
                  <a:srgbClr val="FF0000"/>
                </a:solidFill>
                <a:latin typeface="微软雅黑" panose="020B0503020204020204" pitchFamily="34" charset="-122"/>
                <a:ea typeface="微软雅黑" panose="020B0503020204020204" pitchFamily="34" charset="-122"/>
              </a:rPr>
              <a:t>进 </a:t>
            </a:r>
            <a:r>
              <a:rPr lang="en-US" altLang="zh-CN" dirty="0" smtClean="0">
                <a:solidFill>
                  <a:srgbClr val="FF0000"/>
                </a:solidFill>
                <a:latin typeface="微软雅黑" panose="020B0503020204020204" pitchFamily="34" charset="-122"/>
                <a:ea typeface="微软雅黑" panose="020B0503020204020204" pitchFamily="34" charset="-122"/>
              </a:rPr>
              <a:t>LCTC </a:t>
            </a:r>
            <a:r>
              <a:rPr lang="zh-CN" altLang="en-US" dirty="0" smtClean="0">
                <a:solidFill>
                  <a:srgbClr val="FF0000"/>
                </a:solidFill>
                <a:latin typeface="微软雅黑" panose="020B0503020204020204" pitchFamily="34" charset="-122"/>
                <a:ea typeface="微软雅黑" panose="020B0503020204020204" pitchFamily="34" charset="-122"/>
              </a:rPr>
              <a:t>方法：</a:t>
            </a:r>
            <a:endParaRPr lang="en-US" altLang="zh-CN"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生</a:t>
            </a:r>
            <a:r>
              <a:rPr lang="zh-CN" altLang="en-US" dirty="0" smtClean="0">
                <a:latin typeface="微软雅黑" panose="020B0503020204020204" pitchFamily="34" charset="-122"/>
                <a:ea typeface="微软雅黑" panose="020B0503020204020204" pitchFamily="34" charset="-122"/>
              </a:rPr>
              <a:t>成 </a:t>
            </a:r>
            <a:r>
              <a:rPr lang="en-US" altLang="zh-CN" dirty="0" smtClean="0">
                <a:latin typeface="微软雅黑" panose="020B0503020204020204" pitchFamily="34" charset="-122"/>
                <a:ea typeface="微软雅黑" panose="020B0503020204020204" pitchFamily="34" charset="-122"/>
              </a:rPr>
              <a:t>Steiner </a:t>
            </a:r>
            <a:r>
              <a:rPr lang="zh-CN" altLang="en-US" dirty="0" smtClean="0">
                <a:latin typeface="微软雅黑" panose="020B0503020204020204" pitchFamily="34" charset="-122"/>
                <a:ea typeface="微软雅黑" panose="020B0503020204020204" pitchFamily="34" charset="-122"/>
              </a:rPr>
              <a:t>树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假设我们已经找到了一个符合要求的 </a:t>
            </a:r>
            <a:r>
              <a:rPr lang="en-US" altLang="zh-CN" dirty="0" smtClean="0">
                <a:latin typeface="微软雅黑" panose="020B0503020204020204" pitchFamily="34" charset="-122"/>
                <a:ea typeface="微软雅黑" panose="020B0503020204020204" pitchFamily="34" charset="-122"/>
              </a:rPr>
              <a:t>Steiner </a:t>
            </a:r>
            <a:r>
              <a:rPr lang="zh-CN" altLang="en-US" dirty="0" smtClean="0">
                <a:latin typeface="微软雅黑" panose="020B0503020204020204" pitchFamily="34" charset="-122"/>
                <a:ea typeface="微软雅黑" panose="020B0503020204020204" pitchFamily="34" charset="-122"/>
              </a:rPr>
              <a:t>树</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同原方法</a:t>
            </a:r>
            <a:r>
              <a:rPr lang="en-US" altLang="zh-CN" dirty="0" smtClean="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将由 </a:t>
            </a:r>
            <a:r>
              <a:rPr lang="en-US" altLang="zh-CN" dirty="0" smtClean="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得</a:t>
            </a:r>
            <a:r>
              <a:rPr lang="zh-CN" altLang="en-US" dirty="0" smtClean="0">
                <a:latin typeface="微软雅黑" panose="020B0503020204020204" pitchFamily="34" charset="-122"/>
                <a:ea typeface="微软雅黑" panose="020B0503020204020204" pitchFamily="34" charset="-122"/>
              </a:rPr>
              <a:t>到的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进行扩展操作得到</a:t>
            </a:r>
            <a:r>
              <a:rPr lang="en-US" altLang="zh-CN" dirty="0" smtClean="0">
                <a:latin typeface="微软雅黑" panose="020B0503020204020204" pitchFamily="34" charset="-122"/>
                <a:ea typeface="微软雅黑" panose="020B0503020204020204" pitchFamily="34" charset="-122"/>
              </a:rPr>
              <a:t>GT</a:t>
            </a:r>
            <a:r>
              <a:rPr lang="zh-CN" altLang="en-US" dirty="0" smtClean="0">
                <a:latin typeface="微软雅黑" panose="020B0503020204020204" pitchFamily="34" charset="-122"/>
                <a:ea typeface="微软雅黑" panose="020B0503020204020204" pitchFamily="34" charset="-122"/>
              </a:rPr>
              <a:t>（通过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内的结点来进行拓展）</a:t>
            </a:r>
            <a:r>
              <a:rPr lang="zh-CN" altLang="en-US" dirty="0" smtClean="0">
                <a:solidFill>
                  <a:srgbClr val="FF0000"/>
                </a:solidFill>
                <a:latin typeface="微软雅黑" panose="020B0503020204020204" pitchFamily="34" charset="-122"/>
                <a:ea typeface="微软雅黑" panose="020B0503020204020204" pitchFamily="34" charset="-122"/>
              </a:rPr>
              <a:t>添加点构成三角形</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7" name="椭圆 136"/>
          <p:cNvSpPr/>
          <p:nvPr/>
        </p:nvSpPr>
        <p:spPr>
          <a:xfrm>
            <a:off x="4021354" y="499686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8" name="文本框 137"/>
          <p:cNvSpPr txBox="1"/>
          <p:nvPr/>
        </p:nvSpPr>
        <p:spPr>
          <a:xfrm>
            <a:off x="3817751" y="519779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39" name="椭圆 138"/>
          <p:cNvSpPr/>
          <p:nvPr/>
        </p:nvSpPr>
        <p:spPr>
          <a:xfrm>
            <a:off x="5801723" y="587660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0" name="文本框 139"/>
          <p:cNvSpPr txBox="1"/>
          <p:nvPr/>
        </p:nvSpPr>
        <p:spPr>
          <a:xfrm>
            <a:off x="5637258" y="608344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1" name="椭圆 140"/>
          <p:cNvSpPr/>
          <p:nvPr/>
        </p:nvSpPr>
        <p:spPr>
          <a:xfrm>
            <a:off x="7905589" y="587660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2" name="文本框 141"/>
          <p:cNvSpPr txBox="1"/>
          <p:nvPr/>
        </p:nvSpPr>
        <p:spPr>
          <a:xfrm>
            <a:off x="7725394" y="610620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43" name="椭圆 142"/>
          <p:cNvSpPr/>
          <p:nvPr/>
        </p:nvSpPr>
        <p:spPr>
          <a:xfrm>
            <a:off x="5115227" y="499686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4" name="文本框 143"/>
          <p:cNvSpPr txBox="1"/>
          <p:nvPr/>
        </p:nvSpPr>
        <p:spPr>
          <a:xfrm>
            <a:off x="4777639" y="518796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5" name="椭圆 144"/>
          <p:cNvSpPr/>
          <p:nvPr/>
        </p:nvSpPr>
        <p:spPr>
          <a:xfrm>
            <a:off x="7218761" y="499686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6" name="文本框 145"/>
          <p:cNvSpPr txBox="1"/>
          <p:nvPr/>
        </p:nvSpPr>
        <p:spPr>
          <a:xfrm>
            <a:off x="7006147" y="520867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47" name="椭圆 146"/>
          <p:cNvSpPr/>
          <p:nvPr/>
        </p:nvSpPr>
        <p:spPr>
          <a:xfrm>
            <a:off x="8813638" y="499686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8" name="文本框 147"/>
          <p:cNvSpPr txBox="1"/>
          <p:nvPr/>
        </p:nvSpPr>
        <p:spPr>
          <a:xfrm>
            <a:off x="8746976" y="522523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49" name="椭圆 148"/>
          <p:cNvSpPr/>
          <p:nvPr/>
        </p:nvSpPr>
        <p:spPr>
          <a:xfrm>
            <a:off x="7905589" y="41135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0" name="文本框 149"/>
          <p:cNvSpPr txBox="1"/>
          <p:nvPr/>
        </p:nvSpPr>
        <p:spPr>
          <a:xfrm>
            <a:off x="7773019" y="373221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51" name="椭圆 150"/>
          <p:cNvSpPr/>
          <p:nvPr/>
        </p:nvSpPr>
        <p:spPr>
          <a:xfrm>
            <a:off x="5806072" y="411101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2" name="文本框 151"/>
          <p:cNvSpPr txBox="1"/>
          <p:nvPr/>
        </p:nvSpPr>
        <p:spPr>
          <a:xfrm>
            <a:off x="5643980" y="373221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53" name="椭圆 152"/>
          <p:cNvSpPr/>
          <p:nvPr/>
        </p:nvSpPr>
        <p:spPr>
          <a:xfrm>
            <a:off x="6687901" y="293991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4" name="文本框 153"/>
          <p:cNvSpPr txBox="1"/>
          <p:nvPr/>
        </p:nvSpPr>
        <p:spPr>
          <a:xfrm>
            <a:off x="6550973" y="2419417"/>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155" name="椭圆 154"/>
          <p:cNvSpPr/>
          <p:nvPr/>
        </p:nvSpPr>
        <p:spPr>
          <a:xfrm>
            <a:off x="9708414" y="411101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6" name="文本框 155"/>
          <p:cNvSpPr txBox="1"/>
          <p:nvPr/>
        </p:nvSpPr>
        <p:spPr>
          <a:xfrm>
            <a:off x="9601844" y="372436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157" name="直接连接符 156"/>
          <p:cNvCxnSpPr>
            <a:stCxn id="137" idx="6"/>
            <a:endCxn id="143" idx="2"/>
          </p:cNvCxnSpPr>
          <p:nvPr/>
        </p:nvCxnSpPr>
        <p:spPr>
          <a:xfrm>
            <a:off x="4275818" y="512409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3" idx="6"/>
            <a:endCxn id="145" idx="2"/>
          </p:cNvCxnSpPr>
          <p:nvPr/>
        </p:nvCxnSpPr>
        <p:spPr>
          <a:xfrm>
            <a:off x="5369691" y="512409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45" idx="6"/>
            <a:endCxn id="147" idx="2"/>
          </p:cNvCxnSpPr>
          <p:nvPr/>
        </p:nvCxnSpPr>
        <p:spPr>
          <a:xfrm>
            <a:off x="7473225" y="512409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椭圆 159"/>
          <p:cNvSpPr/>
          <p:nvPr/>
        </p:nvSpPr>
        <p:spPr>
          <a:xfrm>
            <a:off x="10380586" y="499686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61" name="直接连接符 160"/>
          <p:cNvCxnSpPr>
            <a:stCxn id="147" idx="6"/>
            <a:endCxn id="160" idx="2"/>
          </p:cNvCxnSpPr>
          <p:nvPr/>
        </p:nvCxnSpPr>
        <p:spPr>
          <a:xfrm>
            <a:off x="9068102" y="512409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10547220" y="493318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163" name="直接连接符 162"/>
          <p:cNvCxnSpPr>
            <a:stCxn id="155" idx="5"/>
            <a:endCxn id="160" idx="0"/>
          </p:cNvCxnSpPr>
          <p:nvPr/>
        </p:nvCxnSpPr>
        <p:spPr>
          <a:xfrm>
            <a:off x="9925613" y="432821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5" idx="3"/>
            <a:endCxn id="147" idx="7"/>
          </p:cNvCxnSpPr>
          <p:nvPr/>
        </p:nvCxnSpPr>
        <p:spPr>
          <a:xfrm flipH="1">
            <a:off x="9030837" y="432821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9706649" y="587660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6" name="文本框 165"/>
          <p:cNvSpPr txBox="1"/>
          <p:nvPr/>
        </p:nvSpPr>
        <p:spPr>
          <a:xfrm>
            <a:off x="9593003" y="609296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167" name="直接连接符 166"/>
          <p:cNvCxnSpPr>
            <a:stCxn id="155" idx="4"/>
            <a:endCxn id="165" idx="0"/>
          </p:cNvCxnSpPr>
          <p:nvPr/>
        </p:nvCxnSpPr>
        <p:spPr>
          <a:xfrm flipH="1">
            <a:off x="9833881" y="436548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60" idx="4"/>
            <a:endCxn id="165" idx="7"/>
          </p:cNvCxnSpPr>
          <p:nvPr/>
        </p:nvCxnSpPr>
        <p:spPr>
          <a:xfrm flipH="1">
            <a:off x="9923848" y="525132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47" idx="5"/>
            <a:endCxn id="165" idx="1"/>
          </p:cNvCxnSpPr>
          <p:nvPr/>
        </p:nvCxnSpPr>
        <p:spPr>
          <a:xfrm>
            <a:off x="9030837" y="521406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49" idx="4"/>
            <a:endCxn id="141" idx="0"/>
          </p:cNvCxnSpPr>
          <p:nvPr/>
        </p:nvCxnSpPr>
        <p:spPr>
          <a:xfrm>
            <a:off x="8032821" y="436803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49" idx="5"/>
            <a:endCxn id="147" idx="1"/>
          </p:cNvCxnSpPr>
          <p:nvPr/>
        </p:nvCxnSpPr>
        <p:spPr>
          <a:xfrm>
            <a:off x="8122788" y="433077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49" idx="3"/>
            <a:endCxn id="145" idx="7"/>
          </p:cNvCxnSpPr>
          <p:nvPr/>
        </p:nvCxnSpPr>
        <p:spPr>
          <a:xfrm flipH="1">
            <a:off x="7435960" y="433077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45" idx="5"/>
            <a:endCxn id="141" idx="1"/>
          </p:cNvCxnSpPr>
          <p:nvPr/>
        </p:nvCxnSpPr>
        <p:spPr>
          <a:xfrm>
            <a:off x="7435960" y="521406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1" idx="4"/>
            <a:endCxn id="139" idx="0"/>
          </p:cNvCxnSpPr>
          <p:nvPr/>
        </p:nvCxnSpPr>
        <p:spPr>
          <a:xfrm flipH="1">
            <a:off x="5928955" y="436548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51" idx="3"/>
            <a:endCxn id="143" idx="0"/>
          </p:cNvCxnSpPr>
          <p:nvPr/>
        </p:nvCxnSpPr>
        <p:spPr>
          <a:xfrm flipH="1">
            <a:off x="5242459" y="432821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43" idx="4"/>
            <a:endCxn id="139" idx="1"/>
          </p:cNvCxnSpPr>
          <p:nvPr/>
        </p:nvCxnSpPr>
        <p:spPr>
          <a:xfrm>
            <a:off x="5242459" y="525132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1" idx="2"/>
            <a:endCxn id="137" idx="7"/>
          </p:cNvCxnSpPr>
          <p:nvPr/>
        </p:nvCxnSpPr>
        <p:spPr>
          <a:xfrm flipH="1">
            <a:off x="4238553" y="423824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51" idx="6"/>
            <a:endCxn id="149" idx="2"/>
          </p:cNvCxnSpPr>
          <p:nvPr/>
        </p:nvCxnSpPr>
        <p:spPr>
          <a:xfrm>
            <a:off x="6060536" y="423824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43" idx="5"/>
          </p:cNvCxnSpPr>
          <p:nvPr/>
        </p:nvCxnSpPr>
        <p:spPr>
          <a:xfrm>
            <a:off x="5332426" y="521406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139" idx="7"/>
          </p:cNvCxnSpPr>
          <p:nvPr/>
        </p:nvCxnSpPr>
        <p:spPr>
          <a:xfrm flipH="1">
            <a:off x="6018922" y="428285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151" idx="5"/>
            <a:endCxn id="145" idx="1"/>
          </p:cNvCxnSpPr>
          <p:nvPr/>
        </p:nvCxnSpPr>
        <p:spPr>
          <a:xfrm>
            <a:off x="6023271" y="432821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38"/>
          <p:cNvCxnSpPr>
            <a:stCxn id="153" idx="2"/>
            <a:endCxn id="137" idx="0"/>
          </p:cNvCxnSpPr>
          <p:nvPr/>
        </p:nvCxnSpPr>
        <p:spPr>
          <a:xfrm rot="10800000" flipV="1">
            <a:off x="4148587" y="306715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41"/>
          <p:cNvCxnSpPr>
            <a:stCxn id="153" idx="6"/>
            <a:endCxn id="147" idx="0"/>
          </p:cNvCxnSpPr>
          <p:nvPr/>
        </p:nvCxnSpPr>
        <p:spPr>
          <a:xfrm>
            <a:off x="6942365" y="306715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p:cNvSpPr txBox="1"/>
          <p:nvPr/>
        </p:nvSpPr>
        <p:spPr>
          <a:xfrm>
            <a:off x="4889924" y="350381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185" name="文本框 184"/>
          <p:cNvSpPr txBox="1"/>
          <p:nvPr/>
        </p:nvSpPr>
        <p:spPr>
          <a:xfrm>
            <a:off x="7768661" y="345255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186" name="文本框 185"/>
          <p:cNvSpPr txBox="1"/>
          <p:nvPr/>
        </p:nvSpPr>
        <p:spPr>
          <a:xfrm>
            <a:off x="4702281" y="429022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187" name="文本框 186"/>
          <p:cNvSpPr txBox="1"/>
          <p:nvPr/>
        </p:nvSpPr>
        <p:spPr>
          <a:xfrm>
            <a:off x="5838988" y="473018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188" name="文本框 187"/>
          <p:cNvSpPr txBox="1"/>
          <p:nvPr/>
        </p:nvSpPr>
        <p:spPr>
          <a:xfrm>
            <a:off x="7897577" y="469362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189" name="直接连接符 188"/>
          <p:cNvCxnSpPr>
            <a:stCxn id="137" idx="5"/>
            <a:endCxn id="139" idx="2"/>
          </p:cNvCxnSpPr>
          <p:nvPr/>
        </p:nvCxnSpPr>
        <p:spPr>
          <a:xfrm>
            <a:off x="4238553" y="521406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39" idx="6"/>
            <a:endCxn id="141" idx="2"/>
          </p:cNvCxnSpPr>
          <p:nvPr/>
        </p:nvCxnSpPr>
        <p:spPr>
          <a:xfrm>
            <a:off x="6056187" y="600383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41" idx="7"/>
            <a:endCxn id="147" idx="3"/>
          </p:cNvCxnSpPr>
          <p:nvPr/>
        </p:nvCxnSpPr>
        <p:spPr>
          <a:xfrm flipV="1">
            <a:off x="8122788" y="521406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37" idx="7"/>
            <a:endCxn id="151" idx="2"/>
          </p:cNvCxnSpPr>
          <p:nvPr/>
        </p:nvCxnSpPr>
        <p:spPr>
          <a:xfrm flipV="1">
            <a:off x="4238553" y="423824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37" idx="6"/>
            <a:endCxn id="143" idx="2"/>
          </p:cNvCxnSpPr>
          <p:nvPr/>
        </p:nvCxnSpPr>
        <p:spPr>
          <a:xfrm>
            <a:off x="4275818" y="512409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43" idx="4"/>
            <a:endCxn id="139" idx="1"/>
          </p:cNvCxnSpPr>
          <p:nvPr/>
        </p:nvCxnSpPr>
        <p:spPr>
          <a:xfrm>
            <a:off x="5242459" y="5251328"/>
            <a:ext cx="596529" cy="66254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51" idx="4"/>
            <a:endCxn id="139" idx="0"/>
          </p:cNvCxnSpPr>
          <p:nvPr/>
        </p:nvCxnSpPr>
        <p:spPr>
          <a:xfrm flipH="1">
            <a:off x="5928955" y="436548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endCxn id="139" idx="7"/>
          </p:cNvCxnSpPr>
          <p:nvPr/>
        </p:nvCxnSpPr>
        <p:spPr>
          <a:xfrm flipH="1">
            <a:off x="6018922" y="430392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43" idx="5"/>
          </p:cNvCxnSpPr>
          <p:nvPr/>
        </p:nvCxnSpPr>
        <p:spPr>
          <a:xfrm>
            <a:off x="5332426" y="521406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45" idx="5"/>
            <a:endCxn id="141" idx="1"/>
          </p:cNvCxnSpPr>
          <p:nvPr/>
        </p:nvCxnSpPr>
        <p:spPr>
          <a:xfrm>
            <a:off x="7435960" y="521406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49" idx="4"/>
            <a:endCxn id="141" idx="0"/>
          </p:cNvCxnSpPr>
          <p:nvPr/>
        </p:nvCxnSpPr>
        <p:spPr>
          <a:xfrm>
            <a:off x="8032821" y="436803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45" idx="6"/>
            <a:endCxn id="147" idx="2"/>
          </p:cNvCxnSpPr>
          <p:nvPr/>
        </p:nvCxnSpPr>
        <p:spPr>
          <a:xfrm>
            <a:off x="7473225" y="512409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49" idx="5"/>
            <a:endCxn id="147" idx="1"/>
          </p:cNvCxnSpPr>
          <p:nvPr/>
        </p:nvCxnSpPr>
        <p:spPr>
          <a:xfrm>
            <a:off x="8122788" y="433077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84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250" fill="hold"/>
                                        <p:tgtEl>
                                          <p:spTgt spid="18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50" fill="hold"/>
                                        <p:tgtEl>
                                          <p:spTgt spid="143"/>
                                        </p:tgtEl>
                                        <p:attrNameLst>
                                          <p:attrName>fillcolor</p:attrName>
                                        </p:attrNameLst>
                                      </p:cBhvr>
                                      <p:to>
                                        <a:srgbClr val="002060"/>
                                      </p:to>
                                    </p:animClr>
                                    <p:set>
                                      <p:cBhvr>
                                        <p:cTn id="11" dur="250" fill="hold"/>
                                        <p:tgtEl>
                                          <p:spTgt spid="143"/>
                                        </p:tgtEl>
                                        <p:attrNameLst>
                                          <p:attrName>fill.type</p:attrName>
                                        </p:attrNameLst>
                                      </p:cBhvr>
                                      <p:to>
                                        <p:strVal val="solid"/>
                                      </p:to>
                                    </p:set>
                                    <p:set>
                                      <p:cBhvr>
                                        <p:cTn id="12" dur="25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3"/>
                                        </p:tgtEl>
                                        <p:attrNameLst>
                                          <p:attrName>style.visibility</p:attrName>
                                        </p:attrNameLst>
                                      </p:cBhvr>
                                      <p:to>
                                        <p:strVal val="visible"/>
                                      </p:to>
                                    </p:set>
                                    <p:animEffect transition="in" filter="wipe(left)">
                                      <p:cBhvr>
                                        <p:cTn id="17" dur="500"/>
                                        <p:tgtEl>
                                          <p:spTgt spid="193"/>
                                        </p:tgtEl>
                                      </p:cBhvr>
                                    </p:animEffect>
                                  </p:childTnLst>
                                </p:cTn>
                              </p:par>
                              <p:par>
                                <p:cTn id="18" presetID="22" presetClass="entr" presetSubtype="4" fill="hold" nodeType="withEffect">
                                  <p:stCondLst>
                                    <p:cond delay="0"/>
                                  </p:stCondLst>
                                  <p:childTnLst>
                                    <p:set>
                                      <p:cBhvr>
                                        <p:cTn id="19" dur="1" fill="hold">
                                          <p:stCondLst>
                                            <p:cond delay="0"/>
                                          </p:stCondLst>
                                        </p:cTn>
                                        <p:tgtEl>
                                          <p:spTgt spid="194"/>
                                        </p:tgtEl>
                                        <p:attrNameLst>
                                          <p:attrName>style.visibility</p:attrName>
                                        </p:attrNameLst>
                                      </p:cBhvr>
                                      <p:to>
                                        <p:strVal val="visible"/>
                                      </p:to>
                                    </p:set>
                                    <p:animEffect transition="in" filter="wipe(down)">
                                      <p:cBhvr>
                                        <p:cTn id="20" dur="500"/>
                                        <p:tgtEl>
                                          <p:spTgt spid="19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151"/>
                                        </p:tgtEl>
                                        <p:attrNameLst>
                                          <p:attrName>fillcolor</p:attrName>
                                        </p:attrNameLst>
                                      </p:cBhvr>
                                      <p:to>
                                        <a:srgbClr val="002060"/>
                                      </p:to>
                                    </p:animClr>
                                    <p:set>
                                      <p:cBhvr>
                                        <p:cTn id="25" dur="250" fill="hold"/>
                                        <p:tgtEl>
                                          <p:spTgt spid="151"/>
                                        </p:tgtEl>
                                        <p:attrNameLst>
                                          <p:attrName>fill.type</p:attrName>
                                        </p:attrNameLst>
                                      </p:cBhvr>
                                      <p:to>
                                        <p:strVal val="solid"/>
                                      </p:to>
                                    </p:set>
                                    <p:set>
                                      <p:cBhvr>
                                        <p:cTn id="26" dur="250" fill="hold"/>
                                        <p:tgtEl>
                                          <p:spTgt spid="15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92"/>
                                        </p:tgtEl>
                                        <p:attrNameLst>
                                          <p:attrName>style.visibility</p:attrName>
                                        </p:attrNameLst>
                                      </p:cBhvr>
                                      <p:to>
                                        <p:strVal val="visible"/>
                                      </p:to>
                                    </p:set>
                                    <p:animEffect transition="in" filter="wipe(down)">
                                      <p:cBhvr>
                                        <p:cTn id="31" dur="500"/>
                                        <p:tgtEl>
                                          <p:spTgt spid="192"/>
                                        </p:tgtEl>
                                      </p:cBhvr>
                                    </p:animEffect>
                                  </p:childTnLst>
                                </p:cTn>
                              </p:par>
                              <p:par>
                                <p:cTn id="32" presetID="22" presetClass="entr" presetSubtype="4" fill="hold" nodeType="withEffect">
                                  <p:stCondLst>
                                    <p:cond delay="0"/>
                                  </p:stCondLst>
                                  <p:childTnLst>
                                    <p:set>
                                      <p:cBhvr>
                                        <p:cTn id="33" dur="1" fill="hold">
                                          <p:stCondLst>
                                            <p:cond delay="0"/>
                                          </p:stCondLst>
                                        </p:cTn>
                                        <p:tgtEl>
                                          <p:spTgt spid="195"/>
                                        </p:tgtEl>
                                        <p:attrNameLst>
                                          <p:attrName>style.visibility</p:attrName>
                                        </p:attrNameLst>
                                      </p:cBhvr>
                                      <p:to>
                                        <p:strVal val="visible"/>
                                      </p:to>
                                    </p:set>
                                    <p:animEffect transition="in" filter="wipe(down)">
                                      <p:cBhvr>
                                        <p:cTn id="34" dur="500"/>
                                        <p:tgtEl>
                                          <p:spTgt spid="195"/>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250" fill="hold"/>
                                        <p:tgtEl>
                                          <p:spTgt spid="190"/>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97"/>
                                        </p:tgtEl>
                                        <p:attrNameLst>
                                          <p:attrName>style.visibility</p:attrName>
                                        </p:attrNameLst>
                                      </p:cBhvr>
                                      <p:to>
                                        <p:strVal val="visible"/>
                                      </p:to>
                                    </p:set>
                                    <p:animEffect transition="in" filter="wipe(down)">
                                      <p:cBhvr>
                                        <p:cTn id="43" dur="500"/>
                                        <p:tgtEl>
                                          <p:spTgt spid="19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250" fill="hold"/>
                                        <p:tgtEl>
                                          <p:spTgt spid="149"/>
                                        </p:tgtEl>
                                        <p:attrNameLst>
                                          <p:attrName>fillcolor</p:attrName>
                                        </p:attrNameLst>
                                      </p:cBhvr>
                                      <p:to>
                                        <a:srgbClr val="002060"/>
                                      </p:to>
                                    </p:animClr>
                                    <p:set>
                                      <p:cBhvr>
                                        <p:cTn id="48" dur="250" fill="hold"/>
                                        <p:tgtEl>
                                          <p:spTgt spid="149"/>
                                        </p:tgtEl>
                                        <p:attrNameLst>
                                          <p:attrName>fill.type</p:attrName>
                                        </p:attrNameLst>
                                      </p:cBhvr>
                                      <p:to>
                                        <p:strVal val="solid"/>
                                      </p:to>
                                    </p:set>
                                    <p:set>
                                      <p:cBhvr>
                                        <p:cTn id="49" dur="250" fill="hold"/>
                                        <p:tgtEl>
                                          <p:spTgt spid="149"/>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96"/>
                                        </p:tgtEl>
                                        <p:attrNameLst>
                                          <p:attrName>style.visibility</p:attrName>
                                        </p:attrNameLst>
                                      </p:cBhvr>
                                      <p:to>
                                        <p:strVal val="visible"/>
                                      </p:to>
                                    </p:set>
                                    <p:animEffect transition="in" filter="wipe(down)">
                                      <p:cBhvr>
                                        <p:cTn id="54" dur="500"/>
                                        <p:tgtEl>
                                          <p:spTgt spid="196"/>
                                        </p:tgtEl>
                                      </p:cBhvr>
                                    </p:animEffect>
                                  </p:childTnLst>
                                </p:cTn>
                              </p:par>
                              <p:par>
                                <p:cTn id="55" presetID="22" presetClass="entr" presetSubtype="4" fill="hold" nodeType="withEffect">
                                  <p:stCondLst>
                                    <p:cond delay="0"/>
                                  </p:stCondLst>
                                  <p:childTnLst>
                                    <p:set>
                                      <p:cBhvr>
                                        <p:cTn id="56" dur="1" fill="hold">
                                          <p:stCondLst>
                                            <p:cond delay="0"/>
                                          </p:stCondLst>
                                        </p:cTn>
                                        <p:tgtEl>
                                          <p:spTgt spid="199"/>
                                        </p:tgtEl>
                                        <p:attrNameLst>
                                          <p:attrName>style.visibility</p:attrName>
                                        </p:attrNameLst>
                                      </p:cBhvr>
                                      <p:to>
                                        <p:strVal val="visible"/>
                                      </p:to>
                                    </p:set>
                                    <p:animEffect transition="in" filter="wipe(down)">
                                      <p:cBhvr>
                                        <p:cTn id="57" dur="500"/>
                                        <p:tgtEl>
                                          <p:spTgt spid="199"/>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mph" presetSubtype="0" fill="hold" nodeType="clickEffect">
                                  <p:stCondLst>
                                    <p:cond delay="0"/>
                                  </p:stCondLst>
                                  <p:childTnLst>
                                    <p:animRot by="21600000">
                                      <p:cBhvr>
                                        <p:cTn id="61" dur="1250" fill="hold"/>
                                        <p:tgtEl>
                                          <p:spTgt spid="191"/>
                                        </p:tgtEl>
                                        <p:attrNameLst>
                                          <p:attrName>r</p:attrName>
                                        </p:attrNameLst>
                                      </p:cBhvr>
                                    </p:animRot>
                                  </p:childTnLst>
                                </p:cTn>
                              </p:par>
                            </p:childTnLst>
                          </p:cTn>
                        </p:par>
                      </p:childTnLst>
                    </p:cTn>
                  </p:par>
                  <p:par>
                    <p:cTn id="62" fill="hold">
                      <p:stCondLst>
                        <p:cond delay="indefinite"/>
                      </p:stCondLst>
                      <p:childTnLst>
                        <p:par>
                          <p:cTn id="63" fill="hold">
                            <p:stCondLst>
                              <p:cond delay="0"/>
                            </p:stCondLst>
                            <p:childTnLst>
                              <p:par>
                                <p:cTn id="64" presetID="1" presetClass="emph" presetSubtype="2" fill="hold" nodeType="clickEffect">
                                  <p:stCondLst>
                                    <p:cond delay="0"/>
                                  </p:stCondLst>
                                  <p:childTnLst>
                                    <p:animClr clrSpc="rgb" dir="cw">
                                      <p:cBhvr>
                                        <p:cTn id="65" dur="250" fill="hold"/>
                                        <p:tgtEl>
                                          <p:spTgt spid="145"/>
                                        </p:tgtEl>
                                        <p:attrNameLst>
                                          <p:attrName>fillcolor</p:attrName>
                                        </p:attrNameLst>
                                      </p:cBhvr>
                                      <p:to>
                                        <a:srgbClr val="002060"/>
                                      </p:to>
                                    </p:animClr>
                                    <p:set>
                                      <p:cBhvr>
                                        <p:cTn id="66" dur="250" fill="hold"/>
                                        <p:tgtEl>
                                          <p:spTgt spid="145"/>
                                        </p:tgtEl>
                                        <p:attrNameLst>
                                          <p:attrName>fill.type</p:attrName>
                                        </p:attrNameLst>
                                      </p:cBhvr>
                                      <p:to>
                                        <p:strVal val="solid"/>
                                      </p:to>
                                    </p:set>
                                    <p:set>
                                      <p:cBhvr>
                                        <p:cTn id="67" dur="250" fill="hold"/>
                                        <p:tgtEl>
                                          <p:spTgt spid="145"/>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198"/>
                                        </p:tgtEl>
                                        <p:attrNameLst>
                                          <p:attrName>style.visibility</p:attrName>
                                        </p:attrNameLst>
                                      </p:cBhvr>
                                      <p:to>
                                        <p:strVal val="visible"/>
                                      </p:to>
                                    </p:set>
                                    <p:animEffect transition="in" filter="wipe(right)">
                                      <p:cBhvr>
                                        <p:cTn id="72" dur="500"/>
                                        <p:tgtEl>
                                          <p:spTgt spid="198"/>
                                        </p:tgtEl>
                                      </p:cBhvr>
                                    </p:animEffect>
                                  </p:childTnLst>
                                </p:cTn>
                              </p:par>
                              <p:par>
                                <p:cTn id="73" presetID="22" presetClass="entr" presetSubtype="2"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right)">
                                      <p:cBhvr>
                                        <p:cTn id="75" dur="500"/>
                                        <p:tgtEl>
                                          <p:spTgt spid="20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201"/>
                                        </p:tgtEl>
                                        <p:attrNameLst>
                                          <p:attrName>style.visibility</p:attrName>
                                        </p:attrNameLst>
                                      </p:cBhvr>
                                      <p:to>
                                        <p:strVal val="visible"/>
                                      </p:to>
                                    </p:set>
                                    <p:animEffect transition="in" filter="wipe(down)">
                                      <p:cBhvr>
                                        <p:cTn id="8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5899" y="528057"/>
            <a:ext cx="3251201" cy="369332"/>
          </a:xfrm>
          <a:prstGeom prst="rect">
            <a:avLst/>
          </a:prstGeom>
          <a:noFill/>
        </p:spPr>
        <p:txBody>
          <a:bodyPr wrap="square" rtlCol="0">
            <a:spAutoFit/>
          </a:bodyPr>
          <a:lstStyle/>
          <a:p>
            <a:r>
              <a:rPr lang="zh-CN" altLang="en-US" dirty="0"/>
              <a:t>作</a:t>
            </a:r>
            <a:r>
              <a:rPr lang="zh-CN" altLang="en-US" dirty="0" smtClean="0"/>
              <a:t>者方法使用索引结构</a:t>
            </a:r>
            <a:endParaRPr lang="zh-CN" altLang="en-US" dirty="0"/>
          </a:p>
        </p:txBody>
      </p:sp>
      <p:graphicFrame>
        <p:nvGraphicFramePr>
          <p:cNvPr id="3" name="表格 2"/>
          <p:cNvGraphicFramePr>
            <a:graphicFrameLocks noGrp="1"/>
          </p:cNvGraphicFramePr>
          <p:nvPr>
            <p:extLst/>
          </p:nvPr>
        </p:nvGraphicFramePr>
        <p:xfrm>
          <a:off x="304799" y="1280709"/>
          <a:ext cx="589445" cy="2816225"/>
        </p:xfrm>
        <a:graphic>
          <a:graphicData uri="http://schemas.openxmlformats.org/drawingml/2006/table">
            <a:tbl>
              <a:tblPr firstRow="1" bandRow="1">
                <a:tableStyleId>{2D5ABB26-0587-4C30-8999-92F81FD0307C}</a:tableStyleId>
              </a:tblPr>
              <a:tblGrid>
                <a:gridCol w="589445"/>
              </a:tblGrid>
              <a:tr h="455058">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5" name="直接箭头连接符 4"/>
          <p:cNvCxnSpPr/>
          <p:nvPr/>
        </p:nvCxnSpPr>
        <p:spPr>
          <a:xfrm>
            <a:off x="894244" y="286109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1553615" y="2675678"/>
              <a:ext cx="3310992" cy="370840"/>
            </p:xfrm>
            <a:graphic>
              <a:graphicData uri="http://schemas.openxmlformats.org/drawingml/2006/table">
                <a:tbl>
                  <a:tblPr firstRow="1" bandRow="1">
                    <a:tableStyleId>{2D5ABB26-0587-4C30-8999-92F81FD0307C}</a:tableStyleId>
                  </a:tblPr>
                  <a:tblGrid>
                    <a:gridCol w="827748"/>
                    <a:gridCol w="827748"/>
                    <a:gridCol w="827748"/>
                    <a:gridCol w="827748"/>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𝟐</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𝒒</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𝟐</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nvPr>
            </p:nvGraphicFramePr>
            <p:xfrm>
              <a:off x="1553615" y="2675678"/>
              <a:ext cx="3310992" cy="370840"/>
            </p:xfrm>
            <a:graphic>
              <a:graphicData uri="http://schemas.openxmlformats.org/drawingml/2006/table">
                <a:tbl>
                  <a:tblPr firstRow="1" bandRow="1">
                    <a:tableStyleId>{2D5ABB26-0587-4C30-8999-92F81FD0307C}</a:tableStyleId>
                  </a:tblPr>
                  <a:tblGrid>
                    <a:gridCol w="827748"/>
                    <a:gridCol w="827748"/>
                    <a:gridCol w="827748"/>
                    <a:gridCol w="827748"/>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35" t="-1613" r="-302206"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735" t="-1613" r="-202206"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735" t="-1613" r="-102206"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0735" t="-1613" r="-2206" b="-3226"/>
                          </a:stretch>
                        </a:blipFill>
                      </a:tcPr>
                    </a:tc>
                  </a:tr>
                </a:tbl>
              </a:graphicData>
            </a:graphic>
          </p:graphicFrame>
        </mc:Fallback>
      </mc:AlternateContent>
      <p:cxnSp>
        <p:nvCxnSpPr>
          <p:cNvPr id="7" name="直接箭头连接符 6"/>
          <p:cNvCxnSpPr/>
          <p:nvPr/>
        </p:nvCxnSpPr>
        <p:spPr>
          <a:xfrm>
            <a:off x="894244" y="163441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58585" y="144127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
        <p:nvSpPr>
          <p:cNvPr id="9" name="文本框 8"/>
          <p:cNvSpPr txBox="1"/>
          <p:nvPr/>
        </p:nvSpPr>
        <p:spPr>
          <a:xfrm>
            <a:off x="6393871" y="743957"/>
            <a:ext cx="3251201" cy="369332"/>
          </a:xfrm>
          <a:prstGeom prst="rect">
            <a:avLst/>
          </a:prstGeom>
          <a:noFill/>
        </p:spPr>
        <p:txBody>
          <a:bodyPr wrap="square" rtlCol="0">
            <a:spAutoFit/>
          </a:bodyPr>
          <a:lstStyle/>
          <a:p>
            <a:r>
              <a:rPr lang="zh-CN" altLang="en-US" dirty="0" smtClean="0"/>
              <a:t>改进方法使用索引结构</a:t>
            </a:r>
            <a:endParaRPr lang="zh-CN" altLang="en-US" dirty="0"/>
          </a:p>
        </p:txBody>
      </p:sp>
      <p:graphicFrame>
        <p:nvGraphicFramePr>
          <p:cNvPr id="10" name="表格 9"/>
          <p:cNvGraphicFramePr>
            <a:graphicFrameLocks noGrp="1"/>
          </p:cNvGraphicFramePr>
          <p:nvPr>
            <p:extLst/>
          </p:nvPr>
        </p:nvGraphicFramePr>
        <p:xfrm>
          <a:off x="6393871" y="1321780"/>
          <a:ext cx="1025241" cy="2816225"/>
        </p:xfrm>
        <a:graphic>
          <a:graphicData uri="http://schemas.openxmlformats.org/drawingml/2006/table">
            <a:tbl>
              <a:tblPr firstRow="1" bandRow="1">
                <a:tableStyleId>{2D5ABB26-0587-4C30-8999-92F81FD0307C}</a:tableStyleId>
              </a:tblPr>
              <a:tblGrid>
                <a:gridCol w="1025241"/>
              </a:tblGrid>
              <a:tr h="455058">
                <a:tc>
                  <a:txBody>
                    <a:bodyPr/>
                    <a:lstStyle/>
                    <a:p>
                      <a:pPr algn="ctr">
                        <a:lnSpc>
                          <a:spcPct val="200000"/>
                        </a:lnSpc>
                      </a:pPr>
                      <a:r>
                        <a:rPr lang="en-US" altLang="zh-CN" b="1" dirty="0" smtClean="0"/>
                        <a:t>v1,v2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v2,v3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u,v</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455058">
                <a:tc>
                  <a:txBody>
                    <a:bodyPr/>
                    <a:lstStyle/>
                    <a:p>
                      <a:pPr algn="ctr">
                        <a:lnSpc>
                          <a:spcPct val="200000"/>
                        </a:lnSpc>
                      </a:pPr>
                      <a:r>
                        <a:rPr lang="en-US" altLang="zh-CN" b="1" dirty="0" smtClean="0"/>
                        <a:t>vm,vn</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11" name="直接箭头连接符 10"/>
          <p:cNvCxnSpPr/>
          <p:nvPr/>
        </p:nvCxnSpPr>
        <p:spPr>
          <a:xfrm>
            <a:off x="7422043" y="289177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nvPr>
            </p:nvGraphicFramePr>
            <p:xfrm>
              <a:off x="8081414" y="2706358"/>
              <a:ext cx="3310992" cy="370840"/>
            </p:xfrm>
            <a:graphic>
              <a:graphicData uri="http://schemas.openxmlformats.org/drawingml/2006/table">
                <a:tbl>
                  <a:tblPr firstRow="1" bandRow="1">
                    <a:tableStyleId>{2D5ABB26-0587-4C30-8999-92F81FD0307C}</a:tableStyleId>
                  </a:tblPr>
                  <a:tblGrid>
                    <a:gridCol w="827748"/>
                    <a:gridCol w="827748"/>
                    <a:gridCol w="827748"/>
                    <a:gridCol w="827748"/>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𝟐</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𝟐</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b="1" i="1" smtClean="0">
                                    <a:latin typeface="Cambria Math" panose="02040503050406030204" pitchFamily="18" charset="0"/>
                                  </a:rPr>
                                  <m:t>𝝉</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𝒗</m:t>
                                </m:r>
                                <m:r>
                                  <a:rPr lang="en-US" altLang="zh-CN" sz="1400" b="1" i="1" smtClean="0">
                                    <a:latin typeface="Cambria Math" panose="02040503050406030204" pitchFamily="18" charset="0"/>
                                  </a:rPr>
                                  <m:t>𝟑</m:t>
                                </m:r>
                                <m:r>
                                  <a:rPr lang="en-US" altLang="zh-CN" sz="1400" b="1" i="1" smtClean="0">
                                    <a:latin typeface="Cambria Math" panose="02040503050406030204" pitchFamily="18" charset="0"/>
                                  </a:rPr>
                                  <m:t>)</m:t>
                                </m:r>
                              </m:oMath>
                            </m:oMathPara>
                          </a14:m>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2" name="表格 11"/>
              <p:cNvGraphicFramePr>
                <a:graphicFrameLocks noGrp="1"/>
              </p:cNvGraphicFramePr>
              <p:nvPr>
                <p:extLst/>
              </p:nvPr>
            </p:nvGraphicFramePr>
            <p:xfrm>
              <a:off x="8081414" y="2706358"/>
              <a:ext cx="3310992" cy="370840"/>
            </p:xfrm>
            <a:graphic>
              <a:graphicData uri="http://schemas.openxmlformats.org/drawingml/2006/table">
                <a:tbl>
                  <a:tblPr firstRow="1" bandRow="1">
                    <a:tableStyleId>{2D5ABB26-0587-4C30-8999-92F81FD0307C}</a:tableStyleId>
                  </a:tblPr>
                  <a:tblGrid>
                    <a:gridCol w="827748"/>
                    <a:gridCol w="827748"/>
                    <a:gridCol w="827748"/>
                    <a:gridCol w="827748"/>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735" t="-1613" r="-301471"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735" t="-1613" r="-201471"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735" t="-1613" r="-101471" b="-322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0735" t="-1613" r="-1471" b="-3226"/>
                          </a:stretch>
                        </a:blipFill>
                      </a:tcPr>
                    </a:tc>
                  </a:tr>
                </a:tbl>
              </a:graphicData>
            </a:graphic>
          </p:graphicFrame>
        </mc:Fallback>
      </mc:AlternateContent>
      <p:grpSp>
        <p:nvGrpSpPr>
          <p:cNvPr id="2" name="组合 1"/>
          <p:cNvGrpSpPr/>
          <p:nvPr/>
        </p:nvGrpSpPr>
        <p:grpSpPr>
          <a:xfrm>
            <a:off x="7432434" y="1501212"/>
            <a:ext cx="2955641" cy="421989"/>
            <a:chOff x="6355244" y="1527104"/>
            <a:chExt cx="2955641" cy="421989"/>
          </a:xfrm>
        </p:grpSpPr>
        <p:cxnSp>
          <p:nvCxnSpPr>
            <p:cNvPr id="13" name="直接箭头连接符 12"/>
            <p:cNvCxnSpPr/>
            <p:nvPr/>
          </p:nvCxnSpPr>
          <p:spPr>
            <a:xfrm>
              <a:off x="6355244" y="1753332"/>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014615" y="1527104"/>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grpSp>
      <p:sp>
        <p:nvSpPr>
          <p:cNvPr id="15" name="文本框 14"/>
          <p:cNvSpPr txBox="1"/>
          <p:nvPr/>
        </p:nvSpPr>
        <p:spPr>
          <a:xfrm>
            <a:off x="6096000" y="4809968"/>
            <a:ext cx="5537200" cy="738664"/>
          </a:xfrm>
          <a:prstGeom prst="rect">
            <a:avLst/>
          </a:prstGeom>
          <a:noFill/>
        </p:spPr>
        <p:txBody>
          <a:bodyPr wrap="square" rtlCol="0">
            <a:spAutoFit/>
          </a:bodyPr>
          <a:lstStyle/>
          <a:p>
            <a:r>
              <a:rPr lang="zh-CN" altLang="en-US" sz="1400" dirty="0" smtClean="0"/>
              <a:t>我们的关键字存储的是边</a:t>
            </a:r>
            <a:endParaRPr lang="en-US" altLang="zh-CN" sz="1400" dirty="0" smtClean="0"/>
          </a:p>
          <a:p>
            <a:r>
              <a:rPr lang="zh-CN" altLang="en-US" sz="1400" dirty="0"/>
              <a:t>对</a:t>
            </a:r>
            <a:r>
              <a:rPr lang="zh-CN" altLang="en-US" sz="1400" dirty="0" smtClean="0"/>
              <a:t>应的 </a:t>
            </a:r>
            <a:r>
              <a:rPr lang="en-US" altLang="zh-CN" sz="1400" dirty="0" smtClean="0"/>
              <a:t>value </a:t>
            </a:r>
            <a:r>
              <a:rPr lang="zh-CN" altLang="en-US" sz="1400" dirty="0" smtClean="0"/>
              <a:t>值我们存储的是点，这个可以与边的两个点构成三角形，且是按点的 </a:t>
            </a:r>
            <a:r>
              <a:rPr lang="en-US" altLang="zh-CN" sz="1400" dirty="0" smtClean="0"/>
              <a:t>Truss</a:t>
            </a:r>
            <a:r>
              <a:rPr lang="zh-CN" altLang="en-US" sz="1400" dirty="0" smtClean="0"/>
              <a:t>值由大到小来进行存储的</a:t>
            </a:r>
            <a:endParaRPr lang="zh-CN" altLang="en-US" sz="1400" dirty="0"/>
          </a:p>
        </p:txBody>
      </p:sp>
      <p:sp>
        <p:nvSpPr>
          <p:cNvPr id="16" name="文本框 15"/>
          <p:cNvSpPr txBox="1"/>
          <p:nvPr/>
        </p:nvSpPr>
        <p:spPr>
          <a:xfrm>
            <a:off x="87947" y="5002927"/>
            <a:ext cx="5537200" cy="738664"/>
          </a:xfrm>
          <a:prstGeom prst="rect">
            <a:avLst/>
          </a:prstGeom>
          <a:noFill/>
        </p:spPr>
        <p:txBody>
          <a:bodyPr wrap="square" rtlCol="0">
            <a:spAutoFit/>
          </a:bodyPr>
          <a:lstStyle/>
          <a:p>
            <a:r>
              <a:rPr lang="zh-CN" altLang="en-US" sz="1400" dirty="0" smtClean="0"/>
              <a:t>我们的关键字存储的是顶点</a:t>
            </a:r>
            <a:endParaRPr lang="en-US" altLang="zh-CN" sz="1400" dirty="0" smtClean="0"/>
          </a:p>
          <a:p>
            <a:r>
              <a:rPr lang="zh-CN" altLang="en-US" sz="1400" dirty="0"/>
              <a:t>对</a:t>
            </a:r>
            <a:r>
              <a:rPr lang="zh-CN" altLang="en-US" sz="1400" dirty="0" smtClean="0"/>
              <a:t>应的 </a:t>
            </a:r>
            <a:r>
              <a:rPr lang="en-US" altLang="zh-CN" sz="1400" dirty="0" smtClean="0"/>
              <a:t>value </a:t>
            </a:r>
            <a:r>
              <a:rPr lang="zh-CN" altLang="en-US" sz="1400" dirty="0" smtClean="0"/>
              <a:t>值我们存储的是从这个点出去的边，且是按照边的 </a:t>
            </a:r>
            <a:r>
              <a:rPr lang="en-US" altLang="zh-CN" sz="1400" dirty="0" smtClean="0"/>
              <a:t>Truss </a:t>
            </a:r>
            <a:r>
              <a:rPr lang="zh-CN" altLang="en-US" sz="1400" dirty="0" smtClean="0"/>
              <a:t>值由大到小进行排列的</a:t>
            </a:r>
            <a:endParaRPr lang="zh-CN" altLang="en-US" sz="1400" dirty="0"/>
          </a:p>
        </p:txBody>
      </p:sp>
      <p:sp>
        <p:nvSpPr>
          <p:cNvPr id="17" name="文本框 16"/>
          <p:cNvSpPr txBox="1"/>
          <p:nvPr/>
        </p:nvSpPr>
        <p:spPr>
          <a:xfrm>
            <a:off x="87947" y="5833924"/>
            <a:ext cx="6758306" cy="923330"/>
          </a:xfrm>
          <a:prstGeom prst="rect">
            <a:avLst/>
          </a:prstGeom>
          <a:noFill/>
        </p:spPr>
        <p:txBody>
          <a:bodyPr wrap="square" rtlCol="0">
            <a:spAutoFit/>
          </a:bodyPr>
          <a:lstStyle/>
          <a:p>
            <a:r>
              <a:rPr lang="zh-CN" altLang="en-US" dirty="0" smtClean="0"/>
              <a:t>设有 </a:t>
            </a:r>
            <a:r>
              <a:rPr lang="en-US" altLang="zh-CN" dirty="0" smtClean="0"/>
              <a:t>V </a:t>
            </a:r>
            <a:r>
              <a:rPr lang="zh-CN" altLang="en-US" dirty="0" smtClean="0"/>
              <a:t>个结点  </a:t>
            </a:r>
            <a:r>
              <a:rPr lang="en-US" altLang="zh-CN" dirty="0" smtClean="0"/>
              <a:t>E</a:t>
            </a:r>
            <a:r>
              <a:rPr lang="zh-CN" altLang="en-US" dirty="0" smtClean="0"/>
              <a:t>条边</a:t>
            </a:r>
            <a:endParaRPr lang="en-US" altLang="zh-CN" dirty="0" smtClean="0"/>
          </a:p>
          <a:p>
            <a:r>
              <a:rPr lang="zh-CN" altLang="en-US" dirty="0" smtClean="0"/>
              <a:t>原始索引占用空间：</a:t>
            </a:r>
            <a:r>
              <a:rPr lang="en-US" altLang="zh-CN" dirty="0" smtClean="0"/>
              <a:t>V+2E</a:t>
            </a:r>
          </a:p>
          <a:p>
            <a:r>
              <a:rPr lang="zh-CN" altLang="en-US" dirty="0" smtClean="0"/>
              <a:t>新的索引</a:t>
            </a:r>
            <a:r>
              <a:rPr lang="zh-CN" altLang="en-US" dirty="0"/>
              <a:t>占用</a:t>
            </a:r>
            <a:r>
              <a:rPr lang="zh-CN" altLang="en-US" dirty="0" smtClean="0"/>
              <a:t>空间：</a:t>
            </a:r>
            <a:r>
              <a:rPr lang="en-US" altLang="zh-CN" dirty="0" smtClean="0"/>
              <a:t>2E+TE          ( T </a:t>
            </a:r>
            <a:r>
              <a:rPr lang="zh-CN" altLang="en-US" dirty="0" smtClean="0"/>
              <a:t>为平均每条边的</a:t>
            </a:r>
            <a:r>
              <a:rPr lang="en-US" altLang="zh-CN" dirty="0" smtClean="0"/>
              <a:t>support </a:t>
            </a:r>
            <a:r>
              <a:rPr lang="zh-CN" altLang="en-US" dirty="0" smtClean="0"/>
              <a:t>值</a:t>
            </a:r>
            <a:r>
              <a:rPr lang="en-US" altLang="zh-CN" dirty="0" smtClean="0"/>
              <a:t>)</a:t>
            </a:r>
            <a:endParaRPr lang="zh-CN" altLang="en-US" dirty="0"/>
          </a:p>
        </p:txBody>
      </p:sp>
      <p:sp>
        <p:nvSpPr>
          <p:cNvPr id="18" name="文本框 17"/>
          <p:cNvSpPr txBox="1"/>
          <p:nvPr/>
        </p:nvSpPr>
        <p:spPr>
          <a:xfrm>
            <a:off x="6096000" y="5649258"/>
            <a:ext cx="5353598" cy="369332"/>
          </a:xfrm>
          <a:prstGeom prst="rect">
            <a:avLst/>
          </a:prstGeom>
          <a:noFill/>
        </p:spPr>
        <p:txBody>
          <a:bodyPr wrap="square" rtlCol="0">
            <a:spAutoFit/>
          </a:bodyPr>
          <a:lstStyle/>
          <a:p>
            <a:r>
              <a:rPr lang="zh-CN" altLang="en-US" dirty="0"/>
              <a:t>平</a:t>
            </a:r>
            <a:r>
              <a:rPr lang="zh-CN" altLang="en-US" dirty="0" smtClean="0"/>
              <a:t>均下来我们这样做索引结构可能占用更多的内存</a:t>
            </a:r>
            <a:endParaRPr lang="zh-CN" altLang="en-US" dirty="0"/>
          </a:p>
        </p:txBody>
      </p:sp>
    </p:spTree>
    <p:extLst>
      <p:ext uri="{BB962C8B-B14F-4D97-AF65-F5344CB8AC3E}">
        <p14:creationId xmlns:p14="http://schemas.microsoft.com/office/powerpoint/2010/main" val="1092282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8057" y="710624"/>
            <a:ext cx="9303599" cy="461665"/>
          </a:xfrm>
          <a:prstGeom prst="rect">
            <a:avLst/>
          </a:prstGeom>
        </p:spPr>
        <p:txBody>
          <a:bodyPr wrap="square">
            <a:spAutoFit/>
          </a:bodyPr>
          <a:lstStyle/>
          <a:p>
            <a:r>
              <a:rPr lang="en-US" altLang="zh-CN" sz="2400" dirty="0" smtClean="0"/>
              <a:t>4. Efficient </a:t>
            </a:r>
            <a:r>
              <a:rPr lang="en-US" altLang="zh-CN" sz="2400" dirty="0"/>
              <a:t>and Progressive Group Steiner Tree </a:t>
            </a:r>
            <a:r>
              <a:rPr lang="en-US" altLang="zh-CN" sz="2400" dirty="0" smtClean="0"/>
              <a:t>Search  </a:t>
            </a:r>
            <a:r>
              <a:rPr lang="en-US" altLang="zh-CN" sz="2400" dirty="0" smtClean="0">
                <a:solidFill>
                  <a:srgbClr val="00B0F0"/>
                </a:solidFill>
              </a:rPr>
              <a:t>(</a:t>
            </a:r>
            <a:r>
              <a:rPr lang="en-US" altLang="zh-CN" sz="2400" dirty="0">
                <a:solidFill>
                  <a:srgbClr val="00B0F0"/>
                </a:solidFill>
              </a:rPr>
              <a:t>SIGMOD-2016)</a:t>
            </a: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727195" y="2162542"/>
            <a:ext cx="10531033" cy="1751062"/>
          </a:xfrm>
          <a:prstGeom prst="rect">
            <a:avLst/>
          </a:prstGeom>
        </p:spPr>
      </p:pic>
    </p:spTree>
    <p:extLst>
      <p:ext uri="{BB962C8B-B14F-4D97-AF65-F5344CB8AC3E}">
        <p14:creationId xmlns:p14="http://schemas.microsoft.com/office/powerpoint/2010/main" val="373222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a:xfrm>
            <a:off x="10447830" y="6364705"/>
            <a:ext cx="905969" cy="356770"/>
          </a:xfrm>
        </p:spPr>
        <p:txBody>
          <a:bodyPr/>
          <a:lstStyle/>
          <a:p>
            <a:fld id="{52F1CC4D-4CCE-4D2A-B22C-25A859CB1CDC}" type="slidenum">
              <a:rPr lang="zh-CN" altLang="en-US" smtClean="0"/>
              <a:pPr/>
              <a:t>27</a:t>
            </a:fld>
            <a:endParaRPr lang="zh-CN" altLang="en-US"/>
          </a:p>
        </p:txBody>
      </p:sp>
      <p:sp>
        <p:nvSpPr>
          <p:cNvPr id="26" name="矩形 25"/>
          <p:cNvSpPr/>
          <p:nvPr/>
        </p:nvSpPr>
        <p:spPr>
          <a:xfrm>
            <a:off x="3717559" y="685044"/>
            <a:ext cx="230896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Group Steiner Tree </a:t>
            </a:r>
            <a:endParaRPr lang="zh-CN" altLang="en-US" dirty="0"/>
          </a:p>
        </p:txBody>
      </p:sp>
    </p:spTree>
    <p:extLst>
      <p:ext uri="{BB962C8B-B14F-4D97-AF65-F5344CB8AC3E}">
        <p14:creationId xmlns:p14="http://schemas.microsoft.com/office/powerpoint/2010/main" val="216058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655780" y="4210148"/>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066419" y="4160781"/>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10549256" y="6356350"/>
            <a:ext cx="804544" cy="365125"/>
          </a:xfrm>
        </p:spPr>
        <p:txBody>
          <a:bodyPr/>
          <a:lstStyle/>
          <a:p>
            <a:fld id="{52F1CC4D-4CCE-4D2A-B22C-25A859CB1CDC}" type="slidenum">
              <a:rPr lang="zh-CN" altLang="en-US" smtClean="0"/>
              <a:pPr/>
              <a:t>28</a:t>
            </a:fld>
            <a:endParaRPr lang="zh-CN" altLang="en-US" dirty="0"/>
          </a:p>
        </p:txBody>
      </p:sp>
    </p:spTree>
    <p:extLst>
      <p:ext uri="{BB962C8B-B14F-4D97-AF65-F5344CB8AC3E}">
        <p14:creationId xmlns:p14="http://schemas.microsoft.com/office/powerpoint/2010/main" val="275495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29</a:t>
            </a:fld>
            <a:endParaRPr lang="zh-CN" altLang="en-US"/>
          </a:p>
        </p:txBody>
      </p:sp>
    </p:spTree>
    <p:extLst>
      <p:ext uri="{BB962C8B-B14F-4D97-AF65-F5344CB8AC3E}">
        <p14:creationId xmlns:p14="http://schemas.microsoft.com/office/powerpoint/2010/main" val="257549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776163" y="1635323"/>
            <a:ext cx="2301680" cy="3301522"/>
            <a:chOff x="9801563" y="1660723"/>
            <a:chExt cx="2301680" cy="3301522"/>
          </a:xfrm>
        </p:grpSpPr>
        <p:sp>
          <p:nvSpPr>
            <p:cNvPr id="68" name="圆角矩形 67"/>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380649" y="4500580"/>
              <a:ext cx="1213922" cy="461665"/>
            </a:xfrm>
            <a:prstGeom prst="rect">
              <a:avLst/>
            </a:prstGeom>
          </p:spPr>
          <p:txBody>
            <a:bodyPr wrap="none">
              <a:spAutoFit/>
            </a:bodyPr>
            <a:lstStyle/>
            <a:p>
              <a:r>
                <a:rPr lang="en-US" altLang="zh-CN" sz="2400" dirty="0"/>
                <a:t>4 - Truss</a:t>
              </a:r>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grpSp>
        <p:nvGrpSpPr>
          <p:cNvPr id="13" name="组合 12"/>
          <p:cNvGrpSpPr/>
          <p:nvPr/>
        </p:nvGrpSpPr>
        <p:grpSpPr>
          <a:xfrm>
            <a:off x="740099" y="2516750"/>
            <a:ext cx="4004398" cy="499367"/>
            <a:chOff x="251899" y="2374451"/>
            <a:chExt cx="4004398" cy="499367"/>
          </a:xfrm>
        </p:grpSpPr>
        <mc:AlternateContent xmlns:mc="http://schemas.openxmlformats.org/markup-compatibility/2006" xmlns:a14="http://schemas.microsoft.com/office/drawing/2010/main">
          <mc:Choice Requires="a14">
            <p:sp>
              <p:nvSpPr>
                <p:cNvPr id="146" name="文本框 145"/>
                <p:cNvSpPr txBox="1"/>
                <p:nvPr/>
              </p:nvSpPr>
              <p:spPr>
                <a:xfrm>
                  <a:off x="1506548" y="2404254"/>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506548" y="2404254"/>
                  <a:ext cx="2749749" cy="461665"/>
                </a:xfrm>
                <a:prstGeom prst="rect">
                  <a:avLst/>
                </a:prstGeom>
                <a:blipFill rotWithShape="0">
                  <a:blip r:embed="rId3"/>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251899" y="2374451"/>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251899" y="2374451"/>
                  <a:ext cx="1374030" cy="499367"/>
                </a:xfrm>
                <a:prstGeom prst="rect">
                  <a:avLst/>
                </a:prstGeom>
                <a:blipFill rotWithShape="0">
                  <a:blip r:embed="rId4"/>
                  <a:stretch>
                    <a:fillRect b="-9877"/>
                  </a:stretch>
                </a:blipFill>
              </p:spPr>
              <p:txBody>
                <a:bodyPr/>
                <a:lstStyle/>
                <a:p>
                  <a:r>
                    <a:rPr lang="zh-CN" altLang="en-US">
                      <a:noFill/>
                    </a:rPr>
                    <a:t> </a:t>
                  </a:r>
                </a:p>
              </p:txBody>
            </p:sp>
          </mc:Fallback>
        </mc:AlternateContent>
      </p:grpSp>
      <p:sp>
        <p:nvSpPr>
          <p:cNvPr id="148" name="矩形 147"/>
          <p:cNvSpPr/>
          <p:nvPr/>
        </p:nvSpPr>
        <p:spPr>
          <a:xfrm>
            <a:off x="528167" y="1676114"/>
            <a:ext cx="4120039" cy="400110"/>
          </a:xfrm>
          <a:prstGeom prst="rect">
            <a:avLst/>
          </a:prstGeom>
        </p:spPr>
        <p:txBody>
          <a:bodyPr wrap="none">
            <a:spAutoFit/>
          </a:bodyPr>
          <a:lstStyle/>
          <a:p>
            <a:r>
              <a:rPr lang="en-US" altLang="zh-CN" sz="2000" dirty="0">
                <a:latin typeface="Cambria Math" panose="02040503050406030204" pitchFamily="18" charset="0"/>
                <a:ea typeface="Cambria Math" panose="02040503050406030204" pitchFamily="18" charset="0"/>
              </a:rPr>
              <a:t>The </a:t>
            </a:r>
            <a:r>
              <a:rPr lang="en-US" altLang="zh-CN" sz="2000" i="1" dirty="0">
                <a:solidFill>
                  <a:srgbClr val="FF0000"/>
                </a:solidFill>
                <a:latin typeface="Cambria Math" panose="02040503050406030204" pitchFamily="18" charset="0"/>
                <a:ea typeface="Cambria Math" panose="02040503050406030204" pitchFamily="18" charset="0"/>
              </a:rPr>
              <a:t>support</a:t>
            </a:r>
            <a:r>
              <a:rPr lang="en-US" altLang="zh-CN" sz="2000" i="1" dirty="0">
                <a:latin typeface="Cambria Math" panose="02040503050406030204" pitchFamily="18" charset="0"/>
                <a:ea typeface="Cambria Math" panose="02040503050406030204" pitchFamily="18" charset="0"/>
              </a:rPr>
              <a:t> </a:t>
            </a:r>
            <a:r>
              <a:rPr lang="en-US" altLang="zh-CN" sz="2000" dirty="0">
                <a:solidFill>
                  <a:srgbClr val="FF0000"/>
                </a:solidFill>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of an edge </a:t>
            </a:r>
            <a:r>
              <a:rPr lang="en-US" altLang="zh-CN" sz="2000" dirty="0">
                <a:solidFill>
                  <a:srgbClr val="FF0000"/>
                </a:solidFill>
                <a:latin typeface="Cambria Math" panose="02040503050406030204" pitchFamily="18" charset="0"/>
                <a:ea typeface="Cambria Math" panose="02040503050406030204" pitchFamily="18" charset="0"/>
              </a:rPr>
              <a:t>e</a:t>
            </a:r>
            <a:r>
              <a:rPr lang="en-US" altLang="zh-CN" sz="2000" dirty="0">
                <a:latin typeface="Cambria Math" panose="02040503050406030204" pitchFamily="18" charset="0"/>
                <a:ea typeface="Cambria Math" panose="02040503050406030204" pitchFamily="18" charset="0"/>
              </a:rPr>
              <a:t>(u , v)  ∈</a:t>
            </a:r>
            <a:r>
              <a:rPr lang="en-US" altLang="zh-CN" sz="2000" i="1"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 G</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3</a:t>
            </a:fld>
            <a:endParaRPr lang="zh-CN" altLang="en-US"/>
          </a:p>
        </p:txBody>
      </p:sp>
      <p:sp>
        <p:nvSpPr>
          <p:cNvPr id="8" name="椭圆 7"/>
          <p:cNvSpPr/>
          <p:nvPr/>
        </p:nvSpPr>
        <p:spPr>
          <a:xfrm>
            <a:off x="9955498" y="29112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椭圆 8"/>
          <p:cNvSpPr/>
          <p:nvPr/>
        </p:nvSpPr>
        <p:spPr>
          <a:xfrm>
            <a:off x="10799474" y="202541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10692904" y="1638769"/>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sp>
        <p:nvSpPr>
          <p:cNvPr id="11" name="椭圆 10"/>
          <p:cNvSpPr/>
          <p:nvPr/>
        </p:nvSpPr>
        <p:spPr>
          <a:xfrm>
            <a:off x="11471646" y="29112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2" name="直接连接符 11"/>
          <p:cNvCxnSpPr>
            <a:stCxn id="8" idx="6"/>
            <a:endCxn id="11" idx="2"/>
          </p:cNvCxnSpPr>
          <p:nvPr/>
        </p:nvCxnSpPr>
        <p:spPr>
          <a:xfrm>
            <a:off x="10209962" y="3038497"/>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38280" y="2847589"/>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15" name="直接连接符 14"/>
          <p:cNvCxnSpPr>
            <a:stCxn id="9" idx="5"/>
            <a:endCxn id="11" idx="0"/>
          </p:cNvCxnSpPr>
          <p:nvPr/>
        </p:nvCxnSpPr>
        <p:spPr>
          <a:xfrm>
            <a:off x="11016673" y="2242617"/>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3"/>
            <a:endCxn id="8" idx="7"/>
          </p:cNvCxnSpPr>
          <p:nvPr/>
        </p:nvCxnSpPr>
        <p:spPr>
          <a:xfrm flipH="1">
            <a:off x="10172697" y="2242617"/>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0797709" y="379100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10645963" y="4007370"/>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19" name="直接连接符 18"/>
          <p:cNvCxnSpPr>
            <a:stCxn id="9" idx="4"/>
            <a:endCxn id="17" idx="0"/>
          </p:cNvCxnSpPr>
          <p:nvPr/>
        </p:nvCxnSpPr>
        <p:spPr>
          <a:xfrm flipH="1">
            <a:off x="10924941" y="2279882"/>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4"/>
            <a:endCxn id="17" idx="7"/>
          </p:cNvCxnSpPr>
          <p:nvPr/>
        </p:nvCxnSpPr>
        <p:spPr>
          <a:xfrm flipH="1">
            <a:off x="11014908" y="3165729"/>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5"/>
            <a:endCxn id="17" idx="1"/>
          </p:cNvCxnSpPr>
          <p:nvPr/>
        </p:nvCxnSpPr>
        <p:spPr>
          <a:xfrm>
            <a:off x="10172697" y="3128464"/>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3"/>
            <a:endCxn id="8" idx="7"/>
          </p:cNvCxnSpPr>
          <p:nvPr/>
        </p:nvCxnSpPr>
        <p:spPr>
          <a:xfrm flipH="1">
            <a:off x="10172697" y="2242617"/>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6"/>
            <a:endCxn id="11" idx="2"/>
          </p:cNvCxnSpPr>
          <p:nvPr/>
        </p:nvCxnSpPr>
        <p:spPr>
          <a:xfrm>
            <a:off x="10209962" y="3038497"/>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4"/>
            <a:endCxn id="17" idx="0"/>
          </p:cNvCxnSpPr>
          <p:nvPr/>
        </p:nvCxnSpPr>
        <p:spPr>
          <a:xfrm flipH="1">
            <a:off x="10924941" y="2279882"/>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17" idx="7"/>
          </p:cNvCxnSpPr>
          <p:nvPr/>
        </p:nvCxnSpPr>
        <p:spPr>
          <a:xfrm flipH="1">
            <a:off x="11014908" y="3165729"/>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067473" y="2210867"/>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89472" y="2342409"/>
            <a:ext cx="521511" cy="568856"/>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237098" y="691883"/>
            <a:ext cx="4969139" cy="3731853"/>
            <a:chOff x="5236516" y="698631"/>
            <a:chExt cx="4969139" cy="3731853"/>
          </a:xfrm>
        </p:grpSpPr>
        <p:sp>
          <p:nvSpPr>
            <p:cNvPr id="29" name="椭圆 28"/>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0" name="文本框 29"/>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31" name="椭圆 30"/>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33" name="椭圆 32"/>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35" name="椭圆 3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37" name="椭圆 36"/>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8" name="文本框 37"/>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39" name="椭圆 38"/>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0" name="椭圆 39"/>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1" name="文本框 40"/>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42" name="椭圆 41"/>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3" name="文本框 42"/>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44" name="椭圆 43"/>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5" name="文本框 44"/>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cxnSp>
          <p:nvCxnSpPr>
            <p:cNvPr id="46" name="直接连接符 45"/>
            <p:cNvCxnSpPr>
              <a:stCxn id="29" idx="6"/>
              <a:endCxn id="3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6"/>
              <a:endCxn id="37"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7" idx="6"/>
              <a:endCxn id="39"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9" idx="3"/>
              <a:endCxn id="33"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0" idx="4"/>
              <a:endCxn id="33"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0" idx="5"/>
              <a:endCxn id="39"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0" idx="3"/>
              <a:endCxn id="37"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7" idx="5"/>
              <a:endCxn id="33"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2" idx="4"/>
              <a:endCxn id="31"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2" idx="3"/>
              <a:endCxn id="3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5" idx="4"/>
              <a:endCxn id="31"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2" idx="2"/>
              <a:endCxn id="29"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9" idx="5"/>
              <a:endCxn id="31"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31" idx="6"/>
              <a:endCxn id="33"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2" idx="6"/>
              <a:endCxn id="40"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3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31"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2" idx="5"/>
              <a:endCxn id="37"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138"/>
            <p:cNvCxnSpPr>
              <a:stCxn id="44" idx="2"/>
              <a:endCxn id="29"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141"/>
            <p:cNvCxnSpPr>
              <a:stCxn id="44" idx="6"/>
              <a:endCxn id="39"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矩形 65"/>
          <p:cNvSpPr/>
          <p:nvPr/>
        </p:nvSpPr>
        <p:spPr>
          <a:xfrm>
            <a:off x="587891" y="3498718"/>
            <a:ext cx="2380973" cy="553998"/>
          </a:xfrm>
          <a:prstGeom prst="rect">
            <a:avLst/>
          </a:prstGeom>
        </p:spPr>
        <p:txBody>
          <a:bodyPr wrap="none">
            <a:spAutoFit/>
          </a:bodyPr>
          <a:lstStyle/>
          <a:p>
            <a:pPr>
              <a:lnSpc>
                <a:spcPct val="150000"/>
              </a:lnSpc>
            </a:pPr>
            <a:r>
              <a:rPr lang="en-US" altLang="zh-CN" sz="2000" dirty="0">
                <a:latin typeface="Cambria Math" panose="02040503050406030204" pitchFamily="18" charset="0"/>
                <a:ea typeface="Cambria Math" panose="02040503050406030204" pitchFamily="18" charset="0"/>
                <a:cs typeface="Arial" panose="020B0604020202020204" pitchFamily="34" charset="0"/>
              </a:rPr>
              <a:t>Conneceted </a:t>
            </a:r>
            <a:r>
              <a:rPr lang="en-US" altLang="zh-CN" sz="2000" dirty="0">
                <a:solidFill>
                  <a:srgbClr val="FF0000"/>
                </a:solidFill>
                <a:latin typeface="Cambria Math" panose="02040503050406030204" pitchFamily="18" charset="0"/>
                <a:ea typeface="Cambria Math" panose="02040503050406030204" pitchFamily="18" charset="0"/>
                <a:cs typeface="Arial" panose="020B0604020202020204" pitchFamily="34" charset="0"/>
              </a:rPr>
              <a:t>K-Truss</a:t>
            </a:r>
          </a:p>
        </p:txBody>
      </p:sp>
      <mc:AlternateContent xmlns:mc="http://schemas.openxmlformats.org/markup-compatibility/2006" xmlns:a14="http://schemas.microsoft.com/office/drawing/2010/main">
        <mc:Choice Requires="a14">
          <p:sp>
            <p:nvSpPr>
              <p:cNvPr id="67" name="矩形 66"/>
              <p:cNvSpPr/>
              <p:nvPr/>
            </p:nvSpPr>
            <p:spPr>
              <a:xfrm>
                <a:off x="587890" y="4032676"/>
                <a:ext cx="4954007" cy="1420261"/>
              </a:xfrm>
              <a:prstGeom prst="rect">
                <a:avLst/>
              </a:prstGeom>
            </p:spPr>
            <p:txBody>
              <a:bodyPr wrap="square">
                <a:spAutoFit/>
              </a:bodyPr>
              <a:lstStyle/>
              <a:p>
                <a:pPr>
                  <a:lnSpc>
                    <a:spcPct val="150000"/>
                  </a:lnSpc>
                </a:pPr>
                <a:r>
                  <a:rPr lang="en-US" altLang="zh-CN" sz="2000" dirty="0">
                    <a:latin typeface="Cambria Math" panose="02040503050406030204" pitchFamily="18" charset="0"/>
                    <a:ea typeface="Cambria Math" panose="02040503050406030204" pitchFamily="18" charset="0"/>
                  </a:rPr>
                  <a:t>A</a:t>
                </a:r>
                <a:r>
                  <a:rPr lang="zh-CN" altLang="en-US" sz="2000" dirty="0">
                    <a:latin typeface="Cambria Math" panose="02040503050406030204" pitchFamily="18" charset="0"/>
                  </a:rPr>
                  <a:t> connected k-truss is a connected subgraph H </a:t>
                </a:r>
                <a14:m>
                  <m:oMath xmlns:m="http://schemas.openxmlformats.org/officeDocument/2006/math">
                    <m:r>
                      <a:rPr lang="zh-CN" altLang="en-US" sz="2000" dirty="0">
                        <a:latin typeface="Cambria Math" panose="02040503050406030204" pitchFamily="18" charset="0"/>
                      </a:rPr>
                      <m:t>∈</m:t>
                    </m:r>
                  </m:oMath>
                </a14:m>
                <a:r>
                  <a:rPr lang="zh-CN" altLang="en-US" sz="2000" dirty="0">
                    <a:latin typeface="Cambria Math" panose="02040503050406030204" pitchFamily="18" charset="0"/>
                  </a:rPr>
                  <a:t> G, such that </a:t>
                </a:r>
                <a14:m>
                  <m:oMath xmlns:m="http://schemas.openxmlformats.org/officeDocument/2006/math">
                    <m:r>
                      <a:rPr lang="zh-CN" altLang="en-US" sz="2000" dirty="0">
                        <a:latin typeface="Cambria Math" panose="02040503050406030204" pitchFamily="18" charset="0"/>
                      </a:rPr>
                      <m:t>∀</m:t>
                    </m:r>
                  </m:oMath>
                </a14:m>
                <a:r>
                  <a:rPr lang="zh-CN" altLang="en-US" sz="2000" dirty="0">
                    <a:latin typeface="Cambria Math" panose="02040503050406030204" pitchFamily="18" charset="0"/>
                  </a:rPr>
                  <a:t>e </a:t>
                </a:r>
                <a14:m>
                  <m:oMath xmlns:m="http://schemas.openxmlformats.org/officeDocument/2006/math">
                    <m:r>
                      <a:rPr lang="zh-CN" altLang="en-US" sz="2000" dirty="0">
                        <a:latin typeface="Cambria Math" panose="02040503050406030204" pitchFamily="18" charset="0"/>
                      </a:rPr>
                      <m:t>∈</m:t>
                    </m:r>
                  </m:oMath>
                </a14:m>
                <a:r>
                  <a:rPr lang="zh-CN" altLang="en-US" sz="2000" dirty="0">
                    <a:latin typeface="Cambria Math" panose="02040503050406030204" pitchFamily="18" charset="0"/>
                  </a:rPr>
                  <a:t> E(H), supH(e) </a:t>
                </a:r>
                <a14:m>
                  <m:oMath xmlns:m="http://schemas.openxmlformats.org/officeDocument/2006/math">
                    <m:r>
                      <a:rPr lang="en-US" altLang="zh-CN" sz="2000" dirty="0">
                        <a:latin typeface="Cambria Math" panose="02040503050406030204" pitchFamily="18" charset="0"/>
                        <a:ea typeface="Cambria Math" panose="02040503050406030204" pitchFamily="18" charset="0"/>
                      </a:rPr>
                      <m:t>≥</m:t>
                    </m:r>
                  </m:oMath>
                </a14:m>
                <a:r>
                  <a:rPr lang="zh-CN" altLang="en-US" sz="2000" dirty="0">
                    <a:latin typeface="Cambria Math" panose="02040503050406030204" pitchFamily="18" charset="0"/>
                  </a:rPr>
                  <a:t> (k </a:t>
                </a:r>
                <a:r>
                  <a:rPr lang="en-US" altLang="zh-CN" sz="2000" dirty="0">
                    <a:latin typeface="Cambria Math" panose="02040503050406030204" pitchFamily="18" charset="0"/>
                    <a:ea typeface="Cambria Math" panose="02040503050406030204" pitchFamily="18" charset="0"/>
                  </a:rPr>
                  <a:t>- </a:t>
                </a:r>
                <a:r>
                  <a:rPr lang="zh-CN" altLang="en-US" sz="2000" dirty="0">
                    <a:latin typeface="Cambria Math" panose="02040503050406030204" pitchFamily="18" charset="0"/>
                  </a:rPr>
                  <a:t>2)</a:t>
                </a:r>
              </a:p>
            </p:txBody>
          </p:sp>
        </mc:Choice>
        <mc:Fallback xmlns="">
          <p:sp>
            <p:nvSpPr>
              <p:cNvPr id="67" name="矩形 66"/>
              <p:cNvSpPr>
                <a:spLocks noRot="1" noChangeAspect="1" noMove="1" noResize="1" noEditPoints="1" noAdjustHandles="1" noChangeArrowheads="1" noChangeShapeType="1" noTextEdit="1"/>
              </p:cNvSpPr>
              <p:nvPr/>
            </p:nvSpPr>
            <p:spPr>
              <a:xfrm>
                <a:off x="587890" y="4032676"/>
                <a:ext cx="4954007" cy="1420261"/>
              </a:xfrm>
              <a:prstGeom prst="rect">
                <a:avLst/>
              </a:prstGeom>
              <a:blipFill rotWithShape="0">
                <a:blip r:embed="rId5"/>
                <a:stretch>
                  <a:fillRect l="-1230" b="-6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9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down)">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66" grpId="0"/>
      <p:bldP spid="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9677"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30</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198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31</a:t>
            </a:fld>
            <a:endParaRPr lang="zh-CN" altLang="en-US"/>
          </a:p>
        </p:txBody>
      </p:sp>
    </p:spTree>
    <p:extLst>
      <p:ext uri="{BB962C8B-B14F-4D97-AF65-F5344CB8AC3E}">
        <p14:creationId xmlns:p14="http://schemas.microsoft.com/office/powerpoint/2010/main" val="138410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32</a:t>
            </a:fld>
            <a:endParaRPr lang="zh-CN" altLang="en-US"/>
          </a:p>
        </p:txBody>
      </p:sp>
    </p:spTree>
    <p:extLst>
      <p:ext uri="{BB962C8B-B14F-4D97-AF65-F5344CB8AC3E}">
        <p14:creationId xmlns:p14="http://schemas.microsoft.com/office/powerpoint/2010/main" val="214753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33</a:t>
            </a:fld>
            <a:endParaRPr lang="zh-CN" altLang="en-US"/>
          </a:p>
        </p:txBody>
      </p:sp>
      <p:grpSp>
        <p:nvGrpSpPr>
          <p:cNvPr id="6" name="组合 5"/>
          <p:cNvGrpSpPr/>
          <p:nvPr/>
        </p:nvGrpSpPr>
        <p:grpSpPr>
          <a:xfrm>
            <a:off x="7590738" y="4534860"/>
            <a:ext cx="2934266" cy="1085081"/>
            <a:chOff x="7386997" y="4542186"/>
            <a:chExt cx="2934266" cy="1085081"/>
          </a:xfrm>
        </p:grpSpPr>
        <p:sp>
          <p:nvSpPr>
            <p:cNvPr id="27" name="矩形 26"/>
            <p:cNvSpPr/>
            <p:nvPr/>
          </p:nvSpPr>
          <p:spPr>
            <a:xfrm>
              <a:off x="7386997" y="4542186"/>
              <a:ext cx="28472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28" name="矩形 27"/>
                <p:cNvSpPr/>
                <p:nvPr/>
              </p:nvSpPr>
              <p:spPr>
                <a:xfrm>
                  <a:off x="7947432" y="5227157"/>
                  <a:ext cx="2373831"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000" b="1" i="1" baseline="-25000">
                              <a:latin typeface="Cambria Math" panose="02040503050406030204" pitchFamily="18" charset="0"/>
                            </a:rPr>
                          </m:ctrlPr>
                        </m:accPr>
                        <m:e>
                          <m:r>
                            <a:rPr lang="en-US" altLang="zh-CN" sz="2000" b="1" i="0" baseline="-25000" smtClean="0">
                              <a:latin typeface="Cambria Math" panose="02040503050406030204" pitchFamily="18" charset="0"/>
                            </a:rPr>
                            <m:t> </m:t>
                          </m:r>
                          <m:r>
                            <a:rPr lang="en-US" altLang="zh-CN" sz="2000" b="1" i="0" spc="-150" baseline="-25000" smtClean="0">
                              <a:latin typeface="Cambria Math" panose="02040503050406030204" pitchFamily="18" charset="0"/>
                            </a:rPr>
                            <m:t>𝐓</m:t>
                          </m:r>
                        </m:e>
                      </m:acc>
                    </m:oMath>
                  </a14:m>
                  <a:r>
                    <a:rPr lang="zh-CN" altLang="en-US" sz="2000" baseline="-25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(v,P) / </a:t>
                  </a:r>
                  <a14:m>
                    <m:oMath xmlns:m="http://schemas.openxmlformats.org/officeDocument/2006/math">
                      <m:r>
                        <a:rPr lang="en-US" altLang="zh-CN" sz="2000" i="1">
                          <a:latin typeface="Cambria Math" panose="02040503050406030204" pitchFamily="18" charset="0"/>
                        </a:rPr>
                        <m:t>𝑙𝑏</m:t>
                      </m:r>
                    </m:oMath>
                  </a14:m>
                  <a:r>
                    <a:rPr lang="en-US" altLang="zh-CN" sz="2000" dirty="0" smtClean="0">
                      <a:latin typeface="微软雅黑" panose="020B0503020204020204" pitchFamily="34" charset="-122"/>
                      <a:ea typeface="微软雅黑" panose="020B0503020204020204" pitchFamily="34" charset="-122"/>
                    </a:rPr>
                    <a:t> </a:t>
                  </a:r>
                  <a:endParaRPr lang="zh-CN" altLang="en-US" sz="2000" baseline="-25000"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7947432" y="5227157"/>
                  <a:ext cx="2373831" cy="400110"/>
                </a:xfrm>
                <a:prstGeom prst="rect">
                  <a:avLst/>
                </a:prstGeom>
                <a:blipFill rotWithShape="0">
                  <a:blip r:embed="rId9"/>
                  <a:stretch>
                    <a:fillRect l="-2564" t="-7576" b="-257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524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750"/>
                                        <p:tgtEl>
                                          <p:spTgt spid="25"/>
                                        </p:tgtEl>
                                      </p:cBhvr>
                                    </p:animEffect>
                                    <p:anim calcmode="lin" valueType="num">
                                      <p:cBhvr>
                                        <p:cTn id="91" dur="750" fill="hold"/>
                                        <p:tgtEl>
                                          <p:spTgt spid="25"/>
                                        </p:tgtEl>
                                        <p:attrNameLst>
                                          <p:attrName>ppt_x</p:attrName>
                                        </p:attrNameLst>
                                      </p:cBhvr>
                                      <p:tavLst>
                                        <p:tav tm="0">
                                          <p:val>
                                            <p:strVal val="#ppt_x"/>
                                          </p:val>
                                        </p:tav>
                                        <p:tav tm="100000">
                                          <p:val>
                                            <p:strVal val="#ppt_x"/>
                                          </p:val>
                                        </p:tav>
                                      </p:tavLst>
                                    </p:anim>
                                    <p:anim calcmode="lin" valueType="num">
                                      <p:cBhvr>
                                        <p:cTn id="92" dur="750" fill="hold"/>
                                        <p:tgtEl>
                                          <p:spTgt spid="25"/>
                                        </p:tgtEl>
                                        <p:attrNameLst>
                                          <p:attrName>ppt_y</p:attrName>
                                        </p:attrNameLst>
                                      </p:cBhvr>
                                      <p:tavLst>
                                        <p:tav tm="0">
                                          <p:val>
                                            <p:strVal val="#ppt_y+.1"/>
                                          </p:val>
                                        </p:tav>
                                        <p:tav tm="100000">
                                          <p:val>
                                            <p:strVal val="#ppt_y"/>
                                          </p:val>
                                        </p:tav>
                                      </p:tavLst>
                                    </p:anim>
                                  </p:childTnLst>
                                </p:cTn>
                              </p:par>
                            </p:childTnLst>
                          </p:cTn>
                        </p:par>
                        <p:par>
                          <p:cTn id="93" fill="hold">
                            <p:stCondLst>
                              <p:cond delay="750"/>
                            </p:stCondLst>
                            <p:childTnLst>
                              <p:par>
                                <p:cTn id="94" presetID="42"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750"/>
                                        <p:tgtEl>
                                          <p:spTgt spid="24"/>
                                        </p:tgtEl>
                                      </p:cBhvr>
                                    </p:animEffect>
                                    <p:anim calcmode="lin" valueType="num">
                                      <p:cBhvr>
                                        <p:cTn id="97" dur="750" fill="hold"/>
                                        <p:tgtEl>
                                          <p:spTgt spid="24"/>
                                        </p:tgtEl>
                                        <p:attrNameLst>
                                          <p:attrName>ppt_x</p:attrName>
                                        </p:attrNameLst>
                                      </p:cBhvr>
                                      <p:tavLst>
                                        <p:tav tm="0">
                                          <p:val>
                                            <p:strVal val="#ppt_x"/>
                                          </p:val>
                                        </p:tav>
                                        <p:tav tm="100000">
                                          <p:val>
                                            <p:strVal val="#ppt_x"/>
                                          </p:val>
                                        </p:tav>
                                      </p:tavLst>
                                    </p:anim>
                                    <p:anim calcmode="lin" valueType="num">
                                      <p:cBhvr>
                                        <p:cTn id="9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3">
                                            <p:txEl>
                                              <p:pRg st="2" end="2"/>
                                            </p:txEl>
                                          </p:spTgt>
                                        </p:tgtEl>
                                        <p:attrNameLst>
                                          <p:attrName>style.visibility</p:attrName>
                                        </p:attrNameLst>
                                      </p:cBhvr>
                                      <p:to>
                                        <p:strVal val="visible"/>
                                      </p:to>
                                    </p:set>
                                    <p:animEffect transition="in" filter="fade">
                                      <p:cBhvr>
                                        <p:cTn id="103" dur="750"/>
                                        <p:tgtEl>
                                          <p:spTgt spid="13">
                                            <p:txEl>
                                              <p:pRg st="2" end="2"/>
                                            </p:txEl>
                                          </p:spTgt>
                                        </p:tgtEl>
                                      </p:cBhvr>
                                    </p:animEffect>
                                    <p:anim calcmode="lin" valueType="num">
                                      <p:cBhvr>
                                        <p:cTn id="104"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5"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34</a:t>
            </a:fld>
            <a:endParaRPr lang="zh-CN" altLang="en-US"/>
          </a:p>
        </p:txBody>
      </p:sp>
    </p:spTree>
    <p:extLst>
      <p:ext uri="{BB962C8B-B14F-4D97-AF65-F5344CB8AC3E}">
        <p14:creationId xmlns:p14="http://schemas.microsoft.com/office/powerpoint/2010/main" val="407077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50" name="矩形 49"/>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2"/>
                    <a:stretch>
                      <a:fillRect t="-7576" r="-11765" b="-25758"/>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3"/>
                    <a:stretch>
                      <a:fillRect t="-7576" r="-10465" b="-25758"/>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1765" b="-27692"/>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7576" r="-104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shortest path</a:t>
                </a:r>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en-US" altLang="zh-CN">
                            <a:latin typeface="Cambria Math" panose="02040503050406030204" pitchFamily="18" charset="0"/>
                          </a:rPr>
                          <m:t>𝑣𝑝</m:t>
                        </m:r>
                      </m:e>
                    </m:acc>
                  </m:oMath>
                </a14:m>
                <a:r>
                  <a:rPr lang="en-US" altLang="zh-CN" dirty="0"/>
                  <a:t>1,v)</a:t>
                </a:r>
                <a:endParaRPr lang="zh-CN" altLang="en-US" dirty="0"/>
              </a:p>
            </p:txBody>
          </p:sp>
        </mc:Choice>
        <mc:Fallback xmlns="">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6"/>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7"/>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8"/>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9"/>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0"/>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1"/>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2"/>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35</a:t>
            </a:fld>
            <a:endParaRPr lang="zh-CN" altLang="en-US"/>
          </a:p>
        </p:txBody>
      </p:sp>
      <p:sp>
        <p:nvSpPr>
          <p:cNvPr id="63" name="任意多边形 62"/>
          <p:cNvSpPr/>
          <p:nvPr/>
        </p:nvSpPr>
        <p:spPr>
          <a:xfrm>
            <a:off x="8675914" y="729343"/>
            <a:ext cx="2199906" cy="3298371"/>
          </a:xfrm>
          <a:custGeom>
            <a:avLst/>
            <a:gdLst>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99906" h="3298371">
                <a:moveTo>
                  <a:pt x="163286" y="3222171"/>
                </a:moveTo>
                <a:cubicBezTo>
                  <a:pt x="190074" y="3141805"/>
                  <a:pt x="188672" y="3130267"/>
                  <a:pt x="250372" y="3048000"/>
                </a:cubicBezTo>
                <a:cubicBezTo>
                  <a:pt x="278447" y="3010566"/>
                  <a:pt x="287722" y="3003609"/>
                  <a:pt x="304800" y="2960914"/>
                </a:cubicBezTo>
                <a:cubicBezTo>
                  <a:pt x="313323" y="2939606"/>
                  <a:pt x="317532" y="2916693"/>
                  <a:pt x="326572" y="2895600"/>
                </a:cubicBezTo>
                <a:cubicBezTo>
                  <a:pt x="339357" y="2865769"/>
                  <a:pt x="355601" y="2837543"/>
                  <a:pt x="370115" y="2808514"/>
                </a:cubicBezTo>
                <a:cubicBezTo>
                  <a:pt x="377372" y="2794000"/>
                  <a:pt x="383537" y="2778886"/>
                  <a:pt x="391886" y="2764971"/>
                </a:cubicBezTo>
                <a:cubicBezTo>
                  <a:pt x="402772" y="2746828"/>
                  <a:pt x="416209" y="2729990"/>
                  <a:pt x="424543" y="2710543"/>
                </a:cubicBezTo>
                <a:cubicBezTo>
                  <a:pt x="438103" y="2678902"/>
                  <a:pt x="441805" y="2643360"/>
                  <a:pt x="457200" y="2612571"/>
                </a:cubicBezTo>
                <a:lnTo>
                  <a:pt x="478972" y="2569028"/>
                </a:lnTo>
                <a:cubicBezTo>
                  <a:pt x="482600" y="2550885"/>
                  <a:pt x="484006" y="2532152"/>
                  <a:pt x="489857" y="2514600"/>
                </a:cubicBezTo>
                <a:cubicBezTo>
                  <a:pt x="494989" y="2499205"/>
                  <a:pt x="506966" y="2486600"/>
                  <a:pt x="511629" y="2471057"/>
                </a:cubicBezTo>
                <a:cubicBezTo>
                  <a:pt x="517971" y="2449916"/>
                  <a:pt x="517727" y="2427289"/>
                  <a:pt x="522515" y="2405743"/>
                </a:cubicBezTo>
                <a:cubicBezTo>
                  <a:pt x="525004" y="2394542"/>
                  <a:pt x="529772" y="2383972"/>
                  <a:pt x="533400" y="2373086"/>
                </a:cubicBezTo>
                <a:cubicBezTo>
                  <a:pt x="537029" y="2217057"/>
                  <a:pt x="544286" y="2061071"/>
                  <a:pt x="544286" y="1905000"/>
                </a:cubicBezTo>
                <a:cubicBezTo>
                  <a:pt x="544286" y="1806961"/>
                  <a:pt x="542481" y="1708703"/>
                  <a:pt x="533400" y="1611086"/>
                </a:cubicBezTo>
                <a:cubicBezTo>
                  <a:pt x="522295" y="1491706"/>
                  <a:pt x="509406" y="1462901"/>
                  <a:pt x="478972" y="1371600"/>
                </a:cubicBezTo>
                <a:cubicBezTo>
                  <a:pt x="475343" y="1360714"/>
                  <a:pt x="474451" y="1348490"/>
                  <a:pt x="468086" y="1338943"/>
                </a:cubicBezTo>
                <a:cubicBezTo>
                  <a:pt x="460829" y="1328057"/>
                  <a:pt x="451628" y="1318241"/>
                  <a:pt x="446315" y="1306286"/>
                </a:cubicBezTo>
                <a:cubicBezTo>
                  <a:pt x="436994" y="1285315"/>
                  <a:pt x="430109" y="1263235"/>
                  <a:pt x="424543" y="1240971"/>
                </a:cubicBezTo>
                <a:cubicBezTo>
                  <a:pt x="420914" y="1226457"/>
                  <a:pt x="419550" y="1211179"/>
                  <a:pt x="413657" y="1197428"/>
                </a:cubicBezTo>
                <a:cubicBezTo>
                  <a:pt x="408503" y="1185403"/>
                  <a:pt x="397737" y="1176473"/>
                  <a:pt x="391886" y="1164771"/>
                </a:cubicBezTo>
                <a:cubicBezTo>
                  <a:pt x="330831" y="1042661"/>
                  <a:pt x="449824" y="1247111"/>
                  <a:pt x="359229" y="1088571"/>
                </a:cubicBezTo>
                <a:cubicBezTo>
                  <a:pt x="341651" y="1057809"/>
                  <a:pt x="277850" y="977389"/>
                  <a:pt x="272143" y="968828"/>
                </a:cubicBezTo>
                <a:cubicBezTo>
                  <a:pt x="240308" y="921075"/>
                  <a:pt x="258222" y="946637"/>
                  <a:pt x="217715" y="892628"/>
                </a:cubicBezTo>
                <a:cubicBezTo>
                  <a:pt x="214086" y="881742"/>
                  <a:pt x="213194" y="869518"/>
                  <a:pt x="206829" y="859971"/>
                </a:cubicBezTo>
                <a:cubicBezTo>
                  <a:pt x="183880" y="825548"/>
                  <a:pt x="149131" y="799004"/>
                  <a:pt x="130629" y="762000"/>
                </a:cubicBezTo>
                <a:cubicBezTo>
                  <a:pt x="123372" y="747486"/>
                  <a:pt x="116908" y="732546"/>
                  <a:pt x="108857" y="718457"/>
                </a:cubicBezTo>
                <a:cubicBezTo>
                  <a:pt x="102366" y="707098"/>
                  <a:pt x="92937" y="697502"/>
                  <a:pt x="87086" y="685800"/>
                </a:cubicBezTo>
                <a:cubicBezTo>
                  <a:pt x="81954" y="675537"/>
                  <a:pt x="81332" y="663406"/>
                  <a:pt x="76200" y="653143"/>
                </a:cubicBezTo>
                <a:cubicBezTo>
                  <a:pt x="66738" y="634219"/>
                  <a:pt x="53574" y="617343"/>
                  <a:pt x="43543" y="598714"/>
                </a:cubicBezTo>
                <a:cubicBezTo>
                  <a:pt x="28156" y="570138"/>
                  <a:pt x="0" y="511628"/>
                  <a:pt x="0" y="511628"/>
                </a:cubicBezTo>
                <a:cubicBezTo>
                  <a:pt x="26849" y="404236"/>
                  <a:pt x="-8936" y="515636"/>
                  <a:pt x="32657" y="446314"/>
                </a:cubicBezTo>
                <a:cubicBezTo>
                  <a:pt x="38561" y="436475"/>
                  <a:pt x="36658" y="422837"/>
                  <a:pt x="43543" y="413657"/>
                </a:cubicBezTo>
                <a:cubicBezTo>
                  <a:pt x="65847" y="383919"/>
                  <a:pt x="109233" y="348093"/>
                  <a:pt x="141515" y="326571"/>
                </a:cubicBezTo>
                <a:cubicBezTo>
                  <a:pt x="186321" y="296700"/>
                  <a:pt x="242724" y="260816"/>
                  <a:pt x="293915" y="239486"/>
                </a:cubicBezTo>
                <a:cubicBezTo>
                  <a:pt x="315099" y="230659"/>
                  <a:pt x="337458" y="224971"/>
                  <a:pt x="359229" y="217714"/>
                </a:cubicBezTo>
                <a:cubicBezTo>
                  <a:pt x="370115" y="214085"/>
                  <a:pt x="381623" y="211959"/>
                  <a:pt x="391886" y="206828"/>
                </a:cubicBezTo>
                <a:cubicBezTo>
                  <a:pt x="419410" y="193066"/>
                  <a:pt x="467074" y="170627"/>
                  <a:pt x="489857" y="152400"/>
                </a:cubicBezTo>
                <a:cubicBezTo>
                  <a:pt x="509893" y="136371"/>
                  <a:pt x="521337" y="109445"/>
                  <a:pt x="544286" y="97971"/>
                </a:cubicBezTo>
                <a:cubicBezTo>
                  <a:pt x="586813" y="76708"/>
                  <a:pt x="584581" y="80075"/>
                  <a:pt x="620486" y="54428"/>
                </a:cubicBezTo>
                <a:cubicBezTo>
                  <a:pt x="635249" y="43883"/>
                  <a:pt x="647801" y="29885"/>
                  <a:pt x="664029" y="21771"/>
                </a:cubicBezTo>
                <a:cubicBezTo>
                  <a:pt x="684555" y="11508"/>
                  <a:pt x="729343" y="0"/>
                  <a:pt x="729343" y="0"/>
                </a:cubicBezTo>
                <a:cubicBezTo>
                  <a:pt x="738179" y="803"/>
                  <a:pt x="846087" y="1397"/>
                  <a:pt x="881743" y="21771"/>
                </a:cubicBezTo>
                <a:cubicBezTo>
                  <a:pt x="897495" y="30772"/>
                  <a:pt x="909901" y="44812"/>
                  <a:pt x="925286" y="54428"/>
                </a:cubicBezTo>
                <a:cubicBezTo>
                  <a:pt x="939047" y="63029"/>
                  <a:pt x="954740" y="68149"/>
                  <a:pt x="968829" y="76200"/>
                </a:cubicBezTo>
                <a:cubicBezTo>
                  <a:pt x="980188" y="82691"/>
                  <a:pt x="990001" y="91706"/>
                  <a:pt x="1001486" y="97971"/>
                </a:cubicBezTo>
                <a:cubicBezTo>
                  <a:pt x="1029978" y="113512"/>
                  <a:pt x="1057783" y="131251"/>
                  <a:pt x="1088572" y="141514"/>
                </a:cubicBezTo>
                <a:cubicBezTo>
                  <a:pt x="1099458" y="145143"/>
                  <a:pt x="1111198" y="146827"/>
                  <a:pt x="1121229" y="152400"/>
                </a:cubicBezTo>
                <a:cubicBezTo>
                  <a:pt x="1158497" y="173105"/>
                  <a:pt x="1188906" y="203988"/>
                  <a:pt x="1230086" y="217714"/>
                </a:cubicBezTo>
                <a:cubicBezTo>
                  <a:pt x="1247639" y="223565"/>
                  <a:pt x="1266453" y="224586"/>
                  <a:pt x="1284515" y="228600"/>
                </a:cubicBezTo>
                <a:cubicBezTo>
                  <a:pt x="1299119" y="231846"/>
                  <a:pt x="1313543" y="235857"/>
                  <a:pt x="1328057" y="239486"/>
                </a:cubicBezTo>
                <a:cubicBezTo>
                  <a:pt x="1436536" y="320845"/>
                  <a:pt x="1300054" y="220817"/>
                  <a:pt x="1426029" y="304800"/>
                </a:cubicBezTo>
                <a:cubicBezTo>
                  <a:pt x="1441125" y="314864"/>
                  <a:pt x="1455058" y="326571"/>
                  <a:pt x="1469572" y="337457"/>
                </a:cubicBezTo>
                <a:cubicBezTo>
                  <a:pt x="1476829" y="348343"/>
                  <a:pt x="1483170" y="359898"/>
                  <a:pt x="1491343" y="370114"/>
                </a:cubicBezTo>
                <a:cubicBezTo>
                  <a:pt x="1497754" y="378128"/>
                  <a:pt x="1508023" y="382975"/>
                  <a:pt x="1513115" y="391886"/>
                </a:cubicBezTo>
                <a:cubicBezTo>
                  <a:pt x="1522810" y="408852"/>
                  <a:pt x="1525191" y="429348"/>
                  <a:pt x="1534886" y="446314"/>
                </a:cubicBezTo>
                <a:cubicBezTo>
                  <a:pt x="1580122" y="525479"/>
                  <a:pt x="1532844" y="398178"/>
                  <a:pt x="1578429" y="500743"/>
                </a:cubicBezTo>
                <a:cubicBezTo>
                  <a:pt x="1587750" y="521714"/>
                  <a:pt x="1600200" y="566057"/>
                  <a:pt x="1600200" y="566057"/>
                </a:cubicBezTo>
                <a:cubicBezTo>
                  <a:pt x="1596572" y="587828"/>
                  <a:pt x="1598279" y="611202"/>
                  <a:pt x="1589315" y="631371"/>
                </a:cubicBezTo>
                <a:cubicBezTo>
                  <a:pt x="1583063" y="645439"/>
                  <a:pt x="1568484" y="654172"/>
                  <a:pt x="1556657" y="664028"/>
                </a:cubicBezTo>
                <a:cubicBezTo>
                  <a:pt x="1522778" y="692260"/>
                  <a:pt x="1529110" y="681579"/>
                  <a:pt x="1491343" y="696686"/>
                </a:cubicBezTo>
                <a:cubicBezTo>
                  <a:pt x="1465685" y="706949"/>
                  <a:pt x="1440234" y="717763"/>
                  <a:pt x="1415143" y="729343"/>
                </a:cubicBezTo>
                <a:cubicBezTo>
                  <a:pt x="1393042" y="739543"/>
                  <a:pt x="1370082" y="748498"/>
                  <a:pt x="1349829" y="762000"/>
                </a:cubicBezTo>
                <a:cubicBezTo>
                  <a:pt x="1337020" y="770539"/>
                  <a:pt x="1329981" y="786118"/>
                  <a:pt x="1317172" y="794657"/>
                </a:cubicBezTo>
                <a:cubicBezTo>
                  <a:pt x="1307625" y="801022"/>
                  <a:pt x="1294778" y="800411"/>
                  <a:pt x="1284515" y="805543"/>
                </a:cubicBezTo>
                <a:cubicBezTo>
                  <a:pt x="1272813" y="811394"/>
                  <a:pt x="1262743" y="820057"/>
                  <a:pt x="1251857" y="827314"/>
                </a:cubicBezTo>
                <a:cubicBezTo>
                  <a:pt x="1209795" y="883397"/>
                  <a:pt x="1215064" y="872621"/>
                  <a:pt x="1175657" y="947057"/>
                </a:cubicBezTo>
                <a:cubicBezTo>
                  <a:pt x="1156676" y="982911"/>
                  <a:pt x="1121229" y="1055914"/>
                  <a:pt x="1121229" y="1055914"/>
                </a:cubicBezTo>
                <a:cubicBezTo>
                  <a:pt x="1117600" y="1074057"/>
                  <a:pt x="1113385" y="1092092"/>
                  <a:pt x="1110343" y="1110343"/>
                </a:cubicBezTo>
                <a:cubicBezTo>
                  <a:pt x="1106125" y="1135652"/>
                  <a:pt x="1104489" y="1161383"/>
                  <a:pt x="1099457" y="1186543"/>
                </a:cubicBezTo>
                <a:cubicBezTo>
                  <a:pt x="1093589" y="1215884"/>
                  <a:pt x="1084943" y="1244600"/>
                  <a:pt x="1077686" y="1273628"/>
                </a:cubicBezTo>
                <a:cubicBezTo>
                  <a:pt x="1038149" y="1629453"/>
                  <a:pt x="1051208" y="1475179"/>
                  <a:pt x="1077686" y="2198914"/>
                </a:cubicBezTo>
                <a:cubicBezTo>
                  <a:pt x="1078525" y="2221848"/>
                  <a:pt x="1093891" y="2241964"/>
                  <a:pt x="1099457" y="2264228"/>
                </a:cubicBezTo>
                <a:cubicBezTo>
                  <a:pt x="1113126" y="2318903"/>
                  <a:pt x="1105612" y="2293578"/>
                  <a:pt x="1121229" y="2340428"/>
                </a:cubicBezTo>
                <a:cubicBezTo>
                  <a:pt x="1145460" y="2485815"/>
                  <a:pt x="1132293" y="2428231"/>
                  <a:pt x="1153886" y="2514600"/>
                </a:cubicBezTo>
                <a:cubicBezTo>
                  <a:pt x="1137021" y="2666389"/>
                  <a:pt x="1163595" y="2675179"/>
                  <a:pt x="1099457" y="2764971"/>
                </a:cubicBezTo>
                <a:cubicBezTo>
                  <a:pt x="1093492" y="2773322"/>
                  <a:pt x="1084943" y="2779486"/>
                  <a:pt x="1077686" y="2786743"/>
                </a:cubicBezTo>
                <a:cubicBezTo>
                  <a:pt x="1070429" y="2804886"/>
                  <a:pt x="1062776" y="2822875"/>
                  <a:pt x="1055915" y="2841171"/>
                </a:cubicBezTo>
                <a:cubicBezTo>
                  <a:pt x="1051886" y="2851915"/>
                  <a:pt x="1050602" y="2863797"/>
                  <a:pt x="1045029" y="2873828"/>
                </a:cubicBezTo>
                <a:cubicBezTo>
                  <a:pt x="974688" y="3000442"/>
                  <a:pt x="1022099" y="2877304"/>
                  <a:pt x="979715" y="3004457"/>
                </a:cubicBezTo>
                <a:lnTo>
                  <a:pt x="957943" y="3069771"/>
                </a:lnTo>
                <a:lnTo>
                  <a:pt x="947057" y="3102428"/>
                </a:lnTo>
                <a:cubicBezTo>
                  <a:pt x="954314" y="3135085"/>
                  <a:pt x="946449" y="3175534"/>
                  <a:pt x="968829" y="3200400"/>
                </a:cubicBezTo>
                <a:cubicBezTo>
                  <a:pt x="985993" y="3219471"/>
                  <a:pt x="1019869" y="3206254"/>
                  <a:pt x="1045029" y="3211286"/>
                </a:cubicBezTo>
                <a:cubicBezTo>
                  <a:pt x="1056281" y="3213536"/>
                  <a:pt x="1066800" y="3218543"/>
                  <a:pt x="1077686" y="3222171"/>
                </a:cubicBezTo>
                <a:cubicBezTo>
                  <a:pt x="1154667" y="3273494"/>
                  <a:pt x="1059344" y="3209070"/>
                  <a:pt x="1153886" y="3276600"/>
                </a:cubicBezTo>
                <a:cubicBezTo>
                  <a:pt x="1164532" y="3284204"/>
                  <a:pt x="1175657" y="3291114"/>
                  <a:pt x="1186543" y="3298371"/>
                </a:cubicBezTo>
                <a:cubicBezTo>
                  <a:pt x="1317538" y="3281997"/>
                  <a:pt x="1358141" y="3313123"/>
                  <a:pt x="1426029" y="3211286"/>
                </a:cubicBezTo>
                <a:cubicBezTo>
                  <a:pt x="1460529" y="3159534"/>
                  <a:pt x="1443664" y="3191037"/>
                  <a:pt x="1469572" y="3113314"/>
                </a:cubicBezTo>
                <a:lnTo>
                  <a:pt x="1480457" y="3080657"/>
                </a:lnTo>
                <a:cubicBezTo>
                  <a:pt x="1484086" y="3055257"/>
                  <a:pt x="1483970" y="3029033"/>
                  <a:pt x="1491343" y="3004457"/>
                </a:cubicBezTo>
                <a:cubicBezTo>
                  <a:pt x="1495102" y="2991926"/>
                  <a:pt x="1506850" y="2983286"/>
                  <a:pt x="1513115" y="2971800"/>
                </a:cubicBezTo>
                <a:cubicBezTo>
                  <a:pt x="1528656" y="2943308"/>
                  <a:pt x="1542143" y="2913743"/>
                  <a:pt x="1556657" y="2884714"/>
                </a:cubicBezTo>
                <a:lnTo>
                  <a:pt x="1578429" y="2841171"/>
                </a:lnTo>
                <a:lnTo>
                  <a:pt x="1600200" y="2797628"/>
                </a:lnTo>
                <a:cubicBezTo>
                  <a:pt x="1609271" y="2779485"/>
                  <a:pt x="1625600" y="2750457"/>
                  <a:pt x="1632857" y="2732314"/>
                </a:cubicBezTo>
                <a:cubicBezTo>
                  <a:pt x="1640114" y="2714171"/>
                  <a:pt x="1646693" y="2695742"/>
                  <a:pt x="1654629" y="2677886"/>
                </a:cubicBezTo>
                <a:cubicBezTo>
                  <a:pt x="1661220" y="2663057"/>
                  <a:pt x="1670702" y="2649537"/>
                  <a:pt x="1676400" y="2634343"/>
                </a:cubicBezTo>
                <a:cubicBezTo>
                  <a:pt x="1681653" y="2620335"/>
                  <a:pt x="1682033" y="2604808"/>
                  <a:pt x="1687286" y="2590800"/>
                </a:cubicBezTo>
                <a:cubicBezTo>
                  <a:pt x="1699125" y="2559228"/>
                  <a:pt x="1712780" y="2541673"/>
                  <a:pt x="1730829" y="2514600"/>
                </a:cubicBezTo>
                <a:cubicBezTo>
                  <a:pt x="1738086" y="2492829"/>
                  <a:pt x="1746562" y="2471426"/>
                  <a:pt x="1752600" y="2449286"/>
                </a:cubicBezTo>
                <a:cubicBezTo>
                  <a:pt x="1757468" y="2431436"/>
                  <a:pt x="1759472" y="2412919"/>
                  <a:pt x="1763486" y="2394857"/>
                </a:cubicBezTo>
                <a:cubicBezTo>
                  <a:pt x="1771505" y="2358774"/>
                  <a:pt x="1782577" y="2319914"/>
                  <a:pt x="1796143" y="2286000"/>
                </a:cubicBezTo>
                <a:cubicBezTo>
                  <a:pt x="1803400" y="2267857"/>
                  <a:pt x="1811054" y="2249868"/>
                  <a:pt x="1817915" y="2231571"/>
                </a:cubicBezTo>
                <a:cubicBezTo>
                  <a:pt x="1821944" y="2220827"/>
                  <a:pt x="1822435" y="2208461"/>
                  <a:pt x="1828800" y="2198914"/>
                </a:cubicBezTo>
                <a:cubicBezTo>
                  <a:pt x="1837339" y="2186105"/>
                  <a:pt x="1850571" y="2177143"/>
                  <a:pt x="1861457" y="2166257"/>
                </a:cubicBezTo>
                <a:cubicBezTo>
                  <a:pt x="1883229" y="2177143"/>
                  <a:pt x="1907558" y="2183970"/>
                  <a:pt x="1926772" y="2198914"/>
                </a:cubicBezTo>
                <a:cubicBezTo>
                  <a:pt x="1941093" y="2210053"/>
                  <a:pt x="1947292" y="2228971"/>
                  <a:pt x="1959429" y="2242457"/>
                </a:cubicBezTo>
                <a:lnTo>
                  <a:pt x="2046515" y="2329543"/>
                </a:lnTo>
                <a:lnTo>
                  <a:pt x="2079172" y="2362200"/>
                </a:lnTo>
                <a:cubicBezTo>
                  <a:pt x="2103248" y="2386276"/>
                  <a:pt x="2114174" y="2401472"/>
                  <a:pt x="2144486" y="2416628"/>
                </a:cubicBezTo>
                <a:cubicBezTo>
                  <a:pt x="2154749" y="2421760"/>
                  <a:pt x="2166257" y="2423885"/>
                  <a:pt x="2177143" y="2427514"/>
                </a:cubicBezTo>
                <a:cubicBezTo>
                  <a:pt x="2201506" y="2658955"/>
                  <a:pt x="2208150" y="2621500"/>
                  <a:pt x="2188029" y="2862943"/>
                </a:cubicBezTo>
                <a:cubicBezTo>
                  <a:pt x="2187076" y="2874378"/>
                  <a:pt x="2181891" y="2885154"/>
                  <a:pt x="2177143" y="2895600"/>
                </a:cubicBezTo>
                <a:cubicBezTo>
                  <a:pt x="2163713" y="2925146"/>
                  <a:pt x="2143863" y="2951896"/>
                  <a:pt x="2133600" y="2982686"/>
                </a:cubicBezTo>
                <a:lnTo>
                  <a:pt x="2111829" y="3048000"/>
                </a:lnTo>
                <a:cubicBezTo>
                  <a:pt x="2108200" y="3058886"/>
                  <a:pt x="2103726" y="3069525"/>
                  <a:pt x="2100943" y="3080657"/>
                </a:cubicBezTo>
                <a:cubicBezTo>
                  <a:pt x="2097457" y="3094602"/>
                  <a:pt x="2086978" y="3141245"/>
                  <a:pt x="2079172" y="3156857"/>
                </a:cubicBezTo>
                <a:cubicBezTo>
                  <a:pt x="2073321" y="3168559"/>
                  <a:pt x="2064657" y="3178628"/>
                  <a:pt x="2057400" y="3189514"/>
                </a:cubicBezTo>
                <a:cubicBezTo>
                  <a:pt x="2053772" y="3200400"/>
                  <a:pt x="2041383" y="3211908"/>
                  <a:pt x="2046515" y="3222171"/>
                </a:cubicBezTo>
                <a:cubicBezTo>
                  <a:pt x="2051647" y="3232434"/>
                  <a:pt x="2079172" y="3233057"/>
                  <a:pt x="2079172" y="3233057"/>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083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362">
                                          <p:stCondLst>
                                            <p:cond delay="0"/>
                                          </p:stCondLst>
                                        </p:cTn>
                                        <p:tgtEl>
                                          <p:spTgt spid="61"/>
                                        </p:tgtEl>
                                      </p:cBhvr>
                                    </p:animEffect>
                                    <p:anim calcmode="lin" valueType="num">
                                      <p:cBhvr>
                                        <p:cTn id="6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6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6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6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6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69" dur="16">
                                          <p:stCondLst>
                                            <p:cond delay="406"/>
                                          </p:stCondLst>
                                        </p:cTn>
                                        <p:tgtEl>
                                          <p:spTgt spid="61"/>
                                        </p:tgtEl>
                                      </p:cBhvr>
                                      <p:to x="100000" y="60000"/>
                                    </p:animScale>
                                    <p:animScale>
                                      <p:cBhvr>
                                        <p:cTn id="70" dur="104" decel="50000">
                                          <p:stCondLst>
                                            <p:cond delay="423"/>
                                          </p:stCondLst>
                                        </p:cTn>
                                        <p:tgtEl>
                                          <p:spTgt spid="61"/>
                                        </p:tgtEl>
                                      </p:cBhvr>
                                      <p:to x="100000" y="100000"/>
                                    </p:animScale>
                                    <p:animScale>
                                      <p:cBhvr>
                                        <p:cTn id="71" dur="16">
                                          <p:stCondLst>
                                            <p:cond delay="820"/>
                                          </p:stCondLst>
                                        </p:cTn>
                                        <p:tgtEl>
                                          <p:spTgt spid="61"/>
                                        </p:tgtEl>
                                      </p:cBhvr>
                                      <p:to x="100000" y="80000"/>
                                    </p:animScale>
                                    <p:animScale>
                                      <p:cBhvr>
                                        <p:cTn id="72" dur="104" decel="50000">
                                          <p:stCondLst>
                                            <p:cond delay="836"/>
                                          </p:stCondLst>
                                        </p:cTn>
                                        <p:tgtEl>
                                          <p:spTgt spid="61"/>
                                        </p:tgtEl>
                                      </p:cBhvr>
                                      <p:to x="100000" y="100000"/>
                                    </p:animScale>
                                    <p:animScale>
                                      <p:cBhvr>
                                        <p:cTn id="73" dur="16">
                                          <p:stCondLst>
                                            <p:cond delay="1026"/>
                                          </p:stCondLst>
                                        </p:cTn>
                                        <p:tgtEl>
                                          <p:spTgt spid="61"/>
                                        </p:tgtEl>
                                      </p:cBhvr>
                                      <p:to x="100000" y="90000"/>
                                    </p:animScale>
                                    <p:animScale>
                                      <p:cBhvr>
                                        <p:cTn id="74" dur="104" decel="50000">
                                          <p:stCondLst>
                                            <p:cond delay="1042"/>
                                          </p:stCondLst>
                                        </p:cTn>
                                        <p:tgtEl>
                                          <p:spTgt spid="61"/>
                                        </p:tgtEl>
                                      </p:cBhvr>
                                      <p:to x="100000" y="100000"/>
                                    </p:animScale>
                                    <p:animScale>
                                      <p:cBhvr>
                                        <p:cTn id="75" dur="16">
                                          <p:stCondLst>
                                            <p:cond delay="1130"/>
                                          </p:stCondLst>
                                        </p:cTn>
                                        <p:tgtEl>
                                          <p:spTgt spid="61"/>
                                        </p:tgtEl>
                                      </p:cBhvr>
                                      <p:to x="100000" y="95000"/>
                                    </p:animScale>
                                    <p:animScale>
                                      <p:cBhvr>
                                        <p:cTn id="76" dur="104" decel="50000">
                                          <p:stCondLst>
                                            <p:cond delay="1146"/>
                                          </p:stCondLst>
                                        </p:cTn>
                                        <p:tgtEl>
                                          <p:spTgt spid="61"/>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0">
                                            <p:txEl>
                                              <p:pRg st="0" end="0"/>
                                            </p:txEl>
                                          </p:spTgt>
                                        </p:tgtEl>
                                        <p:attrNameLst>
                                          <p:attrName>style.visibility</p:attrName>
                                        </p:attrNameLst>
                                      </p:cBhvr>
                                      <p:to>
                                        <p:strVal val="visible"/>
                                      </p:to>
                                    </p:set>
                                    <p:animEffect transition="in" filter="fade">
                                      <p:cBhvr>
                                        <p:cTn id="81" dur="750"/>
                                        <p:tgtEl>
                                          <p:spTgt spid="100">
                                            <p:txEl>
                                              <p:pRg st="0" end="0"/>
                                            </p:txEl>
                                          </p:spTgt>
                                        </p:tgtEl>
                                      </p:cBhvr>
                                    </p:animEffect>
                                    <p:anim calcmode="lin" valueType="num">
                                      <p:cBhvr>
                                        <p:cTn id="8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8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2"/>
                                        </p:tgtEl>
                                      </p:cBhvr>
                                    </p:animEffect>
                                    <p:set>
                                      <p:cBhvr>
                                        <p:cTn id="91" dur="1" fill="hold">
                                          <p:stCondLst>
                                            <p:cond delay="499"/>
                                          </p:stCondLst>
                                        </p:cTn>
                                        <p:tgtEl>
                                          <p:spTgt spid="6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0"/>
                                        </p:tgtEl>
                                      </p:cBhvr>
                                    </p:animEffect>
                                    <p:set>
                                      <p:cBhvr>
                                        <p:cTn id="100" dur="1" fill="hold">
                                          <p:stCondLst>
                                            <p:cond delay="499"/>
                                          </p:stCondLst>
                                        </p:cTn>
                                        <p:tgtEl>
                                          <p:spTgt spid="8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P spid="63" grpId="0" animBg="1"/>
      <p:bldP spid="6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114" y="960621"/>
            <a:ext cx="11480052" cy="461665"/>
          </a:xfrm>
          <a:prstGeom prst="rect">
            <a:avLst/>
          </a:prstGeom>
        </p:spPr>
        <p:txBody>
          <a:bodyPr wrap="square">
            <a:spAutoFit/>
          </a:bodyPr>
          <a:lstStyle/>
          <a:p>
            <a:pPr algn="ctr"/>
            <a:r>
              <a:rPr lang="en-US" altLang="zh-CN" sz="2400" dirty="0" smtClean="0">
                <a:ea typeface="微软雅黑" panose="020B0503020204020204" pitchFamily="34" charset="-122"/>
                <a:cs typeface="Tahoma" panose="020B0604030504040204" pitchFamily="34" charset="0"/>
              </a:rPr>
              <a:t>3. Being </a:t>
            </a:r>
            <a:r>
              <a:rPr lang="en-US" altLang="zh-CN" sz="2400" dirty="0">
                <a:ea typeface="微软雅黑" panose="020B0503020204020204" pitchFamily="34" charset="-122"/>
                <a:cs typeface="Tahoma" panose="020B0604030504040204" pitchFamily="34" charset="0"/>
              </a:rPr>
              <a:t>prepared in a sparse world : The case of KNN graph </a:t>
            </a:r>
            <a:r>
              <a:rPr lang="en-US" altLang="zh-CN" sz="2400" dirty="0" smtClean="0">
                <a:ea typeface="微软雅黑" panose="020B0503020204020204" pitchFamily="34" charset="-122"/>
                <a:cs typeface="Tahoma" panose="020B0604030504040204" pitchFamily="34" charset="0"/>
              </a:rPr>
              <a:t>construction  </a:t>
            </a:r>
            <a:r>
              <a:rPr lang="zh-CN" altLang="en-US" sz="2400" dirty="0" smtClean="0">
                <a:ea typeface="微软雅黑" panose="020B0503020204020204" pitchFamily="34" charset="-122"/>
                <a:cs typeface="Tahoma" panose="020B0604030504040204" pitchFamily="34" charset="0"/>
              </a:rPr>
              <a:t>（</a:t>
            </a:r>
            <a:r>
              <a:rPr lang="en-US" altLang="zh-CN" sz="2400" dirty="0" smtClean="0">
                <a:solidFill>
                  <a:srgbClr val="00B0F0"/>
                </a:solidFill>
              </a:rPr>
              <a:t>ICDE-2016</a:t>
            </a:r>
            <a:r>
              <a:rPr lang="zh-CN" altLang="en-US" sz="2400" dirty="0" smtClean="0">
                <a:ea typeface="微软雅黑" panose="020B0503020204020204" pitchFamily="34" charset="-122"/>
                <a:cs typeface="Tahoma" panose="020B0604030504040204" pitchFamily="34" charset="0"/>
              </a:rPr>
              <a:t>）</a:t>
            </a:r>
            <a:endParaRPr lang="zh-CN" altLang="en-US" sz="2400" dirty="0"/>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436176" y="2042539"/>
            <a:ext cx="11363325" cy="1390650"/>
          </a:xfrm>
          <a:prstGeom prst="rect">
            <a:avLst/>
          </a:prstGeom>
        </p:spPr>
      </p:pic>
    </p:spTree>
    <p:extLst>
      <p:ext uri="{BB962C8B-B14F-4D97-AF65-F5344CB8AC3E}">
        <p14:creationId xmlns:p14="http://schemas.microsoft.com/office/powerpoint/2010/main" val="428210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2374" y="1515603"/>
            <a:ext cx="5284961"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KNN Graph </a:t>
            </a:r>
            <a:r>
              <a:rPr lang="en-US" altLang="zh-CN" dirty="0">
                <a:latin typeface="微软雅黑" panose="020B0503020204020204" pitchFamily="34" charset="-122"/>
                <a:ea typeface="微软雅黑" panose="020B0503020204020204" pitchFamily="34" charset="-122"/>
              </a:rPr>
              <a:t>(k </a:t>
            </a:r>
            <a:r>
              <a:rPr lang="en-US" altLang="zh-CN" dirty="0">
                <a:solidFill>
                  <a:srgbClr val="252525"/>
                </a:solidFill>
                <a:latin typeface="Calibri" panose="020F0502020204030204" pitchFamily="34" charset="0"/>
              </a:rPr>
              <a:t>nearest neighbor graph</a:t>
            </a:r>
            <a:r>
              <a:rPr lang="en-US" altLang="zh-CN"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474269" y="728091"/>
            <a:ext cx="2951615" cy="3506061"/>
            <a:chOff x="8613969" y="1404808"/>
            <a:chExt cx="2951615" cy="3506061"/>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3969" y="1404808"/>
              <a:ext cx="2951615" cy="2914720"/>
            </a:xfrm>
            <a:prstGeom prst="rect">
              <a:avLst/>
            </a:prstGeom>
          </p:spPr>
        </p:pic>
        <p:sp>
          <p:nvSpPr>
            <p:cNvPr id="3" name="矩形 2"/>
            <p:cNvSpPr/>
            <p:nvPr/>
          </p:nvSpPr>
          <p:spPr>
            <a:xfrm>
              <a:off x="8792337" y="4541537"/>
              <a:ext cx="2594878" cy="369332"/>
            </a:xfrm>
            <a:prstGeom prst="rect">
              <a:avLst/>
            </a:prstGeom>
          </p:spPr>
          <p:txBody>
            <a:bodyPr wrap="none">
              <a:spAutoFit/>
            </a:bodyPr>
            <a:lstStyle/>
            <a:p>
              <a:r>
                <a:rPr lang="en-US" altLang="zh-CN" dirty="0">
                  <a:solidFill>
                    <a:srgbClr val="252525"/>
                  </a:solidFill>
                  <a:latin typeface="Calibri" panose="020F0502020204030204" pitchFamily="34" charset="0"/>
                </a:rPr>
                <a:t>(e.g. </a:t>
              </a:r>
              <a:r>
                <a:rPr lang="en-US" altLang="zh-CN" b="1" dirty="0">
                  <a:solidFill>
                    <a:srgbClr val="252525"/>
                  </a:solidFill>
                  <a:latin typeface="Calibri" panose="020F0502020204030204" pitchFamily="34" charset="0"/>
                </a:rPr>
                <a:t> Euclidean distance</a:t>
              </a:r>
              <a:r>
                <a:rPr lang="en-US" altLang="zh-CN" dirty="0">
                  <a:solidFill>
                    <a:srgbClr val="252525"/>
                  </a:solidFill>
                  <a:latin typeface="Calibri" panose="020F0502020204030204" pitchFamily="34" charset="0"/>
                </a:rPr>
                <a:t>) </a:t>
              </a:r>
              <a:endParaRPr lang="zh-CN" altLang="en-US" dirty="0"/>
            </a:p>
          </p:txBody>
        </p:sp>
      </p:grpSp>
      <p:sp>
        <p:nvSpPr>
          <p:cNvPr id="6" name="椭圆 5"/>
          <p:cNvSpPr/>
          <p:nvPr/>
        </p:nvSpPr>
        <p:spPr>
          <a:xfrm>
            <a:off x="5141215" y="2767806"/>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0" name="椭圆 9"/>
          <p:cNvSpPr/>
          <p:nvPr/>
        </p:nvSpPr>
        <p:spPr>
          <a:xfrm>
            <a:off x="3970345" y="3778681"/>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1" name="椭圆 10"/>
          <p:cNvSpPr/>
          <p:nvPr/>
        </p:nvSpPr>
        <p:spPr>
          <a:xfrm>
            <a:off x="2726463" y="3775432"/>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3" name="直接连接符 12"/>
          <p:cNvCxnSpPr>
            <a:stCxn id="6" idx="3"/>
            <a:endCxn id="10" idx="7"/>
          </p:cNvCxnSpPr>
          <p:nvPr/>
        </p:nvCxnSpPr>
        <p:spPr>
          <a:xfrm flipH="1">
            <a:off x="4390511" y="3187972"/>
            <a:ext cx="822793" cy="662798"/>
          </a:xfrm>
          <a:prstGeom prst="line">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4" name="椭圆 23"/>
          <p:cNvSpPr/>
          <p:nvPr/>
        </p:nvSpPr>
        <p:spPr>
          <a:xfrm>
            <a:off x="10464800" y="1947169"/>
            <a:ext cx="470748" cy="47074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5" name="直接连接符 24"/>
          <p:cNvCxnSpPr>
            <a:stCxn id="10" idx="2"/>
            <a:endCxn id="11" idx="6"/>
          </p:cNvCxnSpPr>
          <p:nvPr/>
        </p:nvCxnSpPr>
        <p:spPr>
          <a:xfrm flipH="1" flipV="1">
            <a:off x="3218718" y="4021560"/>
            <a:ext cx="751627" cy="3249"/>
          </a:xfrm>
          <a:prstGeom prst="line">
            <a:avLst/>
          </a:prstGeom>
          <a:ln w="38100">
            <a:solidFill>
              <a:schemeClr val="tx1"/>
            </a:solidFill>
            <a:headEnd type="arrow"/>
            <a:tailEnd type="non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H="1">
            <a:off x="6260123" y="2311400"/>
            <a:ext cx="4115777" cy="948661"/>
          </a:xfrm>
          <a:prstGeom prst="straightConnector1">
            <a:avLst/>
          </a:prstGeom>
          <a:ln w="762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82374" y="641454"/>
            <a:ext cx="3303370"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Preparation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弧形 39"/>
          <p:cNvSpPr/>
          <p:nvPr/>
        </p:nvSpPr>
        <p:spPr>
          <a:xfrm rot="20431116">
            <a:off x="3018580" y="3467468"/>
            <a:ext cx="1269594" cy="1065644"/>
          </a:xfrm>
          <a:prstGeom prst="arc">
            <a:avLst>
              <a:gd name="adj1" fmla="val 13196004"/>
              <a:gd name="adj2" fmla="val 21502424"/>
            </a:avLst>
          </a:prstGeom>
          <a:ln w="3810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灯片编号占位符 6"/>
          <p:cNvSpPr>
            <a:spLocks noGrp="1"/>
          </p:cNvSpPr>
          <p:nvPr>
            <p:ph type="sldNum" sz="quarter" idx="12"/>
          </p:nvPr>
        </p:nvSpPr>
        <p:spPr>
          <a:xfrm>
            <a:off x="10719582" y="6356350"/>
            <a:ext cx="634218" cy="365125"/>
          </a:xfrm>
        </p:spPr>
        <p:txBody>
          <a:bodyPr/>
          <a:lstStyle/>
          <a:p>
            <a:fld id="{3421685F-CAB6-4DB2-B1E5-AC83AB7F8612}" type="slidenum">
              <a:rPr lang="zh-CN" altLang="en-US" smtClean="0"/>
              <a:pPr/>
              <a:t>37</a:t>
            </a:fld>
            <a:r>
              <a:rPr lang="en-US" altLang="zh-CN" dirty="0" smtClean="0"/>
              <a:t>/21</a:t>
            </a:r>
            <a:endParaRPr lang="zh-CN" altLang="en-US" dirty="0"/>
          </a:p>
        </p:txBody>
      </p:sp>
      <p:sp>
        <p:nvSpPr>
          <p:cNvPr id="16" name="文本框 15"/>
          <p:cNvSpPr txBox="1"/>
          <p:nvPr/>
        </p:nvSpPr>
        <p:spPr>
          <a:xfrm>
            <a:off x="7217796" y="930287"/>
            <a:ext cx="1100215" cy="400110"/>
          </a:xfrm>
          <a:prstGeom prst="rect">
            <a:avLst/>
          </a:prstGeom>
          <a:noFill/>
        </p:spPr>
        <p:txBody>
          <a:bodyPr wrap="square" rtlCol="0">
            <a:spAutoFit/>
          </a:bodyPr>
          <a:lstStyle/>
          <a:p>
            <a:pPr algn="ctr">
              <a:buClr>
                <a:srgbClr val="FF0000"/>
              </a:buClr>
            </a:pPr>
            <a:r>
              <a:rPr lang="en-US" altLang="zh-CN" sz="2000" b="1" dirty="0" smtClean="0">
                <a:latin typeface="微软雅黑" panose="020B0503020204020204" pitchFamily="34" charset="-122"/>
                <a:ea typeface="微软雅黑" panose="020B0503020204020204" pitchFamily="34" charset="-122"/>
              </a:rPr>
              <a:t>K=1</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452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heel(1)">
                                      <p:cBhvr>
                                        <p:cTn id="21" dur="750"/>
                                        <p:tgtEl>
                                          <p:spTgt spid="24"/>
                                        </p:tgtEl>
                                      </p:cBhvr>
                                    </p:animEffect>
                                  </p:childTnLst>
                                </p:cTn>
                              </p:par>
                            </p:childTnLst>
                          </p:cTn>
                        </p:par>
                        <p:par>
                          <p:cTn id="22" fill="hold">
                            <p:stCondLst>
                              <p:cond delay="750"/>
                            </p:stCondLst>
                            <p:childTnLst>
                              <p:par>
                                <p:cTn id="23" presetID="22" presetClass="entr" presetSubtype="2"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right)">
                                      <p:cBhvr>
                                        <p:cTn id="25" dur="500"/>
                                        <p:tgtEl>
                                          <p:spTgt spid="35"/>
                                        </p:tgtEl>
                                      </p:cBhvr>
                                    </p:animEffect>
                                  </p:childTnLst>
                                </p:cTn>
                              </p:par>
                            </p:childTnLst>
                          </p:cTn>
                        </p:par>
                        <p:par>
                          <p:cTn id="26" fill="hold">
                            <p:stCondLst>
                              <p:cond delay="125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right)">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10" grpId="0" animBg="1"/>
      <p:bldP spid="11" grpId="0" animBg="1"/>
      <p:bldP spid="24" grpId="0" animBg="1"/>
      <p:bldP spid="40" grpId="0" animBg="1"/>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30878" y="2015365"/>
            <a:ext cx="7369261" cy="461665"/>
          </a:xfrm>
          <a:prstGeom prst="rect">
            <a:avLst/>
          </a:prstGeom>
        </p:spPr>
        <p:txBody>
          <a:bodyPr wrap="none">
            <a:spAutoFit/>
          </a:bodyPr>
          <a:lstStyle/>
          <a:p>
            <a:r>
              <a:rPr lang="en-US" altLang="zh-CN" sz="2400" dirty="0">
                <a:solidFill>
                  <a:srgbClr val="252525"/>
                </a:solidFill>
                <a:latin typeface="Calibri" panose="020F0502020204030204" pitchFamily="34" charset="0"/>
              </a:rPr>
              <a:t>The ways to determine the similarity between two nodes.</a:t>
            </a:r>
            <a:endParaRPr lang="zh-CN" altLang="en-US" sz="2400" dirty="0">
              <a:solidFill>
                <a:srgbClr val="252525"/>
              </a:solidFill>
              <a:latin typeface="Calibri" panose="020F0502020204030204" pitchFamily="34" charset="0"/>
            </a:endParaRPr>
          </a:p>
        </p:txBody>
      </p:sp>
      <p:sp>
        <p:nvSpPr>
          <p:cNvPr id="7" name="矩形 6"/>
          <p:cNvSpPr/>
          <p:nvPr/>
        </p:nvSpPr>
        <p:spPr>
          <a:xfrm>
            <a:off x="8794381" y="1767732"/>
            <a:ext cx="2559419" cy="3416320"/>
          </a:xfrm>
          <a:prstGeom prst="rect">
            <a:avLst/>
          </a:prstGeom>
        </p:spPr>
        <p:txBody>
          <a:bodyPr wrap="none">
            <a:spAutoFit/>
          </a:bodyPr>
          <a:lstStyle/>
          <a:p>
            <a:pPr marL="285750" indent="-285750" fontAlgn="base">
              <a:lnSpc>
                <a:spcPct val="200000"/>
              </a:lnSpc>
              <a:buFont typeface="Arial" panose="020B0604020202020204" pitchFamily="34" charset="0"/>
              <a:buChar char="•"/>
            </a:pPr>
            <a:r>
              <a:rPr lang="en-US" altLang="zh-CN" dirty="0"/>
              <a:t>Jaccard Coefficient</a:t>
            </a:r>
          </a:p>
          <a:p>
            <a:pPr marL="285750" indent="-285750" fontAlgn="base">
              <a:lnSpc>
                <a:spcPct val="200000"/>
              </a:lnSpc>
              <a:buFont typeface="Arial" panose="020B0604020202020204" pitchFamily="34" charset="0"/>
              <a:buChar char="•"/>
            </a:pPr>
            <a:r>
              <a:rPr lang="en-US" altLang="zh-CN" dirty="0"/>
              <a:t>Tanimoto Coefficient</a:t>
            </a:r>
          </a:p>
          <a:p>
            <a:pPr marL="285750" indent="-285750" fontAlgn="base">
              <a:lnSpc>
                <a:spcPct val="200000"/>
              </a:lnSpc>
              <a:buFont typeface="Arial" panose="020B0604020202020204" pitchFamily="34" charset="0"/>
              <a:buChar char="•"/>
            </a:pPr>
            <a:r>
              <a:rPr lang="en-US" altLang="zh-CN" dirty="0"/>
              <a:t>Pearson Coefficient</a:t>
            </a:r>
          </a:p>
          <a:p>
            <a:pPr marL="285750" indent="-285750" fontAlgn="base">
              <a:lnSpc>
                <a:spcPct val="200000"/>
              </a:lnSpc>
              <a:buFont typeface="Arial" panose="020B0604020202020204" pitchFamily="34" charset="0"/>
              <a:buChar char="•"/>
            </a:pPr>
            <a:r>
              <a:rPr lang="en-US" altLang="zh-CN" dirty="0"/>
              <a:t>Euclidean Distance</a:t>
            </a:r>
          </a:p>
          <a:p>
            <a:pPr marL="285750" indent="-285750" fontAlgn="base">
              <a:lnSpc>
                <a:spcPct val="200000"/>
              </a:lnSpc>
              <a:buFont typeface="Arial" panose="020B0604020202020204" pitchFamily="34" charset="0"/>
              <a:buChar char="•"/>
            </a:pPr>
            <a:r>
              <a:rPr lang="en-US" altLang="zh-CN" b="1" dirty="0">
                <a:solidFill>
                  <a:srgbClr val="FF0000"/>
                </a:solidFill>
              </a:rPr>
              <a:t>Cosine</a:t>
            </a:r>
          </a:p>
          <a:p>
            <a:pPr fontAlgn="base">
              <a:lnSpc>
                <a:spcPct val="200000"/>
              </a:lnSpc>
            </a:pPr>
            <a:r>
              <a:rPr lang="en-US" altLang="zh-CN" dirty="0">
                <a:solidFill>
                  <a:srgbClr val="FF0000"/>
                </a:solidFill>
                <a:latin typeface="Helvetica Neue"/>
              </a:rPr>
              <a:t>   ……</a:t>
            </a:r>
            <a:endParaRPr lang="en-US" altLang="zh-CN" b="1" dirty="0">
              <a:solidFill>
                <a:srgbClr val="FF0000"/>
              </a:solidFill>
              <a:latin typeface="Helvetica Neue"/>
            </a:endParaRPr>
          </a:p>
        </p:txBody>
      </p:sp>
      <p:sp>
        <p:nvSpPr>
          <p:cNvPr id="9" name="文本框 8"/>
          <p:cNvSpPr txBox="1"/>
          <p:nvPr/>
        </p:nvSpPr>
        <p:spPr>
          <a:xfrm>
            <a:off x="782374" y="641454"/>
            <a:ext cx="3303370"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Preparation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文本框 11"/>
          <p:cNvSpPr txBox="1"/>
          <p:nvPr/>
        </p:nvSpPr>
        <p:spPr>
          <a:xfrm>
            <a:off x="782374" y="1515603"/>
            <a:ext cx="5284961"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Similarity Metric</a:t>
            </a:r>
            <a:endParaRPr lang="zh-CN" altLang="en-US" sz="20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10635174" y="6356350"/>
            <a:ext cx="718625" cy="365125"/>
          </a:xfrm>
        </p:spPr>
        <p:txBody>
          <a:bodyPr/>
          <a:lstStyle/>
          <a:p>
            <a:fld id="{3421685F-CAB6-4DB2-B1E5-AC83AB7F8612}" type="slidenum">
              <a:rPr lang="zh-CN" altLang="en-US" smtClean="0"/>
              <a:pPr/>
              <a:t>38</a:t>
            </a:fld>
            <a:r>
              <a:rPr lang="en-US" altLang="zh-CN" dirty="0"/>
              <a:t> </a:t>
            </a:r>
            <a:r>
              <a:rPr lang="en-US" altLang="zh-CN" dirty="0" smtClean="0"/>
              <a:t>/21</a:t>
            </a:r>
            <a:endParaRPr lang="zh-CN" altLang="en-US" dirty="0"/>
          </a:p>
        </p:txBody>
      </p:sp>
      <p:sp>
        <p:nvSpPr>
          <p:cNvPr id="8" name="矩形 7"/>
          <p:cNvSpPr/>
          <p:nvPr/>
        </p:nvSpPr>
        <p:spPr>
          <a:xfrm>
            <a:off x="1130878" y="2503705"/>
            <a:ext cx="5480155" cy="58477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Similarity </a:t>
            </a:r>
            <a:r>
              <a:rPr lang="en-US" altLang="zh-CN" sz="3200" dirty="0" smtClean="0">
                <a:latin typeface="微软雅黑" panose="020B0503020204020204" pitchFamily="34" charset="-122"/>
                <a:ea typeface="微软雅黑" panose="020B0503020204020204" pitchFamily="34" charset="-122"/>
              </a:rPr>
              <a:t>= </a:t>
            </a:r>
            <a:r>
              <a:rPr lang="en-US" altLang="zh-CN" sz="3200" b="1" dirty="0" smtClean="0">
                <a:solidFill>
                  <a:srgbClr val="252525"/>
                </a:solidFill>
                <a:latin typeface="Calibri" panose="020F0502020204030204" pitchFamily="34" charset="0"/>
              </a:rPr>
              <a:t>f</a:t>
            </a:r>
            <a:r>
              <a:rPr lang="en-US" altLang="zh-CN" sz="3200" b="1" baseline="-25000" dirty="0" smtClean="0">
                <a:solidFill>
                  <a:srgbClr val="252525"/>
                </a:solidFill>
                <a:latin typeface="Calibri" panose="020F0502020204030204" pitchFamily="34" charset="0"/>
              </a:rPr>
              <a:t>sim</a:t>
            </a:r>
            <a:r>
              <a:rPr lang="en-US" altLang="zh-CN" sz="3200" b="1" dirty="0" smtClean="0">
                <a:solidFill>
                  <a:srgbClr val="252525"/>
                </a:solidFill>
                <a:latin typeface="Calibri" panose="020F0502020204030204" pitchFamily="34" charset="0"/>
              </a:rPr>
              <a:t> ( nodeA , nodeB ) </a:t>
            </a:r>
            <a:endParaRPr lang="zh-CN" altLang="en-US" sz="3200" b="1" dirty="0">
              <a:solidFill>
                <a:srgbClr val="252525"/>
              </a:solidFill>
              <a:latin typeface="Calibri" panose="020F0502020204030204" pitchFamily="34" charset="0"/>
            </a:endParaRPr>
          </a:p>
        </p:txBody>
      </p:sp>
      <p:sp>
        <p:nvSpPr>
          <p:cNvPr id="10" name="椭圆 9"/>
          <p:cNvSpPr/>
          <p:nvPr/>
        </p:nvSpPr>
        <p:spPr>
          <a:xfrm>
            <a:off x="5575080" y="3968008"/>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1" name="椭圆 10"/>
          <p:cNvSpPr/>
          <p:nvPr/>
        </p:nvSpPr>
        <p:spPr>
          <a:xfrm>
            <a:off x="6642234" y="4881760"/>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3" name="椭圆 12"/>
          <p:cNvSpPr/>
          <p:nvPr/>
        </p:nvSpPr>
        <p:spPr>
          <a:xfrm>
            <a:off x="4699108" y="4878511"/>
            <a:ext cx="492255" cy="492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4" name="直接连接符 13"/>
          <p:cNvCxnSpPr>
            <a:stCxn id="10" idx="5"/>
            <a:endCxn id="11" idx="1"/>
          </p:cNvCxnSpPr>
          <p:nvPr/>
        </p:nvCxnSpPr>
        <p:spPr>
          <a:xfrm>
            <a:off x="5995246" y="4388174"/>
            <a:ext cx="719077" cy="565675"/>
          </a:xfrm>
          <a:prstGeom prst="line">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直接连接符 14"/>
          <p:cNvCxnSpPr>
            <a:stCxn id="11" idx="2"/>
            <a:endCxn id="13" idx="6"/>
          </p:cNvCxnSpPr>
          <p:nvPr/>
        </p:nvCxnSpPr>
        <p:spPr>
          <a:xfrm flipH="1" flipV="1">
            <a:off x="5191363" y="5124639"/>
            <a:ext cx="1450871" cy="3249"/>
          </a:xfrm>
          <a:prstGeom prst="line">
            <a:avLst/>
          </a:prstGeom>
          <a:ln w="38100">
            <a:solidFill>
              <a:schemeClr val="tx1"/>
            </a:solidFill>
            <a:headEnd type="arrow"/>
            <a:tailEnd type="none"/>
          </a:ln>
        </p:spPr>
        <p:style>
          <a:lnRef idx="1">
            <a:schemeClr val="dk1"/>
          </a:lnRef>
          <a:fillRef idx="0">
            <a:schemeClr val="dk1"/>
          </a:fillRef>
          <a:effectRef idx="0">
            <a:schemeClr val="dk1"/>
          </a:effectRef>
          <a:fontRef idx="minor">
            <a:schemeClr val="tx1"/>
          </a:fontRef>
        </p:style>
      </p:cxnSp>
      <p:sp>
        <p:nvSpPr>
          <p:cNvPr id="16" name="弧形 15"/>
          <p:cNvSpPr/>
          <p:nvPr/>
        </p:nvSpPr>
        <p:spPr>
          <a:xfrm rot="767815" flipV="1">
            <a:off x="4844057" y="4602481"/>
            <a:ext cx="1901178" cy="1020802"/>
          </a:xfrm>
          <a:prstGeom prst="arc">
            <a:avLst>
              <a:gd name="adj1" fmla="val 12641510"/>
              <a:gd name="adj2" fmla="val 38627"/>
            </a:avLst>
          </a:prstGeom>
          <a:ln w="3810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 name="矩形 1"/>
          <p:cNvSpPr/>
          <p:nvPr/>
        </p:nvSpPr>
        <p:spPr>
          <a:xfrm>
            <a:off x="1098343" y="3160827"/>
            <a:ext cx="2816846" cy="1477328"/>
          </a:xfrm>
          <a:prstGeom prst="rect">
            <a:avLst/>
          </a:prstGeom>
        </p:spPr>
        <p:txBody>
          <a:bodyPr wrap="square">
            <a:spAutoFit/>
          </a:bodyPr>
          <a:lstStyle/>
          <a:p>
            <a:pPr>
              <a:lnSpc>
                <a:spcPct val="150000"/>
              </a:lnSpc>
            </a:pPr>
            <a:r>
              <a:rPr lang="en-US" altLang="zh-CN" sz="2000" b="1" dirty="0" smtClean="0">
                <a:solidFill>
                  <a:srgbClr val="252525"/>
                </a:solidFill>
                <a:latin typeface="Calibri" panose="020F0502020204030204" pitchFamily="34" charset="0"/>
              </a:rPr>
              <a:t>f</a:t>
            </a:r>
            <a:r>
              <a:rPr lang="en-US" altLang="zh-CN" sz="2000" b="1" baseline="-25000" dirty="0" smtClean="0">
                <a:solidFill>
                  <a:srgbClr val="252525"/>
                </a:solidFill>
                <a:latin typeface="Calibri" panose="020F0502020204030204" pitchFamily="34" charset="0"/>
              </a:rPr>
              <a:t>sim</a:t>
            </a:r>
            <a:r>
              <a:rPr lang="en-US" altLang="zh-CN" sz="2000" b="1" dirty="0" smtClean="0">
                <a:solidFill>
                  <a:srgbClr val="252525"/>
                </a:solidFill>
                <a:latin typeface="Calibri" panose="020F0502020204030204" pitchFamily="34" charset="0"/>
              </a:rPr>
              <a:t>( A , B )  &gt;  </a:t>
            </a:r>
            <a:r>
              <a:rPr lang="en-US" altLang="zh-CN" sz="2000" b="1" dirty="0">
                <a:solidFill>
                  <a:srgbClr val="252525"/>
                </a:solidFill>
                <a:latin typeface="Calibri" panose="020F0502020204030204" pitchFamily="34" charset="0"/>
              </a:rPr>
              <a:t>f</a:t>
            </a:r>
            <a:r>
              <a:rPr lang="en-US" altLang="zh-CN" sz="2000" b="1" baseline="-25000" dirty="0">
                <a:solidFill>
                  <a:srgbClr val="252525"/>
                </a:solidFill>
                <a:latin typeface="Calibri" panose="020F0502020204030204" pitchFamily="34" charset="0"/>
              </a:rPr>
              <a:t>sim</a:t>
            </a:r>
            <a:r>
              <a:rPr lang="en-US" altLang="zh-CN" sz="2000" b="1" dirty="0">
                <a:solidFill>
                  <a:srgbClr val="252525"/>
                </a:solidFill>
                <a:latin typeface="Calibri" panose="020F0502020204030204" pitchFamily="34" charset="0"/>
              </a:rPr>
              <a:t>( A , </a:t>
            </a:r>
            <a:r>
              <a:rPr lang="en-US" altLang="zh-CN" sz="2000" b="1" dirty="0" smtClean="0">
                <a:solidFill>
                  <a:srgbClr val="252525"/>
                </a:solidFill>
                <a:latin typeface="Calibri" panose="020F0502020204030204" pitchFamily="34" charset="0"/>
              </a:rPr>
              <a:t>C </a:t>
            </a:r>
            <a:r>
              <a:rPr lang="en-US" altLang="zh-CN" sz="2000" b="1" dirty="0">
                <a:solidFill>
                  <a:srgbClr val="252525"/>
                </a:solidFill>
                <a:latin typeface="Calibri" panose="020F0502020204030204" pitchFamily="34" charset="0"/>
              </a:rPr>
              <a:t>)</a:t>
            </a:r>
            <a:endParaRPr lang="zh-CN" altLang="en-US" sz="2000" dirty="0"/>
          </a:p>
          <a:p>
            <a:pPr>
              <a:lnSpc>
                <a:spcPct val="150000"/>
              </a:lnSpc>
            </a:pPr>
            <a:r>
              <a:rPr lang="en-US" altLang="zh-CN" sz="2000" b="1" dirty="0">
                <a:solidFill>
                  <a:srgbClr val="252525"/>
                </a:solidFill>
                <a:latin typeface="Calibri" panose="020F0502020204030204" pitchFamily="34" charset="0"/>
              </a:rPr>
              <a:t>f</a:t>
            </a:r>
            <a:r>
              <a:rPr lang="en-US" altLang="zh-CN" sz="2000" b="1" baseline="-25000" dirty="0">
                <a:solidFill>
                  <a:srgbClr val="252525"/>
                </a:solidFill>
                <a:latin typeface="Calibri" panose="020F0502020204030204" pitchFamily="34" charset="0"/>
              </a:rPr>
              <a:t>sim</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B </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A </a:t>
            </a:r>
            <a:r>
              <a:rPr lang="en-US" altLang="zh-CN" sz="2000" b="1" dirty="0">
                <a:solidFill>
                  <a:srgbClr val="252525"/>
                </a:solidFill>
                <a:latin typeface="Calibri" panose="020F0502020204030204" pitchFamily="34" charset="0"/>
              </a:rPr>
              <a:t>)  &gt;  f</a:t>
            </a:r>
            <a:r>
              <a:rPr lang="en-US" altLang="zh-CN" sz="2000" b="1" baseline="-25000" dirty="0">
                <a:solidFill>
                  <a:srgbClr val="252525"/>
                </a:solidFill>
                <a:latin typeface="Calibri" panose="020F0502020204030204" pitchFamily="34" charset="0"/>
              </a:rPr>
              <a:t>sim</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B </a:t>
            </a:r>
            <a:r>
              <a:rPr lang="en-US" altLang="zh-CN" sz="2000" b="1" dirty="0">
                <a:solidFill>
                  <a:srgbClr val="252525"/>
                </a:solidFill>
                <a:latin typeface="Calibri" panose="020F0502020204030204" pitchFamily="34" charset="0"/>
              </a:rPr>
              <a:t>, C )</a:t>
            </a:r>
            <a:endParaRPr lang="zh-CN" altLang="en-US" sz="2000" dirty="0"/>
          </a:p>
          <a:p>
            <a:pPr>
              <a:lnSpc>
                <a:spcPct val="150000"/>
              </a:lnSpc>
            </a:pPr>
            <a:r>
              <a:rPr lang="en-US" altLang="zh-CN" sz="2000" b="1" dirty="0">
                <a:solidFill>
                  <a:srgbClr val="252525"/>
                </a:solidFill>
                <a:latin typeface="Calibri" panose="020F0502020204030204" pitchFamily="34" charset="0"/>
              </a:rPr>
              <a:t>f</a:t>
            </a:r>
            <a:r>
              <a:rPr lang="en-US" altLang="zh-CN" sz="2000" b="1" baseline="-25000" dirty="0">
                <a:solidFill>
                  <a:srgbClr val="252525"/>
                </a:solidFill>
                <a:latin typeface="Calibri" panose="020F0502020204030204" pitchFamily="34" charset="0"/>
              </a:rPr>
              <a:t>sim</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C </a:t>
            </a:r>
            <a:r>
              <a:rPr lang="en-US" altLang="zh-CN" sz="2000" b="1" dirty="0">
                <a:solidFill>
                  <a:srgbClr val="252525"/>
                </a:solidFill>
                <a:latin typeface="Calibri" panose="020F0502020204030204" pitchFamily="34" charset="0"/>
              </a:rPr>
              <a:t>, B )  &gt;  f</a:t>
            </a:r>
            <a:r>
              <a:rPr lang="en-US" altLang="zh-CN" sz="2000" b="1" baseline="-25000" dirty="0">
                <a:solidFill>
                  <a:srgbClr val="252525"/>
                </a:solidFill>
                <a:latin typeface="Calibri" panose="020F0502020204030204" pitchFamily="34" charset="0"/>
              </a:rPr>
              <a:t>sim</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C </a:t>
            </a:r>
            <a:r>
              <a:rPr lang="en-US" altLang="zh-CN" sz="2000" b="1" dirty="0">
                <a:solidFill>
                  <a:srgbClr val="252525"/>
                </a:solidFill>
                <a:latin typeface="Calibri" panose="020F0502020204030204" pitchFamily="34" charset="0"/>
              </a:rPr>
              <a:t>, </a:t>
            </a:r>
            <a:r>
              <a:rPr lang="en-US" altLang="zh-CN" sz="2000" b="1" dirty="0" smtClean="0">
                <a:solidFill>
                  <a:srgbClr val="252525"/>
                </a:solidFill>
                <a:latin typeface="Calibri" panose="020F0502020204030204" pitchFamily="34" charset="0"/>
              </a:rPr>
              <a:t>A )</a:t>
            </a:r>
            <a:endParaRPr lang="zh-CN" altLang="en-US" sz="2000" dirty="0"/>
          </a:p>
        </p:txBody>
      </p:sp>
    </p:spTree>
    <p:extLst>
      <p:ext uri="{BB962C8B-B14F-4D97-AF65-F5344CB8AC3E}">
        <p14:creationId xmlns:p14="http://schemas.microsoft.com/office/powerpoint/2010/main" val="184901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animEffect transition="in" filter="wipe(left)">
                                      <p:cBhvr>
                                        <p:cTn id="51" dur="500"/>
                                        <p:tgtEl>
                                          <p:spTgt spid="2">
                                            <p:txEl>
                                              <p:pRg st="1" end="1"/>
                                            </p:txEl>
                                          </p:spTgt>
                                        </p:tgtEl>
                                      </p:cBhvr>
                                    </p:animEffect>
                                  </p:childTnLst>
                                </p:cTn>
                              </p:par>
                            </p:childTnLst>
                          </p:cTn>
                        </p:par>
                        <p:par>
                          <p:cTn id="52" fill="hold">
                            <p:stCondLst>
                              <p:cond delay="500"/>
                            </p:stCondLst>
                            <p:childTnLst>
                              <p:par>
                                <p:cTn id="53" presetID="2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right)">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
                                            <p:txEl>
                                              <p:pRg st="2" end="2"/>
                                            </p:txEl>
                                          </p:spTgt>
                                        </p:tgtEl>
                                        <p:attrNameLst>
                                          <p:attrName>style.visibility</p:attrName>
                                        </p:attrNameLst>
                                      </p:cBhvr>
                                      <p:to>
                                        <p:strVal val="visible"/>
                                      </p:to>
                                    </p:set>
                                    <p:animEffect transition="in" filter="wipe(left)">
                                      <p:cBhvr>
                                        <p:cTn id="60" dur="500"/>
                                        <p:tgtEl>
                                          <p:spTgt spid="2">
                                            <p:txEl>
                                              <p:pRg st="2" end="2"/>
                                            </p:txEl>
                                          </p:spTgt>
                                        </p:tgtEl>
                                      </p:cBhvr>
                                    </p:animEffect>
                                  </p:childTnLst>
                                </p:cTn>
                              </p:par>
                            </p:childTnLst>
                          </p:cTn>
                        </p:par>
                        <p:par>
                          <p:cTn id="61" fill="hold">
                            <p:stCondLst>
                              <p:cond delay="500"/>
                            </p:stCondLst>
                            <p:childTnLst>
                              <p:par>
                                <p:cTn id="62" presetID="22" presetClass="entr" presetSubtype="1"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up)">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8" grpId="0"/>
      <p:bldP spid="10" grpId="0" animBg="1"/>
      <p:bldP spid="11" grpId="0" animBg="1"/>
      <p:bldP spid="13"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547849" y="2300375"/>
            <a:ext cx="2736063" cy="1883008"/>
            <a:chOff x="1674849" y="2630575"/>
            <a:chExt cx="2736063" cy="1883008"/>
          </a:xfrm>
        </p:grpSpPr>
        <p:cxnSp>
          <p:nvCxnSpPr>
            <p:cNvPr id="32" name="直接箭头连接符 31"/>
            <p:cNvCxnSpPr>
              <a:stCxn id="15" idx="5"/>
              <a:endCxn id="8" idx="3"/>
            </p:cNvCxnSpPr>
            <p:nvPr/>
          </p:nvCxnSpPr>
          <p:spPr>
            <a:xfrm rot="16200000" flipH="1">
              <a:off x="3031699" y="3998352"/>
              <a:ext cx="980" cy="832951"/>
            </a:xfrm>
            <a:prstGeom prst="curvedConnector3">
              <a:avLst>
                <a:gd name="adj1" fmla="val 15310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674849" y="2630575"/>
              <a:ext cx="2736063" cy="1883008"/>
              <a:chOff x="1674849" y="2630575"/>
              <a:chExt cx="2736063" cy="1883008"/>
            </a:xfrm>
          </p:grpSpPr>
          <p:grpSp>
            <p:nvGrpSpPr>
              <p:cNvPr id="4" name="组合 3"/>
              <p:cNvGrpSpPr/>
              <p:nvPr/>
            </p:nvGrpSpPr>
            <p:grpSpPr>
              <a:xfrm>
                <a:off x="1674849" y="2630575"/>
                <a:ext cx="2736063" cy="1883008"/>
                <a:chOff x="1674849" y="2630575"/>
                <a:chExt cx="2736063" cy="1883008"/>
              </a:xfrm>
            </p:grpSpPr>
            <p:sp>
              <p:nvSpPr>
                <p:cNvPr id="8" name="椭圆 7"/>
                <p:cNvSpPr/>
                <p:nvPr/>
              </p:nvSpPr>
              <p:spPr>
                <a:xfrm>
                  <a:off x="3283569" y="3842589"/>
                  <a:ext cx="1127343" cy="67099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entity</a:t>
                  </a:r>
                  <a:endParaRPr lang="zh-CN" altLang="en-US" b="1" dirty="0"/>
                </a:p>
              </p:txBody>
            </p:sp>
            <p:cxnSp>
              <p:nvCxnSpPr>
                <p:cNvPr id="10" name="直接箭头连接符 9"/>
                <p:cNvCxnSpPr>
                  <a:stCxn id="8" idx="0"/>
                  <a:endCxn id="11" idx="4"/>
                </p:cNvCxnSpPr>
                <p:nvPr/>
              </p:nvCxnSpPr>
              <p:spPr>
                <a:xfrm flipV="1">
                  <a:off x="3847241" y="3200026"/>
                  <a:ext cx="12525" cy="642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308620" y="2630575"/>
                  <a:ext cx="1102292" cy="5694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item1</a:t>
                  </a:r>
                  <a:endParaRPr lang="zh-CN" altLang="en-US" dirty="0"/>
                </a:p>
              </p:txBody>
            </p:sp>
            <p:sp>
              <p:nvSpPr>
                <p:cNvPr id="15" name="椭圆 14"/>
                <p:cNvSpPr/>
                <p:nvPr/>
              </p:nvSpPr>
              <p:spPr>
                <a:xfrm>
                  <a:off x="1674849" y="3845490"/>
                  <a:ext cx="1102292" cy="6664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item2</a:t>
                  </a:r>
                  <a:endParaRPr lang="zh-CN" altLang="en-US" dirty="0"/>
                </a:p>
              </p:txBody>
            </p:sp>
            <p:cxnSp>
              <p:nvCxnSpPr>
                <p:cNvPr id="16" name="直接箭头连接符 15"/>
                <p:cNvCxnSpPr>
                  <a:stCxn id="8" idx="2"/>
                  <a:endCxn id="15" idx="6"/>
                </p:cNvCxnSpPr>
                <p:nvPr/>
              </p:nvCxnSpPr>
              <p:spPr>
                <a:xfrm flipH="1">
                  <a:off x="2777141" y="4178086"/>
                  <a:ext cx="506428" cy="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直接箭头连接符 36"/>
              <p:cNvCxnSpPr/>
              <p:nvPr/>
            </p:nvCxnSpPr>
            <p:spPr>
              <a:xfrm flipH="1">
                <a:off x="4013200" y="3174626"/>
                <a:ext cx="14386" cy="693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p:nvPr/>
        </p:nvGrpSpPr>
        <p:grpSpPr>
          <a:xfrm>
            <a:off x="4118817" y="3563158"/>
            <a:ext cx="1811394" cy="569451"/>
            <a:chOff x="4245817" y="3893358"/>
            <a:chExt cx="1811394" cy="569451"/>
          </a:xfrm>
        </p:grpSpPr>
        <p:grpSp>
          <p:nvGrpSpPr>
            <p:cNvPr id="2" name="组合 1"/>
            <p:cNvGrpSpPr/>
            <p:nvPr/>
          </p:nvGrpSpPr>
          <p:grpSpPr>
            <a:xfrm>
              <a:off x="4410912" y="3893358"/>
              <a:ext cx="1646299" cy="569451"/>
              <a:chOff x="4410912" y="3893358"/>
              <a:chExt cx="1646299" cy="569451"/>
            </a:xfrm>
          </p:grpSpPr>
          <p:sp>
            <p:nvSpPr>
              <p:cNvPr id="17" name="椭圆 16"/>
              <p:cNvSpPr/>
              <p:nvPr/>
            </p:nvSpPr>
            <p:spPr>
              <a:xfrm>
                <a:off x="4954919" y="3893358"/>
                <a:ext cx="1102292" cy="5694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a:t>
                </a:r>
                <a:endParaRPr lang="zh-CN" altLang="en-US" b="1" dirty="0"/>
              </a:p>
            </p:txBody>
          </p:sp>
          <p:cxnSp>
            <p:nvCxnSpPr>
              <p:cNvPr id="24" name="直接箭头连接符 23"/>
              <p:cNvCxnSpPr>
                <a:stCxn id="8" idx="6"/>
                <a:endCxn id="17" idx="2"/>
              </p:cNvCxnSpPr>
              <p:nvPr/>
            </p:nvCxnSpPr>
            <p:spPr>
              <a:xfrm flipV="1">
                <a:off x="4410912" y="4178084"/>
                <a:ext cx="544007" cy="12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a:stCxn id="17" idx="3"/>
              <a:endCxn id="8" idx="5"/>
            </p:cNvCxnSpPr>
            <p:nvPr/>
          </p:nvCxnSpPr>
          <p:spPr>
            <a:xfrm rot="5400000">
              <a:off x="4656780" y="3968451"/>
              <a:ext cx="48603" cy="870530"/>
            </a:xfrm>
            <a:prstGeom prst="curvedConnector3">
              <a:avLst>
                <a:gd name="adj1" fmla="val 77252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780116" y="644538"/>
            <a:ext cx="439313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Problem definition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矩形 2"/>
          <p:cNvSpPr/>
          <p:nvPr/>
        </p:nvSpPr>
        <p:spPr>
          <a:xfrm>
            <a:off x="1055688" y="1445486"/>
            <a:ext cx="5382690" cy="400110"/>
          </a:xfrm>
          <a:prstGeom prst="rect">
            <a:avLst/>
          </a:prstGeom>
        </p:spPr>
        <p:txBody>
          <a:bodyPr wrap="square">
            <a:spAutoFit/>
          </a:bodyPr>
          <a:lstStyle/>
          <a:p>
            <a:r>
              <a:rPr lang="zh-CN" altLang="en-US" sz="2000" b="1" dirty="0">
                <a:latin typeface="Calibri" panose="020F0502020204030204" pitchFamily="34" charset="0"/>
              </a:rPr>
              <a:t>Our objective is to </a:t>
            </a:r>
            <a:r>
              <a:rPr lang="zh-CN" altLang="en-US" sz="2000" b="1" dirty="0">
                <a:solidFill>
                  <a:srgbClr val="FF0000"/>
                </a:solidFill>
                <a:latin typeface="Calibri" panose="020F0502020204030204" pitchFamily="34" charset="0"/>
              </a:rPr>
              <a:t>approximate</a:t>
            </a:r>
            <a:r>
              <a:rPr lang="zh-CN" altLang="en-US" sz="2000" b="1" dirty="0">
                <a:latin typeface="Calibri" panose="020F0502020204030204" pitchFamily="34" charset="0"/>
              </a:rPr>
              <a:t> a KNN graph</a:t>
            </a:r>
            <a:r>
              <a:rPr lang="en-US" altLang="zh-CN" sz="2000" b="1" dirty="0">
                <a:latin typeface="Calibri" panose="020F0502020204030204" pitchFamily="34" charset="0"/>
              </a:rPr>
              <a:t>.</a:t>
            </a:r>
            <a:endParaRPr lang="zh-CN" altLang="en-US" sz="2000" b="1" dirty="0">
              <a:latin typeface="Calibri" panose="020F0502020204030204" pitchFamily="34" charset="0"/>
            </a:endParaRPr>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6338170" y="1645541"/>
            <a:ext cx="5255630" cy="3480148"/>
          </a:xfrm>
          <a:prstGeom prst="rect">
            <a:avLst/>
          </a:prstGeom>
        </p:spPr>
      </p:pic>
      <p:sp>
        <p:nvSpPr>
          <p:cNvPr id="50" name="文本框 49"/>
          <p:cNvSpPr txBox="1"/>
          <p:nvPr/>
        </p:nvSpPr>
        <p:spPr>
          <a:xfrm>
            <a:off x="3337286" y="3659081"/>
            <a:ext cx="765907" cy="369332"/>
          </a:xfrm>
          <a:prstGeom prst="rect">
            <a:avLst/>
          </a:prstGeom>
          <a:solidFill>
            <a:srgbClr val="FF0000"/>
          </a:solidFill>
        </p:spPr>
        <p:txBody>
          <a:bodyPr wrap="square" rtlCol="0">
            <a:spAutoFit/>
          </a:bodyPr>
          <a:lstStyle/>
          <a:p>
            <a:pPr algn="ctr"/>
            <a:r>
              <a:rPr lang="en-US" altLang="zh-CN" b="1" dirty="0"/>
              <a:t>Alice</a:t>
            </a:r>
            <a:endParaRPr lang="zh-CN" altLang="en-US" b="1" dirty="0"/>
          </a:p>
        </p:txBody>
      </p:sp>
      <p:sp>
        <p:nvSpPr>
          <p:cNvPr id="51" name="文本框 50"/>
          <p:cNvSpPr txBox="1"/>
          <p:nvPr/>
        </p:nvSpPr>
        <p:spPr>
          <a:xfrm>
            <a:off x="1648127" y="3652734"/>
            <a:ext cx="889279" cy="369332"/>
          </a:xfrm>
          <a:prstGeom prst="rect">
            <a:avLst/>
          </a:prstGeom>
          <a:solidFill>
            <a:srgbClr val="0070C0"/>
          </a:solidFill>
        </p:spPr>
        <p:txBody>
          <a:bodyPr wrap="square" rtlCol="0">
            <a:spAutoFit/>
          </a:bodyPr>
          <a:lstStyle/>
          <a:p>
            <a:pPr algn="ctr"/>
            <a:r>
              <a:rPr lang="en-US" altLang="zh-CN" b="1" dirty="0">
                <a:solidFill>
                  <a:schemeClr val="tx1">
                    <a:lumMod val="95000"/>
                    <a:lumOff val="5000"/>
                  </a:schemeClr>
                </a:solidFill>
              </a:rPr>
              <a:t>coffee</a:t>
            </a:r>
            <a:endParaRPr lang="zh-CN" altLang="en-US" sz="1700" b="1" dirty="0">
              <a:solidFill>
                <a:schemeClr val="tx1">
                  <a:lumMod val="95000"/>
                  <a:lumOff val="5000"/>
                </a:schemeClr>
              </a:solidFill>
            </a:endParaRPr>
          </a:p>
        </p:txBody>
      </p:sp>
      <p:sp>
        <p:nvSpPr>
          <p:cNvPr id="52" name="文本框 51"/>
          <p:cNvSpPr txBox="1"/>
          <p:nvPr/>
        </p:nvSpPr>
        <p:spPr>
          <a:xfrm>
            <a:off x="3337285" y="2400435"/>
            <a:ext cx="765907" cy="369332"/>
          </a:xfrm>
          <a:prstGeom prst="rect">
            <a:avLst/>
          </a:prstGeom>
          <a:solidFill>
            <a:srgbClr val="0070C0"/>
          </a:solidFill>
        </p:spPr>
        <p:txBody>
          <a:bodyPr wrap="square" rtlCol="0">
            <a:spAutoFit/>
          </a:bodyPr>
          <a:lstStyle/>
          <a:p>
            <a:pPr algn="ctr"/>
            <a:r>
              <a:rPr lang="en-US" altLang="zh-CN" b="1" dirty="0">
                <a:solidFill>
                  <a:schemeClr val="tx1">
                    <a:lumMod val="95000"/>
                    <a:lumOff val="5000"/>
                  </a:schemeClr>
                </a:solidFill>
              </a:rPr>
              <a:t>book</a:t>
            </a:r>
            <a:endParaRPr lang="zh-CN" altLang="en-US" b="1" dirty="0">
              <a:solidFill>
                <a:schemeClr val="tx1">
                  <a:lumMod val="95000"/>
                  <a:lumOff val="5000"/>
                </a:schemeClr>
              </a:solidFill>
            </a:endParaRPr>
          </a:p>
        </p:txBody>
      </p:sp>
      <p:sp>
        <p:nvSpPr>
          <p:cNvPr id="14" name="椭圆 13"/>
          <p:cNvSpPr/>
          <p:nvPr/>
        </p:nvSpPr>
        <p:spPr>
          <a:xfrm>
            <a:off x="7070975" y="2005211"/>
            <a:ext cx="1597037" cy="12348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a:off x="2275295" y="3432815"/>
            <a:ext cx="1119029" cy="1153101"/>
          </a:xfrm>
          <a:prstGeom prst="ellipse">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下箭头 61"/>
          <p:cNvSpPr/>
          <p:nvPr/>
        </p:nvSpPr>
        <p:spPr>
          <a:xfrm rot="19484752" flipV="1">
            <a:off x="2095456" y="2774553"/>
            <a:ext cx="252031" cy="563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643985" y="2354267"/>
            <a:ext cx="1807727" cy="461665"/>
          </a:xfrm>
          <a:prstGeom prst="rect">
            <a:avLst/>
          </a:prstGeom>
          <a:noFill/>
        </p:spPr>
        <p:txBody>
          <a:bodyPr wrap="square" rtlCol="0">
            <a:spAutoFit/>
          </a:bodyPr>
          <a:lstStyle/>
          <a:p>
            <a:pPr algn="ctr"/>
            <a:r>
              <a:rPr lang="en-US" altLang="zh-CN" sz="2400" b="1" dirty="0">
                <a:solidFill>
                  <a:srgbClr val="FF0000"/>
                </a:solidFill>
              </a:rPr>
              <a:t>ratings</a:t>
            </a:r>
            <a:endParaRPr lang="zh-CN" altLang="en-US" b="1" dirty="0">
              <a:solidFill>
                <a:srgbClr val="FF0000"/>
              </a:solidFill>
            </a:endParaRPr>
          </a:p>
        </p:txBody>
      </p:sp>
      <p:sp>
        <p:nvSpPr>
          <p:cNvPr id="9" name="灯片编号占位符 8"/>
          <p:cNvSpPr>
            <a:spLocks noGrp="1"/>
          </p:cNvSpPr>
          <p:nvPr>
            <p:ph type="sldNum" sz="quarter" idx="12"/>
          </p:nvPr>
        </p:nvSpPr>
        <p:spPr>
          <a:xfrm>
            <a:off x="10629900" y="6356350"/>
            <a:ext cx="723900" cy="365125"/>
          </a:xfrm>
        </p:spPr>
        <p:txBody>
          <a:bodyPr/>
          <a:lstStyle/>
          <a:p>
            <a:fld id="{3421685F-CAB6-4DB2-B1E5-AC83AB7F8612}" type="slidenum">
              <a:rPr lang="zh-CN" altLang="en-US" smtClean="0"/>
              <a:pPr/>
              <a:t>39</a:t>
            </a:fld>
            <a:r>
              <a:rPr lang="en-US" altLang="zh-CN" dirty="0"/>
              <a:t> </a:t>
            </a:r>
            <a:r>
              <a:rPr lang="en-US" altLang="zh-CN" dirty="0" smtClean="0"/>
              <a:t>/21</a:t>
            </a:r>
            <a:endParaRPr lang="zh-CN" altLang="en-US" dirty="0"/>
          </a:p>
        </p:txBody>
      </p:sp>
      <p:sp>
        <p:nvSpPr>
          <p:cNvPr id="29" name="矩形 28"/>
          <p:cNvSpPr/>
          <p:nvPr/>
        </p:nvSpPr>
        <p:spPr>
          <a:xfrm>
            <a:off x="1304372" y="5624244"/>
            <a:ext cx="2447606" cy="400110"/>
          </a:xfrm>
          <a:prstGeom prst="rect">
            <a:avLst/>
          </a:prstGeom>
        </p:spPr>
        <p:txBody>
          <a:bodyPr wrap="square">
            <a:spAutoFit/>
          </a:bodyPr>
          <a:lstStyle/>
          <a:p>
            <a:pPr algn="ctr"/>
            <a:r>
              <a:rPr lang="en-US" altLang="zh-CN" sz="2000" b="1" dirty="0" smtClean="0">
                <a:latin typeface="Calibri" panose="020F0502020204030204" pitchFamily="34" charset="0"/>
              </a:rPr>
              <a:t>f</a:t>
            </a:r>
            <a:r>
              <a:rPr lang="en-US" altLang="zh-CN" sz="2000" b="1" baseline="-25000" dirty="0" smtClean="0">
                <a:latin typeface="Calibri" panose="020F0502020204030204" pitchFamily="34" charset="0"/>
              </a:rPr>
              <a:t>sim</a:t>
            </a:r>
            <a:r>
              <a:rPr lang="en-US" altLang="zh-CN" sz="2000" b="1" dirty="0" smtClean="0">
                <a:latin typeface="Calibri" panose="020F0502020204030204" pitchFamily="34" charset="0"/>
              </a:rPr>
              <a:t>( userA , userB )  </a:t>
            </a:r>
            <a:endParaRPr lang="zh-CN" altLang="en-US" sz="2000" b="1" dirty="0">
              <a:latin typeface="Calibri" panose="020F0502020204030204" pitchFamily="34" charset="0"/>
            </a:endParaRPr>
          </a:p>
        </p:txBody>
      </p:sp>
      <p:sp>
        <p:nvSpPr>
          <p:cNvPr id="6" name="左大括号 5"/>
          <p:cNvSpPr/>
          <p:nvPr/>
        </p:nvSpPr>
        <p:spPr>
          <a:xfrm>
            <a:off x="3834669" y="5251755"/>
            <a:ext cx="173450" cy="1104595"/>
          </a:xfrm>
          <a:prstGeom prst="leftBrace">
            <a:avLst>
              <a:gd name="adj1" fmla="val 112415"/>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3908013" y="6092742"/>
            <a:ext cx="3243719" cy="400110"/>
          </a:xfrm>
          <a:prstGeom prst="rect">
            <a:avLst/>
          </a:prstGeom>
        </p:spPr>
        <p:txBody>
          <a:bodyPr wrap="square">
            <a:spAutoFit/>
          </a:bodyPr>
          <a:lstStyle/>
          <a:p>
            <a:pPr algn="ctr"/>
            <a:r>
              <a:rPr lang="en-US" altLang="zh-CN" sz="2000" b="1" dirty="0" smtClean="0">
                <a:latin typeface="Calibri" panose="020F0502020204030204" pitchFamily="34" charset="0"/>
              </a:rPr>
              <a:t>number of common items</a:t>
            </a:r>
            <a:endParaRPr lang="zh-CN" altLang="en-US" sz="2000" b="1" dirty="0">
              <a:latin typeface="Calibri" panose="020F0502020204030204" pitchFamily="34" charset="0"/>
            </a:endParaRPr>
          </a:p>
        </p:txBody>
      </p:sp>
      <p:sp>
        <p:nvSpPr>
          <p:cNvPr id="33" name="矩形 32"/>
          <p:cNvSpPr/>
          <p:nvPr/>
        </p:nvSpPr>
        <p:spPr>
          <a:xfrm>
            <a:off x="4017606" y="5098433"/>
            <a:ext cx="1058116" cy="400110"/>
          </a:xfrm>
          <a:prstGeom prst="rect">
            <a:avLst/>
          </a:prstGeom>
        </p:spPr>
        <p:txBody>
          <a:bodyPr wrap="square">
            <a:spAutoFit/>
          </a:bodyPr>
          <a:lstStyle/>
          <a:p>
            <a:pPr algn="ctr"/>
            <a:r>
              <a:rPr lang="en-US" altLang="zh-CN" sz="2000" b="1" dirty="0" smtClean="0">
                <a:latin typeface="Calibri" panose="020F0502020204030204" pitchFamily="34" charset="0"/>
              </a:rPr>
              <a:t>ratings</a:t>
            </a:r>
            <a:endParaRPr lang="zh-CN" altLang="en-US" sz="2000" b="1" dirty="0">
              <a:latin typeface="Calibri" panose="020F0502020204030204" pitchFamily="34" charset="0"/>
            </a:endParaRPr>
          </a:p>
        </p:txBody>
      </p:sp>
      <p:sp>
        <p:nvSpPr>
          <p:cNvPr id="34" name="矩形 33"/>
          <p:cNvSpPr/>
          <p:nvPr/>
        </p:nvSpPr>
        <p:spPr>
          <a:xfrm>
            <a:off x="3992751" y="5620141"/>
            <a:ext cx="1058116" cy="400110"/>
          </a:xfrm>
          <a:prstGeom prst="rect">
            <a:avLst/>
          </a:prstGeom>
        </p:spPr>
        <p:txBody>
          <a:bodyPr wrap="square">
            <a:spAutoFit/>
          </a:bodyPr>
          <a:lstStyle/>
          <a:p>
            <a:pPr algn="ctr"/>
            <a:r>
              <a:rPr lang="en-US" altLang="zh-CN" sz="2000" b="1" dirty="0" smtClean="0">
                <a:solidFill>
                  <a:srgbClr val="00B050"/>
                </a:solidFill>
                <a:latin typeface="Calibri" panose="020F0502020204030204" pitchFamily="34" charset="0"/>
              </a:rPr>
              <a:t>Cosine</a:t>
            </a:r>
            <a:endParaRPr lang="zh-CN" altLang="en-US" sz="2000" b="1" dirty="0">
              <a:solidFill>
                <a:srgbClr val="00B050"/>
              </a:solidFill>
              <a:latin typeface="Calibri" panose="020F0502020204030204" pitchFamily="34" charset="0"/>
            </a:endParaRPr>
          </a:p>
        </p:txBody>
      </p:sp>
      <p:grpSp>
        <p:nvGrpSpPr>
          <p:cNvPr id="54" name="组合 53"/>
          <p:cNvGrpSpPr/>
          <p:nvPr/>
        </p:nvGrpSpPr>
        <p:grpSpPr>
          <a:xfrm>
            <a:off x="4253047" y="2232957"/>
            <a:ext cx="1682068" cy="1330202"/>
            <a:chOff x="4253047" y="2232957"/>
            <a:chExt cx="1682068" cy="1330202"/>
          </a:xfrm>
        </p:grpSpPr>
        <p:sp>
          <p:nvSpPr>
            <p:cNvPr id="35" name="椭圆 34"/>
            <p:cNvSpPr/>
            <p:nvPr/>
          </p:nvSpPr>
          <p:spPr>
            <a:xfrm>
              <a:off x="4807772" y="2232957"/>
              <a:ext cx="1127343" cy="67099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entity</a:t>
              </a:r>
              <a:endParaRPr lang="zh-CN" altLang="en-US" b="1" dirty="0"/>
            </a:p>
          </p:txBody>
        </p:sp>
        <p:cxnSp>
          <p:nvCxnSpPr>
            <p:cNvPr id="36" name="直接箭头连接符 35"/>
            <p:cNvCxnSpPr>
              <a:stCxn id="35" idx="2"/>
              <a:endCxn id="11" idx="6"/>
            </p:cNvCxnSpPr>
            <p:nvPr/>
          </p:nvCxnSpPr>
          <p:spPr>
            <a:xfrm flipH="1">
              <a:off x="4283912" y="2568454"/>
              <a:ext cx="523860" cy="16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5" idx="4"/>
              <a:endCxn id="17" idx="0"/>
            </p:cNvCxnSpPr>
            <p:nvPr/>
          </p:nvCxnSpPr>
          <p:spPr>
            <a:xfrm>
              <a:off x="5371444" y="2903951"/>
              <a:ext cx="7621" cy="659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253047" y="2685002"/>
              <a:ext cx="602068" cy="169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529872" y="2903951"/>
              <a:ext cx="0" cy="659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941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75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4"/>
                                        </p:tgtEl>
                                      </p:cBhvr>
                                    </p:animEffect>
                                    <p:set>
                                      <p:cBhvr>
                                        <p:cTn id="38" dur="1" fill="hold">
                                          <p:stCondLst>
                                            <p:cond delay="499"/>
                                          </p:stCondLst>
                                        </p:cTn>
                                        <p:tgtEl>
                                          <p:spTgt spid="54"/>
                                        </p:tgtEl>
                                        <p:attrNameLst>
                                          <p:attrName>style.visibility</p:attrName>
                                        </p:attrNameLst>
                                      </p:cBhvr>
                                      <p:to>
                                        <p:strVal val="hidden"/>
                                      </p:to>
                                    </p:set>
                                  </p:childTnLst>
                                </p:cTn>
                              </p:par>
                            </p:childTnLst>
                          </p:cTn>
                        </p:par>
                        <p:par>
                          <p:cTn id="39" fill="hold">
                            <p:stCondLst>
                              <p:cond delay="500"/>
                            </p:stCondLst>
                            <p:childTnLst>
                              <p:par>
                                <p:cTn id="40" presetID="22" presetClass="entr" presetSubtype="1" fill="hold" grpId="0" nodeType="afterEffect">
                                  <p:stCondLst>
                                    <p:cond delay="0"/>
                                  </p:stCondLst>
                                  <p:iterate type="lt">
                                    <p:tmPct val="0"/>
                                  </p:iterate>
                                  <p:childTnLst>
                                    <p:set>
                                      <p:cBhvr>
                                        <p:cTn id="41" dur="1" fill="hold">
                                          <p:stCondLst>
                                            <p:cond delay="0"/>
                                          </p:stCondLst>
                                        </p:cTn>
                                        <p:tgtEl>
                                          <p:spTgt spid="50">
                                            <p:bg/>
                                          </p:spTgt>
                                        </p:tgtEl>
                                        <p:attrNameLst>
                                          <p:attrName>style.visibility</p:attrName>
                                        </p:attrNameLst>
                                      </p:cBhvr>
                                      <p:to>
                                        <p:strVal val="visible"/>
                                      </p:to>
                                    </p:set>
                                    <p:animEffect transition="in" filter="wipe(up)">
                                      <p:cBhvr>
                                        <p:cTn id="42" dur="500"/>
                                        <p:tgtEl>
                                          <p:spTgt spid="50">
                                            <p:bg/>
                                          </p:spTgt>
                                        </p:tgtEl>
                                      </p:cBhvr>
                                    </p:animEffect>
                                  </p:childTnLst>
                                </p:cTn>
                              </p:par>
                              <p:par>
                                <p:cTn id="43" presetID="22" presetClass="entr" presetSubtype="1" fill="hold" grpId="0" nodeType="withEffect">
                                  <p:stCondLst>
                                    <p:cond delay="0"/>
                                  </p:stCondLst>
                                  <p:iterate type="lt">
                                    <p:tmPct val="0"/>
                                  </p:iterate>
                                  <p:childTnLst>
                                    <p:set>
                                      <p:cBhvr>
                                        <p:cTn id="44" dur="1" fill="hold">
                                          <p:stCondLst>
                                            <p:cond delay="0"/>
                                          </p:stCondLst>
                                        </p:cTn>
                                        <p:tgtEl>
                                          <p:spTgt spid="50">
                                            <p:txEl>
                                              <p:pRg st="0" end="0"/>
                                            </p:txEl>
                                          </p:spTgt>
                                        </p:tgtEl>
                                        <p:attrNameLst>
                                          <p:attrName>style.visibility</p:attrName>
                                        </p:attrNameLst>
                                      </p:cBhvr>
                                      <p:to>
                                        <p:strVal val="visible"/>
                                      </p:to>
                                    </p:set>
                                    <p:animEffect transition="in" filter="wipe(up)">
                                      <p:cBhvr>
                                        <p:cTn id="45" dur="500"/>
                                        <p:tgtEl>
                                          <p:spTgt spid="50">
                                            <p:txEl>
                                              <p:pRg st="0" end="0"/>
                                            </p:txEl>
                                          </p:spTgt>
                                        </p:tgtEl>
                                      </p:cBhvr>
                                    </p:animEffect>
                                  </p:childTnLst>
                                </p:cTn>
                              </p:par>
                              <p:par>
                                <p:cTn id="46" presetID="22" presetClass="entr" presetSubtype="1" fill="hold" grpId="0" nodeType="withEffect">
                                  <p:stCondLst>
                                    <p:cond delay="0"/>
                                  </p:stCondLst>
                                  <p:iterate type="lt">
                                    <p:tmPct val="0"/>
                                  </p:iterate>
                                  <p:childTnLst>
                                    <p:set>
                                      <p:cBhvr>
                                        <p:cTn id="47" dur="1" fill="hold">
                                          <p:stCondLst>
                                            <p:cond delay="0"/>
                                          </p:stCondLst>
                                        </p:cTn>
                                        <p:tgtEl>
                                          <p:spTgt spid="51">
                                            <p:bg/>
                                          </p:spTgt>
                                        </p:tgtEl>
                                        <p:attrNameLst>
                                          <p:attrName>style.visibility</p:attrName>
                                        </p:attrNameLst>
                                      </p:cBhvr>
                                      <p:to>
                                        <p:strVal val="visible"/>
                                      </p:to>
                                    </p:set>
                                    <p:animEffect transition="in" filter="wipe(up)">
                                      <p:cBhvr>
                                        <p:cTn id="48" dur="500"/>
                                        <p:tgtEl>
                                          <p:spTgt spid="51">
                                            <p:bg/>
                                          </p:spTgt>
                                        </p:tgtEl>
                                      </p:cBhvr>
                                    </p:animEffect>
                                  </p:childTnLst>
                                </p:cTn>
                              </p:par>
                              <p:par>
                                <p:cTn id="49" presetID="22" presetClass="entr" presetSubtype="1" fill="hold" grpId="0" nodeType="withEffect">
                                  <p:stCondLst>
                                    <p:cond delay="0"/>
                                  </p:stCondLst>
                                  <p:iterate type="lt">
                                    <p:tmPct val="0"/>
                                  </p:iterate>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up)">
                                      <p:cBhvr>
                                        <p:cTn id="51" dur="500"/>
                                        <p:tgtEl>
                                          <p:spTgt spid="51">
                                            <p:txEl>
                                              <p:pRg st="0" end="0"/>
                                            </p:txEl>
                                          </p:spTgt>
                                        </p:tgtEl>
                                      </p:cBhvr>
                                    </p:animEffect>
                                  </p:childTnLst>
                                </p:cTn>
                              </p:par>
                              <p:par>
                                <p:cTn id="52" presetID="22" presetClass="entr" presetSubtype="1" fill="hold" grpId="0" nodeType="withEffect">
                                  <p:stCondLst>
                                    <p:cond delay="0"/>
                                  </p:stCondLst>
                                  <p:iterate type="lt">
                                    <p:tmPct val="0"/>
                                  </p:iterate>
                                  <p:childTnLst>
                                    <p:set>
                                      <p:cBhvr>
                                        <p:cTn id="53" dur="1" fill="hold">
                                          <p:stCondLst>
                                            <p:cond delay="0"/>
                                          </p:stCondLst>
                                        </p:cTn>
                                        <p:tgtEl>
                                          <p:spTgt spid="52">
                                            <p:bg/>
                                          </p:spTgt>
                                        </p:tgtEl>
                                        <p:attrNameLst>
                                          <p:attrName>style.visibility</p:attrName>
                                        </p:attrNameLst>
                                      </p:cBhvr>
                                      <p:to>
                                        <p:strVal val="visible"/>
                                      </p:to>
                                    </p:set>
                                    <p:animEffect transition="in" filter="wipe(up)">
                                      <p:cBhvr>
                                        <p:cTn id="54" dur="500"/>
                                        <p:tgtEl>
                                          <p:spTgt spid="52">
                                            <p:bg/>
                                          </p:spTgt>
                                        </p:tgtEl>
                                      </p:cBhvr>
                                    </p:animEffect>
                                  </p:childTnLst>
                                </p:cTn>
                              </p:par>
                              <p:par>
                                <p:cTn id="55" presetID="22" presetClass="entr" presetSubtype="1" fill="hold" grpId="0" nodeType="withEffect">
                                  <p:stCondLst>
                                    <p:cond delay="0"/>
                                  </p:stCondLst>
                                  <p:iterate type="lt">
                                    <p:tmPct val="0"/>
                                  </p:iterate>
                                  <p:childTnLst>
                                    <p:set>
                                      <p:cBhvr>
                                        <p:cTn id="56" dur="1" fill="hold">
                                          <p:stCondLst>
                                            <p:cond delay="0"/>
                                          </p:stCondLst>
                                        </p:cTn>
                                        <p:tgtEl>
                                          <p:spTgt spid="52">
                                            <p:txEl>
                                              <p:pRg st="0" end="0"/>
                                            </p:txEl>
                                          </p:spTgt>
                                        </p:tgtEl>
                                        <p:attrNameLst>
                                          <p:attrName>style.visibility</p:attrName>
                                        </p:attrNameLst>
                                      </p:cBhvr>
                                      <p:to>
                                        <p:strVal val="visible"/>
                                      </p:to>
                                    </p:set>
                                    <p:animEffect transition="in" filter="wipe(up)">
                                      <p:cBhvr>
                                        <p:cTn id="57" dur="500"/>
                                        <p:tgtEl>
                                          <p:spTgt spid="52">
                                            <p:txEl>
                                              <p:pRg st="0" end="0"/>
                                            </p:txEl>
                                          </p:spTgt>
                                        </p:tgtEl>
                                      </p:cBhvr>
                                    </p:animEffect>
                                  </p:childTnLst>
                                </p:cTn>
                              </p:par>
                            </p:childTnLst>
                          </p:cTn>
                        </p:par>
                        <p:par>
                          <p:cTn id="58" fill="hold">
                            <p:stCondLst>
                              <p:cond delay="1000"/>
                            </p:stCondLst>
                            <p:childTnLst>
                              <p:par>
                                <p:cTn id="59" presetID="18" presetClass="emph" presetSubtype="0" fill="hold" grpId="1" nodeType="afterEffect">
                                  <p:stCondLst>
                                    <p:cond delay="0"/>
                                  </p:stCondLst>
                                  <p:iterate type="lt">
                                    <p:tmPct val="4000"/>
                                  </p:iterate>
                                  <p:childTnLst>
                                    <p:set>
                                      <p:cBhvr override="childStyle">
                                        <p:cTn id="60" dur="500" fill="hold"/>
                                        <p:tgtEl>
                                          <p:spTgt spid="50">
                                            <p:txEl>
                                              <p:pRg st="0" end="0"/>
                                            </p:txEl>
                                          </p:spTgt>
                                        </p:tgtEl>
                                        <p:attrNameLst>
                                          <p:attrName>style.textDecorationUnderline</p:attrName>
                                        </p:attrNameLst>
                                      </p:cBhvr>
                                      <p:to>
                                        <p:strVal val="true"/>
                                      </p:to>
                                    </p:set>
                                  </p:childTnLst>
                                </p:cTn>
                              </p:par>
                              <p:par>
                                <p:cTn id="61" presetID="18" presetClass="emph" presetSubtype="0" fill="hold" grpId="1" nodeType="withEffect">
                                  <p:stCondLst>
                                    <p:cond delay="0"/>
                                  </p:stCondLst>
                                  <p:iterate type="lt">
                                    <p:tmPct val="4000"/>
                                  </p:iterate>
                                  <p:childTnLst>
                                    <p:set>
                                      <p:cBhvr override="childStyle">
                                        <p:cTn id="62" dur="500" fill="hold"/>
                                        <p:tgtEl>
                                          <p:spTgt spid="51">
                                            <p:txEl>
                                              <p:pRg st="0" end="0"/>
                                            </p:txEl>
                                          </p:spTgt>
                                        </p:tgtEl>
                                        <p:attrNameLst>
                                          <p:attrName>style.textDecorationUnderline</p:attrName>
                                        </p:attrNameLst>
                                      </p:cBhvr>
                                      <p:to>
                                        <p:strVal val="true"/>
                                      </p:to>
                                    </p:set>
                                  </p:childTnLst>
                                </p:cTn>
                              </p:par>
                              <p:par>
                                <p:cTn id="63" presetID="18" presetClass="emph" presetSubtype="0" fill="hold" grpId="1" nodeType="withEffect">
                                  <p:stCondLst>
                                    <p:cond delay="0"/>
                                  </p:stCondLst>
                                  <p:iterate type="lt">
                                    <p:tmPct val="4000"/>
                                  </p:iterate>
                                  <p:childTnLst>
                                    <p:set>
                                      <p:cBhvr override="childStyle">
                                        <p:cTn id="64" dur="500" fill="hold"/>
                                        <p:tgtEl>
                                          <p:spTgt spid="52">
                                            <p:txEl>
                                              <p:pRg st="0" end="0"/>
                                            </p:txEl>
                                          </p:spTgt>
                                        </p:tgtEl>
                                        <p:attrNameLst>
                                          <p:attrName>style.textDecorationUnderline</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heel(1)">
                                      <p:cBhvr>
                                        <p:cTn id="69" dur="750"/>
                                        <p:tgtEl>
                                          <p:spTgt spid="61"/>
                                        </p:tgtEl>
                                      </p:cBhvr>
                                    </p:animEffect>
                                  </p:childTnLst>
                                </p:cTn>
                              </p:par>
                            </p:childTnLst>
                          </p:cTn>
                        </p:par>
                        <p:par>
                          <p:cTn id="70" fill="hold">
                            <p:stCondLst>
                              <p:cond delay="750"/>
                            </p:stCondLst>
                            <p:childTnLst>
                              <p:par>
                                <p:cTn id="71" presetID="22" presetClass="entr" presetSubtype="4"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down)">
                                      <p:cBhvr>
                                        <p:cTn id="73" dur="500"/>
                                        <p:tgtEl>
                                          <p:spTgt spid="62"/>
                                        </p:tgtEl>
                                      </p:cBhvr>
                                    </p:animEffect>
                                  </p:childTnLst>
                                </p:cTn>
                              </p:par>
                            </p:childTnLst>
                          </p:cTn>
                        </p:par>
                        <p:par>
                          <p:cTn id="74" fill="hold">
                            <p:stCondLst>
                              <p:cond delay="1250"/>
                            </p:stCondLst>
                            <p:childTnLst>
                              <p:par>
                                <p:cTn id="75" presetID="22" presetClass="entr" presetSubtype="4"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down)">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wipe(left)">
                                      <p:cBhvr>
                                        <p:cTn id="86" dur="500"/>
                                        <p:tgtEl>
                                          <p:spTgt spid="6"/>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build="allAtOnce" animBg="1"/>
      <p:bldP spid="50" grpId="1" build="allAtOnce"/>
      <p:bldP spid="51" grpId="0" build="allAtOnce" animBg="1"/>
      <p:bldP spid="51" grpId="1" build="allAtOnce"/>
      <p:bldP spid="52" grpId="0" build="allAtOnce" animBg="1"/>
      <p:bldP spid="52" grpId="1" build="allAtOnce"/>
      <p:bldP spid="14" grpId="0" animBg="1"/>
      <p:bldP spid="61" grpId="0" animBg="1"/>
      <p:bldP spid="62" grpId="0" animBg="1"/>
      <p:bldP spid="63" grpId="0"/>
      <p:bldP spid="29" grpId="0"/>
      <p:bldP spid="6" grpId="0" animBg="1"/>
      <p:bldP spid="31"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96368" y="1593836"/>
            <a:ext cx="3643089" cy="1024442"/>
            <a:chOff x="435299" y="3873766"/>
            <a:chExt cx="3643089" cy="1024442"/>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26457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zh-CN" altLang="en-US" sz="2000" dirty="0" smtClean="0">
                            <a:latin typeface="Cambria Math" panose="02040503050406030204" pitchFamily="18" charset="0"/>
                          </a:rPr>
                          <m:t>The</m:t>
                        </m:r>
                        <m:r>
                          <m:rPr>
                            <m:nor/>
                          </m:rPr>
                          <a:rPr lang="zh-CN" altLang="en-US" sz="2000" dirty="0" smtClean="0">
                            <a:latin typeface="Cambria Math" panose="02040503050406030204" pitchFamily="18" charset="0"/>
                          </a:rPr>
                          <m:t> </m:t>
                        </m:r>
                        <m:r>
                          <m:rPr>
                            <m:nor/>
                          </m:rPr>
                          <a:rPr lang="zh-CN" altLang="en-US" sz="2000" dirty="0" smtClean="0">
                            <a:latin typeface="Cambria Math" panose="02040503050406030204" pitchFamily="18" charset="0"/>
                          </a:rPr>
                          <m:t>trussness</m:t>
                        </m:r>
                        <m:r>
                          <m:rPr>
                            <m:nor/>
                          </m:rPr>
                          <a:rPr lang="zh-CN" altLang="en-US" sz="2000" dirty="0" smtClean="0">
                            <a:latin typeface="Cambria Math" panose="02040503050406030204" pitchFamily="18" charset="0"/>
                          </a:rPr>
                          <m:t> </m:t>
                        </m:r>
                        <m:r>
                          <m:rPr>
                            <m:nor/>
                          </m:rPr>
                          <a:rPr lang="zh-CN" altLang="en-US" sz="2000" dirty="0" smtClean="0">
                            <a:latin typeface="Cambria Math" panose="02040503050406030204" pitchFamily="18" charset="0"/>
                          </a:rPr>
                          <m:t>of</m:t>
                        </m:r>
                        <m:r>
                          <m:rPr>
                            <m:nor/>
                          </m:rPr>
                          <a:rPr lang="zh-CN" altLang="en-US" sz="2000" dirty="0" smtClean="0">
                            <a:latin typeface="Cambria Math" panose="02040503050406030204" pitchFamily="18" charset="0"/>
                          </a:rPr>
                          <m:t> </m:t>
                        </m:r>
                        <m:r>
                          <m:rPr>
                            <m:nor/>
                          </m:rPr>
                          <a:rPr lang="zh-CN" altLang="en-US" sz="2000" dirty="0" smtClean="0">
                            <a:latin typeface="Cambria Math" panose="02040503050406030204" pitchFamily="18" charset="0"/>
                          </a:rPr>
                          <m:t>a</m:t>
                        </m:r>
                        <m:r>
                          <m:rPr>
                            <m:nor/>
                          </m:rPr>
                          <a:rPr lang="zh-CN" altLang="en-US" sz="2000" dirty="0" smtClean="0">
                            <a:latin typeface="Cambria Math" panose="02040503050406030204" pitchFamily="18" charset="0"/>
                          </a:rPr>
                          <m:t> </m:t>
                        </m:r>
                        <m:r>
                          <a:rPr lang="en-US" altLang="zh-CN" sz="2000" i="1" dirty="0" smtClean="0">
                            <a:solidFill>
                              <a:srgbClr val="FF0000"/>
                            </a:solidFill>
                            <a:latin typeface="Cambria Math" panose="02040503050406030204" pitchFamily="18" charset="0"/>
                            <a:ea typeface="Cambria Math" panose="02040503050406030204" pitchFamily="18" charset="0"/>
                          </a:rPr>
                          <m:t>𝑒𝑑𝑔𝑒</m:t>
                        </m:r>
                      </m:oMath>
                    </m:oMathPara>
                  </a14:m>
                  <a:endParaRPr lang="zh-CN" altLang="en-US" sz="2000" i="1" dirty="0">
                    <a:latin typeface="Cambria Math" panose="02040503050406030204" pitchFamily="18" charset="0"/>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060453" cy="369332"/>
                </a:xfrm>
                <a:prstGeom prst="rect">
                  <a:avLst/>
                </a:prstGeom>
                <a:blipFill>
                  <a:blip r:embed="rId2"/>
                  <a:stretch>
                    <a:fillRect l="-1992" r="-298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476618"/>
                  <a:ext cx="3527889" cy="4215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𝑚𝑎𝑥</m:t>
                            </m:r>
                          </m:e>
                          <m:sub>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𝐻</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𝐺</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&amp;</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𝑒</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zh-CN" altLang="en-US" sz="2000" i="1">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ea typeface="Cambria Math" panose="02040503050406030204" pitchFamily="18" charset="0"/>
                              </a:rPr>
                              <m:t>𝐻</m:t>
                            </m:r>
                          </m:e>
                        </m:d>
                        <m:r>
                          <a:rPr lang="en-US" altLang="zh-CN" sz="20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a:solidFill>
                              <a:schemeClr val="tx1">
                                <a:lumMod val="85000"/>
                                <a:lumOff val="15000"/>
                              </a:schemeClr>
                            </a:solidFill>
                            <a:latin typeface="Cambria Math" panose="02040503050406030204" pitchFamily="18" charset="0"/>
                            <a:ea typeface="Cambria Math" panose="02040503050406030204" pitchFamily="18" charset="0"/>
                          </a:rPr>
                          <m:t> </m:t>
                        </m:r>
                      </m:oMath>
                    </m:oMathPara>
                  </a14:m>
                  <a:endParaRPr lang="en-US" altLang="zh-CN" sz="2000" dirty="0">
                    <a:solidFill>
                      <a:schemeClr val="tx1">
                        <a:lumMod val="85000"/>
                        <a:lumOff val="15000"/>
                      </a:schemeClr>
                    </a:solidFill>
                    <a:latin typeface="Cambria Math" panose="02040503050406030204" pitchFamily="18" charset="0"/>
                    <a:ea typeface="Cambria Math" panose="020405030504060302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476618"/>
                  <a:ext cx="3527889" cy="421590"/>
                </a:xfrm>
                <a:prstGeom prst="rect">
                  <a:avLst/>
                </a:prstGeom>
                <a:blipFill rotWithShape="0">
                  <a:blip r:embed="rId3"/>
                  <a:stretch>
                    <a:fillRect b="-10000"/>
                  </a:stretch>
                </a:blipFill>
              </p:spPr>
              <p:txBody>
                <a:bodyPr/>
                <a:lstStyle/>
                <a:p>
                  <a:r>
                    <a:rPr lang="zh-CN" altLang="en-US">
                      <a:noFill/>
                    </a:rPr>
                    <a:t> </a:t>
                  </a:r>
                </a:p>
              </p:txBody>
            </p:sp>
          </mc:Fallback>
        </mc:AlternateContent>
      </p:grp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p:cNvSpPr/>
              <p:nvPr/>
            </p:nvSpPr>
            <p:spPr>
              <a:xfrm>
                <a:off x="611568" y="2746203"/>
                <a:ext cx="11875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rPr>
                        <m:t>=4</m:t>
                      </m:r>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611568" y="2746203"/>
                <a:ext cx="1187569" cy="400110"/>
              </a:xfrm>
              <a:prstGeom prst="rect">
                <a:avLst/>
              </a:prstGeom>
              <a:blipFill rotWithShape="0">
                <a:blip r:embed="rId4"/>
                <a:stretch>
                  <a:fillRect/>
                </a:stretch>
              </a:blipFill>
            </p:spPr>
            <p:txBody>
              <a:bodyPr/>
              <a:lstStyle/>
              <a:p>
                <a:r>
                  <a:rPr lang="zh-CN" altLang="en-US">
                    <a:noFill/>
                  </a:rPr>
                  <a:t> </a:t>
                </a:r>
              </a:p>
            </p:txBody>
          </p:sp>
        </mc:Fallback>
      </mc:AlternateContent>
      <p:sp>
        <p:nvSpPr>
          <p:cNvPr id="17" name="灯片编号占位符 16"/>
          <p:cNvSpPr>
            <a:spLocks noGrp="1"/>
          </p:cNvSpPr>
          <p:nvPr>
            <p:ph type="sldNum" sz="quarter" idx="12"/>
          </p:nvPr>
        </p:nvSpPr>
        <p:spPr/>
        <p:txBody>
          <a:bodyPr/>
          <a:lstStyle/>
          <a:p>
            <a:fld id="{88413682-CD23-4EBB-B68D-B3BFF0A874F3}" type="slidenum">
              <a:rPr lang="zh-CN" altLang="en-US" smtClean="0"/>
              <a:t>4</a:t>
            </a:fld>
            <a:endParaRPr lang="zh-CN" altLang="en-US"/>
          </a:p>
        </p:txBody>
      </p:sp>
      <p:sp>
        <p:nvSpPr>
          <p:cNvPr id="2" name="矩形 1"/>
          <p:cNvSpPr/>
          <p:nvPr/>
        </p:nvSpPr>
        <p:spPr>
          <a:xfrm>
            <a:off x="435299" y="3532950"/>
            <a:ext cx="2412455" cy="400110"/>
          </a:xfrm>
          <a:prstGeom prst="rect">
            <a:avLst/>
          </a:prstGeom>
        </p:spPr>
        <p:txBody>
          <a:bodyPr wrap="none">
            <a:spAutoFit/>
          </a:bodyPr>
          <a:lstStyle/>
          <a:p>
            <a:r>
              <a:rPr lang="en-US" sz="2000" dirty="0">
                <a:solidFill>
                  <a:srgbClr val="FF0000"/>
                </a:solidFill>
              </a:rPr>
              <a:t>Truss Decomposition </a:t>
            </a:r>
          </a:p>
        </p:txBody>
      </p:sp>
      <mc:AlternateContent xmlns:mc="http://schemas.openxmlformats.org/markup-compatibility/2006" xmlns:a14="http://schemas.microsoft.com/office/drawing/2010/main">
        <mc:Choice Requires="a14">
          <p:sp>
            <p:nvSpPr>
              <p:cNvPr id="3" name="矩形 2"/>
              <p:cNvSpPr/>
              <p:nvPr/>
            </p:nvSpPr>
            <p:spPr>
              <a:xfrm>
                <a:off x="662798" y="4005465"/>
                <a:ext cx="5102038" cy="1015663"/>
              </a:xfrm>
              <a:prstGeom prst="rect">
                <a:avLst/>
              </a:prstGeom>
            </p:spPr>
            <p:txBody>
              <a:bodyPr wrap="none">
                <a:spAutoFit/>
              </a:bodyPr>
              <a:lstStyle/>
              <a:p>
                <a:pPr>
                  <a:lnSpc>
                    <a:spcPct val="150000"/>
                  </a:lnSpc>
                </a:pPr>
                <a:r>
                  <a:rPr lang="en-US" sz="2000" dirty="0">
                    <a:latin typeface="Cambria Math" panose="02040503050406030204" pitchFamily="18" charset="0"/>
                    <a:ea typeface="Cambria Math" panose="02040503050406030204" pitchFamily="18" charset="0"/>
                  </a:rPr>
                  <a:t>Given a graph G, compute the k-truss of G for </a:t>
                </a:r>
              </a:p>
              <a:p>
                <a:pPr>
                  <a:lnSpc>
                    <a:spcPct val="150000"/>
                  </a:lnSpc>
                </a:pPr>
                <a:r>
                  <a:rPr lang="en-US" sz="2000" dirty="0">
                    <a:latin typeface="Cambria Math" panose="02040503050406030204" pitchFamily="18" charset="0"/>
                    <a:ea typeface="Cambria Math" panose="02040503050406030204" pitchFamily="18" charset="0"/>
                  </a:rPr>
                  <a:t>all </a:t>
                </a:r>
                <a14:m>
                  <m:oMath xmlns:m="http://schemas.openxmlformats.org/officeDocument/2006/math">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𝑘𝑚𝑎𝑥</m:t>
                    </m:r>
                  </m:oMath>
                </a14:m>
                <a:endParaRPr lang="en-US" sz="2000" baseline="-25000" dirty="0">
                  <a:latin typeface="Cambria Math" panose="02040503050406030204" pitchFamily="18" charset="0"/>
                  <a:ea typeface="Cambria Math" panose="020405030504060302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62798" y="4005465"/>
                <a:ext cx="5102038" cy="1015663"/>
              </a:xfrm>
              <a:prstGeom prst="rect">
                <a:avLst/>
              </a:prstGeom>
              <a:blipFill rotWithShape="0">
                <a:blip r:embed="rId5"/>
                <a:stretch>
                  <a:fillRect l="-1314" r="-239"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8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arn(out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50" fill="hold"/>
                                        <p:tgtEl>
                                          <p:spTgt spid="5"/>
                                        </p:tgtEl>
                                        <p:attrNameLst>
                                          <p:attrName>fillcolor</p:attrName>
                                        </p:attrNameLst>
                                      </p:cBhvr>
                                      <p:to>
                                        <a:srgbClr val="00B050"/>
                                      </p:to>
                                    </p:animClr>
                                    <p:set>
                                      <p:cBhvr>
                                        <p:cTn id="17" dur="250" fill="hold"/>
                                        <p:tgtEl>
                                          <p:spTgt spid="5"/>
                                        </p:tgtEl>
                                        <p:attrNameLst>
                                          <p:attrName>fill.type</p:attrName>
                                        </p:attrNameLst>
                                      </p:cBhvr>
                                      <p:to>
                                        <p:strVal val="solid"/>
                                      </p:to>
                                    </p:set>
                                    <p:set>
                                      <p:cBhvr>
                                        <p:cTn id="18" dur="250" fill="hold"/>
                                        <p:tgtEl>
                                          <p:spTgt spid="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50" fill="hold"/>
                                        <p:tgtEl>
                                          <p:spTgt spid="9"/>
                                        </p:tgtEl>
                                        <p:attrNameLst>
                                          <p:attrName>fillcolor</p:attrName>
                                        </p:attrNameLst>
                                      </p:cBhvr>
                                      <p:to>
                                        <a:srgbClr val="00B050"/>
                                      </p:to>
                                    </p:animClr>
                                    <p:set>
                                      <p:cBhvr>
                                        <p:cTn id="21" dur="250" fill="hold"/>
                                        <p:tgtEl>
                                          <p:spTgt spid="9"/>
                                        </p:tgtEl>
                                        <p:attrNameLst>
                                          <p:attrName>fill.type</p:attrName>
                                        </p:attrNameLst>
                                      </p:cBhvr>
                                      <p:to>
                                        <p:strVal val="solid"/>
                                      </p:to>
                                    </p:set>
                                    <p:set>
                                      <p:cBhvr>
                                        <p:cTn id="22" dur="250" fill="hold"/>
                                        <p:tgtEl>
                                          <p:spTgt spid="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50" fill="hold"/>
                                        <p:tgtEl>
                                          <p:spTgt spid="15"/>
                                        </p:tgtEl>
                                        <p:attrNameLst>
                                          <p:attrName>fillcolor</p:attrName>
                                        </p:attrNameLst>
                                      </p:cBhvr>
                                      <p:to>
                                        <a:srgbClr val="00B050"/>
                                      </p:to>
                                    </p:animClr>
                                    <p:set>
                                      <p:cBhvr>
                                        <p:cTn id="25" dur="250" fill="hold"/>
                                        <p:tgtEl>
                                          <p:spTgt spid="15"/>
                                        </p:tgtEl>
                                        <p:attrNameLst>
                                          <p:attrName>fill.type</p:attrName>
                                        </p:attrNameLst>
                                      </p:cBhvr>
                                      <p:to>
                                        <p:strVal val="solid"/>
                                      </p:to>
                                    </p:set>
                                    <p:set>
                                      <p:cBhvr>
                                        <p:cTn id="26" dur="250" fill="hold"/>
                                        <p:tgtEl>
                                          <p:spTgt spid="15"/>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50" fill="hold"/>
                                        <p:tgtEl>
                                          <p:spTgt spid="27"/>
                                        </p:tgtEl>
                                        <p:attrNameLst>
                                          <p:attrName>fillcolor</p:attrName>
                                        </p:attrNameLst>
                                      </p:cBhvr>
                                      <p:to>
                                        <a:srgbClr val="00B050"/>
                                      </p:to>
                                    </p:animClr>
                                    <p:set>
                                      <p:cBhvr>
                                        <p:cTn id="29" dur="250" fill="hold"/>
                                        <p:tgtEl>
                                          <p:spTgt spid="27"/>
                                        </p:tgtEl>
                                        <p:attrNameLst>
                                          <p:attrName>fill.type</p:attrName>
                                        </p:attrNameLst>
                                      </p:cBhvr>
                                      <p:to>
                                        <p:strVal val="solid"/>
                                      </p:to>
                                    </p:set>
                                    <p:set>
                                      <p:cBhvr>
                                        <p:cTn id="30" dur="250" fill="hold"/>
                                        <p:tgtEl>
                                          <p:spTgt spid="27"/>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73"/>
                                        </p:tgtEl>
                                      </p:cBhvr>
                                    </p:animEffect>
                                    <p:set>
                                      <p:cBhvr>
                                        <p:cTn id="40" dur="1" fill="hold">
                                          <p:stCondLst>
                                            <p:cond delay="499"/>
                                          </p:stCondLst>
                                        </p:cTn>
                                        <p:tgtEl>
                                          <p:spTgt spid="73"/>
                                        </p:tgtEl>
                                        <p:attrNameLst>
                                          <p:attrName>style.visibility</p:attrName>
                                        </p:attrNameLst>
                                      </p:cBhvr>
                                      <p:to>
                                        <p:strVal val="hidden"/>
                                      </p:to>
                                    </p:set>
                                  </p:childTnLst>
                                </p:cTn>
                              </p:par>
                              <p:par>
                                <p:cTn id="41" presetID="1" presetClass="emph" presetSubtype="2" fill="hold" nodeType="withEffect">
                                  <p:stCondLst>
                                    <p:cond delay="0"/>
                                  </p:stCondLst>
                                  <p:childTnLst>
                                    <p:animClr clrSpc="rgb" dir="cw">
                                      <p:cBhvr>
                                        <p:cTn id="42" dur="250" fill="hold"/>
                                        <p:tgtEl>
                                          <p:spTgt spid="5"/>
                                        </p:tgtEl>
                                        <p:attrNameLst>
                                          <p:attrName>fillcolor</p:attrName>
                                        </p:attrNameLst>
                                      </p:cBhvr>
                                      <p:to>
                                        <a:srgbClr val="0070C0"/>
                                      </p:to>
                                    </p:animClr>
                                    <p:set>
                                      <p:cBhvr>
                                        <p:cTn id="43" dur="250" fill="hold"/>
                                        <p:tgtEl>
                                          <p:spTgt spid="5"/>
                                        </p:tgtEl>
                                        <p:attrNameLst>
                                          <p:attrName>fill.type</p:attrName>
                                        </p:attrNameLst>
                                      </p:cBhvr>
                                      <p:to>
                                        <p:strVal val="solid"/>
                                      </p:to>
                                    </p:set>
                                    <p:set>
                                      <p:cBhvr>
                                        <p:cTn id="44" dur="250" fill="hold"/>
                                        <p:tgtEl>
                                          <p:spTgt spid="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50" fill="hold"/>
                                        <p:tgtEl>
                                          <p:spTgt spid="15"/>
                                        </p:tgtEl>
                                        <p:attrNameLst>
                                          <p:attrName>fillcolor</p:attrName>
                                        </p:attrNameLst>
                                      </p:cBhvr>
                                      <p:to>
                                        <a:srgbClr val="0070C0"/>
                                      </p:to>
                                    </p:animClr>
                                    <p:set>
                                      <p:cBhvr>
                                        <p:cTn id="47" dur="250" fill="hold"/>
                                        <p:tgtEl>
                                          <p:spTgt spid="15"/>
                                        </p:tgtEl>
                                        <p:attrNameLst>
                                          <p:attrName>fill.type</p:attrName>
                                        </p:attrNameLst>
                                      </p:cBhvr>
                                      <p:to>
                                        <p:strVal val="solid"/>
                                      </p:to>
                                    </p:set>
                                    <p:set>
                                      <p:cBhvr>
                                        <p:cTn id="48" dur="250" fill="hold"/>
                                        <p:tgtEl>
                                          <p:spTgt spid="1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50" fill="hold"/>
                                        <p:tgtEl>
                                          <p:spTgt spid="27"/>
                                        </p:tgtEl>
                                        <p:attrNameLst>
                                          <p:attrName>fillcolor</p:attrName>
                                        </p:attrNameLst>
                                      </p:cBhvr>
                                      <p:to>
                                        <a:srgbClr val="0070C0"/>
                                      </p:to>
                                    </p:animClr>
                                    <p:set>
                                      <p:cBhvr>
                                        <p:cTn id="51" dur="250" fill="hold"/>
                                        <p:tgtEl>
                                          <p:spTgt spid="27"/>
                                        </p:tgtEl>
                                        <p:attrNameLst>
                                          <p:attrName>fill.type</p:attrName>
                                        </p:attrNameLst>
                                      </p:cBhvr>
                                      <p:to>
                                        <p:strVal val="solid"/>
                                      </p:to>
                                    </p:set>
                                    <p:set>
                                      <p:cBhvr>
                                        <p:cTn id="52" dur="250" fill="hold"/>
                                        <p:tgtEl>
                                          <p:spTgt spid="2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8216" y="644538"/>
            <a:ext cx="335347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964504" y="1413108"/>
            <a:ext cx="6237962" cy="400110"/>
          </a:xfrm>
          <a:prstGeom prst="rect">
            <a:avLst/>
          </a:prstGeom>
          <a:noFill/>
        </p:spPr>
        <p:txBody>
          <a:bodyPr wrap="square" rtlCol="0">
            <a:spAutoFit/>
          </a:bodyPr>
          <a:lstStyle/>
          <a:p>
            <a:r>
              <a:rPr lang="en-US" altLang="zh-CN" sz="2000" dirty="0"/>
              <a:t>KIFF</a:t>
            </a:r>
            <a:r>
              <a:rPr lang="en-US" altLang="zh-CN" dirty="0"/>
              <a:t>(</a:t>
            </a:r>
            <a:r>
              <a:rPr lang="en-US" altLang="zh-CN" sz="1600" dirty="0"/>
              <a:t>K-nearest neighbor Impressively Fast and eFficient</a:t>
            </a:r>
            <a:r>
              <a:rPr lang="en-US" altLang="zh-CN" dirty="0"/>
              <a:t>)</a:t>
            </a:r>
            <a:endParaRPr lang="zh-CN" altLang="en-US" sz="2000" dirty="0"/>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6435329" y="687126"/>
            <a:ext cx="5255630" cy="3480148"/>
          </a:xfrm>
          <a:prstGeom prst="rect">
            <a:avLst/>
          </a:prstGeom>
        </p:spPr>
      </p:pic>
      <p:grpSp>
        <p:nvGrpSpPr>
          <p:cNvPr id="9" name="组合 8"/>
          <p:cNvGrpSpPr/>
          <p:nvPr/>
        </p:nvGrpSpPr>
        <p:grpSpPr>
          <a:xfrm>
            <a:off x="1114817" y="1870474"/>
            <a:ext cx="4734838" cy="1579920"/>
            <a:chOff x="1114817" y="2120994"/>
            <a:chExt cx="4734838" cy="1579920"/>
          </a:xfrm>
        </p:grpSpPr>
        <p:sp>
          <p:nvSpPr>
            <p:cNvPr id="6" name="文本框 5"/>
            <p:cNvSpPr txBox="1"/>
            <p:nvPr/>
          </p:nvSpPr>
          <p:spPr>
            <a:xfrm>
              <a:off x="1114817" y="2120994"/>
              <a:ext cx="4734838" cy="612412"/>
            </a:xfrm>
            <a:prstGeom prst="rect">
              <a:avLst/>
            </a:prstGeom>
            <a:noFill/>
          </p:spPr>
          <p:txBody>
            <a:bodyPr wrap="square" rtlCol="0">
              <a:spAutoFit/>
            </a:bodyPr>
            <a:lstStyle/>
            <a:p>
              <a:pPr marL="457200" indent="-457200">
                <a:lnSpc>
                  <a:spcPct val="200000"/>
                </a:lnSpc>
                <a:buFont typeface="+mj-lt"/>
                <a:buAutoNum type="alphaLcParenR"/>
              </a:pPr>
              <a:r>
                <a:rPr lang="en-US" altLang="zh-CN" sz="2000" dirty="0"/>
                <a:t>Counting Phase</a:t>
              </a:r>
            </a:p>
          </p:txBody>
        </p:sp>
        <p:sp>
          <p:nvSpPr>
            <p:cNvPr id="8" name="矩形 7"/>
            <p:cNvSpPr/>
            <p:nvPr/>
          </p:nvSpPr>
          <p:spPr>
            <a:xfrm>
              <a:off x="1574692" y="2828880"/>
              <a:ext cx="4149704" cy="872034"/>
            </a:xfrm>
            <a:prstGeom prst="rect">
              <a:avLst/>
            </a:prstGeom>
          </p:spPr>
          <p:txBody>
            <a:bodyPr wrap="square">
              <a:spAutoFit/>
            </a:bodyPr>
            <a:lstStyle/>
            <a:p>
              <a:pPr>
                <a:lnSpc>
                  <a:spcPct val="150000"/>
                </a:lnSpc>
              </a:pPr>
              <a:r>
                <a:rPr lang="en-US" altLang="zh-CN" dirty="0"/>
                <a:t>builds a Ranked Candidate Set   (</a:t>
              </a:r>
              <a:r>
                <a:rPr lang="en-US" altLang="zh-CN" b="1" dirty="0">
                  <a:solidFill>
                    <a:srgbClr val="FF0000"/>
                  </a:solidFill>
                </a:rPr>
                <a:t>RCS</a:t>
              </a:r>
              <a:r>
                <a:rPr lang="en-US" altLang="zh-CN" dirty="0"/>
                <a:t>) for each user.</a:t>
              </a:r>
            </a:p>
          </p:txBody>
        </p:sp>
      </p:grpSp>
      <p:sp>
        <p:nvSpPr>
          <p:cNvPr id="10" name="文本框 9"/>
          <p:cNvSpPr txBox="1"/>
          <p:nvPr/>
        </p:nvSpPr>
        <p:spPr>
          <a:xfrm>
            <a:off x="1533676" y="4855377"/>
            <a:ext cx="3034886" cy="923330"/>
          </a:xfrm>
          <a:prstGeom prst="rect">
            <a:avLst/>
          </a:prstGeom>
          <a:noFill/>
          <a:ln>
            <a:solidFill>
              <a:schemeClr val="accent1"/>
            </a:solidFill>
          </a:ln>
        </p:spPr>
        <p:txBody>
          <a:bodyPr wrap="square" rtlCol="0">
            <a:spAutoFit/>
          </a:bodyPr>
          <a:lstStyle/>
          <a:p>
            <a:pPr>
              <a:lnSpc>
                <a:spcPct val="150000"/>
              </a:lnSpc>
            </a:pPr>
            <a:r>
              <a:rPr lang="en-US" altLang="zh-CN" dirty="0"/>
              <a:t>User’s profile</a:t>
            </a:r>
          </a:p>
          <a:p>
            <a:pPr>
              <a:lnSpc>
                <a:spcPct val="150000"/>
              </a:lnSpc>
            </a:pPr>
            <a:r>
              <a:rPr lang="en-US" altLang="zh-CN" dirty="0"/>
              <a:t>UP</a:t>
            </a:r>
            <a:r>
              <a:rPr lang="en-US" altLang="zh-CN" baseline="-25000" dirty="0"/>
              <a:t>Alice </a:t>
            </a:r>
            <a:r>
              <a:rPr lang="en-US" altLang="zh-CN" dirty="0"/>
              <a:t>= { book , coffee </a:t>
            </a:r>
            <a:r>
              <a:rPr lang="en-US" altLang="zh-CN" dirty="0" smtClean="0"/>
              <a:t>}</a:t>
            </a:r>
            <a:endParaRPr lang="en-US" altLang="zh-CN" dirty="0"/>
          </a:p>
        </p:txBody>
      </p:sp>
      <p:sp>
        <p:nvSpPr>
          <p:cNvPr id="11" name="文本框 10"/>
          <p:cNvSpPr txBox="1"/>
          <p:nvPr/>
        </p:nvSpPr>
        <p:spPr>
          <a:xfrm>
            <a:off x="5520539" y="4573727"/>
            <a:ext cx="2371227" cy="1338828"/>
          </a:xfrm>
          <a:prstGeom prst="rect">
            <a:avLst/>
          </a:prstGeom>
          <a:noFill/>
          <a:ln>
            <a:solidFill>
              <a:schemeClr val="accent1"/>
            </a:solidFill>
          </a:ln>
        </p:spPr>
        <p:txBody>
          <a:bodyPr wrap="square" rtlCol="0">
            <a:spAutoFit/>
          </a:bodyPr>
          <a:lstStyle/>
          <a:p>
            <a:pPr>
              <a:lnSpc>
                <a:spcPct val="150000"/>
              </a:lnSpc>
            </a:pPr>
            <a:r>
              <a:rPr lang="en-US" altLang="zh-CN" dirty="0"/>
              <a:t>Item’s profile</a:t>
            </a:r>
          </a:p>
          <a:p>
            <a:pPr>
              <a:lnSpc>
                <a:spcPct val="150000"/>
              </a:lnSpc>
            </a:pPr>
            <a:r>
              <a:rPr lang="en-US" altLang="zh-CN" dirty="0" smtClean="0"/>
              <a:t>IP</a:t>
            </a:r>
            <a:r>
              <a:rPr lang="en-US" altLang="zh-CN" baseline="-25000" dirty="0" smtClean="0"/>
              <a:t>book</a:t>
            </a:r>
            <a:r>
              <a:rPr lang="en-US" altLang="zh-CN" dirty="0" smtClean="0"/>
              <a:t>  </a:t>
            </a:r>
            <a:r>
              <a:rPr lang="en-US" altLang="zh-CN" dirty="0"/>
              <a:t>= { Alice }</a:t>
            </a:r>
          </a:p>
          <a:p>
            <a:pPr>
              <a:lnSpc>
                <a:spcPct val="150000"/>
              </a:lnSpc>
            </a:pPr>
            <a:r>
              <a:rPr lang="en-US" altLang="zh-CN" dirty="0" smtClean="0"/>
              <a:t>IP</a:t>
            </a:r>
            <a:r>
              <a:rPr lang="en-US" altLang="zh-CN" baseline="-25000" dirty="0" smtClean="0"/>
              <a:t>coffee </a:t>
            </a:r>
            <a:r>
              <a:rPr lang="en-US" altLang="zh-CN" dirty="0"/>
              <a:t>= { Alice , Bob }</a:t>
            </a:r>
            <a:endParaRPr lang="zh-CN" altLang="en-US" baseline="-25000" dirty="0"/>
          </a:p>
        </p:txBody>
      </p:sp>
      <p:sp>
        <p:nvSpPr>
          <p:cNvPr id="12" name="文本框 11"/>
          <p:cNvSpPr txBox="1"/>
          <p:nvPr/>
        </p:nvSpPr>
        <p:spPr>
          <a:xfrm>
            <a:off x="8843743" y="5111962"/>
            <a:ext cx="2586257" cy="456535"/>
          </a:xfrm>
          <a:prstGeom prst="rect">
            <a:avLst/>
          </a:prstGeom>
          <a:noFill/>
          <a:ln>
            <a:solidFill>
              <a:schemeClr val="accent1"/>
            </a:solidFill>
          </a:ln>
        </p:spPr>
        <p:txBody>
          <a:bodyPr wrap="square" rtlCol="0">
            <a:spAutoFit/>
          </a:bodyPr>
          <a:lstStyle/>
          <a:p>
            <a:pPr>
              <a:lnSpc>
                <a:spcPct val="150000"/>
              </a:lnSpc>
            </a:pPr>
            <a:r>
              <a:rPr lang="en-US" altLang="zh-CN" dirty="0"/>
              <a:t>RCS</a:t>
            </a:r>
            <a:r>
              <a:rPr lang="en-US" altLang="zh-CN" baseline="-25000" dirty="0"/>
              <a:t>Alice </a:t>
            </a:r>
            <a:r>
              <a:rPr lang="en-US" altLang="zh-CN" dirty="0"/>
              <a:t>= { ( Bob , 1 ) </a:t>
            </a:r>
            <a:r>
              <a:rPr lang="en-US" altLang="zh-CN" dirty="0" smtClean="0"/>
              <a:t>}</a:t>
            </a:r>
            <a:endParaRPr lang="en-US" altLang="zh-CN" dirty="0"/>
          </a:p>
        </p:txBody>
      </p:sp>
      <p:sp>
        <p:nvSpPr>
          <p:cNvPr id="14" name="右箭头 13"/>
          <p:cNvSpPr/>
          <p:nvPr/>
        </p:nvSpPr>
        <p:spPr>
          <a:xfrm>
            <a:off x="4773227" y="5243141"/>
            <a:ext cx="475989" cy="25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8171983" y="5243141"/>
            <a:ext cx="475989" cy="25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a:xfrm>
            <a:off x="10522634" y="6356350"/>
            <a:ext cx="831166" cy="365125"/>
          </a:xfrm>
        </p:spPr>
        <p:txBody>
          <a:bodyPr/>
          <a:lstStyle/>
          <a:p>
            <a:fld id="{3421685F-CAB6-4DB2-B1E5-AC83AB7F8612}" type="slidenum">
              <a:rPr lang="zh-CN" altLang="en-US" smtClean="0"/>
              <a:pPr/>
              <a:t>40</a:t>
            </a:fld>
            <a:r>
              <a:rPr lang="en-US" altLang="zh-CN" dirty="0"/>
              <a:t> </a:t>
            </a:r>
            <a:r>
              <a:rPr lang="en-US" altLang="zh-CN" dirty="0" smtClean="0"/>
              <a:t>/21</a:t>
            </a:r>
            <a:endParaRPr lang="zh-CN" altLang="en-US" dirty="0"/>
          </a:p>
        </p:txBody>
      </p:sp>
    </p:spTree>
    <p:extLst>
      <p:ext uri="{BB962C8B-B14F-4D97-AF65-F5344CB8AC3E}">
        <p14:creationId xmlns:p14="http://schemas.microsoft.com/office/powerpoint/2010/main" val="284454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0916" y="644538"/>
            <a:ext cx="335347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774004" y="1413108"/>
            <a:ext cx="3169086" cy="400110"/>
          </a:xfrm>
          <a:prstGeom prst="rect">
            <a:avLst/>
          </a:prstGeom>
          <a:noFill/>
        </p:spPr>
        <p:txBody>
          <a:bodyPr wrap="square" rtlCol="0">
            <a:spAutoFit/>
          </a:bodyPr>
          <a:lstStyle/>
          <a:p>
            <a:pPr marL="457200" indent="-457200">
              <a:buFont typeface="+mj-lt"/>
              <a:buAutoNum type="alphaLcParenR" startAt="2"/>
            </a:pPr>
            <a:r>
              <a:rPr lang="en-US" altLang="zh-CN" sz="2000" dirty="0"/>
              <a:t>Refinement Phase</a:t>
            </a:r>
            <a:endParaRPr lang="zh-CN" altLang="en-US" sz="2000" dirty="0"/>
          </a:p>
        </p:txBody>
      </p:sp>
      <p:sp>
        <p:nvSpPr>
          <p:cNvPr id="4" name="文本框 3"/>
          <p:cNvSpPr txBox="1"/>
          <p:nvPr/>
        </p:nvSpPr>
        <p:spPr>
          <a:xfrm>
            <a:off x="774004" y="2340887"/>
            <a:ext cx="5390499" cy="553998"/>
          </a:xfrm>
          <a:prstGeom prst="rect">
            <a:avLst/>
          </a:prstGeom>
          <a:noFill/>
        </p:spPr>
        <p:txBody>
          <a:bodyPr wrap="square" rtlCol="0">
            <a:spAutoFit/>
          </a:bodyPr>
          <a:lstStyle/>
          <a:p>
            <a:pPr>
              <a:lnSpc>
                <a:spcPct val="150000"/>
              </a:lnSpc>
            </a:pPr>
            <a:r>
              <a:rPr lang="en-US" altLang="zh-CN" sz="2000" b="1" dirty="0" smtClean="0">
                <a:latin typeface="Calibri" panose="020F0502020204030204" pitchFamily="34" charset="0"/>
              </a:rPr>
              <a:t>{(</a:t>
            </a:r>
            <a:r>
              <a:rPr lang="en-US" altLang="zh-CN" sz="2000" b="1" dirty="0">
                <a:latin typeface="Calibri" panose="020F0502020204030204" pitchFamily="34" charset="0"/>
              </a:rPr>
              <a:t>Bob,10</a:t>
            </a:r>
            <a:r>
              <a:rPr lang="en-US" altLang="zh-CN" sz="2000" b="1" dirty="0" smtClean="0">
                <a:latin typeface="Calibri" panose="020F0502020204030204" pitchFamily="34" charset="0"/>
              </a:rPr>
              <a:t>),(</a:t>
            </a:r>
            <a:r>
              <a:rPr lang="en-US" altLang="zh-CN" sz="2000" b="1" dirty="0">
                <a:latin typeface="Calibri" panose="020F0502020204030204" pitchFamily="34" charset="0"/>
              </a:rPr>
              <a:t>Carl,9),(Dave,8</a:t>
            </a:r>
            <a:r>
              <a:rPr lang="en-US" altLang="zh-CN" sz="2000" b="1" dirty="0" smtClean="0">
                <a:latin typeface="Calibri" panose="020F0502020204030204" pitchFamily="34" charset="0"/>
              </a:rPr>
              <a:t>) , (</a:t>
            </a:r>
            <a:r>
              <a:rPr lang="en-US" altLang="zh-CN" sz="2000" b="1" dirty="0">
                <a:latin typeface="Calibri" panose="020F0502020204030204" pitchFamily="34" charset="0"/>
              </a:rPr>
              <a:t>Xavier,6),(Yann,3),… }</a:t>
            </a:r>
            <a:endParaRPr lang="zh-CN" altLang="en-US" sz="2000" b="1" baseline="-25000" dirty="0">
              <a:latin typeface="Calibri" panose="020F0502020204030204" pitchFamily="34" charset="0"/>
            </a:endParaRPr>
          </a:p>
        </p:txBody>
      </p:sp>
      <p:grpSp>
        <p:nvGrpSpPr>
          <p:cNvPr id="31" name="组合 30"/>
          <p:cNvGrpSpPr/>
          <p:nvPr/>
        </p:nvGrpSpPr>
        <p:grpSpPr>
          <a:xfrm>
            <a:off x="6431203" y="416239"/>
            <a:ext cx="5455997" cy="4562173"/>
            <a:chOff x="6431203" y="225726"/>
            <a:chExt cx="5455997" cy="4562173"/>
          </a:xfrm>
        </p:grpSpPr>
        <p:pic>
          <p:nvPicPr>
            <p:cNvPr id="5" name="图片 4"/>
            <p:cNvPicPr>
              <a:picLocks noChangeAspect="1"/>
            </p:cNvPicPr>
            <p:nvPr/>
          </p:nvPicPr>
          <p:blipFill rotWithShape="1">
            <a:blip r:embed="rId3">
              <a:clrChange>
                <a:clrFrom>
                  <a:srgbClr val="FFFFFF"/>
                </a:clrFrom>
                <a:clrTo>
                  <a:srgbClr val="FFFFFF">
                    <a:alpha val="0"/>
                  </a:srgbClr>
                </a:clrTo>
              </a:clrChange>
            </a:blip>
            <a:srcRect l="4937" t="3848" r="2333" b="14840"/>
            <a:stretch/>
          </p:blipFill>
          <p:spPr>
            <a:xfrm>
              <a:off x="6431203" y="633412"/>
              <a:ext cx="5455997" cy="4154487"/>
            </a:xfrm>
            <a:prstGeom prst="rect">
              <a:avLst/>
            </a:prstGeom>
          </p:spPr>
        </p:pic>
        <p:sp>
          <p:nvSpPr>
            <p:cNvPr id="6" name="文本框 5"/>
            <p:cNvSpPr txBox="1"/>
            <p:nvPr/>
          </p:nvSpPr>
          <p:spPr>
            <a:xfrm>
              <a:off x="6431203" y="225726"/>
              <a:ext cx="819410" cy="369332"/>
            </a:xfrm>
            <a:prstGeom prst="rect">
              <a:avLst/>
            </a:prstGeom>
            <a:noFill/>
          </p:spPr>
          <p:txBody>
            <a:bodyPr wrap="square" rtlCol="0">
              <a:spAutoFit/>
            </a:bodyPr>
            <a:lstStyle/>
            <a:p>
              <a:pPr algn="ctr"/>
              <a:r>
                <a:rPr lang="en-US" altLang="zh-CN" b="1" dirty="0">
                  <a:solidFill>
                    <a:srgbClr val="FF0000"/>
                  </a:solidFill>
                </a:rPr>
                <a:t>K = 3 </a:t>
              </a:r>
              <a:endParaRPr lang="zh-CN" altLang="en-US" b="1" dirty="0">
                <a:solidFill>
                  <a:srgbClr val="FF0000"/>
                </a:solidFill>
              </a:endParaRPr>
            </a:p>
          </p:txBody>
        </p:sp>
      </p:grpSp>
      <p:grpSp>
        <p:nvGrpSpPr>
          <p:cNvPr id="9" name="组合 8"/>
          <p:cNvGrpSpPr/>
          <p:nvPr/>
        </p:nvGrpSpPr>
        <p:grpSpPr>
          <a:xfrm>
            <a:off x="1713893" y="4371053"/>
            <a:ext cx="627678" cy="821549"/>
            <a:chOff x="2288084" y="4276832"/>
            <a:chExt cx="627678" cy="821549"/>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8084" y="4276832"/>
              <a:ext cx="627678" cy="627678"/>
            </a:xfrm>
            <a:prstGeom prst="rect">
              <a:avLst/>
            </a:prstGeom>
          </p:spPr>
        </p:pic>
        <p:sp>
          <p:nvSpPr>
            <p:cNvPr id="8" name="文本框 7"/>
            <p:cNvSpPr txBox="1"/>
            <p:nvPr/>
          </p:nvSpPr>
          <p:spPr>
            <a:xfrm>
              <a:off x="2311379" y="4821382"/>
              <a:ext cx="569460" cy="276999"/>
            </a:xfrm>
            <a:prstGeom prst="rect">
              <a:avLst/>
            </a:prstGeom>
            <a:noFill/>
          </p:spPr>
          <p:txBody>
            <a:bodyPr wrap="square" rtlCol="0">
              <a:spAutoFit/>
            </a:bodyPr>
            <a:lstStyle/>
            <a:p>
              <a:pPr algn="ctr"/>
              <a:r>
                <a:rPr lang="en-US" altLang="zh-CN" sz="1200" b="1" dirty="0" smtClean="0"/>
                <a:t>Alice</a:t>
              </a:r>
              <a:endParaRPr lang="zh-CN" altLang="en-US" sz="1200" b="1" dirty="0"/>
            </a:p>
          </p:txBody>
        </p:sp>
      </p:grpSp>
      <p:grpSp>
        <p:nvGrpSpPr>
          <p:cNvPr id="11" name="组合 10"/>
          <p:cNvGrpSpPr/>
          <p:nvPr/>
        </p:nvGrpSpPr>
        <p:grpSpPr>
          <a:xfrm>
            <a:off x="1741410" y="3240321"/>
            <a:ext cx="580890" cy="828476"/>
            <a:chOff x="2437831" y="3324332"/>
            <a:chExt cx="580890" cy="828476"/>
          </a:xfrm>
        </p:grpSpPr>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15" name="文本框 14"/>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Bob</a:t>
              </a:r>
              <a:endParaRPr lang="zh-CN" altLang="en-US" sz="1200" b="1" dirty="0"/>
            </a:p>
          </p:txBody>
        </p:sp>
      </p:grpSp>
      <p:grpSp>
        <p:nvGrpSpPr>
          <p:cNvPr id="16" name="组合 15"/>
          <p:cNvGrpSpPr/>
          <p:nvPr/>
        </p:nvGrpSpPr>
        <p:grpSpPr>
          <a:xfrm>
            <a:off x="774004" y="3845013"/>
            <a:ext cx="580890" cy="828476"/>
            <a:chOff x="2437831" y="3324332"/>
            <a:chExt cx="580890" cy="828476"/>
          </a:xfrm>
        </p:grpSpPr>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18" name="文本框 17"/>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Carl</a:t>
              </a:r>
              <a:endParaRPr lang="zh-CN" altLang="en-US" sz="1200" b="1" dirty="0"/>
            </a:p>
          </p:txBody>
        </p:sp>
      </p:grpSp>
      <p:grpSp>
        <p:nvGrpSpPr>
          <p:cNvPr id="19" name="组合 18"/>
          <p:cNvGrpSpPr/>
          <p:nvPr/>
        </p:nvGrpSpPr>
        <p:grpSpPr>
          <a:xfrm>
            <a:off x="2783808" y="3845013"/>
            <a:ext cx="580890" cy="828476"/>
            <a:chOff x="2437831" y="3324332"/>
            <a:chExt cx="580890" cy="828476"/>
          </a:xfrm>
        </p:grpSpPr>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21" name="文本框 20"/>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Dave</a:t>
              </a:r>
              <a:endParaRPr lang="zh-CN" altLang="en-US" sz="1200" b="1" dirty="0"/>
            </a:p>
          </p:txBody>
        </p:sp>
      </p:grpSp>
      <p:cxnSp>
        <p:nvCxnSpPr>
          <p:cNvPr id="22" name="直接连接符 21"/>
          <p:cNvCxnSpPr>
            <a:stCxn id="14" idx="1"/>
            <a:endCxn id="18" idx="3"/>
          </p:cNvCxnSpPr>
          <p:nvPr/>
        </p:nvCxnSpPr>
        <p:spPr>
          <a:xfrm flipH="1" flipV="1">
            <a:off x="1343464" y="4534990"/>
            <a:ext cx="370429" cy="149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1" idx="1"/>
            <a:endCxn id="14" idx="3"/>
          </p:cNvCxnSpPr>
          <p:nvPr/>
        </p:nvCxnSpPr>
        <p:spPr>
          <a:xfrm flipH="1">
            <a:off x="2341571" y="4534990"/>
            <a:ext cx="442237" cy="149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2"/>
            <a:endCxn id="14" idx="0"/>
          </p:cNvCxnSpPr>
          <p:nvPr/>
        </p:nvCxnSpPr>
        <p:spPr>
          <a:xfrm>
            <a:off x="2026140" y="4068797"/>
            <a:ext cx="1592" cy="302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74004" y="2005093"/>
            <a:ext cx="1125949" cy="369332"/>
          </a:xfrm>
          <a:prstGeom prst="rect">
            <a:avLst/>
          </a:prstGeom>
        </p:spPr>
        <p:txBody>
          <a:bodyPr wrap="none">
            <a:spAutoFit/>
          </a:bodyPr>
          <a:lstStyle/>
          <a:p>
            <a:r>
              <a:rPr lang="en-US" altLang="zh-CN" b="1" dirty="0">
                <a:latin typeface="Calibri" panose="020F0502020204030204" pitchFamily="34" charset="0"/>
              </a:rPr>
              <a:t>RCS</a:t>
            </a:r>
            <a:r>
              <a:rPr lang="en-US" altLang="zh-CN" b="1" baseline="-25000" dirty="0">
                <a:latin typeface="Calibri" panose="020F0502020204030204" pitchFamily="34" charset="0"/>
              </a:rPr>
              <a:t>Alice</a:t>
            </a:r>
            <a:r>
              <a:rPr lang="en-US" altLang="zh-CN" b="1" dirty="0">
                <a:latin typeface="Calibri" panose="020F0502020204030204" pitchFamily="34" charset="0"/>
              </a:rPr>
              <a:t>  = </a:t>
            </a:r>
            <a:endParaRPr lang="zh-CN" altLang="en-US" dirty="0"/>
          </a:p>
        </p:txBody>
      </p:sp>
      <p:cxnSp>
        <p:nvCxnSpPr>
          <p:cNvPr id="33" name="直接连接符 32"/>
          <p:cNvCxnSpPr/>
          <p:nvPr/>
        </p:nvCxnSpPr>
        <p:spPr>
          <a:xfrm>
            <a:off x="958822" y="2894885"/>
            <a:ext cx="2674620" cy="1"/>
          </a:xfrm>
          <a:prstGeom prst="line">
            <a:avLst/>
          </a:prstGeom>
          <a:ln w="38100">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543820" y="885439"/>
            <a:ext cx="2977006" cy="523220"/>
          </a:xfrm>
          <a:prstGeom prst="rect">
            <a:avLst/>
          </a:prstGeom>
          <a:noFill/>
        </p:spPr>
        <p:txBody>
          <a:bodyPr wrap="square" rtlCol="0">
            <a:spAutoFit/>
          </a:bodyPr>
          <a:lstStyle/>
          <a:p>
            <a:pPr algn="ctr"/>
            <a:r>
              <a:rPr lang="en-US" altLang="zh-CN" sz="2800" dirty="0">
                <a:solidFill>
                  <a:srgbClr val="FF0000"/>
                </a:solidFill>
                <a:latin typeface="Calibri" panose="020F0502020204030204" pitchFamily="34" charset="0"/>
                <a:ea typeface="Cambria Math" panose="02040503050406030204" pitchFamily="18" charset="0"/>
              </a:rPr>
              <a:t>γ </a:t>
            </a:r>
            <a:r>
              <a:rPr lang="en-US" altLang="zh-CN" sz="2000" dirty="0">
                <a:solidFill>
                  <a:srgbClr val="FF0000"/>
                </a:solidFill>
                <a:latin typeface="Calibri" panose="020F0502020204030204" pitchFamily="34" charset="0"/>
                <a:ea typeface="Cambria Math" panose="02040503050406030204" pitchFamily="18" charset="0"/>
              </a:rPr>
              <a:t>generally use </a:t>
            </a:r>
            <a:r>
              <a:rPr lang="en-US" altLang="zh-CN" sz="2000" dirty="0" smtClean="0">
                <a:solidFill>
                  <a:srgbClr val="FF0000"/>
                </a:solidFill>
                <a:latin typeface="Calibri" panose="020F0502020204030204" pitchFamily="34" charset="0"/>
                <a:ea typeface="Cambria Math" panose="02040503050406030204" pitchFamily="18" charset="0"/>
              </a:rPr>
              <a:t>2k</a:t>
            </a:r>
          </a:p>
        </p:txBody>
      </p:sp>
      <p:sp>
        <p:nvSpPr>
          <p:cNvPr id="46" name="椭圆 45"/>
          <p:cNvSpPr/>
          <p:nvPr/>
        </p:nvSpPr>
        <p:spPr>
          <a:xfrm>
            <a:off x="7206404" y="2291696"/>
            <a:ext cx="386504" cy="3865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26054" y="995754"/>
            <a:ext cx="386504" cy="3865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2688841" y="5235478"/>
            <a:ext cx="580890" cy="828476"/>
            <a:chOff x="2437831" y="3324332"/>
            <a:chExt cx="580890" cy="828476"/>
          </a:xfrm>
        </p:grpSpPr>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34" name="文本框 33"/>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Bob</a:t>
              </a:r>
              <a:endParaRPr lang="zh-CN" altLang="en-US" sz="1200" b="1" dirty="0"/>
            </a:p>
          </p:txBody>
        </p:sp>
      </p:grpSp>
      <p:grpSp>
        <p:nvGrpSpPr>
          <p:cNvPr id="35" name="组合 34"/>
          <p:cNvGrpSpPr/>
          <p:nvPr/>
        </p:nvGrpSpPr>
        <p:grpSpPr>
          <a:xfrm>
            <a:off x="3516940" y="5235478"/>
            <a:ext cx="580890" cy="828476"/>
            <a:chOff x="2437831" y="3324332"/>
            <a:chExt cx="580890" cy="828476"/>
          </a:xfrm>
        </p:grpSpPr>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37" name="文本框 36"/>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Carl</a:t>
              </a:r>
            </a:p>
          </p:txBody>
        </p:sp>
      </p:grpSp>
      <p:grpSp>
        <p:nvGrpSpPr>
          <p:cNvPr id="38" name="组合 37"/>
          <p:cNvGrpSpPr/>
          <p:nvPr/>
        </p:nvGrpSpPr>
        <p:grpSpPr>
          <a:xfrm>
            <a:off x="4345039" y="5235478"/>
            <a:ext cx="580890" cy="828476"/>
            <a:chOff x="2437831" y="3324332"/>
            <a:chExt cx="580890" cy="828476"/>
          </a:xfrm>
        </p:grpSpPr>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40" name="文本框 39"/>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Dave</a:t>
              </a:r>
              <a:endParaRPr lang="zh-CN" altLang="en-US" sz="1200" b="1" dirty="0"/>
            </a:p>
          </p:txBody>
        </p:sp>
      </p:grpSp>
      <p:grpSp>
        <p:nvGrpSpPr>
          <p:cNvPr id="12" name="组合 11"/>
          <p:cNvGrpSpPr/>
          <p:nvPr/>
        </p:nvGrpSpPr>
        <p:grpSpPr>
          <a:xfrm>
            <a:off x="5173138" y="5203322"/>
            <a:ext cx="674560" cy="860632"/>
            <a:chOff x="5900299" y="5217913"/>
            <a:chExt cx="674560" cy="860632"/>
          </a:xfrm>
        </p:grpSpPr>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41" name="文本框 40"/>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Xavier</a:t>
              </a:r>
              <a:endParaRPr lang="zh-CN" altLang="en-US" sz="1200" b="1" dirty="0"/>
            </a:p>
          </p:txBody>
        </p:sp>
      </p:grpSp>
      <p:grpSp>
        <p:nvGrpSpPr>
          <p:cNvPr id="42" name="组合 41"/>
          <p:cNvGrpSpPr/>
          <p:nvPr/>
        </p:nvGrpSpPr>
        <p:grpSpPr>
          <a:xfrm>
            <a:off x="6094908" y="5203321"/>
            <a:ext cx="674560" cy="860633"/>
            <a:chOff x="5900299" y="5217912"/>
            <a:chExt cx="674560" cy="860633"/>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0300" y="5217912"/>
              <a:ext cx="674559" cy="674559"/>
            </a:xfrm>
            <a:prstGeom prst="rect">
              <a:avLst/>
            </a:prstGeom>
          </p:spPr>
        </p:pic>
        <p:sp>
          <p:nvSpPr>
            <p:cNvPr id="44" name="文本框 43"/>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Yann</a:t>
              </a:r>
              <a:endParaRPr lang="zh-CN" altLang="en-US" sz="1200" b="1" dirty="0"/>
            </a:p>
          </p:txBody>
        </p:sp>
      </p:grpSp>
      <p:sp>
        <p:nvSpPr>
          <p:cNvPr id="25" name="矩形 24"/>
          <p:cNvSpPr/>
          <p:nvPr/>
        </p:nvSpPr>
        <p:spPr>
          <a:xfrm>
            <a:off x="3792963" y="2458023"/>
            <a:ext cx="1951464" cy="3865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698825" y="2663486"/>
            <a:ext cx="2098285" cy="0"/>
          </a:xfrm>
          <a:prstGeom prst="line">
            <a:avLst/>
          </a:prstGeom>
          <a:ln w="381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77411" y="6114058"/>
            <a:ext cx="569460" cy="338554"/>
          </a:xfrm>
          <a:prstGeom prst="rect">
            <a:avLst/>
          </a:prstGeom>
          <a:noFill/>
        </p:spPr>
        <p:txBody>
          <a:bodyPr wrap="square" rtlCol="0">
            <a:spAutoFit/>
          </a:bodyPr>
          <a:lstStyle/>
          <a:p>
            <a:pPr algn="ctr"/>
            <a:r>
              <a:rPr lang="en-US" altLang="zh-CN" sz="1600" b="1" dirty="0" smtClean="0">
                <a:solidFill>
                  <a:srgbClr val="FF0000"/>
                </a:solidFill>
              </a:rPr>
              <a:t>0.4</a:t>
            </a:r>
            <a:endParaRPr lang="zh-CN" altLang="en-US" sz="1600" b="1" dirty="0">
              <a:solidFill>
                <a:srgbClr val="FF0000"/>
              </a:solidFill>
            </a:endParaRPr>
          </a:p>
        </p:txBody>
      </p:sp>
      <p:sp>
        <p:nvSpPr>
          <p:cNvPr id="49" name="文本框 48"/>
          <p:cNvSpPr txBox="1"/>
          <p:nvPr/>
        </p:nvSpPr>
        <p:spPr>
          <a:xfrm>
            <a:off x="3519085" y="6114058"/>
            <a:ext cx="569460" cy="338554"/>
          </a:xfrm>
          <a:prstGeom prst="rect">
            <a:avLst/>
          </a:prstGeom>
          <a:noFill/>
        </p:spPr>
        <p:txBody>
          <a:bodyPr wrap="square" rtlCol="0">
            <a:spAutoFit/>
          </a:bodyPr>
          <a:lstStyle/>
          <a:p>
            <a:pPr algn="ctr"/>
            <a:r>
              <a:rPr lang="en-US" altLang="zh-CN" sz="1600" b="1" dirty="0" smtClean="0">
                <a:solidFill>
                  <a:srgbClr val="FF0000"/>
                </a:solidFill>
              </a:rPr>
              <a:t>0.9</a:t>
            </a:r>
            <a:endParaRPr lang="zh-CN" altLang="en-US" sz="1600" b="1" dirty="0">
              <a:solidFill>
                <a:srgbClr val="FF0000"/>
              </a:solidFill>
            </a:endParaRPr>
          </a:p>
        </p:txBody>
      </p:sp>
      <p:sp>
        <p:nvSpPr>
          <p:cNvPr id="50" name="文本框 49"/>
          <p:cNvSpPr txBox="1"/>
          <p:nvPr/>
        </p:nvSpPr>
        <p:spPr>
          <a:xfrm>
            <a:off x="4354409" y="6114058"/>
            <a:ext cx="569460" cy="338554"/>
          </a:xfrm>
          <a:prstGeom prst="rect">
            <a:avLst/>
          </a:prstGeom>
          <a:noFill/>
        </p:spPr>
        <p:txBody>
          <a:bodyPr wrap="square" rtlCol="0">
            <a:spAutoFit/>
          </a:bodyPr>
          <a:lstStyle/>
          <a:p>
            <a:pPr algn="ctr"/>
            <a:r>
              <a:rPr lang="en-US" altLang="zh-CN" sz="1600" b="1" dirty="0" smtClean="0">
                <a:solidFill>
                  <a:srgbClr val="FF0000"/>
                </a:solidFill>
              </a:rPr>
              <a:t>0.3</a:t>
            </a:r>
            <a:endParaRPr lang="zh-CN" altLang="en-US" sz="1600" b="1" dirty="0">
              <a:solidFill>
                <a:srgbClr val="FF0000"/>
              </a:solidFill>
            </a:endParaRPr>
          </a:p>
        </p:txBody>
      </p:sp>
      <p:sp>
        <p:nvSpPr>
          <p:cNvPr id="51" name="文本框 50"/>
          <p:cNvSpPr txBox="1"/>
          <p:nvPr/>
        </p:nvSpPr>
        <p:spPr>
          <a:xfrm>
            <a:off x="5240533" y="6114058"/>
            <a:ext cx="569460" cy="338554"/>
          </a:xfrm>
          <a:prstGeom prst="rect">
            <a:avLst/>
          </a:prstGeom>
          <a:noFill/>
        </p:spPr>
        <p:txBody>
          <a:bodyPr wrap="square" rtlCol="0">
            <a:spAutoFit/>
          </a:bodyPr>
          <a:lstStyle/>
          <a:p>
            <a:pPr algn="ctr"/>
            <a:r>
              <a:rPr lang="en-US" altLang="zh-CN" sz="1600" b="1" dirty="0" smtClean="0">
                <a:solidFill>
                  <a:srgbClr val="FF0000"/>
                </a:solidFill>
              </a:rPr>
              <a:t>0.6</a:t>
            </a:r>
            <a:endParaRPr lang="zh-CN" altLang="en-US" sz="1600" b="1" dirty="0">
              <a:solidFill>
                <a:srgbClr val="FF0000"/>
              </a:solidFill>
            </a:endParaRPr>
          </a:p>
        </p:txBody>
      </p:sp>
      <p:sp>
        <p:nvSpPr>
          <p:cNvPr id="52" name="文本框 51"/>
          <p:cNvSpPr txBox="1"/>
          <p:nvPr/>
        </p:nvSpPr>
        <p:spPr>
          <a:xfrm>
            <a:off x="6145708" y="6114058"/>
            <a:ext cx="569460" cy="338554"/>
          </a:xfrm>
          <a:prstGeom prst="rect">
            <a:avLst/>
          </a:prstGeom>
          <a:noFill/>
        </p:spPr>
        <p:txBody>
          <a:bodyPr wrap="square" rtlCol="0">
            <a:spAutoFit/>
          </a:bodyPr>
          <a:lstStyle/>
          <a:p>
            <a:pPr algn="ctr"/>
            <a:r>
              <a:rPr lang="en-US" altLang="zh-CN" sz="1600" b="1" dirty="0" smtClean="0">
                <a:solidFill>
                  <a:srgbClr val="FF0000"/>
                </a:solidFill>
              </a:rPr>
              <a:t>0.5</a:t>
            </a:r>
            <a:endParaRPr lang="zh-CN" altLang="en-US" sz="1600" b="1" dirty="0">
              <a:solidFill>
                <a:srgbClr val="FF0000"/>
              </a:solidFill>
            </a:endParaRPr>
          </a:p>
        </p:txBody>
      </p:sp>
      <p:sp>
        <p:nvSpPr>
          <p:cNvPr id="53" name="文本框 52"/>
          <p:cNvSpPr txBox="1"/>
          <p:nvPr/>
        </p:nvSpPr>
        <p:spPr>
          <a:xfrm>
            <a:off x="626542" y="5802316"/>
            <a:ext cx="2469329" cy="646331"/>
          </a:xfrm>
          <a:prstGeom prst="rect">
            <a:avLst/>
          </a:prstGeom>
          <a:noFill/>
        </p:spPr>
        <p:txBody>
          <a:bodyPr wrap="square" rtlCol="0">
            <a:spAutoFit/>
          </a:bodyPr>
          <a:lstStyle/>
          <a:p>
            <a:pPr algn="ctr"/>
            <a:r>
              <a:rPr lang="en-US" altLang="zh-CN" b="1" dirty="0" smtClean="0">
                <a:solidFill>
                  <a:srgbClr val="FF0000"/>
                </a:solidFill>
              </a:rPr>
              <a:t>Similarity</a:t>
            </a:r>
          </a:p>
          <a:p>
            <a:pPr algn="ctr"/>
            <a:r>
              <a:rPr lang="en-US" altLang="zh-CN" b="1" dirty="0" smtClean="0">
                <a:solidFill>
                  <a:srgbClr val="FF0000"/>
                </a:solidFill>
              </a:rPr>
              <a:t> with Alice :</a:t>
            </a:r>
            <a:endParaRPr lang="zh-CN" altLang="en-US" b="1" dirty="0">
              <a:solidFill>
                <a:srgbClr val="FF0000"/>
              </a:solidFill>
            </a:endParaRPr>
          </a:p>
        </p:txBody>
      </p:sp>
      <p:sp>
        <p:nvSpPr>
          <p:cNvPr id="54" name="矩形 53"/>
          <p:cNvSpPr/>
          <p:nvPr/>
        </p:nvSpPr>
        <p:spPr>
          <a:xfrm>
            <a:off x="3455776" y="5024842"/>
            <a:ext cx="686900" cy="1428345"/>
          </a:xfrm>
          <a:prstGeom prst="rect">
            <a:avLst/>
          </a:prstGeom>
          <a:noFill/>
          <a:ln w="25400">
            <a:solidFill>
              <a:schemeClr val="tx1">
                <a:lumMod val="75000"/>
                <a:lumOff val="25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160282" y="5021884"/>
            <a:ext cx="686900" cy="1428345"/>
          </a:xfrm>
          <a:prstGeom prst="rect">
            <a:avLst/>
          </a:prstGeom>
          <a:noFill/>
          <a:ln w="25400">
            <a:solidFill>
              <a:schemeClr val="tx1">
                <a:lumMod val="75000"/>
                <a:lumOff val="25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088737" y="5021884"/>
            <a:ext cx="686900" cy="1428345"/>
          </a:xfrm>
          <a:prstGeom prst="rect">
            <a:avLst/>
          </a:prstGeom>
          <a:noFill/>
          <a:ln w="25400">
            <a:solidFill>
              <a:schemeClr val="tx1">
                <a:lumMod val="75000"/>
                <a:lumOff val="25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174284" y="2948974"/>
            <a:ext cx="386504" cy="3865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740721" y="3183536"/>
            <a:ext cx="674560" cy="860632"/>
            <a:chOff x="5900299" y="5217913"/>
            <a:chExt cx="674560" cy="860632"/>
          </a:xfrm>
        </p:grpSpPr>
        <p:pic>
          <p:nvPicPr>
            <p:cNvPr id="59"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60" name="文本框 59"/>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Xavier</a:t>
              </a:r>
              <a:endParaRPr lang="zh-CN" altLang="en-US" sz="1200" b="1" dirty="0"/>
            </a:p>
          </p:txBody>
        </p:sp>
      </p:grpSp>
      <p:grpSp>
        <p:nvGrpSpPr>
          <p:cNvPr id="61" name="组合 60"/>
          <p:cNvGrpSpPr/>
          <p:nvPr/>
        </p:nvGrpSpPr>
        <p:grpSpPr>
          <a:xfrm>
            <a:off x="2764329" y="3807391"/>
            <a:ext cx="674560" cy="860633"/>
            <a:chOff x="5900299" y="5217912"/>
            <a:chExt cx="674560" cy="860633"/>
          </a:xfrm>
        </p:grpSpPr>
        <p:pic>
          <p:nvPicPr>
            <p:cNvPr id="62" name="图片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0300" y="5217912"/>
              <a:ext cx="674559" cy="674559"/>
            </a:xfrm>
            <a:prstGeom prst="rect">
              <a:avLst/>
            </a:prstGeom>
          </p:spPr>
        </p:pic>
        <p:sp>
          <p:nvSpPr>
            <p:cNvPr id="63" name="文本框 62"/>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Yann</a:t>
              </a:r>
              <a:endParaRPr lang="zh-CN" altLang="en-US" sz="1200" b="1" dirty="0"/>
            </a:p>
          </p:txBody>
        </p:sp>
      </p:grpSp>
      <p:sp>
        <p:nvSpPr>
          <p:cNvPr id="64" name="椭圆 63"/>
          <p:cNvSpPr/>
          <p:nvPr/>
        </p:nvSpPr>
        <p:spPr>
          <a:xfrm>
            <a:off x="8964457" y="4390591"/>
            <a:ext cx="386504" cy="3865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3474" y="2919012"/>
            <a:ext cx="806518" cy="806518"/>
          </a:xfrm>
          <a:prstGeom prst="rect">
            <a:avLst/>
          </a:prstGeom>
        </p:spPr>
      </p:pic>
      <mc:AlternateContent xmlns:mc="http://schemas.openxmlformats.org/markup-compatibility/2006" xmlns:a14="http://schemas.microsoft.com/office/drawing/2010/main">
        <mc:Choice Requires="a14">
          <p:sp>
            <p:nvSpPr>
              <p:cNvPr id="65" name="文本框 64"/>
              <p:cNvSpPr txBox="1"/>
              <p:nvPr/>
            </p:nvSpPr>
            <p:spPr>
              <a:xfrm>
                <a:off x="6940034" y="4997967"/>
                <a:ext cx="5139735" cy="1338828"/>
              </a:xfrm>
              <a:prstGeom prst="rect">
                <a:avLst/>
              </a:prstGeom>
              <a:noFill/>
            </p:spPr>
            <p:txBody>
              <a:bodyPr wrap="square" rtlCol="0">
                <a:spAutoFit/>
              </a:bodyPr>
              <a:lstStyle/>
              <a:p>
                <a:pPr>
                  <a:lnSpc>
                    <a:spcPct val="150000"/>
                  </a:lnSpc>
                </a:pPr>
                <a:r>
                  <a:rPr lang="en-US" altLang="zh-CN" b="1" dirty="0" smtClean="0">
                    <a:solidFill>
                      <a:schemeClr val="tx1"/>
                    </a:solidFill>
                  </a:rPr>
                  <a:t>Similarity Metrics:</a:t>
                </a:r>
              </a:p>
              <a:p>
                <a:pPr marL="285750" indent="-285750">
                  <a:lnSpc>
                    <a:spcPct val="150000"/>
                  </a:lnSpc>
                  <a:buFont typeface="Arial" panose="020B0604020202020204" pitchFamily="34" charset="0"/>
                  <a:buChar char="•"/>
                </a:pPr>
                <a14:m>
                  <m:oMath xmlns:m="http://schemas.openxmlformats.org/officeDocument/2006/math">
                    <m:r>
                      <a:rPr lang="en-US" altLang="zh-CN" b="1" i="1" dirty="0" smtClean="0">
                        <a:solidFill>
                          <a:schemeClr val="tx1"/>
                        </a:solidFill>
                        <a:latin typeface="Cambria Math" panose="02040503050406030204" pitchFamily="18" charset="0"/>
                        <a:ea typeface="Cambria Math" panose="02040503050406030204" pitchFamily="18" charset="0"/>
                      </a:rPr>
                      <m:t>∀</m:t>
                    </m:r>
                  </m:oMath>
                </a14:m>
                <a:r>
                  <a:rPr lang="en-US" altLang="zh-CN" b="1" dirty="0" smtClean="0">
                    <a:solidFill>
                      <a:schemeClr val="tx1"/>
                    </a:solidFill>
                  </a:rPr>
                  <a:t>A,B </a:t>
                </a:r>
                <a14:m>
                  <m:oMath xmlns:m="http://schemas.openxmlformats.org/officeDocument/2006/math">
                    <m:r>
                      <a:rPr lang="en-US" altLang="zh-CN" b="1" i="1" dirty="0" smtClean="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(I </a:t>
                </a:r>
                <a14:m>
                  <m:oMath xmlns:m="http://schemas.openxmlformats.org/officeDocument/2006/math">
                    <m:r>
                      <a:rPr lang="en-US" altLang="zh-CN" b="1" i="1" dirty="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R) : </a:t>
                </a:r>
                <a:r>
                  <a:rPr lang="en-US" altLang="zh-CN" b="1" dirty="0" smtClean="0">
                    <a:solidFill>
                      <a:schemeClr val="tx1"/>
                    </a:solidFill>
                  </a:rPr>
                  <a:t>A</a:t>
                </a:r>
                <a14:m>
                  <m:oMath xmlns:m="http://schemas.openxmlformats.org/officeDocument/2006/math">
                    <m:r>
                      <a:rPr lang="en-US" altLang="zh-CN" b="1" i="1" smtClean="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B = </a:t>
                </a:r>
                <a14:m>
                  <m:oMath xmlns:m="http://schemas.openxmlformats.org/officeDocument/2006/math">
                    <m:r>
                      <a:rPr lang="zh-CN" altLang="en-US" b="1" i="1" smtClean="0">
                        <a:solidFill>
                          <a:schemeClr val="tx1"/>
                        </a:solidFill>
                        <a:latin typeface="Cambria Math" panose="02040503050406030204" pitchFamily="18" charset="0"/>
                      </a:rPr>
                      <m:t>𝝓</m:t>
                    </m:r>
                  </m:oMath>
                </a14:m>
                <a:r>
                  <a:rPr lang="en-US" altLang="zh-CN" b="1" dirty="0" smtClean="0">
                    <a:solidFill>
                      <a:schemeClr val="tx1"/>
                    </a:solidFill>
                  </a:rPr>
                  <a:t> =&gt; fsim </a:t>
                </a:r>
                <a:r>
                  <a:rPr lang="en-US" altLang="zh-CN" b="1" dirty="0">
                    <a:solidFill>
                      <a:schemeClr val="tx1"/>
                    </a:solidFill>
                  </a:rPr>
                  <a:t>(</a:t>
                </a:r>
                <a:r>
                  <a:rPr lang="en-US" altLang="zh-CN" b="1" dirty="0" smtClean="0">
                    <a:solidFill>
                      <a:schemeClr val="tx1"/>
                    </a:solidFill>
                  </a:rPr>
                  <a:t>A,B</a:t>
                </a:r>
                <a:r>
                  <a:rPr lang="en-US" altLang="zh-CN" b="1" dirty="0">
                    <a:solidFill>
                      <a:schemeClr val="tx1"/>
                    </a:solidFill>
                  </a:rPr>
                  <a:t>) = </a:t>
                </a:r>
                <a:r>
                  <a:rPr lang="en-US" altLang="zh-CN" b="1" dirty="0" smtClean="0">
                    <a:solidFill>
                      <a:schemeClr val="tx1"/>
                    </a:solidFill>
                  </a:rPr>
                  <a:t>0</a:t>
                </a:r>
              </a:p>
              <a:p>
                <a:pPr marL="285750" indent="-285750">
                  <a:lnSpc>
                    <a:spcPct val="150000"/>
                  </a:lnSpc>
                  <a:buFont typeface="Arial" panose="020B0604020202020204" pitchFamily="34" charset="0"/>
                  <a:buChar char="•"/>
                </a:pPr>
                <a14:m>
                  <m:oMath xmlns:m="http://schemas.openxmlformats.org/officeDocument/2006/math">
                    <m:r>
                      <a:rPr lang="en-US" altLang="zh-CN" b="1" i="1" dirty="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A,B </a:t>
                </a:r>
                <a14:m>
                  <m:oMath xmlns:m="http://schemas.openxmlformats.org/officeDocument/2006/math">
                    <m:r>
                      <a:rPr lang="en-US" altLang="zh-CN" b="1" i="1" dirty="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(I </a:t>
                </a:r>
                <a14:m>
                  <m:oMath xmlns:m="http://schemas.openxmlformats.org/officeDocument/2006/math">
                    <m:r>
                      <a:rPr lang="en-US" altLang="zh-CN" b="1" i="1" dirty="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R) : A</a:t>
                </a:r>
                <a14:m>
                  <m:oMath xmlns:m="http://schemas.openxmlformats.org/officeDocument/2006/math">
                    <m:r>
                      <a:rPr lang="en-US" altLang="zh-CN" b="1" i="1">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rPr>
                  <a:t> B </a:t>
                </a:r>
                <a14:m>
                  <m:oMath xmlns:m="http://schemas.openxmlformats.org/officeDocument/2006/math">
                    <m:r>
                      <a:rPr lang="zh-CN" altLang="en-US" b="1" i="1">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𝝓</m:t>
                    </m:r>
                  </m:oMath>
                </a14:m>
                <a:r>
                  <a:rPr lang="en-US" altLang="zh-CN" b="1" dirty="0">
                    <a:solidFill>
                      <a:schemeClr val="tx1"/>
                    </a:solidFill>
                  </a:rPr>
                  <a:t> =&gt; fsim (A,B) </a:t>
                </a:r>
                <a14:m>
                  <m:oMath xmlns:m="http://schemas.openxmlformats.org/officeDocument/2006/math">
                    <m:r>
                      <a:rPr lang="en-US" altLang="zh-CN" b="1" i="1">
                        <a:solidFill>
                          <a:schemeClr val="tx1"/>
                        </a:solidFill>
                        <a:latin typeface="Cambria Math" panose="02040503050406030204" pitchFamily="18" charset="0"/>
                        <a:ea typeface="Cambria Math" panose="02040503050406030204" pitchFamily="18" charset="0"/>
                      </a:rPr>
                      <m:t>≥</m:t>
                    </m:r>
                  </m:oMath>
                </a14:m>
                <a:r>
                  <a:rPr lang="en-US" altLang="zh-CN" b="1" dirty="0" smtClean="0">
                    <a:solidFill>
                      <a:schemeClr val="tx1"/>
                    </a:solidFill>
                  </a:rPr>
                  <a:t>0</a:t>
                </a:r>
                <a:endParaRPr lang="en-US" altLang="zh-CN" b="1" dirty="0">
                  <a:solidFill>
                    <a:schemeClr val="tx1"/>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6940034" y="4997967"/>
                <a:ext cx="5139735" cy="1338828"/>
              </a:xfrm>
              <a:prstGeom prst="rect">
                <a:avLst/>
              </a:prstGeom>
              <a:blipFill rotWithShape="0">
                <a:blip r:embed="rId8"/>
                <a:stretch>
                  <a:fillRect l="-948" b="-3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4064612" y="3342676"/>
                <a:ext cx="1015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b="1" dirty="0">
                          <a:latin typeface="Calibri" panose="020F0502020204030204" pitchFamily="34" charset="0"/>
                        </a:rPr>
                        <m:t>changes</m:t>
                      </m:r>
                    </m:oMath>
                  </m:oMathPara>
                </a14:m>
                <a:endParaRPr lang="zh-CN" altLang="en-US" b="1" dirty="0"/>
              </a:p>
            </p:txBody>
          </p:sp>
        </mc:Choice>
        <mc:Fallback xmlns="">
          <p:sp>
            <p:nvSpPr>
              <p:cNvPr id="66" name="矩形 65"/>
              <p:cNvSpPr>
                <a:spLocks noRot="1" noChangeAspect="1" noMove="1" noResize="1" noEditPoints="1" noAdjustHandles="1" noChangeArrowheads="1" noChangeShapeType="1" noTextEdit="1"/>
              </p:cNvSpPr>
              <p:nvPr/>
            </p:nvSpPr>
            <p:spPr>
              <a:xfrm>
                <a:off x="4064612" y="3342676"/>
                <a:ext cx="1015021" cy="369332"/>
              </a:xfrm>
              <a:prstGeom prst="rect">
                <a:avLst/>
              </a:prstGeom>
              <a:blipFill rotWithShape="0">
                <a:blip r:embed="rId9"/>
                <a:stretch>
                  <a:fillRect b="-9836"/>
                </a:stretch>
              </a:blipFill>
            </p:spPr>
            <p:txBody>
              <a:bodyPr/>
              <a:lstStyle/>
              <a:p>
                <a:r>
                  <a:rPr lang="zh-CN" altLang="en-US">
                    <a:noFill/>
                  </a:rPr>
                  <a:t> </a:t>
                </a:r>
              </a:p>
            </p:txBody>
          </p:sp>
        </mc:Fallback>
      </mc:AlternateContent>
      <p:sp>
        <p:nvSpPr>
          <p:cNvPr id="27" name="灯片编号占位符 26"/>
          <p:cNvSpPr>
            <a:spLocks noGrp="1"/>
          </p:cNvSpPr>
          <p:nvPr>
            <p:ph type="sldNum" sz="quarter" idx="12"/>
          </p:nvPr>
        </p:nvSpPr>
        <p:spPr>
          <a:xfrm>
            <a:off x="10560788" y="6356350"/>
            <a:ext cx="793012" cy="365125"/>
          </a:xfrm>
        </p:spPr>
        <p:txBody>
          <a:bodyPr/>
          <a:lstStyle/>
          <a:p>
            <a:fld id="{3421685F-CAB6-4DB2-B1E5-AC83AB7F8612}" type="slidenum">
              <a:rPr lang="zh-CN" altLang="en-US" smtClean="0"/>
              <a:pPr/>
              <a:t>41</a:t>
            </a:fld>
            <a:r>
              <a:rPr lang="en-US" altLang="zh-CN" dirty="0"/>
              <a:t> </a:t>
            </a:r>
            <a:r>
              <a:rPr lang="en-US" altLang="zh-CN" dirty="0" smtClean="0"/>
              <a:t>/21</a:t>
            </a:r>
            <a:endParaRPr lang="zh-CN" altLang="en-US" dirty="0"/>
          </a:p>
        </p:txBody>
      </p:sp>
      <p:sp>
        <p:nvSpPr>
          <p:cNvPr id="13" name="文本框 12"/>
          <p:cNvSpPr txBox="1"/>
          <p:nvPr/>
        </p:nvSpPr>
        <p:spPr>
          <a:xfrm>
            <a:off x="12217890" y="1818125"/>
            <a:ext cx="3316705" cy="1169551"/>
          </a:xfrm>
          <a:prstGeom prst="rect">
            <a:avLst/>
          </a:prstGeom>
          <a:noFill/>
        </p:spPr>
        <p:txBody>
          <a:bodyPr wrap="square" rtlCol="0">
            <a:spAutoFit/>
          </a:bodyPr>
          <a:lstStyle/>
          <a:p>
            <a:r>
              <a:rPr lang="zh-CN" altLang="en-US" sz="1400" b="1" dirty="0"/>
              <a:t>注</a:t>
            </a:r>
            <a:r>
              <a:rPr lang="zh-CN" altLang="en-US" sz="1400" b="1" dirty="0" smtClean="0"/>
              <a:t>意：除了第一遍时为用户赋予初值，其他遍数时不再赋值。</a:t>
            </a:r>
            <a:endParaRPr lang="en-US" altLang="zh-CN" sz="1400" b="1" dirty="0" smtClean="0"/>
          </a:p>
          <a:p>
            <a:r>
              <a:rPr lang="zh-CN" altLang="en-US" sz="1400" b="1" dirty="0" smtClean="0"/>
              <a:t>再注：当用户执行了取 </a:t>
            </a:r>
            <a:r>
              <a:rPr lang="en-US" altLang="zh-CN" sz="1400" b="1" dirty="0" smtClean="0">
                <a:solidFill>
                  <a:srgbClr val="FF0000"/>
                </a:solidFill>
                <a:latin typeface="Calibri" panose="020F0502020204030204" pitchFamily="34" charset="0"/>
                <a:ea typeface="Cambria Math" panose="02040503050406030204" pitchFamily="18" charset="0"/>
              </a:rPr>
              <a:t>γ </a:t>
            </a:r>
            <a:r>
              <a:rPr lang="zh-CN" altLang="en-US" sz="1400" b="1" dirty="0" smtClean="0">
                <a:solidFill>
                  <a:srgbClr val="FF0000"/>
                </a:solidFill>
                <a:latin typeface="Calibri" panose="020F0502020204030204" pitchFamily="34" charset="0"/>
                <a:ea typeface="Cambria Math" panose="02040503050406030204" pitchFamily="18" charset="0"/>
              </a:rPr>
              <a:t>元素之后，就为下一个元素执行 取 </a:t>
            </a:r>
            <a:r>
              <a:rPr lang="en-US" altLang="zh-CN" sz="1400" b="1" dirty="0" smtClean="0">
                <a:solidFill>
                  <a:srgbClr val="FF0000"/>
                </a:solidFill>
                <a:latin typeface="Calibri" panose="020F0502020204030204" pitchFamily="34" charset="0"/>
                <a:ea typeface="Cambria Math" panose="02040503050406030204" pitchFamily="18" charset="0"/>
              </a:rPr>
              <a:t>γ </a:t>
            </a:r>
            <a:r>
              <a:rPr lang="zh-CN" altLang="en-US" sz="1400" b="1" dirty="0" smtClean="0">
                <a:solidFill>
                  <a:srgbClr val="FF0000"/>
                </a:solidFill>
                <a:latin typeface="Calibri" panose="020F0502020204030204" pitchFamily="34" charset="0"/>
                <a:ea typeface="Cambria Math" panose="02040503050406030204" pitchFamily="18" charset="0"/>
              </a:rPr>
              <a:t>元素的操作，不是一个用户一直 </a:t>
            </a:r>
            <a:r>
              <a:rPr lang="en-US" altLang="zh-CN" sz="1400" b="1" dirty="0" smtClean="0">
                <a:solidFill>
                  <a:srgbClr val="FF0000"/>
                </a:solidFill>
                <a:latin typeface="Calibri" panose="020F0502020204030204" pitchFamily="34" charset="0"/>
                <a:ea typeface="Cambria Math" panose="02040503050406030204" pitchFamily="18" charset="0"/>
              </a:rPr>
              <a:t>γ </a:t>
            </a:r>
            <a:r>
              <a:rPr lang="zh-CN" altLang="en-US" sz="1400" b="1" dirty="0" smtClean="0">
                <a:solidFill>
                  <a:srgbClr val="FF0000"/>
                </a:solidFill>
                <a:latin typeface="Calibri" panose="020F0502020204030204" pitchFamily="34" charset="0"/>
                <a:ea typeface="Cambria Math" panose="02040503050406030204" pitchFamily="18" charset="0"/>
              </a:rPr>
              <a:t>取到</a:t>
            </a:r>
            <a:r>
              <a:rPr lang="en-US" altLang="zh-CN" sz="1400" b="1" dirty="0" smtClean="0">
                <a:solidFill>
                  <a:srgbClr val="FF0000"/>
                </a:solidFill>
                <a:latin typeface="Calibri" panose="020F0502020204030204" pitchFamily="34" charset="0"/>
                <a:ea typeface="Cambria Math" panose="02040503050406030204" pitchFamily="18" charset="0"/>
              </a:rPr>
              <a:t>changes </a:t>
            </a:r>
            <a:r>
              <a:rPr lang="zh-CN" altLang="en-US" sz="1400" b="1" dirty="0" smtClean="0">
                <a:solidFill>
                  <a:srgbClr val="FF0000"/>
                </a:solidFill>
                <a:latin typeface="Calibri" panose="020F0502020204030204" pitchFamily="34" charset="0"/>
                <a:ea typeface="Cambria Math" panose="02040503050406030204" pitchFamily="18" charset="0"/>
              </a:rPr>
              <a:t>改变</a:t>
            </a:r>
            <a:r>
              <a:rPr lang="zh-CN" altLang="en-US" sz="1400" b="1" dirty="0" smtClean="0"/>
              <a:t> </a:t>
            </a:r>
            <a:endParaRPr lang="zh-CN" altLang="en-US" sz="1400" b="1" dirty="0"/>
          </a:p>
        </p:txBody>
      </p:sp>
    </p:spTree>
    <p:extLst>
      <p:ext uri="{BB962C8B-B14F-4D97-AF65-F5344CB8AC3E}">
        <p14:creationId xmlns:p14="http://schemas.microsoft.com/office/powerpoint/2010/main" val="387413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outVertical)">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250"/>
                                        <p:tgtEl>
                                          <p:spTgt spid="22"/>
                                        </p:tgtEl>
                                      </p:cBhvr>
                                    </p:animEffect>
                                  </p:childTnLst>
                                </p:cTn>
                              </p:par>
                              <p:par>
                                <p:cTn id="39" presetID="22" presetClass="entr" presetSubtype="4"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250"/>
                                        <p:tgtEl>
                                          <p:spTgt spid="26"/>
                                        </p:tgtEl>
                                      </p:cBhvr>
                                    </p:animEffect>
                                  </p:childTnLst>
                                </p:cTn>
                              </p:par>
                              <p:par>
                                <p:cTn id="42" presetID="2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250"/>
                                        <p:tgtEl>
                                          <p:spTgt spid="23"/>
                                        </p:tgtEl>
                                      </p:cBhvr>
                                    </p:animEffect>
                                  </p:childTnLst>
                                </p:cTn>
                              </p:par>
                            </p:childTnLst>
                          </p:cTn>
                        </p:par>
                        <p:par>
                          <p:cTn id="45" fill="hold">
                            <p:stCondLst>
                              <p:cond delay="250"/>
                            </p:stCondLst>
                            <p:childTnLst>
                              <p:par>
                                <p:cTn id="46" presetID="22" presetClass="entr" presetSubtype="4"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par>
                                <p:cTn id="49" presetID="2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par>
                                <p:cTn id="52" presetID="22" presetClass="entr" presetSubtype="4"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1.25E-6 -2.22222E-6 L 0.00091 -0.03472 " pathEditMode="relative" rAng="0" ptsTypes="AA">
                                      <p:cBhvr>
                                        <p:cTn id="58" dur="500" fill="hold"/>
                                        <p:tgtEl>
                                          <p:spTgt spid="33"/>
                                        </p:tgtEl>
                                        <p:attrNameLst>
                                          <p:attrName>ppt_x</p:attrName>
                                          <p:attrName>ppt_y</p:attrName>
                                        </p:attrNameLst>
                                      </p:cBhvr>
                                      <p:rCtr x="39" y="-1736"/>
                                    </p:animMotion>
                                  </p:childTnLst>
                                </p:cTn>
                              </p:par>
                            </p:childTnLst>
                          </p:cTn>
                        </p:par>
                        <p:par>
                          <p:cTn id="59" fill="hold">
                            <p:stCondLst>
                              <p:cond delay="500"/>
                            </p:stCondLst>
                            <p:childTnLst>
                              <p:par>
                                <p:cTn id="60" presetID="7" presetClass="emph" presetSubtype="2" fill="hold" nodeType="afterEffect">
                                  <p:stCondLst>
                                    <p:cond delay="0"/>
                                  </p:stCondLst>
                                  <p:childTnLst>
                                    <p:animClr clrSpc="rgb" dir="cw">
                                      <p:cBhvr>
                                        <p:cTn id="61" dur="500" fill="hold"/>
                                        <p:tgtEl>
                                          <p:spTgt spid="33"/>
                                        </p:tgtEl>
                                        <p:attrNameLst>
                                          <p:attrName>stroke.color</p:attrName>
                                        </p:attrNameLst>
                                      </p:cBhvr>
                                      <p:to>
                                        <a:srgbClr val="FF0000"/>
                                      </p:to>
                                    </p:animClr>
                                    <p:set>
                                      <p:cBhvr>
                                        <p:cTn id="62" dur="500" fill="hold"/>
                                        <p:tgtEl>
                                          <p:spTgt spid="33"/>
                                        </p:tgtEl>
                                        <p:attrNameLst>
                                          <p:attrName>stroke.on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heel(1)">
                                      <p:cBhvr>
                                        <p:cTn id="67" dur="75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heel(1)">
                                      <p:cBhvr>
                                        <p:cTn id="72" dur="75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heel(1)">
                                      <p:cBhvr>
                                        <p:cTn id="87" dur="75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5"/>
                                        </p:tgtEl>
                                      </p:cBhvr>
                                    </p:animEffect>
                                    <p:set>
                                      <p:cBhvr>
                                        <p:cTn id="92" dur="1" fill="hold">
                                          <p:stCondLst>
                                            <p:cond delay="499"/>
                                          </p:stCondLst>
                                        </p:cTn>
                                        <p:tgtEl>
                                          <p:spTgt spid="2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left)">
                                      <p:cBhvr>
                                        <p:cTn id="97" dur="250"/>
                                        <p:tgtEl>
                                          <p:spTgt spid="30"/>
                                        </p:tgtEl>
                                      </p:cBhvr>
                                    </p:animEffect>
                                  </p:childTnLst>
                                </p:cTn>
                              </p:par>
                            </p:childTnLst>
                          </p:cTn>
                        </p:par>
                        <p:par>
                          <p:cTn id="98" fill="hold">
                            <p:stCondLst>
                              <p:cond delay="250"/>
                            </p:stCondLst>
                            <p:childTnLst>
                              <p:par>
                                <p:cTn id="99" presetID="22" presetClass="entr" presetSubtype="8"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250"/>
                                        <p:tgtEl>
                                          <p:spTgt spid="35"/>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250"/>
                                        <p:tgtEl>
                                          <p:spTgt spid="38"/>
                                        </p:tgtEl>
                                      </p:cBhvr>
                                    </p:animEffect>
                                  </p:childTnLst>
                                </p:cTn>
                              </p:par>
                            </p:childTnLst>
                          </p:cTn>
                        </p:par>
                        <p:par>
                          <p:cTn id="106" fill="hold">
                            <p:stCondLst>
                              <p:cond delay="750"/>
                            </p:stCondLst>
                            <p:childTnLst>
                              <p:par>
                                <p:cTn id="107" presetID="22" presetClass="entr" presetSubtype="8" fill="hold" nodeType="after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250"/>
                                        <p:tgtEl>
                                          <p:spTgt spid="12"/>
                                        </p:tgtEl>
                                      </p:cBhvr>
                                    </p:animEffect>
                                  </p:childTnLst>
                                </p:cTn>
                              </p:par>
                            </p:childTnLst>
                          </p:cTn>
                        </p:par>
                        <p:par>
                          <p:cTn id="110" fill="hold">
                            <p:stCondLst>
                              <p:cond delay="1000"/>
                            </p:stCondLst>
                            <p:childTnLst>
                              <p:par>
                                <p:cTn id="111" presetID="22" presetClass="entr" presetSubtype="8" fill="hold" nodeType="after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wipe(left)">
                                      <p:cBhvr>
                                        <p:cTn id="113" dur="250"/>
                                        <p:tgtEl>
                                          <p:spTgt spid="42"/>
                                        </p:tgtEl>
                                      </p:cBhvr>
                                    </p:animEffect>
                                  </p:childTnLst>
                                </p:cTn>
                              </p:par>
                            </p:childTnLst>
                          </p:cTn>
                        </p:par>
                        <p:par>
                          <p:cTn id="114" fill="hold">
                            <p:stCondLst>
                              <p:cond delay="1250"/>
                            </p:stCondLst>
                            <p:childTnLst>
                              <p:par>
                                <p:cTn id="115" presetID="22" presetClass="entr" presetSubtype="8" fill="hold"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wipe(left)">
                                      <p:cBhvr>
                                        <p:cTn id="122" dur="500"/>
                                        <p:tgtEl>
                                          <p:spTgt spid="5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wipe(left)">
                                      <p:cBhvr>
                                        <p:cTn id="127" dur="500"/>
                                        <p:tgtEl>
                                          <p:spTgt spid="6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wipe(left)">
                                      <p:cBhvr>
                                        <p:cTn id="132" dur="250"/>
                                        <p:tgtEl>
                                          <p:spTgt spid="48"/>
                                        </p:tgtEl>
                                      </p:cBhvr>
                                    </p:animEffect>
                                  </p:childTnLst>
                                </p:cTn>
                              </p:par>
                            </p:childTnLst>
                          </p:cTn>
                        </p:par>
                        <p:par>
                          <p:cTn id="133" fill="hold">
                            <p:stCondLst>
                              <p:cond delay="250"/>
                            </p:stCondLst>
                            <p:childTnLst>
                              <p:par>
                                <p:cTn id="134" presetID="22" presetClass="entr" presetSubtype="8" fill="hold" grpId="0" nodeType="after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left)">
                                      <p:cBhvr>
                                        <p:cTn id="136" dur="250"/>
                                        <p:tgtEl>
                                          <p:spTgt spid="49"/>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left)">
                                      <p:cBhvr>
                                        <p:cTn id="140" dur="250"/>
                                        <p:tgtEl>
                                          <p:spTgt spid="50"/>
                                        </p:tgtEl>
                                      </p:cBhvr>
                                    </p:animEffect>
                                  </p:childTnLst>
                                </p:cTn>
                              </p:par>
                            </p:childTnLst>
                          </p:cTn>
                        </p:par>
                        <p:par>
                          <p:cTn id="141" fill="hold">
                            <p:stCondLst>
                              <p:cond delay="750"/>
                            </p:stCondLst>
                            <p:childTnLst>
                              <p:par>
                                <p:cTn id="142" presetID="22" presetClass="entr" presetSubtype="8" fill="hold" grpId="0" nodeType="after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wipe(left)">
                                      <p:cBhvr>
                                        <p:cTn id="144" dur="250"/>
                                        <p:tgtEl>
                                          <p:spTgt spid="51"/>
                                        </p:tgtEl>
                                      </p:cBhvr>
                                    </p:animEffect>
                                  </p:childTnLst>
                                </p:cTn>
                              </p:par>
                            </p:childTnLst>
                          </p:cTn>
                        </p:par>
                        <p:par>
                          <p:cTn id="145" fill="hold">
                            <p:stCondLst>
                              <p:cond delay="1000"/>
                            </p:stCondLst>
                            <p:childTnLst>
                              <p:par>
                                <p:cTn id="146" presetID="22" presetClass="entr" presetSubtype="8" fill="hold" grpId="0" nodeType="after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wipe(left)">
                                      <p:cBhvr>
                                        <p:cTn id="148" dur="250"/>
                                        <p:tgtEl>
                                          <p:spTgt spid="52"/>
                                        </p:tgtEl>
                                      </p:cBhvr>
                                    </p:animEffect>
                                  </p:childTnLst>
                                </p:cTn>
                              </p:par>
                            </p:childTnLst>
                          </p:cTn>
                        </p:par>
                      </p:childTnLst>
                    </p:cTn>
                  </p:par>
                  <p:par>
                    <p:cTn id="149" fill="hold">
                      <p:stCondLst>
                        <p:cond delay="indefinite"/>
                      </p:stCondLst>
                      <p:childTnLst>
                        <p:par>
                          <p:cTn id="150" fill="hold">
                            <p:stCondLst>
                              <p:cond delay="0"/>
                            </p:stCondLst>
                            <p:childTnLst>
                              <p:par>
                                <p:cTn id="151" presetID="21" presetClass="entr" presetSubtype="1" fill="hold" grpId="0" nodeType="click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wheel(1)">
                                      <p:cBhvr>
                                        <p:cTn id="153" dur="750"/>
                                        <p:tgtEl>
                                          <p:spTgt spid="57"/>
                                        </p:tgtEl>
                                      </p:cBhvr>
                                    </p:animEffect>
                                  </p:childTnLst>
                                </p:cTn>
                              </p:par>
                            </p:childTnLst>
                          </p:cTn>
                        </p:par>
                      </p:childTnLst>
                    </p:cTn>
                  </p:par>
                  <p:par>
                    <p:cTn id="154" fill="hold">
                      <p:stCondLst>
                        <p:cond delay="indefinite"/>
                      </p:stCondLst>
                      <p:childTnLst>
                        <p:par>
                          <p:cTn id="155" fill="hold">
                            <p:stCondLst>
                              <p:cond delay="0"/>
                            </p:stCondLst>
                            <p:childTnLst>
                              <p:par>
                                <p:cTn id="156" presetID="21" presetClass="entr" presetSubtype="1" fill="hold" grpId="0" nodeType="click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wheel(1)">
                                      <p:cBhvr>
                                        <p:cTn id="158" dur="750"/>
                                        <p:tgtEl>
                                          <p:spTgt spid="54"/>
                                        </p:tgtEl>
                                      </p:cBhvr>
                                    </p:animEffect>
                                  </p:childTnLst>
                                </p:cTn>
                              </p:par>
                            </p:childTnLst>
                          </p:cTn>
                        </p:par>
                        <p:par>
                          <p:cTn id="159" fill="hold">
                            <p:stCondLst>
                              <p:cond delay="750"/>
                            </p:stCondLst>
                            <p:childTnLst>
                              <p:par>
                                <p:cTn id="160" presetID="21" presetClass="entr" presetSubtype="1" fill="hold" grpId="0" nodeType="after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wheel(1)">
                                      <p:cBhvr>
                                        <p:cTn id="162" dur="750"/>
                                        <p:tgtEl>
                                          <p:spTgt spid="55"/>
                                        </p:tgtEl>
                                      </p:cBhvr>
                                    </p:animEffect>
                                  </p:childTnLst>
                                </p:cTn>
                              </p:par>
                            </p:childTnLst>
                          </p:cTn>
                        </p:par>
                        <p:par>
                          <p:cTn id="163" fill="hold">
                            <p:stCondLst>
                              <p:cond delay="1500"/>
                            </p:stCondLst>
                            <p:childTnLst>
                              <p:par>
                                <p:cTn id="164" presetID="21" presetClass="entr" presetSubtype="1" fill="hold" grpId="0" nodeType="after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wheel(1)">
                                      <p:cBhvr>
                                        <p:cTn id="166" dur="750"/>
                                        <p:tgtEl>
                                          <p:spTgt spid="56"/>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nodeType="clickEffect">
                                  <p:stCondLst>
                                    <p:cond delay="0"/>
                                  </p:stCondLst>
                                  <p:childTnLst>
                                    <p:animEffect transition="out" filter="wipe(down)">
                                      <p:cBhvr>
                                        <p:cTn id="170" dur="500"/>
                                        <p:tgtEl>
                                          <p:spTgt spid="11"/>
                                        </p:tgtEl>
                                      </p:cBhvr>
                                    </p:animEffect>
                                    <p:set>
                                      <p:cBhvr>
                                        <p:cTn id="171" dur="1" fill="hold">
                                          <p:stCondLst>
                                            <p:cond delay="499"/>
                                          </p:stCondLst>
                                        </p:cTn>
                                        <p:tgtEl>
                                          <p:spTgt spid="11"/>
                                        </p:tgtEl>
                                        <p:attrNameLst>
                                          <p:attrName>style.visibility</p:attrName>
                                        </p:attrNameLst>
                                      </p:cBhvr>
                                      <p:to>
                                        <p:strVal val="hidden"/>
                                      </p:to>
                                    </p:set>
                                  </p:childTnLst>
                                </p:cTn>
                              </p:par>
                              <p:par>
                                <p:cTn id="172" presetID="22" presetClass="exit" presetSubtype="4" fill="hold" nodeType="withEffect">
                                  <p:stCondLst>
                                    <p:cond delay="0"/>
                                  </p:stCondLst>
                                  <p:childTnLst>
                                    <p:animEffect transition="out" filter="wipe(down)">
                                      <p:cBhvr>
                                        <p:cTn id="173" dur="500"/>
                                        <p:tgtEl>
                                          <p:spTgt spid="19"/>
                                        </p:tgtEl>
                                      </p:cBhvr>
                                    </p:animEffect>
                                    <p:set>
                                      <p:cBhvr>
                                        <p:cTn id="174" dur="1" fill="hold">
                                          <p:stCondLst>
                                            <p:cond delay="499"/>
                                          </p:stCondLst>
                                        </p:cTn>
                                        <p:tgtEl>
                                          <p:spTgt spid="19"/>
                                        </p:tgtEl>
                                        <p:attrNameLst>
                                          <p:attrName>style.visibility</p:attrName>
                                        </p:attrNameLst>
                                      </p:cBhvr>
                                      <p:to>
                                        <p:strVal val="hidden"/>
                                      </p:to>
                                    </p:set>
                                  </p:childTnLst>
                                </p:cTn>
                              </p:par>
                              <p:par>
                                <p:cTn id="175" presetID="22" presetClass="entr" presetSubtype="4" fill="hold" nodeType="withEffect">
                                  <p:stCondLst>
                                    <p:cond delay="0"/>
                                  </p:stCondLst>
                                  <p:childTnLst>
                                    <p:set>
                                      <p:cBhvr>
                                        <p:cTn id="176" dur="1" fill="hold">
                                          <p:stCondLst>
                                            <p:cond delay="0"/>
                                          </p:stCondLst>
                                        </p:cTn>
                                        <p:tgtEl>
                                          <p:spTgt spid="58"/>
                                        </p:tgtEl>
                                        <p:attrNameLst>
                                          <p:attrName>style.visibility</p:attrName>
                                        </p:attrNameLst>
                                      </p:cBhvr>
                                      <p:to>
                                        <p:strVal val="visible"/>
                                      </p:to>
                                    </p:set>
                                    <p:animEffect transition="in" filter="wipe(down)">
                                      <p:cBhvr>
                                        <p:cTn id="177" dur="500"/>
                                        <p:tgtEl>
                                          <p:spTgt spid="58"/>
                                        </p:tgtEl>
                                      </p:cBhvr>
                                    </p:animEffect>
                                  </p:childTnLst>
                                </p:cTn>
                              </p:par>
                              <p:par>
                                <p:cTn id="178" presetID="22" presetClass="entr" presetSubtype="4" fill="hold"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wipe(down)">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grpId="0" nodeType="clickEffect">
                                  <p:stCondLst>
                                    <p:cond delay="0"/>
                                  </p:stCondLst>
                                  <p:childTnLst>
                                    <p:set>
                                      <p:cBhvr>
                                        <p:cTn id="184" dur="1" fill="hold">
                                          <p:stCondLst>
                                            <p:cond delay="0"/>
                                          </p:stCondLst>
                                        </p:cTn>
                                        <p:tgtEl>
                                          <p:spTgt spid="66"/>
                                        </p:tgtEl>
                                        <p:attrNameLst>
                                          <p:attrName>style.visibility</p:attrName>
                                        </p:attrNameLst>
                                      </p:cBhvr>
                                      <p:to>
                                        <p:strVal val="visible"/>
                                      </p:to>
                                    </p:set>
                                    <p:anim calcmode="lin" valueType="num">
                                      <p:cBhvr>
                                        <p:cTn id="185" dur="500" fill="hold"/>
                                        <p:tgtEl>
                                          <p:spTgt spid="66"/>
                                        </p:tgtEl>
                                        <p:attrNameLst>
                                          <p:attrName>ppt_w</p:attrName>
                                        </p:attrNameLst>
                                      </p:cBhvr>
                                      <p:tavLst>
                                        <p:tav tm="0">
                                          <p:val>
                                            <p:fltVal val="0"/>
                                          </p:val>
                                        </p:tav>
                                        <p:tav tm="100000">
                                          <p:val>
                                            <p:strVal val="#ppt_w"/>
                                          </p:val>
                                        </p:tav>
                                      </p:tavLst>
                                    </p:anim>
                                    <p:anim calcmode="lin" valueType="num">
                                      <p:cBhvr>
                                        <p:cTn id="186" dur="500" fill="hold"/>
                                        <p:tgtEl>
                                          <p:spTgt spid="66"/>
                                        </p:tgtEl>
                                        <p:attrNameLst>
                                          <p:attrName>ppt_h</p:attrName>
                                        </p:attrNameLst>
                                      </p:cBhvr>
                                      <p:tavLst>
                                        <p:tav tm="0">
                                          <p:val>
                                            <p:fltVal val="0"/>
                                          </p:val>
                                        </p:tav>
                                        <p:tav tm="100000">
                                          <p:val>
                                            <p:strVal val="#ppt_h"/>
                                          </p:val>
                                        </p:tav>
                                      </p:tavLst>
                                    </p:anim>
                                    <p:animEffect transition="in" filter="fade">
                                      <p:cBhvr>
                                        <p:cTn id="187" dur="500"/>
                                        <p:tgtEl>
                                          <p:spTgt spid="66"/>
                                        </p:tgtEl>
                                      </p:cBhvr>
                                    </p:animEffect>
                                  </p:childTnLst>
                                </p:cTn>
                              </p:par>
                            </p:childTnLst>
                          </p:cTn>
                        </p:par>
                      </p:childTnLst>
                    </p:cTn>
                  </p:par>
                  <p:par>
                    <p:cTn id="188" fill="hold">
                      <p:stCondLst>
                        <p:cond delay="indefinite"/>
                      </p:stCondLst>
                      <p:childTnLst>
                        <p:par>
                          <p:cTn id="189" fill="hold">
                            <p:stCondLst>
                              <p:cond delay="0"/>
                            </p:stCondLst>
                            <p:childTnLst>
                              <p:par>
                                <p:cTn id="190" presetID="21" presetClass="entr" presetSubtype="1" fill="hold" grpId="0" nodeType="clickEffect">
                                  <p:stCondLst>
                                    <p:cond delay="0"/>
                                  </p:stCondLst>
                                  <p:childTnLst>
                                    <p:set>
                                      <p:cBhvr>
                                        <p:cTn id="191" dur="1" fill="hold">
                                          <p:stCondLst>
                                            <p:cond delay="0"/>
                                          </p:stCondLst>
                                        </p:cTn>
                                        <p:tgtEl>
                                          <p:spTgt spid="64"/>
                                        </p:tgtEl>
                                        <p:attrNameLst>
                                          <p:attrName>style.visibility</p:attrName>
                                        </p:attrNameLst>
                                      </p:cBhvr>
                                      <p:to>
                                        <p:strVal val="visible"/>
                                      </p:to>
                                    </p:set>
                                    <p:animEffect transition="in" filter="wheel(1)">
                                      <p:cBhvr>
                                        <p:cTn id="192" dur="750"/>
                                        <p:tgtEl>
                                          <p:spTgt spid="6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ntr" presetSubtype="1" fill="hold" nodeType="clickEffect">
                                  <p:stCondLst>
                                    <p:cond delay="0"/>
                                  </p:stCondLst>
                                  <p:childTnLst>
                                    <p:set>
                                      <p:cBhvr>
                                        <p:cTn id="196" dur="1" fill="hold">
                                          <p:stCondLst>
                                            <p:cond delay="0"/>
                                          </p:stCondLst>
                                        </p:cTn>
                                        <p:tgtEl>
                                          <p:spTgt spid="24"/>
                                        </p:tgtEl>
                                        <p:attrNameLst>
                                          <p:attrName>style.visibility</p:attrName>
                                        </p:attrNameLst>
                                      </p:cBhvr>
                                      <p:to>
                                        <p:strVal val="visible"/>
                                      </p:to>
                                    </p:set>
                                    <p:animEffect transition="in" filter="wheel(1)">
                                      <p:cBhvr>
                                        <p:cTn id="197" dur="1000"/>
                                        <p:tgtEl>
                                          <p:spTgt spid="24"/>
                                        </p:tgtEl>
                                      </p:cBhvr>
                                    </p:animEffect>
                                  </p:childTnLst>
                                </p:cTn>
                              </p:par>
                              <p:par>
                                <p:cTn id="198" presetID="8" presetClass="emph" presetSubtype="0" repeatCount="2000" accel="13000" fill="hold" nodeType="withEffect">
                                  <p:stCondLst>
                                    <p:cond delay="0"/>
                                  </p:stCondLst>
                                  <p:childTnLst>
                                    <p:animRot by="21600000">
                                      <p:cBhvr>
                                        <p:cTn id="199" dur="2000" fill="hold"/>
                                        <p:tgtEl>
                                          <p:spTgt spid="24"/>
                                        </p:tgtEl>
                                        <p:attrNameLst>
                                          <p:attrName>r</p:attrName>
                                        </p:attrNameLst>
                                      </p:cBhvr>
                                    </p:animRot>
                                  </p:childTnLst>
                                </p:cTn>
                              </p:par>
                            </p:childTnLst>
                          </p:cTn>
                        </p:par>
                        <p:par>
                          <p:cTn id="200" fill="hold">
                            <p:stCondLst>
                              <p:cond delay="4000"/>
                            </p:stCondLst>
                            <p:childTnLst>
                              <p:par>
                                <p:cTn id="201" presetID="8" presetClass="emph" presetSubtype="0" fill="hold" nodeType="afterEffect">
                                  <p:stCondLst>
                                    <p:cond delay="0"/>
                                  </p:stCondLst>
                                  <p:childTnLst>
                                    <p:animRot by="21600000">
                                      <p:cBhvr>
                                        <p:cTn id="202" dur="2000" fill="hold"/>
                                        <p:tgtEl>
                                          <p:spTgt spid="24"/>
                                        </p:tgtEl>
                                        <p:attrNameLst>
                                          <p:attrName>r</p:attrName>
                                        </p:attrNameLst>
                                      </p:cBhvr>
                                    </p:animRot>
                                  </p:childTnLst>
                                </p:cTn>
                              </p:par>
                              <p:par>
                                <p:cTn id="203" presetID="21" presetClass="exit" presetSubtype="1" fill="hold" nodeType="withEffect">
                                  <p:stCondLst>
                                    <p:cond delay="0"/>
                                  </p:stCondLst>
                                  <p:childTnLst>
                                    <p:animEffect transition="out" filter="wheel(1)">
                                      <p:cBhvr>
                                        <p:cTn id="204" dur="2000"/>
                                        <p:tgtEl>
                                          <p:spTgt spid="24"/>
                                        </p:tgtEl>
                                      </p:cBhvr>
                                    </p:animEffect>
                                    <p:set>
                                      <p:cBhvr>
                                        <p:cTn id="205" dur="1" fill="hold">
                                          <p:stCondLst>
                                            <p:cond delay="1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p:bldP spid="45" grpId="0"/>
      <p:bldP spid="45" grpId="1"/>
      <p:bldP spid="46" grpId="0" animBg="1"/>
      <p:bldP spid="47" grpId="0" animBg="1"/>
      <p:bldP spid="25" grpId="0" animBg="1"/>
      <p:bldP spid="25" grpId="1" animBg="1"/>
      <p:bldP spid="48" grpId="0"/>
      <p:bldP spid="49" grpId="0"/>
      <p:bldP spid="50" grpId="0"/>
      <p:bldP spid="51" grpId="0"/>
      <p:bldP spid="52" grpId="0"/>
      <p:bldP spid="53" grpId="0"/>
      <p:bldP spid="54" grpId="0" animBg="1"/>
      <p:bldP spid="55" grpId="0" animBg="1"/>
      <p:bldP spid="56" grpId="0" animBg="1"/>
      <p:bldP spid="57" grpId="0" animBg="1"/>
      <p:bldP spid="64" grpId="0" animBg="1"/>
      <p:bldP spid="65" grpId="0"/>
      <p:bldP spid="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clrChange>
              <a:clrFrom>
                <a:srgbClr val="FFFFFF"/>
              </a:clrFrom>
              <a:clrTo>
                <a:srgbClr val="FFFFFF">
                  <a:alpha val="0"/>
                </a:srgbClr>
              </a:clrTo>
            </a:clrChange>
          </a:blip>
          <a:srcRect l="4937" t="3848" r="2333" b="14840"/>
          <a:stretch/>
        </p:blipFill>
        <p:spPr>
          <a:xfrm>
            <a:off x="6426364" y="829295"/>
            <a:ext cx="5455997" cy="4154487"/>
          </a:xfrm>
          <a:prstGeom prst="rect">
            <a:avLst/>
          </a:prstGeom>
        </p:spPr>
      </p:pic>
      <p:sp>
        <p:nvSpPr>
          <p:cNvPr id="4" name="文本框 3"/>
          <p:cNvSpPr txBox="1"/>
          <p:nvPr/>
        </p:nvSpPr>
        <p:spPr>
          <a:xfrm>
            <a:off x="830916" y="644538"/>
            <a:ext cx="335347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774004" y="1413108"/>
            <a:ext cx="3169086" cy="400110"/>
          </a:xfrm>
          <a:prstGeom prst="rect">
            <a:avLst/>
          </a:prstGeom>
          <a:noFill/>
        </p:spPr>
        <p:txBody>
          <a:bodyPr wrap="square" rtlCol="0">
            <a:spAutoFit/>
          </a:bodyPr>
          <a:lstStyle/>
          <a:p>
            <a:pPr marL="457200" indent="-457200">
              <a:buFont typeface="+mj-lt"/>
              <a:buAutoNum type="alphaLcParenR" startAt="2"/>
            </a:pPr>
            <a:r>
              <a:rPr lang="en-US" altLang="zh-CN" sz="2000" dirty="0"/>
              <a:t>Refinement Phase</a:t>
            </a:r>
            <a:endParaRPr lang="zh-CN" altLang="en-US" sz="2000" dirty="0"/>
          </a:p>
        </p:txBody>
      </p:sp>
      <mc:AlternateContent xmlns:mc="http://schemas.openxmlformats.org/markup-compatibility/2006" xmlns:a14="http://schemas.microsoft.com/office/drawing/2010/main">
        <mc:Choice Requires="a14">
          <p:sp>
            <p:nvSpPr>
              <p:cNvPr id="8" name="文本框 7"/>
              <p:cNvSpPr txBox="1"/>
              <p:nvPr/>
            </p:nvSpPr>
            <p:spPr>
              <a:xfrm>
                <a:off x="2132578" y="2131922"/>
                <a:ext cx="2963537" cy="702180"/>
              </a:xfrm>
              <a:prstGeom prst="rect">
                <a:avLst/>
              </a:prstGeom>
              <a:noFill/>
            </p:spPr>
            <p:txBody>
              <a:bodyPr wrap="square" rtlCol="0">
                <a:spAutoFit/>
              </a:bodyPr>
              <a:lstStyle/>
              <a:p>
                <a:pPr algn="ctr"/>
                <a14:m>
                  <m:oMath xmlns:m="http://schemas.openxmlformats.org/officeDocument/2006/math">
                    <m:f>
                      <m:fPr>
                        <m:ctrlPr>
                          <a:rPr lang="en-US" altLang="zh-CN" sz="2400" i="1" smtClean="0">
                            <a:latin typeface="Cambria Math" panose="02040503050406030204" pitchFamily="18" charset="0"/>
                          </a:rPr>
                        </m:ctrlPr>
                      </m:fPr>
                      <m:num>
                        <m:r>
                          <a:rPr lang="en-US" altLang="zh-CN" sz="2400" b="1" i="1">
                            <a:latin typeface="Cambria Math" panose="02040503050406030204" pitchFamily="18" charset="0"/>
                          </a:rPr>
                          <m:t>|</m:t>
                        </m:r>
                        <m:r>
                          <a:rPr lang="en-US" altLang="zh-CN" sz="2400" b="1">
                            <a:latin typeface="Cambria Math" panose="02040503050406030204" pitchFamily="18" charset="0"/>
                          </a:rPr>
                          <m:t>𝐔</m:t>
                        </m:r>
                        <m:r>
                          <a:rPr lang="en-US" altLang="zh-CN" sz="2400" b="1" i="1">
                            <a:latin typeface="Cambria Math" panose="02040503050406030204" pitchFamily="18" charset="0"/>
                          </a:rPr>
                          <m:t>|</m:t>
                        </m:r>
                      </m:num>
                      <m:den>
                        <m:r>
                          <m:rPr>
                            <m:nor/>
                          </m:rPr>
                          <a:rPr lang="en-US" altLang="zh-CN" sz="2400" dirty="0">
                            <a:latin typeface="Calibri" panose="020F0502020204030204" pitchFamily="34" charset="0"/>
                          </a:rPr>
                          <m:t>changes</m:t>
                        </m:r>
                      </m:den>
                    </m:f>
                  </m:oMath>
                </a14:m>
                <a:r>
                  <a:rPr lang="en-US" altLang="zh-CN" sz="2400" dirty="0" smtClean="0"/>
                  <a:t>  &lt; </a:t>
                </a:r>
                <a:r>
                  <a:rPr lang="en-US" altLang="zh-CN" sz="2400" dirty="0" smtClean="0">
                    <a:latin typeface="Calibri" panose="020F0502020204030204" pitchFamily="34" charset="0"/>
                  </a:rPr>
                  <a:t>β</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132578" y="2131922"/>
                <a:ext cx="2963537" cy="702180"/>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a:xfrm>
            <a:off x="10607040" y="6356350"/>
            <a:ext cx="746760" cy="365125"/>
          </a:xfrm>
        </p:spPr>
        <p:txBody>
          <a:bodyPr/>
          <a:lstStyle/>
          <a:p>
            <a:fld id="{3421685F-CAB6-4DB2-B1E5-AC83AB7F8612}" type="slidenum">
              <a:rPr lang="zh-CN" altLang="en-US" smtClean="0"/>
              <a:pPr/>
              <a:t>42</a:t>
            </a:fld>
            <a:r>
              <a:rPr lang="en-US" altLang="zh-CN" dirty="0"/>
              <a:t> </a:t>
            </a:r>
            <a:r>
              <a:rPr lang="en-US" altLang="zh-CN" dirty="0" smtClean="0"/>
              <a:t>/21</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1155679" y="2943657"/>
                <a:ext cx="4453930" cy="1015663"/>
              </a:xfrm>
              <a:prstGeom prst="rect">
                <a:avLst/>
              </a:prstGeom>
            </p:spPr>
            <p:txBody>
              <a:bodyPr wrap="square">
                <a:spAutoFit/>
              </a:bodyPr>
              <a:lstStyle/>
              <a:p>
                <a:pPr>
                  <a:lnSpc>
                    <a:spcPct val="150000"/>
                  </a:lnSpc>
                </a:pPr>
                <a:r>
                  <a:rPr lang="en-US" altLang="zh-CN" dirty="0" smtClean="0">
                    <a:solidFill>
                      <a:srgbClr val="FF0000"/>
                    </a:solidFill>
                  </a:rPr>
                  <a:t>eg</a:t>
                </a:r>
                <a:r>
                  <a:rPr lang="en-US" altLang="zh-CN" dirty="0" smtClean="0"/>
                  <a:t> :   </a:t>
                </a:r>
                <a:r>
                  <a:rPr lang="en-US" altLang="zh-CN" sz="2000" b="1" dirty="0" smtClean="0">
                    <a:latin typeface="Calibri" panose="020F0502020204030204" pitchFamily="34" charset="0"/>
                  </a:rPr>
                  <a:t>β = 0.01</a:t>
                </a:r>
              </a:p>
              <a:p>
                <a:pPr>
                  <a:lnSpc>
                    <a:spcPct val="150000"/>
                  </a:lnSpc>
                </a:pPr>
                <a:r>
                  <a:rPr lang="en-US" altLang="zh-CN" sz="2000" b="1" dirty="0" smtClean="0">
                    <a:latin typeface="Calibri" panose="020F0502020204030204" pitchFamily="34" charset="0"/>
                  </a:rPr>
                  <a:t>          changes = 100 *</a:t>
                </a:r>
                <a:r>
                  <a:rPr lang="en-US" altLang="zh-CN" sz="2000" b="1" dirty="0" smtClean="0"/>
                  <a:t> </a:t>
                </a:r>
                <a14:m>
                  <m:oMath xmlns:m="http://schemas.openxmlformats.org/officeDocument/2006/math">
                    <m:r>
                      <a:rPr lang="en-US" altLang="zh-CN" sz="2000" b="1" i="1">
                        <a:latin typeface="Cambria Math" panose="02040503050406030204" pitchFamily="18" charset="0"/>
                      </a:rPr>
                      <m:t>|</m:t>
                    </m:r>
                    <m:r>
                      <a:rPr lang="en-US" altLang="zh-CN" sz="2000" b="1">
                        <a:latin typeface="Cambria Math" panose="02040503050406030204" pitchFamily="18" charset="0"/>
                      </a:rPr>
                      <m:t>𝐔</m:t>
                    </m:r>
                    <m:r>
                      <a:rPr lang="en-US" altLang="zh-CN" sz="2000" b="1" i="1">
                        <a:latin typeface="Cambria Math" panose="02040503050406030204" pitchFamily="18" charset="0"/>
                      </a:rPr>
                      <m:t>|</m:t>
                    </m:r>
                  </m:oMath>
                </a14:m>
                <a:endParaRPr lang="zh-CN" altLang="en-US" sz="2000" b="1" dirty="0"/>
              </a:p>
            </p:txBody>
          </p:sp>
        </mc:Choice>
        <mc:Fallback xmlns="">
          <p:sp>
            <p:nvSpPr>
              <p:cNvPr id="3" name="矩形 2"/>
              <p:cNvSpPr>
                <a:spLocks noRot="1" noChangeAspect="1" noMove="1" noResize="1" noEditPoints="1" noAdjustHandles="1" noChangeArrowheads="1" noChangeShapeType="1" noTextEdit="1"/>
              </p:cNvSpPr>
              <p:nvPr/>
            </p:nvSpPr>
            <p:spPr>
              <a:xfrm>
                <a:off x="1155679" y="2943657"/>
                <a:ext cx="4453930" cy="1015663"/>
              </a:xfrm>
              <a:prstGeom prst="rect">
                <a:avLst/>
              </a:prstGeom>
              <a:blipFill rotWithShape="0">
                <a:blip r:embed="rId5"/>
                <a:stretch>
                  <a:fillRect l="-1233"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30916" y="4337451"/>
                <a:ext cx="4453930" cy="646331"/>
              </a:xfrm>
              <a:prstGeom prst="rect">
                <a:avLst/>
              </a:prstGeom>
            </p:spPr>
            <p:txBody>
              <a:bodyPr wrap="square">
                <a:spAutoFit/>
              </a:bodyPr>
              <a:lstStyle/>
              <a:p>
                <a:pPr algn="ctr"/>
                <a:r>
                  <a:rPr lang="zh-CN" altLang="en-US" dirty="0"/>
                  <a:t>The value </a:t>
                </a:r>
                <a:r>
                  <a:rPr lang="zh-CN" altLang="en-US" dirty="0" smtClean="0"/>
                  <a:t>of  </a:t>
                </a:r>
                <a14:m>
                  <m:oMath xmlns:m="http://schemas.openxmlformats.org/officeDocument/2006/math">
                    <m:r>
                      <a:rPr lang="zh-CN" altLang="en-US" b="1" i="1" smtClean="0">
                        <a:solidFill>
                          <a:srgbClr val="FF0000"/>
                        </a:solidFill>
                        <a:latin typeface="Cambria Math" panose="02040503050406030204" pitchFamily="18" charset="0"/>
                      </a:rPr>
                      <m:t>𝜷</m:t>
                    </m:r>
                  </m:oMath>
                </a14:m>
                <a:r>
                  <a:rPr lang="zh-CN" altLang="en-US" dirty="0" smtClean="0"/>
                  <a:t>  </a:t>
                </a:r>
                <a:r>
                  <a:rPr lang="zh-CN" altLang="en-US" dirty="0"/>
                  <a:t>represents a trade-off between </a:t>
                </a:r>
                <a:r>
                  <a:rPr lang="zh-CN" altLang="en-US" dirty="0" smtClean="0">
                    <a:solidFill>
                      <a:srgbClr val="FF0000"/>
                    </a:solidFill>
                  </a:rPr>
                  <a:t>recall</a:t>
                </a:r>
                <a:r>
                  <a:rPr lang="zh-CN" altLang="en-US" dirty="0" smtClean="0"/>
                  <a:t> and </a:t>
                </a:r>
                <a:r>
                  <a:rPr lang="zh-CN" altLang="en-US" dirty="0">
                    <a:solidFill>
                      <a:srgbClr val="FF0000"/>
                    </a:solidFill>
                  </a:rPr>
                  <a:t>scan </a:t>
                </a:r>
                <a:r>
                  <a:rPr lang="zh-CN" altLang="en-US" dirty="0" smtClean="0">
                    <a:solidFill>
                      <a:srgbClr val="FF0000"/>
                    </a:solidFill>
                  </a:rPr>
                  <a:t>rate</a:t>
                </a:r>
                <a:r>
                  <a:rPr lang="zh-CN" altLang="en-US" dirty="0" smtClean="0"/>
                  <a:t>. </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830916" y="4337451"/>
                <a:ext cx="4453930" cy="646331"/>
              </a:xfrm>
              <a:prstGeom prst="rect">
                <a:avLst/>
              </a:prstGeom>
              <a:blipFill rotWithShape="0">
                <a:blip r:embed="rId6"/>
                <a:stretch>
                  <a:fillRect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3361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7407678" y="4168981"/>
            <a:ext cx="674560" cy="859857"/>
            <a:chOff x="5900298" y="5218688"/>
            <a:chExt cx="674560" cy="859857"/>
          </a:xfrm>
        </p:grpSpPr>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298" y="5218688"/>
              <a:ext cx="674559" cy="674559"/>
            </a:xfrm>
            <a:prstGeom prst="rect">
              <a:avLst/>
            </a:prstGeom>
          </p:spPr>
        </p:pic>
        <p:sp>
          <p:nvSpPr>
            <p:cNvPr id="70" name="文本框 69"/>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Frank</a:t>
              </a:r>
              <a:endParaRPr lang="zh-CN" altLang="en-US" sz="1200" b="1" dirty="0"/>
            </a:p>
          </p:txBody>
        </p:sp>
      </p:grpSp>
      <p:sp>
        <p:nvSpPr>
          <p:cNvPr id="4" name="文本框 3"/>
          <p:cNvSpPr txBox="1"/>
          <p:nvPr/>
        </p:nvSpPr>
        <p:spPr>
          <a:xfrm>
            <a:off x="830916" y="644538"/>
            <a:ext cx="335347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780116" y="1425808"/>
            <a:ext cx="3169086" cy="400110"/>
          </a:xfrm>
          <a:prstGeom prst="rect">
            <a:avLst/>
          </a:prstGeom>
          <a:noFill/>
        </p:spPr>
        <p:txBody>
          <a:bodyPr wrap="square" rtlCol="0">
            <a:spAutoFit/>
          </a:bodyPr>
          <a:lstStyle/>
          <a:p>
            <a:r>
              <a:rPr lang="en-US" altLang="zh-CN" sz="2000" dirty="0" smtClean="0">
                <a:latin typeface="+mj-lt"/>
              </a:rPr>
              <a:t>Optimization</a:t>
            </a:r>
            <a:endParaRPr lang="zh-CN" altLang="en-US" sz="2000" dirty="0">
              <a:latin typeface="+mj-lt"/>
            </a:endParaRPr>
          </a:p>
        </p:txBody>
      </p:sp>
      <p:pic>
        <p:nvPicPr>
          <p:cNvPr id="7" name="图片 6"/>
          <p:cNvPicPr>
            <a:picLocks noChangeAspect="1"/>
          </p:cNvPicPr>
          <p:nvPr/>
        </p:nvPicPr>
        <p:blipFill rotWithShape="1">
          <a:blip r:embed="rId3">
            <a:clrChange>
              <a:clrFrom>
                <a:srgbClr val="FFFFFF"/>
              </a:clrFrom>
              <a:clrTo>
                <a:srgbClr val="FFFFFF">
                  <a:alpha val="0"/>
                </a:srgbClr>
              </a:clrTo>
            </a:clrChange>
          </a:blip>
          <a:srcRect l="16581" t="13425" r="35114" b="45322"/>
          <a:stretch/>
        </p:blipFill>
        <p:spPr>
          <a:xfrm>
            <a:off x="7019364" y="936925"/>
            <a:ext cx="4545106" cy="2570235"/>
          </a:xfrm>
          <a:prstGeom prst="rect">
            <a:avLst/>
          </a:prstGeom>
        </p:spPr>
      </p:pic>
      <p:sp>
        <p:nvSpPr>
          <p:cNvPr id="2" name="矩形 1"/>
          <p:cNvSpPr/>
          <p:nvPr/>
        </p:nvSpPr>
        <p:spPr>
          <a:xfrm>
            <a:off x="1226653" y="2604872"/>
            <a:ext cx="3195105" cy="507831"/>
          </a:xfrm>
          <a:prstGeom prst="rect">
            <a:avLst/>
          </a:prstGeom>
        </p:spPr>
        <p:txBody>
          <a:bodyPr wrap="none">
            <a:spAutoFit/>
          </a:bodyPr>
          <a:lstStyle/>
          <a:p>
            <a:pPr>
              <a:lnSpc>
                <a:spcPct val="150000"/>
              </a:lnSpc>
            </a:pPr>
            <a:r>
              <a:rPr lang="en-US" altLang="zh-CN" dirty="0"/>
              <a:t>RCS</a:t>
            </a:r>
            <a:r>
              <a:rPr lang="en-US" altLang="zh-CN" baseline="-25000" dirty="0"/>
              <a:t>Alice </a:t>
            </a:r>
            <a:r>
              <a:rPr lang="en-US" altLang="zh-CN" dirty="0"/>
              <a:t>= { ( Bob </a:t>
            </a:r>
            <a:r>
              <a:rPr lang="en-US" altLang="zh-CN" b="1" dirty="0"/>
              <a:t>,</a:t>
            </a:r>
            <a:r>
              <a:rPr lang="en-US" altLang="zh-CN" dirty="0"/>
              <a:t> 1 </a:t>
            </a:r>
            <a:r>
              <a:rPr lang="en-US" altLang="zh-CN" dirty="0" smtClean="0"/>
              <a:t>) </a:t>
            </a:r>
            <a:r>
              <a:rPr lang="en-US" altLang="zh-CN" b="1" dirty="0" smtClean="0"/>
              <a:t>,</a:t>
            </a:r>
            <a:r>
              <a:rPr lang="en-US" altLang="zh-CN" dirty="0" smtClean="0"/>
              <a:t> </a:t>
            </a:r>
            <a:r>
              <a:rPr lang="en-US" altLang="zh-CN" b="1" dirty="0" smtClean="0"/>
              <a:t>……</a:t>
            </a:r>
            <a:r>
              <a:rPr lang="en-US" altLang="zh-CN" dirty="0" smtClean="0"/>
              <a:t> </a:t>
            </a:r>
            <a:r>
              <a:rPr lang="en-US" altLang="zh-CN" dirty="0"/>
              <a:t>}</a:t>
            </a:r>
          </a:p>
        </p:txBody>
      </p:sp>
      <p:sp>
        <p:nvSpPr>
          <p:cNvPr id="8" name="矩形 7"/>
          <p:cNvSpPr/>
          <p:nvPr/>
        </p:nvSpPr>
        <p:spPr>
          <a:xfrm>
            <a:off x="1225249" y="3112703"/>
            <a:ext cx="3191964" cy="456535"/>
          </a:xfrm>
          <a:prstGeom prst="rect">
            <a:avLst/>
          </a:prstGeom>
        </p:spPr>
        <p:txBody>
          <a:bodyPr wrap="none">
            <a:spAutoFit/>
          </a:bodyPr>
          <a:lstStyle/>
          <a:p>
            <a:pPr>
              <a:lnSpc>
                <a:spcPct val="150000"/>
              </a:lnSpc>
            </a:pPr>
            <a:r>
              <a:rPr lang="en-US" altLang="zh-CN" dirty="0" smtClean="0"/>
              <a:t>RCS</a:t>
            </a:r>
            <a:r>
              <a:rPr lang="en-US" altLang="zh-CN" baseline="-25000" dirty="0" smtClean="0"/>
              <a:t>Bob  </a:t>
            </a:r>
            <a:r>
              <a:rPr lang="en-US" altLang="zh-CN" dirty="0" smtClean="0"/>
              <a:t>= </a:t>
            </a:r>
            <a:r>
              <a:rPr lang="en-US" altLang="zh-CN" dirty="0"/>
              <a:t>{ ( </a:t>
            </a:r>
            <a:r>
              <a:rPr lang="en-US" altLang="zh-CN" dirty="0" smtClean="0"/>
              <a:t>Alice</a:t>
            </a:r>
            <a:r>
              <a:rPr lang="en-US" altLang="zh-CN" b="1" dirty="0" smtClean="0"/>
              <a:t>,</a:t>
            </a:r>
            <a:r>
              <a:rPr lang="en-US" altLang="zh-CN" dirty="0" smtClean="0"/>
              <a:t> </a:t>
            </a:r>
            <a:r>
              <a:rPr lang="en-US" altLang="zh-CN" dirty="0"/>
              <a:t>1 </a:t>
            </a:r>
            <a:r>
              <a:rPr lang="en-US" altLang="zh-CN" dirty="0" smtClean="0"/>
              <a:t>) </a:t>
            </a:r>
            <a:r>
              <a:rPr lang="en-US" altLang="zh-CN" b="1" dirty="0" smtClean="0"/>
              <a:t>,</a:t>
            </a:r>
            <a:r>
              <a:rPr lang="en-US" altLang="zh-CN" dirty="0" smtClean="0"/>
              <a:t> </a:t>
            </a:r>
            <a:r>
              <a:rPr lang="en-US" altLang="zh-CN" b="1" dirty="0" smtClean="0"/>
              <a:t>……</a:t>
            </a:r>
            <a:r>
              <a:rPr lang="en-US" altLang="zh-CN" dirty="0" smtClean="0"/>
              <a:t> </a:t>
            </a:r>
            <a:r>
              <a:rPr lang="en-US" altLang="zh-CN" dirty="0"/>
              <a:t>}</a:t>
            </a:r>
          </a:p>
        </p:txBody>
      </p:sp>
      <p:sp>
        <p:nvSpPr>
          <p:cNvPr id="3" name="乘号 2"/>
          <p:cNvSpPr/>
          <p:nvPr/>
        </p:nvSpPr>
        <p:spPr>
          <a:xfrm>
            <a:off x="2642460" y="3028606"/>
            <a:ext cx="808847" cy="741956"/>
          </a:xfrm>
          <a:prstGeom prst="mathMultiply">
            <a:avLst>
              <a:gd name="adj1" fmla="val 533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25249" y="3824964"/>
            <a:ext cx="1697901" cy="369332"/>
          </a:xfrm>
          <a:prstGeom prst="rect">
            <a:avLst/>
          </a:prstGeom>
        </p:spPr>
        <p:txBody>
          <a:bodyPr wrap="none">
            <a:spAutoFit/>
          </a:bodyPr>
          <a:lstStyle/>
          <a:p>
            <a:r>
              <a:rPr lang="zh-CN" altLang="en-US" b="1" dirty="0" smtClean="0"/>
              <a:t>pivot strategy</a:t>
            </a:r>
            <a:endParaRPr lang="en-US" altLang="zh-CN" b="1" dirty="0"/>
          </a:p>
        </p:txBody>
      </p:sp>
      <p:sp>
        <p:nvSpPr>
          <p:cNvPr id="10" name="矩形 9"/>
          <p:cNvSpPr/>
          <p:nvPr/>
        </p:nvSpPr>
        <p:spPr>
          <a:xfrm>
            <a:off x="891777" y="2100476"/>
            <a:ext cx="3429144" cy="369332"/>
          </a:xfrm>
          <a:prstGeom prst="rect">
            <a:avLst/>
          </a:prstGeom>
        </p:spPr>
        <p:txBody>
          <a:bodyPr wrap="none">
            <a:spAutoFit/>
          </a:bodyPr>
          <a:lstStyle/>
          <a:p>
            <a:pPr marL="342900" indent="-342900">
              <a:buFont typeface="+mj-lt"/>
              <a:buAutoNum type="alphaLcParenR"/>
            </a:pPr>
            <a:r>
              <a:rPr lang="en-US" altLang="zh-CN" dirty="0" smtClean="0"/>
              <a:t>RCS </a:t>
            </a:r>
            <a:r>
              <a:rPr lang="zh-CN" altLang="en-US" dirty="0" smtClean="0"/>
              <a:t>are </a:t>
            </a:r>
            <a:r>
              <a:rPr lang="zh-CN" altLang="en-US" dirty="0"/>
              <a:t>heavily </a:t>
            </a:r>
            <a:r>
              <a:rPr lang="zh-CN" altLang="en-US" dirty="0" smtClean="0"/>
              <a:t>redundant </a:t>
            </a:r>
            <a:r>
              <a:rPr lang="en-US" altLang="zh-CN" dirty="0" smtClean="0"/>
              <a:t>;</a:t>
            </a:r>
            <a:endParaRPr lang="en-US" altLang="zh-CN" dirty="0"/>
          </a:p>
        </p:txBody>
      </p:sp>
      <p:sp>
        <p:nvSpPr>
          <p:cNvPr id="12" name="灯片编号占位符 11"/>
          <p:cNvSpPr>
            <a:spLocks noGrp="1"/>
          </p:cNvSpPr>
          <p:nvPr>
            <p:ph type="sldNum" sz="quarter" idx="12"/>
          </p:nvPr>
        </p:nvSpPr>
        <p:spPr>
          <a:xfrm>
            <a:off x="10591980" y="6356350"/>
            <a:ext cx="761820" cy="365125"/>
          </a:xfrm>
        </p:spPr>
        <p:txBody>
          <a:bodyPr/>
          <a:lstStyle/>
          <a:p>
            <a:fld id="{3421685F-CAB6-4DB2-B1E5-AC83AB7F8612}" type="slidenum">
              <a:rPr lang="zh-CN" altLang="en-US" smtClean="0"/>
              <a:pPr/>
              <a:t>43</a:t>
            </a:fld>
            <a:r>
              <a:rPr lang="en-US" altLang="zh-CN" dirty="0"/>
              <a:t> </a:t>
            </a:r>
            <a:r>
              <a:rPr lang="en-US" altLang="zh-CN" dirty="0" smtClean="0"/>
              <a:t>/21</a:t>
            </a:r>
            <a:endParaRPr lang="zh-CN" altLang="en-US" dirty="0"/>
          </a:p>
        </p:txBody>
      </p:sp>
      <p:grpSp>
        <p:nvGrpSpPr>
          <p:cNvPr id="40" name="组合 39"/>
          <p:cNvGrpSpPr/>
          <p:nvPr/>
        </p:nvGrpSpPr>
        <p:grpSpPr>
          <a:xfrm>
            <a:off x="7407678" y="4199714"/>
            <a:ext cx="627678" cy="821549"/>
            <a:chOff x="2288084" y="4276832"/>
            <a:chExt cx="627678" cy="821549"/>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8084" y="4276832"/>
              <a:ext cx="627678" cy="627678"/>
            </a:xfrm>
            <a:prstGeom prst="rect">
              <a:avLst/>
            </a:prstGeom>
          </p:spPr>
        </p:pic>
        <p:sp>
          <p:nvSpPr>
            <p:cNvPr id="42" name="文本框 41"/>
            <p:cNvSpPr txBox="1"/>
            <p:nvPr/>
          </p:nvSpPr>
          <p:spPr>
            <a:xfrm>
              <a:off x="2311379" y="4821382"/>
              <a:ext cx="569460" cy="276999"/>
            </a:xfrm>
            <a:prstGeom prst="rect">
              <a:avLst/>
            </a:prstGeom>
            <a:noFill/>
          </p:spPr>
          <p:txBody>
            <a:bodyPr wrap="square" rtlCol="0">
              <a:spAutoFit/>
            </a:bodyPr>
            <a:lstStyle/>
            <a:p>
              <a:pPr algn="ctr"/>
              <a:r>
                <a:rPr lang="en-US" altLang="zh-CN" sz="1200" b="1" dirty="0" smtClean="0"/>
                <a:t>Alice</a:t>
              </a:r>
              <a:endParaRPr lang="zh-CN" altLang="en-US" sz="1200" b="1" dirty="0"/>
            </a:p>
          </p:txBody>
        </p:sp>
      </p:grpSp>
      <p:grpSp>
        <p:nvGrpSpPr>
          <p:cNvPr id="72" name="组合 71"/>
          <p:cNvGrpSpPr/>
          <p:nvPr/>
        </p:nvGrpSpPr>
        <p:grpSpPr>
          <a:xfrm>
            <a:off x="6370728" y="4721483"/>
            <a:ext cx="2703792" cy="1472062"/>
            <a:chOff x="6370728" y="4721483"/>
            <a:chExt cx="2703792" cy="1472062"/>
          </a:xfrm>
        </p:grpSpPr>
        <p:grpSp>
          <p:nvGrpSpPr>
            <p:cNvPr id="31" name="组合 30"/>
            <p:cNvGrpSpPr/>
            <p:nvPr/>
          </p:nvGrpSpPr>
          <p:grpSpPr>
            <a:xfrm>
              <a:off x="6370728" y="4721483"/>
              <a:ext cx="674560" cy="860632"/>
              <a:chOff x="5900299" y="5217913"/>
              <a:chExt cx="674560" cy="860632"/>
            </a:xfrm>
          </p:grpSpPr>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33" name="文本框 32"/>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Xavier</a:t>
                </a:r>
                <a:endParaRPr lang="zh-CN" altLang="en-US" sz="1200" b="1" dirty="0"/>
              </a:p>
            </p:txBody>
          </p:sp>
        </p:grpSp>
        <p:grpSp>
          <p:nvGrpSpPr>
            <p:cNvPr id="34" name="组合 33"/>
            <p:cNvGrpSpPr/>
            <p:nvPr/>
          </p:nvGrpSpPr>
          <p:grpSpPr>
            <a:xfrm>
              <a:off x="8399960" y="4722258"/>
              <a:ext cx="674560" cy="859857"/>
              <a:chOff x="5900298" y="5218688"/>
              <a:chExt cx="674560" cy="859857"/>
            </a:xfrm>
          </p:grpSpPr>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298" y="5218688"/>
                <a:ext cx="674559" cy="674559"/>
              </a:xfrm>
              <a:prstGeom prst="rect">
                <a:avLst/>
              </a:prstGeom>
            </p:spPr>
          </p:pic>
          <p:sp>
            <p:nvSpPr>
              <p:cNvPr id="36" name="文本框 35"/>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Yann</a:t>
                </a:r>
                <a:endParaRPr lang="zh-CN" altLang="en-US" sz="1200" b="1" dirty="0"/>
              </a:p>
            </p:txBody>
          </p:sp>
        </p:grpSp>
        <p:grpSp>
          <p:nvGrpSpPr>
            <p:cNvPr id="37" name="组合 36"/>
            <p:cNvGrpSpPr/>
            <p:nvPr/>
          </p:nvGrpSpPr>
          <p:grpSpPr>
            <a:xfrm>
              <a:off x="7407678" y="5365069"/>
              <a:ext cx="580890" cy="828476"/>
              <a:chOff x="2437831" y="3324332"/>
              <a:chExt cx="580890" cy="828476"/>
            </a:xfrm>
          </p:grpSpPr>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6853" y="3324332"/>
                <a:ext cx="561868" cy="561868"/>
              </a:xfrm>
              <a:prstGeom prst="rect">
                <a:avLst/>
              </a:prstGeom>
            </p:spPr>
          </p:pic>
          <p:sp>
            <p:nvSpPr>
              <p:cNvPr id="39" name="文本框 38"/>
              <p:cNvSpPr txBox="1"/>
              <p:nvPr/>
            </p:nvSpPr>
            <p:spPr>
              <a:xfrm>
                <a:off x="2437831" y="3875809"/>
                <a:ext cx="569460" cy="276999"/>
              </a:xfrm>
              <a:prstGeom prst="rect">
                <a:avLst/>
              </a:prstGeom>
              <a:noFill/>
            </p:spPr>
            <p:txBody>
              <a:bodyPr wrap="square" rtlCol="0">
                <a:spAutoFit/>
              </a:bodyPr>
              <a:lstStyle/>
              <a:p>
                <a:pPr algn="ctr"/>
                <a:r>
                  <a:rPr lang="en-US" altLang="zh-CN" sz="1200" b="1" dirty="0" smtClean="0"/>
                  <a:t>Bob</a:t>
                </a:r>
                <a:endParaRPr lang="zh-CN" altLang="en-US" sz="1200" b="1" dirty="0"/>
              </a:p>
            </p:txBody>
          </p:sp>
        </p:grpSp>
        <p:cxnSp>
          <p:nvCxnSpPr>
            <p:cNvPr id="43" name="直接连接符 42"/>
            <p:cNvCxnSpPr>
              <a:stCxn id="36" idx="1"/>
              <a:endCxn id="38" idx="3"/>
            </p:cNvCxnSpPr>
            <p:nvPr/>
          </p:nvCxnSpPr>
          <p:spPr>
            <a:xfrm flipH="1">
              <a:off x="7988568" y="5443616"/>
              <a:ext cx="411393" cy="202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2"/>
              <a:endCxn id="38" idx="0"/>
            </p:cNvCxnSpPr>
            <p:nvPr/>
          </p:nvCxnSpPr>
          <p:spPr>
            <a:xfrm flipH="1">
              <a:off x="7707634" y="5021263"/>
              <a:ext cx="8069" cy="343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3" idx="3"/>
              <a:endCxn id="38" idx="1"/>
            </p:cNvCxnSpPr>
            <p:nvPr/>
          </p:nvCxnSpPr>
          <p:spPr>
            <a:xfrm>
              <a:off x="7045287" y="5443616"/>
              <a:ext cx="381413" cy="202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2315443" y="4145313"/>
            <a:ext cx="2727659" cy="2006794"/>
            <a:chOff x="2315443" y="4145313"/>
            <a:chExt cx="2727659" cy="2006794"/>
          </a:xfrm>
        </p:grpSpPr>
        <p:grpSp>
          <p:nvGrpSpPr>
            <p:cNvPr id="16" name="组合 15"/>
            <p:cNvGrpSpPr/>
            <p:nvPr/>
          </p:nvGrpSpPr>
          <p:grpSpPr>
            <a:xfrm>
              <a:off x="3321524" y="5330558"/>
              <a:ext cx="627678" cy="821549"/>
              <a:chOff x="2288084" y="4276832"/>
              <a:chExt cx="627678" cy="821549"/>
            </a:xfrm>
          </p:grpSpPr>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8084" y="4276832"/>
                <a:ext cx="627678" cy="627678"/>
              </a:xfrm>
              <a:prstGeom prst="rect">
                <a:avLst/>
              </a:prstGeom>
            </p:spPr>
          </p:pic>
          <p:sp>
            <p:nvSpPr>
              <p:cNvPr id="18" name="文本框 17"/>
              <p:cNvSpPr txBox="1"/>
              <p:nvPr/>
            </p:nvSpPr>
            <p:spPr>
              <a:xfrm>
                <a:off x="2311379" y="4821382"/>
                <a:ext cx="569460" cy="276999"/>
              </a:xfrm>
              <a:prstGeom prst="rect">
                <a:avLst/>
              </a:prstGeom>
              <a:noFill/>
            </p:spPr>
            <p:txBody>
              <a:bodyPr wrap="square" rtlCol="0">
                <a:spAutoFit/>
              </a:bodyPr>
              <a:lstStyle/>
              <a:p>
                <a:pPr algn="ctr"/>
                <a:r>
                  <a:rPr lang="en-US" altLang="zh-CN" sz="1200" b="1" dirty="0" smtClean="0"/>
                  <a:t>Alice</a:t>
                </a:r>
                <a:endParaRPr lang="zh-CN" altLang="en-US" sz="1200" b="1" dirty="0"/>
              </a:p>
            </p:txBody>
          </p:sp>
        </p:grpSp>
        <p:cxnSp>
          <p:nvCxnSpPr>
            <p:cNvPr id="28" name="直接连接符 27"/>
            <p:cNvCxnSpPr>
              <a:stCxn id="17" idx="1"/>
              <a:endCxn id="59" idx="3"/>
            </p:cNvCxnSpPr>
            <p:nvPr/>
          </p:nvCxnSpPr>
          <p:spPr>
            <a:xfrm flipH="1" flipV="1">
              <a:off x="2990002" y="5500720"/>
              <a:ext cx="331522" cy="143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5" idx="1"/>
              <a:endCxn id="17" idx="3"/>
            </p:cNvCxnSpPr>
            <p:nvPr/>
          </p:nvCxnSpPr>
          <p:spPr>
            <a:xfrm flipH="1">
              <a:off x="3949202" y="5505898"/>
              <a:ext cx="419340" cy="138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5" idx="2"/>
              <a:endCxn id="17" idx="0"/>
            </p:cNvCxnSpPr>
            <p:nvPr/>
          </p:nvCxnSpPr>
          <p:spPr>
            <a:xfrm flipH="1">
              <a:off x="3635363" y="5005945"/>
              <a:ext cx="2559" cy="324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368542" y="4783765"/>
              <a:ext cx="674560" cy="860632"/>
              <a:chOff x="5900299" y="5217913"/>
              <a:chExt cx="674560" cy="860632"/>
            </a:xfrm>
          </p:grpSpPr>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55" name="文本框 54"/>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Dave</a:t>
                </a:r>
                <a:endParaRPr lang="zh-CN" altLang="en-US" sz="1200" b="1" dirty="0"/>
              </a:p>
            </p:txBody>
          </p:sp>
        </p:grpSp>
        <p:grpSp>
          <p:nvGrpSpPr>
            <p:cNvPr id="57" name="组合 56"/>
            <p:cNvGrpSpPr/>
            <p:nvPr/>
          </p:nvGrpSpPr>
          <p:grpSpPr>
            <a:xfrm>
              <a:off x="2315443" y="4778587"/>
              <a:ext cx="674560" cy="860632"/>
              <a:chOff x="5900299" y="5217913"/>
              <a:chExt cx="674560" cy="860632"/>
            </a:xfrm>
          </p:grpSpPr>
          <p:pic>
            <p:nvPicPr>
              <p:cNvPr id="58" name="图片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59" name="文本框 58"/>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Carl</a:t>
                </a:r>
                <a:endParaRPr lang="zh-CN" altLang="en-US" sz="1200" b="1" dirty="0"/>
              </a:p>
            </p:txBody>
          </p:sp>
        </p:grpSp>
        <p:grpSp>
          <p:nvGrpSpPr>
            <p:cNvPr id="63" name="组合 62"/>
            <p:cNvGrpSpPr/>
            <p:nvPr/>
          </p:nvGrpSpPr>
          <p:grpSpPr>
            <a:xfrm>
              <a:off x="3300642" y="4145313"/>
              <a:ext cx="674560" cy="860632"/>
              <a:chOff x="5900299" y="5217913"/>
              <a:chExt cx="674560" cy="860632"/>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301" y="5217913"/>
                <a:ext cx="674558" cy="674558"/>
              </a:xfrm>
              <a:prstGeom prst="rect">
                <a:avLst/>
              </a:prstGeom>
            </p:spPr>
          </p:pic>
          <p:sp>
            <p:nvSpPr>
              <p:cNvPr id="65" name="文本框 64"/>
              <p:cNvSpPr txBox="1"/>
              <p:nvPr/>
            </p:nvSpPr>
            <p:spPr>
              <a:xfrm>
                <a:off x="5900299" y="5801546"/>
                <a:ext cx="674559" cy="276999"/>
              </a:xfrm>
              <a:prstGeom prst="rect">
                <a:avLst/>
              </a:prstGeom>
              <a:noFill/>
            </p:spPr>
            <p:txBody>
              <a:bodyPr wrap="square" rtlCol="0">
                <a:spAutoFit/>
              </a:bodyPr>
              <a:lstStyle/>
              <a:p>
                <a:pPr algn="ctr"/>
                <a:r>
                  <a:rPr lang="en-US" altLang="zh-CN" sz="1200" b="1" dirty="0" smtClean="0"/>
                  <a:t>Ela</a:t>
                </a:r>
                <a:endParaRPr lang="zh-CN" altLang="en-US" sz="1200" b="1" dirty="0"/>
              </a:p>
            </p:txBody>
          </p:sp>
        </p:grpSp>
      </p:grpSp>
      <p:sp>
        <p:nvSpPr>
          <p:cNvPr id="67" name="矩形 66"/>
          <p:cNvSpPr/>
          <p:nvPr/>
        </p:nvSpPr>
        <p:spPr>
          <a:xfrm>
            <a:off x="2206832" y="6215492"/>
            <a:ext cx="3536737" cy="461665"/>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Similarity </a:t>
            </a:r>
            <a:r>
              <a:rPr lang="en-US" altLang="zh-CN" sz="2400" dirty="0">
                <a:latin typeface="微软雅黑" panose="020B0503020204020204" pitchFamily="34" charset="-122"/>
                <a:ea typeface="微软雅黑" panose="020B0503020204020204" pitchFamily="34" charset="-122"/>
              </a:rPr>
              <a:t>= </a:t>
            </a:r>
            <a:r>
              <a:rPr lang="en-US" altLang="zh-CN" sz="2400" b="1" dirty="0">
                <a:solidFill>
                  <a:srgbClr val="252525"/>
                </a:solidFill>
                <a:latin typeface="Calibri" panose="020F0502020204030204" pitchFamily="34" charset="0"/>
              </a:rPr>
              <a:t>f</a:t>
            </a:r>
            <a:r>
              <a:rPr lang="en-US" altLang="zh-CN" sz="2400" b="1" baseline="-25000" dirty="0">
                <a:solidFill>
                  <a:srgbClr val="252525"/>
                </a:solidFill>
                <a:latin typeface="Calibri" panose="020F0502020204030204" pitchFamily="34" charset="0"/>
              </a:rPr>
              <a:t>sim</a:t>
            </a:r>
            <a:r>
              <a:rPr lang="en-US" altLang="zh-CN" sz="2400" b="1" dirty="0">
                <a:solidFill>
                  <a:srgbClr val="252525"/>
                </a:solidFill>
                <a:latin typeface="Calibri" panose="020F0502020204030204" pitchFamily="34" charset="0"/>
              </a:rPr>
              <a:t> ( </a:t>
            </a:r>
            <a:r>
              <a:rPr lang="en-US" altLang="zh-CN" sz="2400" b="1" dirty="0" smtClean="0">
                <a:solidFill>
                  <a:srgbClr val="252525"/>
                </a:solidFill>
                <a:latin typeface="Calibri" panose="020F0502020204030204" pitchFamily="34" charset="0"/>
              </a:rPr>
              <a:t>Alice, Bob) </a:t>
            </a:r>
            <a:endParaRPr lang="zh-CN" altLang="en-US" sz="2400" b="1" dirty="0">
              <a:solidFill>
                <a:srgbClr val="252525"/>
              </a:solidFill>
              <a:latin typeface="Calibri" panose="020F0502020204030204" pitchFamily="34" charset="0"/>
            </a:endParaRPr>
          </a:p>
        </p:txBody>
      </p:sp>
    </p:spTree>
    <p:extLst>
      <p:ext uri="{BB962C8B-B14F-4D97-AF65-F5344CB8AC3E}">
        <p14:creationId xmlns:p14="http://schemas.microsoft.com/office/powerpoint/2010/main" val="15878053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4*#ppt_w"/>
                                          </p:val>
                                        </p:tav>
                                        <p:tav tm="100000">
                                          <p:val>
                                            <p:strVal val="#ppt_w"/>
                                          </p:val>
                                        </p:tav>
                                      </p:tavLst>
                                    </p:anim>
                                    <p:anim calcmode="lin" valueType="num">
                                      <p:cBhvr>
                                        <p:cTn id="2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75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down)">
                                      <p:cBhvr>
                                        <p:cTn id="56" dur="500"/>
                                        <p:tgtEl>
                                          <p:spTgt spid="40"/>
                                        </p:tgtEl>
                                      </p:cBhvr>
                                    </p:animEffect>
                                  </p:childTnLst>
                                </p:cTn>
                              </p:par>
                              <p:par>
                                <p:cTn id="57" presetID="22" presetClass="exit" presetSubtype="4" fill="hold" nodeType="withEffect">
                                  <p:stCondLst>
                                    <p:cond delay="0"/>
                                  </p:stCondLst>
                                  <p:childTnLst>
                                    <p:animEffect transition="out" filter="wipe(down)">
                                      <p:cBhvr>
                                        <p:cTn id="58" dur="500"/>
                                        <p:tgtEl>
                                          <p:spTgt spid="68"/>
                                        </p:tgtEl>
                                      </p:cBhvr>
                                    </p:animEffect>
                                    <p:set>
                                      <p:cBhvr>
                                        <p:cTn id="59"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animBg="1"/>
      <p:bldP spid="9" grpId="0"/>
      <p:bldP spid="10" grpId="0"/>
      <p:bldP spid="6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0916" y="644538"/>
            <a:ext cx="3353474"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780116" y="1425808"/>
            <a:ext cx="3169086" cy="400110"/>
          </a:xfrm>
          <a:prstGeom prst="rect">
            <a:avLst/>
          </a:prstGeom>
          <a:noFill/>
        </p:spPr>
        <p:txBody>
          <a:bodyPr wrap="square" rtlCol="0">
            <a:spAutoFit/>
          </a:bodyPr>
          <a:lstStyle/>
          <a:p>
            <a:r>
              <a:rPr lang="en-US" altLang="zh-CN" sz="2000" dirty="0" smtClean="0">
                <a:latin typeface="+mj-lt"/>
              </a:rPr>
              <a:t>Optimization</a:t>
            </a:r>
            <a:endParaRPr lang="zh-CN" altLang="en-US" sz="2000" dirty="0">
              <a:latin typeface="+mj-lt"/>
            </a:endParaRPr>
          </a:p>
        </p:txBody>
      </p:sp>
      <p:sp>
        <p:nvSpPr>
          <p:cNvPr id="10" name="矩形 9"/>
          <p:cNvSpPr/>
          <p:nvPr/>
        </p:nvSpPr>
        <p:spPr>
          <a:xfrm>
            <a:off x="891777" y="2100476"/>
            <a:ext cx="3429144" cy="369332"/>
          </a:xfrm>
          <a:prstGeom prst="rect">
            <a:avLst/>
          </a:prstGeom>
        </p:spPr>
        <p:txBody>
          <a:bodyPr wrap="none">
            <a:spAutoFit/>
          </a:bodyPr>
          <a:lstStyle/>
          <a:p>
            <a:pPr marL="342900" indent="-342900">
              <a:buFont typeface="+mj-lt"/>
              <a:buAutoNum type="alphaLcParenR"/>
            </a:pPr>
            <a:r>
              <a:rPr lang="en-US" altLang="zh-CN" dirty="0" smtClean="0"/>
              <a:t>RCS </a:t>
            </a:r>
            <a:r>
              <a:rPr lang="zh-CN" altLang="en-US" dirty="0" smtClean="0"/>
              <a:t>are </a:t>
            </a:r>
            <a:r>
              <a:rPr lang="zh-CN" altLang="en-US" dirty="0"/>
              <a:t>heavily </a:t>
            </a:r>
            <a:r>
              <a:rPr lang="zh-CN" altLang="en-US" dirty="0" smtClean="0"/>
              <a:t>redundant </a:t>
            </a:r>
            <a:r>
              <a:rPr lang="en-US" altLang="zh-CN" dirty="0" smtClean="0"/>
              <a:t>;</a:t>
            </a:r>
            <a:endParaRPr lang="en-US" altLang="zh-CN" dirty="0"/>
          </a:p>
        </p:txBody>
      </p:sp>
      <p:sp>
        <p:nvSpPr>
          <p:cNvPr id="11" name="矩形 10"/>
          <p:cNvSpPr/>
          <p:nvPr/>
        </p:nvSpPr>
        <p:spPr>
          <a:xfrm>
            <a:off x="891777" y="2744366"/>
            <a:ext cx="4960383" cy="923330"/>
          </a:xfrm>
          <a:prstGeom prst="rect">
            <a:avLst/>
          </a:prstGeom>
        </p:spPr>
        <p:txBody>
          <a:bodyPr wrap="square">
            <a:spAutoFit/>
          </a:bodyPr>
          <a:lstStyle/>
          <a:p>
            <a:pPr marL="342900" indent="-342900">
              <a:lnSpc>
                <a:spcPct val="150000"/>
              </a:lnSpc>
              <a:buFont typeface="+mj-lt"/>
              <a:buAutoNum type="alphaLcParenR" startAt="2"/>
            </a:pPr>
            <a:r>
              <a:rPr lang="en-US" altLang="zh-CN" dirty="0"/>
              <a:t>simplify the initialization </a:t>
            </a:r>
            <a:r>
              <a:rPr lang="en-US" altLang="zh-CN" dirty="0" smtClean="0"/>
              <a:t>of neighborhoods </a:t>
            </a:r>
            <a:r>
              <a:rPr lang="en-US" altLang="zh-CN" dirty="0"/>
              <a:t>at the start of the </a:t>
            </a:r>
            <a:r>
              <a:rPr lang="en-US" altLang="zh-CN" dirty="0" smtClean="0"/>
              <a:t>refinement </a:t>
            </a:r>
            <a:r>
              <a:rPr lang="en-US" altLang="zh-CN" dirty="0"/>
              <a:t>phase</a:t>
            </a:r>
            <a:r>
              <a:rPr lang="zh-CN" altLang="en-US" dirty="0" smtClean="0"/>
              <a:t> </a:t>
            </a:r>
            <a:r>
              <a:rPr lang="en-US" altLang="zh-CN" dirty="0" smtClean="0"/>
              <a:t>;</a:t>
            </a:r>
            <a:endParaRPr lang="en-US" altLang="zh-CN" dirty="0"/>
          </a:p>
        </p:txBody>
      </p:sp>
      <p:pic>
        <p:nvPicPr>
          <p:cNvPr id="13" name="图片 12"/>
          <p:cNvPicPr>
            <a:picLocks noChangeAspect="1"/>
          </p:cNvPicPr>
          <p:nvPr/>
        </p:nvPicPr>
        <p:blipFill rotWithShape="1">
          <a:blip r:embed="rId2">
            <a:clrChange>
              <a:clrFrom>
                <a:srgbClr val="FFFFFF"/>
              </a:clrFrom>
              <a:clrTo>
                <a:srgbClr val="FFFFFF">
                  <a:alpha val="0"/>
                </a:srgbClr>
              </a:clrTo>
            </a:clrChange>
          </a:blip>
          <a:srcRect l="4937" t="3848" r="2333" b="14840"/>
          <a:stretch/>
        </p:blipFill>
        <p:spPr>
          <a:xfrm>
            <a:off x="6400723" y="873125"/>
            <a:ext cx="5455997" cy="4154487"/>
          </a:xfrm>
          <a:prstGeom prst="rect">
            <a:avLst/>
          </a:prstGeom>
        </p:spPr>
      </p:pic>
      <p:sp>
        <p:nvSpPr>
          <p:cNvPr id="15" name="椭圆 14"/>
          <p:cNvSpPr/>
          <p:nvPr/>
        </p:nvSpPr>
        <p:spPr>
          <a:xfrm>
            <a:off x="6728717" y="873125"/>
            <a:ext cx="2406489" cy="24064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a:xfrm>
            <a:off x="10591980" y="6356350"/>
            <a:ext cx="761820" cy="365125"/>
          </a:xfrm>
        </p:spPr>
        <p:txBody>
          <a:bodyPr/>
          <a:lstStyle/>
          <a:p>
            <a:r>
              <a:rPr lang="en-US" altLang="zh-CN" dirty="0" smtClean="0"/>
              <a:t>12 /21</a:t>
            </a:r>
            <a:endParaRPr lang="zh-CN" altLang="en-US" dirty="0"/>
          </a:p>
        </p:txBody>
      </p:sp>
    </p:spTree>
    <p:extLst>
      <p:ext uri="{BB962C8B-B14F-4D97-AF65-F5344CB8AC3E}">
        <p14:creationId xmlns:p14="http://schemas.microsoft.com/office/powerpoint/2010/main" val="309451044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798" y="827092"/>
            <a:ext cx="10746014" cy="461665"/>
          </a:xfrm>
          <a:prstGeom prst="rect">
            <a:avLst/>
          </a:prstGeom>
        </p:spPr>
        <p:txBody>
          <a:bodyPr wrap="square">
            <a:spAutoFit/>
          </a:bodyPr>
          <a:lstStyle/>
          <a:p>
            <a:r>
              <a:rPr lang="en-US" altLang="zh-CN" sz="2400" dirty="0" smtClean="0"/>
              <a:t>2. Combining Scalability and Efficiency with Opinion-Aware Models  </a:t>
            </a:r>
            <a:r>
              <a:rPr lang="en-US" altLang="zh-CN" sz="2400" dirty="0">
                <a:solidFill>
                  <a:srgbClr val="00B0F0"/>
                </a:solidFill>
              </a:rPr>
              <a:t>(SIGMOD-2016)</a:t>
            </a:r>
            <a:endParaRPr lang="zh-CN" altLang="en-US" sz="2400" dirty="0">
              <a:solidFill>
                <a:srgbClr val="00B0F0"/>
              </a:solidFill>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032102" y="2208893"/>
            <a:ext cx="10029825" cy="1181100"/>
          </a:xfrm>
          <a:prstGeom prst="rect">
            <a:avLst/>
          </a:prstGeom>
        </p:spPr>
      </p:pic>
      <p:sp>
        <p:nvSpPr>
          <p:cNvPr id="5" name="文本框 4"/>
          <p:cNvSpPr txBox="1"/>
          <p:nvPr/>
        </p:nvSpPr>
        <p:spPr>
          <a:xfrm>
            <a:off x="653142" y="4440758"/>
            <a:ext cx="8263801" cy="369332"/>
          </a:xfrm>
          <a:prstGeom prst="rect">
            <a:avLst/>
          </a:prstGeom>
          <a:noFill/>
        </p:spPr>
        <p:txBody>
          <a:bodyPr wrap="none" rtlCol="0">
            <a:spAutoFit/>
          </a:bodyPr>
          <a:lstStyle/>
          <a:p>
            <a:r>
              <a:rPr lang="zh-CN" altLang="en-US" b="1" dirty="0">
                <a:solidFill>
                  <a:srgbClr val="FF0000"/>
                </a:solidFill>
              </a:rPr>
              <a:t>提</a:t>
            </a:r>
            <a:r>
              <a:rPr lang="zh-CN" altLang="en-US" b="1" dirty="0" smtClean="0">
                <a:solidFill>
                  <a:srgbClr val="FF0000"/>
                </a:solidFill>
              </a:rPr>
              <a:t>出的一个新的影响力传播模型，涉及知识相对要很多，尤其是数学方面的知识</a:t>
            </a:r>
            <a:endParaRPr lang="zh-CN" altLang="en-US" b="1" dirty="0">
              <a:solidFill>
                <a:srgbClr val="FF0000"/>
              </a:solidFill>
            </a:endParaRPr>
          </a:p>
        </p:txBody>
      </p:sp>
    </p:spTree>
    <p:extLst>
      <p:ext uri="{BB962C8B-B14F-4D97-AF65-F5344CB8AC3E}">
        <p14:creationId xmlns:p14="http://schemas.microsoft.com/office/powerpoint/2010/main" val="86049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5273" y="767114"/>
            <a:ext cx="3607078"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Influence Maximization</a:t>
            </a:r>
          </a:p>
        </p:txBody>
      </p:sp>
      <p:sp>
        <p:nvSpPr>
          <p:cNvPr id="3" name="椭圆 2"/>
          <p:cNvSpPr/>
          <p:nvPr/>
        </p:nvSpPr>
        <p:spPr>
          <a:xfrm>
            <a:off x="5611318" y="2148044"/>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A</a:t>
            </a:r>
            <a:endParaRPr lang="zh-CN" altLang="en-US" sz="2000" dirty="0"/>
          </a:p>
        </p:txBody>
      </p:sp>
      <p:sp>
        <p:nvSpPr>
          <p:cNvPr id="4" name="椭圆 3"/>
          <p:cNvSpPr/>
          <p:nvPr/>
        </p:nvSpPr>
        <p:spPr>
          <a:xfrm>
            <a:off x="7063919" y="1508090"/>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B</a:t>
            </a:r>
            <a:endParaRPr lang="zh-CN" altLang="en-US" sz="2000" dirty="0"/>
          </a:p>
        </p:txBody>
      </p:sp>
      <p:sp>
        <p:nvSpPr>
          <p:cNvPr id="5" name="椭圆 4"/>
          <p:cNvSpPr/>
          <p:nvPr/>
        </p:nvSpPr>
        <p:spPr>
          <a:xfrm>
            <a:off x="8528682" y="2104952"/>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C</a:t>
            </a:r>
            <a:endParaRPr lang="zh-CN" altLang="en-US" sz="2000" dirty="0"/>
          </a:p>
        </p:txBody>
      </p:sp>
      <p:sp>
        <p:nvSpPr>
          <p:cNvPr id="6" name="椭圆 5"/>
          <p:cNvSpPr/>
          <p:nvPr/>
        </p:nvSpPr>
        <p:spPr>
          <a:xfrm>
            <a:off x="7063919" y="2613733"/>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D</a:t>
            </a:r>
            <a:endParaRPr lang="zh-CN" altLang="en-US" sz="2000" dirty="0"/>
          </a:p>
        </p:txBody>
      </p:sp>
      <p:cxnSp>
        <p:nvCxnSpPr>
          <p:cNvPr id="7" name="直接箭头连接符 6"/>
          <p:cNvCxnSpPr>
            <a:stCxn id="4" idx="2"/>
            <a:endCxn id="3" idx="7"/>
          </p:cNvCxnSpPr>
          <p:nvPr/>
        </p:nvCxnSpPr>
        <p:spPr>
          <a:xfrm flipH="1">
            <a:off x="5872359" y="1655217"/>
            <a:ext cx="1191560" cy="535919"/>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6"/>
            <a:endCxn id="5" idx="1"/>
          </p:cNvCxnSpPr>
          <p:nvPr/>
        </p:nvCxnSpPr>
        <p:spPr>
          <a:xfrm>
            <a:off x="7369748" y="1655217"/>
            <a:ext cx="1203722" cy="49282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6" idx="6"/>
          </p:cNvCxnSpPr>
          <p:nvPr/>
        </p:nvCxnSpPr>
        <p:spPr>
          <a:xfrm flipH="1">
            <a:off x="7369748" y="2356112"/>
            <a:ext cx="1203722" cy="40474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5"/>
            <a:endCxn id="6" idx="2"/>
          </p:cNvCxnSpPr>
          <p:nvPr/>
        </p:nvCxnSpPr>
        <p:spPr>
          <a:xfrm>
            <a:off x="5872359" y="2399204"/>
            <a:ext cx="1191560" cy="36165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39538" y="3344534"/>
            <a:ext cx="290425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Linear Threshold ( </a:t>
            </a:r>
            <a:r>
              <a:rPr lang="zh-CN" altLang="en-US" sz="2000" b="1" dirty="0">
                <a:latin typeface="微软雅黑" panose="020B0503020204020204" pitchFamily="34" charset="-122"/>
                <a:ea typeface="微软雅黑" panose="020B0503020204020204" pitchFamily="34" charset="-122"/>
              </a:rPr>
              <a:t>LT </a:t>
            </a:r>
            <a:r>
              <a:rPr lang="zh-CN" altLang="en-US" sz="20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2" name="文本框 11"/>
              <p:cNvSpPr txBox="1"/>
              <p:nvPr/>
            </p:nvSpPr>
            <p:spPr>
              <a:xfrm>
                <a:off x="1357968" y="2451811"/>
                <a:ext cx="1857240" cy="825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100" i="1">
                              <a:latin typeface="Cambria Math" panose="02040503050406030204" pitchFamily="18" charset="0"/>
                            </a:rPr>
                          </m:ctrlPr>
                        </m:naryPr>
                        <m:sub>
                          <m:r>
                            <m:rPr>
                              <m:brk m:alnAt="7"/>
                            </m:rPr>
                            <a:rPr lang="en-US" altLang="zh-CN" sz="2100" i="1">
                              <a:latin typeface="Cambria Math" panose="02040503050406030204" pitchFamily="18" charset="0"/>
                            </a:rPr>
                            <m:t>𝑢</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𝐴</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𝑣</m:t>
                          </m:r>
                          <m:r>
                            <a:rPr lang="en-US" altLang="zh-CN" sz="2100" i="1">
                              <a:latin typeface="Cambria Math" panose="02040503050406030204" pitchFamily="18" charset="0"/>
                              <a:ea typeface="Cambria Math" panose="02040503050406030204" pitchFamily="18" charset="0"/>
                            </a:rPr>
                            <m:t>)</m:t>
                          </m:r>
                        </m:sub>
                        <m:sup/>
                        <m:e>
                          <m:r>
                            <a:rPr lang="en-US" altLang="zh-CN" sz="2100" i="1">
                              <a:latin typeface="Cambria Math" panose="02040503050406030204" pitchFamily="18" charset="0"/>
                            </a:rPr>
                            <m:t>𝑏</m:t>
                          </m:r>
                          <m:r>
                            <a:rPr lang="en-US" altLang="zh-CN" sz="2100" i="1" baseline="-25000">
                              <a:latin typeface="Cambria Math" panose="02040503050406030204" pitchFamily="18" charset="0"/>
                            </a:rPr>
                            <m:t>𝑢𝑣</m:t>
                          </m:r>
                        </m:e>
                      </m:nary>
                      <m:r>
                        <a:rPr lang="en-US" altLang="zh-CN" sz="2100" i="1">
                          <a:latin typeface="Cambria Math" panose="02040503050406030204" pitchFamily="18" charset="0"/>
                        </a:rPr>
                        <m:t> ≥ </m:t>
                      </m:r>
                      <m:r>
                        <a:rPr lang="zh-CN" altLang="en-US" sz="2100" i="1">
                          <a:latin typeface="Cambria Math" panose="02040503050406030204" pitchFamily="18" charset="0"/>
                        </a:rPr>
                        <m:t>𝜃</m:t>
                      </m:r>
                      <m:r>
                        <a:rPr lang="en-US" altLang="zh-CN" sz="2100" i="1" baseline="-25000">
                          <a:latin typeface="Cambria Math" panose="02040503050406030204" pitchFamily="18" charset="0"/>
                        </a:rPr>
                        <m:t>𝑣</m:t>
                      </m:r>
                    </m:oMath>
                  </m:oMathPara>
                </a14:m>
                <a:endParaRPr lang="zh-CN" altLang="en-US" sz="2100" baseline="-25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357968" y="2451811"/>
                <a:ext cx="1857240" cy="825867"/>
              </a:xfrm>
              <a:prstGeom prst="rect">
                <a:avLst/>
              </a:prstGeom>
              <a:blipFill rotWithShape="0">
                <a:blip r:embed="rId3"/>
                <a:stretch>
                  <a:fillRect/>
                </a:stretch>
              </a:blipFill>
            </p:spPr>
            <p:txBody>
              <a:bodyPr/>
              <a:lstStyle/>
              <a:p>
                <a:r>
                  <a:rPr lang="zh-CN" altLang="en-US">
                    <a:noFill/>
                  </a:rPr>
                  <a:t> </a:t>
                </a:r>
              </a:p>
            </p:txBody>
          </p:sp>
        </mc:Fallback>
      </mc:AlternateContent>
      <p:sp>
        <p:nvSpPr>
          <p:cNvPr id="13" name="左大括号 12"/>
          <p:cNvSpPr/>
          <p:nvPr/>
        </p:nvSpPr>
        <p:spPr>
          <a:xfrm>
            <a:off x="1097530" y="3461665"/>
            <a:ext cx="207558" cy="895534"/>
          </a:xfrm>
          <a:prstGeom prst="leftBrace">
            <a:avLst>
              <a:gd name="adj1" fmla="val 120054"/>
              <a:gd name="adj2" fmla="val 510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439538" y="4131912"/>
            <a:ext cx="3502882"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Independent Cascade ( </a:t>
            </a:r>
            <a:r>
              <a:rPr lang="zh-CN" altLang="en-US" sz="2000" b="1" dirty="0">
                <a:latin typeface="微软雅黑" panose="020B0503020204020204" pitchFamily="34" charset="-122"/>
                <a:ea typeface="微软雅黑" panose="020B0503020204020204" pitchFamily="34" charset="-122"/>
              </a:rPr>
              <a:t>IC </a:t>
            </a:r>
            <a:r>
              <a:rPr lang="zh-CN" altLang="en-US" sz="2000" dirty="0">
                <a:latin typeface="微软雅黑" panose="020B0503020204020204" pitchFamily="34" charset="-122"/>
                <a:ea typeface="微软雅黑" panose="020B0503020204020204" pitchFamily="34" charset="-122"/>
              </a:rPr>
              <a:t>)</a:t>
            </a:r>
          </a:p>
        </p:txBody>
      </p:sp>
      <p:cxnSp>
        <p:nvCxnSpPr>
          <p:cNvPr id="15" name="直接箭头连接符 14"/>
          <p:cNvCxnSpPr>
            <a:stCxn id="4" idx="2"/>
            <a:endCxn id="3" idx="7"/>
          </p:cNvCxnSpPr>
          <p:nvPr/>
        </p:nvCxnSpPr>
        <p:spPr>
          <a:xfrm flipH="1">
            <a:off x="5872359" y="1655217"/>
            <a:ext cx="1191560" cy="535919"/>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6"/>
            <a:endCxn id="5" idx="1"/>
          </p:cNvCxnSpPr>
          <p:nvPr/>
        </p:nvCxnSpPr>
        <p:spPr>
          <a:xfrm>
            <a:off x="7369748" y="1655217"/>
            <a:ext cx="1203722" cy="492827"/>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 idx="5"/>
            <a:endCxn id="6" idx="2"/>
          </p:cNvCxnSpPr>
          <p:nvPr/>
        </p:nvCxnSpPr>
        <p:spPr>
          <a:xfrm>
            <a:off x="5872359" y="2399205"/>
            <a:ext cx="1191560" cy="36165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6"/>
          </p:cNvCxnSpPr>
          <p:nvPr/>
        </p:nvCxnSpPr>
        <p:spPr>
          <a:xfrm flipH="1">
            <a:off x="7369748" y="2356113"/>
            <a:ext cx="1203722" cy="404747"/>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305088" y="1531017"/>
            <a:ext cx="1694695" cy="880398"/>
            <a:chOff x="542963" y="1533101"/>
            <a:chExt cx="1694695" cy="880398"/>
          </a:xfrm>
        </p:grpSpPr>
        <p:sp>
          <p:nvSpPr>
            <p:cNvPr id="20" name="矩形 19"/>
            <p:cNvSpPr/>
            <p:nvPr/>
          </p:nvSpPr>
          <p:spPr>
            <a:xfrm>
              <a:off x="542963" y="1533101"/>
              <a:ext cx="1494320"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Seed </a:t>
              </a:r>
              <a:r>
                <a:rPr lang="en-US" altLang="zh-CN" sz="2000" dirty="0" smtClean="0">
                  <a:latin typeface="微软雅黑" panose="020B0503020204020204" pitchFamily="34" charset="-122"/>
                  <a:ea typeface="微软雅黑" panose="020B0503020204020204" pitchFamily="34" charset="-122"/>
                </a:rPr>
                <a:t>node</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542963" y="2013389"/>
              <a:ext cx="1694695"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Active Node</a:t>
              </a:r>
              <a:endParaRPr lang="zh-CN" altLang="en-US" sz="20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5304284" y="959935"/>
            <a:ext cx="3787882" cy="2471998"/>
            <a:chOff x="4970455" y="684163"/>
            <a:chExt cx="3787882" cy="2471998"/>
          </a:xfrm>
        </p:grpSpPr>
        <p:grpSp>
          <p:nvGrpSpPr>
            <p:cNvPr id="23" name="组合 22"/>
            <p:cNvGrpSpPr/>
            <p:nvPr/>
          </p:nvGrpSpPr>
          <p:grpSpPr>
            <a:xfrm>
              <a:off x="5822535" y="1154758"/>
              <a:ext cx="2273559" cy="1496143"/>
              <a:chOff x="7762148" y="2049217"/>
              <a:chExt cx="3031411" cy="1994857"/>
            </a:xfrm>
          </p:grpSpPr>
          <mc:AlternateContent xmlns:mc="http://schemas.openxmlformats.org/markup-compatibility/2006" xmlns:a14="http://schemas.microsoft.com/office/drawing/2010/main">
            <mc:Choice Requires="a14">
              <p:sp>
                <p:nvSpPr>
                  <p:cNvPr id="28" name="矩形 27"/>
                  <p:cNvSpPr/>
                  <p:nvPr/>
                </p:nvSpPr>
                <p:spPr>
                  <a:xfrm>
                    <a:off x="7774668" y="2049217"/>
                    <a:ext cx="779616" cy="523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a:solidFill>
                                <a:srgbClr val="FF0000"/>
                              </a:solidFill>
                              <a:latin typeface="Cambria Math" panose="02040503050406030204" pitchFamily="18" charset="0"/>
                            </a:rPr>
                            <m:t>𝑏</m:t>
                          </m:r>
                          <m:r>
                            <a:rPr lang="en-US" altLang="zh-CN" sz="2000" b="0" i="1" baseline="-25000" dirty="0">
                              <a:solidFill>
                                <a:srgbClr val="FF0000"/>
                              </a:solidFill>
                              <a:latin typeface="Cambria Math" panose="02040503050406030204" pitchFamily="18" charset="0"/>
                            </a:rPr>
                            <m:t>𝐵𝐴</m:t>
                          </m:r>
                        </m:oMath>
                      </m:oMathPara>
                    </a14:m>
                    <a:endParaRPr lang="zh-CN" altLang="en-US" sz="2000" baseline="-25000" dirty="0">
                      <a:solidFill>
                        <a:srgbClr val="FF0000"/>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7774668" y="2049217"/>
                    <a:ext cx="779616" cy="523990"/>
                  </a:xfrm>
                  <a:prstGeom prst="rect">
                    <a:avLst/>
                  </a:prstGeom>
                  <a:blipFill rotWithShape="0">
                    <a:blip r:embed="rId4"/>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7762148" y="3520083"/>
                    <a:ext cx="794832" cy="523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a:solidFill>
                                <a:srgbClr val="FF0000"/>
                              </a:solidFill>
                              <a:latin typeface="Cambria Math" panose="02040503050406030204" pitchFamily="18" charset="0"/>
                            </a:rPr>
                            <m:t>𝑏</m:t>
                          </m:r>
                          <m:r>
                            <a:rPr lang="en-US" altLang="zh-CN" sz="2000" b="0" i="1" baseline="-25000" dirty="0">
                              <a:solidFill>
                                <a:srgbClr val="FF0000"/>
                              </a:solidFill>
                              <a:latin typeface="Cambria Math" panose="02040503050406030204" pitchFamily="18" charset="0"/>
                            </a:rPr>
                            <m:t>𝐴𝐷</m:t>
                          </m:r>
                        </m:oMath>
                      </m:oMathPara>
                    </a14:m>
                    <a:endParaRPr lang="zh-CN" altLang="en-US" sz="2000" baseline="-25000" dirty="0">
                      <a:solidFill>
                        <a:srgbClr val="FF0000"/>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7762148" y="3520083"/>
                    <a:ext cx="794832" cy="523991"/>
                  </a:xfrm>
                  <a:prstGeom prst="rect">
                    <a:avLst/>
                  </a:prstGeom>
                  <a:blipFill rotWithShape="0">
                    <a:blip r:embed="rId5"/>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10007277" y="3517382"/>
                    <a:ext cx="786282" cy="523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a:solidFill>
                                <a:srgbClr val="FF0000"/>
                              </a:solidFill>
                              <a:latin typeface="Cambria Math" panose="02040503050406030204" pitchFamily="18" charset="0"/>
                            </a:rPr>
                            <m:t>𝑏</m:t>
                          </m:r>
                          <m:r>
                            <a:rPr lang="en-US" altLang="zh-CN" sz="2000" b="0" i="1" baseline="-25000" dirty="0">
                              <a:solidFill>
                                <a:srgbClr val="FF0000"/>
                              </a:solidFill>
                              <a:latin typeface="Cambria Math" panose="02040503050406030204" pitchFamily="18" charset="0"/>
                            </a:rPr>
                            <m:t>𝐶𝐷</m:t>
                          </m:r>
                        </m:oMath>
                      </m:oMathPara>
                    </a14:m>
                    <a:endParaRPr lang="zh-CN" altLang="en-US" sz="2000" baseline="-25000" dirty="0">
                      <a:solidFill>
                        <a:srgbClr val="FF0000"/>
                      </a:solidFill>
                    </a:endParaRPr>
                  </a:p>
                </p:txBody>
              </p:sp>
            </mc:Choice>
            <mc:Fallback xmlns="">
              <p:sp>
                <p:nvSpPr>
                  <p:cNvPr id="31" name="矩形 30"/>
                  <p:cNvSpPr>
                    <a:spLocks noRot="1" noChangeAspect="1" noMove="1" noResize="1" noEditPoints="1" noAdjustHandles="1" noChangeArrowheads="1" noChangeShapeType="1" noTextEdit="1"/>
                  </p:cNvSpPr>
                  <p:nvPr/>
                </p:nvSpPr>
                <p:spPr>
                  <a:xfrm>
                    <a:off x="10007277" y="3517382"/>
                    <a:ext cx="786282" cy="523991"/>
                  </a:xfrm>
                  <a:prstGeom prst="rect">
                    <a:avLst/>
                  </a:prstGeom>
                  <a:blipFill rotWithShape="0">
                    <a:blip r:embed="rId6"/>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9973861" y="2106050"/>
                    <a:ext cx="812616" cy="523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a:solidFill>
                                <a:srgbClr val="FF0000"/>
                              </a:solidFill>
                              <a:latin typeface="Cambria Math" panose="02040503050406030204" pitchFamily="18" charset="0"/>
                            </a:rPr>
                            <m:t>𝑏</m:t>
                          </m:r>
                          <m:r>
                            <a:rPr lang="en-US" altLang="zh-CN" sz="2000" b="0" i="1" baseline="-25000" dirty="0">
                              <a:solidFill>
                                <a:srgbClr val="FF0000"/>
                              </a:solidFill>
                              <a:latin typeface="Cambria Math" panose="02040503050406030204" pitchFamily="18" charset="0"/>
                            </a:rPr>
                            <m:t>𝐵𝐶</m:t>
                          </m:r>
                        </m:oMath>
                      </m:oMathPara>
                    </a14:m>
                    <a:endParaRPr lang="zh-CN" altLang="en-US" sz="2000" baseline="-25000" dirty="0">
                      <a:solidFill>
                        <a:srgbClr val="FF0000"/>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9973861" y="2106050"/>
                    <a:ext cx="812616" cy="523990"/>
                  </a:xfrm>
                  <a:prstGeom prst="rect">
                    <a:avLst/>
                  </a:prstGeom>
                  <a:blipFill rotWithShape="0">
                    <a:blip r:embed="rId7"/>
                    <a:stretch>
                      <a:fillRect b="-307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 name="矩形 23"/>
                <p:cNvSpPr/>
                <p:nvPr/>
              </p:nvSpPr>
              <p:spPr>
                <a:xfrm>
                  <a:off x="4970455" y="2122345"/>
                  <a:ext cx="537135"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𝜃</m:t>
                        </m:r>
                        <m:r>
                          <a:rPr lang="en-US" altLang="zh-CN" sz="2400" b="0" i="1" baseline="-25000" smtClean="0">
                            <a:latin typeface="Cambria Math" panose="02040503050406030204" pitchFamily="18" charset="0"/>
                          </a:rPr>
                          <m:t>𝐴</m:t>
                        </m:r>
                      </m:oMath>
                    </m:oMathPara>
                  </a14:m>
                  <a:endParaRPr lang="zh-CN" altLang="en-US" sz="2400" baseline="-25000" dirty="0"/>
                </a:p>
              </p:txBody>
            </p:sp>
          </mc:Choice>
          <mc:Fallback xmlns="">
            <p:sp>
              <p:nvSpPr>
                <p:cNvPr id="43" name="矩形 42"/>
                <p:cNvSpPr>
                  <a:spLocks noRot="1" noChangeAspect="1" noMove="1" noResize="1" noEditPoints="1" noAdjustHandles="1" noChangeArrowheads="1" noChangeShapeType="1" noTextEdit="1"/>
                </p:cNvSpPr>
                <p:nvPr/>
              </p:nvSpPr>
              <p:spPr>
                <a:xfrm>
                  <a:off x="4970455" y="2122345"/>
                  <a:ext cx="537135" cy="453137"/>
                </a:xfrm>
                <a:prstGeom prst="rect">
                  <a:avLst/>
                </a:prstGeom>
                <a:blipFill rotWithShape="0">
                  <a:blip r:embed="rId8"/>
                  <a:stretch>
                    <a:fillRect b="-67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647080" y="2703024"/>
                  <a:ext cx="555986"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𝜃</m:t>
                        </m:r>
                        <m:r>
                          <a:rPr lang="en-US" altLang="zh-CN" sz="2400" b="0" i="1" baseline="-25000" smtClean="0">
                            <a:latin typeface="Cambria Math" panose="02040503050406030204" pitchFamily="18" charset="0"/>
                          </a:rPr>
                          <m:t>𝐷</m:t>
                        </m:r>
                      </m:oMath>
                    </m:oMathPara>
                  </a14:m>
                  <a:endParaRPr lang="zh-CN" altLang="en-US" sz="2400" baseline="-25000" dirty="0"/>
                </a:p>
              </p:txBody>
            </p:sp>
          </mc:Choice>
          <mc:Fallback xmlns="">
            <p:sp>
              <p:nvSpPr>
                <p:cNvPr id="44" name="矩形 43"/>
                <p:cNvSpPr>
                  <a:spLocks noRot="1" noChangeAspect="1" noMove="1" noResize="1" noEditPoints="1" noAdjustHandles="1" noChangeArrowheads="1" noChangeShapeType="1" noTextEdit="1"/>
                </p:cNvSpPr>
                <p:nvPr/>
              </p:nvSpPr>
              <p:spPr>
                <a:xfrm>
                  <a:off x="6647080" y="2703024"/>
                  <a:ext cx="555986" cy="453137"/>
                </a:xfrm>
                <a:prstGeom prst="rect">
                  <a:avLst/>
                </a:prstGeom>
                <a:blipFill rotWithShape="0">
                  <a:blip r:embed="rId9"/>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8218702" y="2122344"/>
                  <a:ext cx="539635"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𝜃</m:t>
                        </m:r>
                        <m:r>
                          <a:rPr lang="en-US" altLang="zh-CN" sz="2400" b="0" i="1" baseline="-25000" smtClean="0">
                            <a:latin typeface="Cambria Math" panose="02040503050406030204" pitchFamily="18" charset="0"/>
                          </a:rPr>
                          <m:t>𝐶</m:t>
                        </m:r>
                      </m:oMath>
                    </m:oMathPara>
                  </a14:m>
                  <a:endParaRPr lang="zh-CN" altLang="en-US" sz="2400" baseline="-25000" dirty="0"/>
                </a:p>
              </p:txBody>
            </p:sp>
          </mc:Choice>
          <mc:Fallback xmlns="">
            <p:sp>
              <p:nvSpPr>
                <p:cNvPr id="45" name="矩形 44"/>
                <p:cNvSpPr>
                  <a:spLocks noRot="1" noChangeAspect="1" noMove="1" noResize="1" noEditPoints="1" noAdjustHandles="1" noChangeArrowheads="1" noChangeShapeType="1" noTextEdit="1"/>
                </p:cNvSpPr>
                <p:nvPr/>
              </p:nvSpPr>
              <p:spPr>
                <a:xfrm>
                  <a:off x="8218702" y="2122344"/>
                  <a:ext cx="539635" cy="453137"/>
                </a:xfrm>
                <a:prstGeom prst="rect">
                  <a:avLst/>
                </a:prstGeom>
                <a:blipFill rotWithShape="0">
                  <a:blip r:embed="rId10"/>
                  <a:stretch>
                    <a:fillRect b="-67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6585746" y="684163"/>
                  <a:ext cx="547201"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𝜃</m:t>
                        </m:r>
                        <m:r>
                          <a:rPr lang="en-US" altLang="zh-CN" sz="2400" b="0" i="1" baseline="-25000" smtClean="0">
                            <a:latin typeface="Cambria Math" panose="02040503050406030204" pitchFamily="18" charset="0"/>
                          </a:rPr>
                          <m:t>𝐵</m:t>
                        </m:r>
                      </m:oMath>
                    </m:oMathPara>
                  </a14:m>
                  <a:endParaRPr lang="zh-CN" altLang="en-US" sz="2400" baseline="-25000" dirty="0"/>
                </a:p>
              </p:txBody>
            </p:sp>
          </mc:Choice>
          <mc:Fallback xmlns="">
            <p:sp>
              <p:nvSpPr>
                <p:cNvPr id="46" name="矩形 45"/>
                <p:cNvSpPr>
                  <a:spLocks noRot="1" noChangeAspect="1" noMove="1" noResize="1" noEditPoints="1" noAdjustHandles="1" noChangeArrowheads="1" noChangeShapeType="1" noTextEdit="1"/>
                </p:cNvSpPr>
                <p:nvPr/>
              </p:nvSpPr>
              <p:spPr>
                <a:xfrm>
                  <a:off x="6585746" y="684163"/>
                  <a:ext cx="547201" cy="453137"/>
                </a:xfrm>
                <a:prstGeom prst="rect">
                  <a:avLst/>
                </a:prstGeom>
                <a:blipFill rotWithShape="0">
                  <a:blip r:embed="rId11"/>
                  <a:stretch>
                    <a:fillRect b="-5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041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50" fill="hold"/>
                                        <p:tgtEl>
                                          <p:spTgt spid="4"/>
                                        </p:tgtEl>
                                        <p:attrNameLst>
                                          <p:attrName>fillcolor</p:attrName>
                                        </p:attrNameLst>
                                      </p:cBhvr>
                                      <p:to>
                                        <a:srgbClr val="00B050"/>
                                      </p:to>
                                    </p:animClr>
                                    <p:set>
                                      <p:cBhvr>
                                        <p:cTn id="12" dur="250" fill="hold"/>
                                        <p:tgtEl>
                                          <p:spTgt spid="4"/>
                                        </p:tgtEl>
                                        <p:attrNameLst>
                                          <p:attrName>fill.type</p:attrName>
                                        </p:attrNameLst>
                                      </p:cBhvr>
                                      <p:to>
                                        <p:strVal val="solid"/>
                                      </p:to>
                                    </p:set>
                                    <p:set>
                                      <p:cBhvr>
                                        <p:cTn id="13" dur="250" fill="hold"/>
                                        <p:tgtEl>
                                          <p:spTgt spid="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par>
                                <p:cTn id="19" presetID="22" presetClass="entr" presetSubtype="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childTnLst>
                          </p:cTn>
                        </p:par>
                        <p:par>
                          <p:cTn id="22" fill="hold">
                            <p:stCondLst>
                              <p:cond delay="500"/>
                            </p:stCondLst>
                            <p:childTnLst>
                              <p:par>
                                <p:cTn id="23" presetID="1" presetClass="emph" presetSubtype="2" fill="hold" nodeType="afterEffect">
                                  <p:stCondLst>
                                    <p:cond delay="0"/>
                                  </p:stCondLst>
                                  <p:childTnLst>
                                    <p:animClr clrSpc="rgb" dir="cw">
                                      <p:cBhvr>
                                        <p:cTn id="24" dur="250" fill="hold"/>
                                        <p:tgtEl>
                                          <p:spTgt spid="3"/>
                                        </p:tgtEl>
                                        <p:attrNameLst>
                                          <p:attrName>fillcolor</p:attrName>
                                        </p:attrNameLst>
                                      </p:cBhvr>
                                      <p:to>
                                        <a:srgbClr val="00B050"/>
                                      </p:to>
                                    </p:animClr>
                                    <p:set>
                                      <p:cBhvr>
                                        <p:cTn id="25" dur="250" fill="hold"/>
                                        <p:tgtEl>
                                          <p:spTgt spid="3"/>
                                        </p:tgtEl>
                                        <p:attrNameLst>
                                          <p:attrName>fill.type</p:attrName>
                                        </p:attrNameLst>
                                      </p:cBhvr>
                                      <p:to>
                                        <p:strVal val="solid"/>
                                      </p:to>
                                    </p:set>
                                    <p:set>
                                      <p:cBhvr>
                                        <p:cTn id="26" dur="250" fill="hold"/>
                                        <p:tgtEl>
                                          <p:spTgt spid="3"/>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50" fill="hold"/>
                                        <p:tgtEl>
                                          <p:spTgt spid="5"/>
                                        </p:tgtEl>
                                        <p:attrNameLst>
                                          <p:attrName>fillcolor</p:attrName>
                                        </p:attrNameLst>
                                      </p:cBhvr>
                                      <p:to>
                                        <a:srgbClr val="00B050"/>
                                      </p:to>
                                    </p:animClr>
                                    <p:set>
                                      <p:cBhvr>
                                        <p:cTn id="29" dur="250" fill="hold"/>
                                        <p:tgtEl>
                                          <p:spTgt spid="5"/>
                                        </p:tgtEl>
                                        <p:attrNameLst>
                                          <p:attrName>fill.type</p:attrName>
                                        </p:attrNameLst>
                                      </p:cBhvr>
                                      <p:to>
                                        <p:strVal val="solid"/>
                                      </p:to>
                                    </p:set>
                                    <p:set>
                                      <p:cBhvr>
                                        <p:cTn id="30" dur="25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22" presetClass="entr" presetSubtype="1"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1" nodeType="clickEffect">
                                  <p:stCondLst>
                                    <p:cond delay="0"/>
                                  </p:stCondLst>
                                  <p:childTnLst>
                                    <p:animClr clrSpc="rgb" dir="cw">
                                      <p:cBhvr override="childStyle">
                                        <p:cTn id="54" dur="250" fill="hold"/>
                                        <p:tgtEl>
                                          <p:spTgt spid="11"/>
                                        </p:tgtEl>
                                        <p:attrNameLst>
                                          <p:attrName>style.color</p:attrName>
                                        </p:attrNameLst>
                                      </p:cBhvr>
                                      <p:to>
                                        <a:srgbClr val="FF0000"/>
                                      </p:to>
                                    </p:animClr>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8"/>
                                        </p:tgtEl>
                                      </p:cBhvr>
                                    </p:animEffect>
                                    <p:set>
                                      <p:cBhvr>
                                        <p:cTn id="71" dur="1" fill="hold">
                                          <p:stCondLst>
                                            <p:cond delay="499"/>
                                          </p:stCondLst>
                                        </p:cTn>
                                        <p:tgtEl>
                                          <p:spTgt spid="1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4"/>
                                        </p:tgtEl>
                                      </p:cBhvr>
                                    </p:animEffect>
                                    <p:set>
                                      <p:cBhvr>
                                        <p:cTn id="77" dur="1" fill="hold">
                                          <p:stCondLst>
                                            <p:cond delay="499"/>
                                          </p:stCondLst>
                                        </p:cTn>
                                        <p:tgtEl>
                                          <p:spTgt spid="1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2" nodeType="clickEffect">
                                  <p:stCondLst>
                                    <p:cond delay="0"/>
                                  </p:stCondLst>
                                  <p:childTnLst>
                                    <p:animMotion origin="layout" path="M 2.5E-6 -3.7037E-7 L -0.0467 -0.25393 " pathEditMode="relative" rAng="0" ptsTypes="AA">
                                      <p:cBhvr>
                                        <p:cTn id="81" dur="750" fill="hold"/>
                                        <p:tgtEl>
                                          <p:spTgt spid="11"/>
                                        </p:tgtEl>
                                        <p:attrNameLst>
                                          <p:attrName>ppt_x</p:attrName>
                                          <p:attrName>ppt_y</p:attrName>
                                        </p:attrNameLst>
                                      </p:cBhvr>
                                      <p:rCtr x="-2344" y="-12708"/>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2" grpId="0"/>
      <p:bldP spid="13" grpId="0" animBg="1"/>
      <p:bldP spid="13" grpId="1" animBg="1"/>
      <p:bldP spid="14" grpId="0"/>
      <p:bldP spid="1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07056" y="1219617"/>
            <a:ext cx="2026756" cy="1341012"/>
            <a:chOff x="7897291" y="2147020"/>
            <a:chExt cx="2702340" cy="1788015"/>
          </a:xfrm>
        </p:grpSpPr>
        <mc:AlternateContent xmlns:mc="http://schemas.openxmlformats.org/markup-compatibility/2006" xmlns:a14="http://schemas.microsoft.com/office/drawing/2010/main">
          <mc:Choice Requires="a14">
            <p:sp>
              <p:nvSpPr>
                <p:cNvPr id="3" name="文本框 2"/>
                <p:cNvSpPr txBox="1"/>
                <p:nvPr/>
              </p:nvSpPr>
              <p:spPr>
                <a:xfrm>
                  <a:off x="7908706" y="2167032"/>
                  <a:ext cx="539805" cy="40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FF0000"/>
                            </a:solidFill>
                            <a:latin typeface="Cambria Math" panose="02040503050406030204" pitchFamily="18" charset="0"/>
                          </a:rPr>
                          <m:t>𝑝</m:t>
                        </m:r>
                        <m:r>
                          <a:rPr lang="en-US" altLang="zh-CN" sz="2000" i="1" baseline="-25000">
                            <a:solidFill>
                              <a:srgbClr val="FF0000"/>
                            </a:solidFill>
                            <a:latin typeface="Cambria Math" panose="02040503050406030204" pitchFamily="18" charset="0"/>
                          </a:rPr>
                          <m:t>𝐵𝐴</m:t>
                        </m:r>
                      </m:oMath>
                    </m:oMathPara>
                  </a14:m>
                  <a:endParaRPr lang="zh-CN" altLang="en-US" sz="2000" baseline="-25000"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7908706" y="2167032"/>
                  <a:ext cx="539805" cy="400879"/>
                </a:xfrm>
                <a:prstGeom prst="rect">
                  <a:avLst/>
                </a:prstGeom>
                <a:blipFill rotWithShape="0">
                  <a:blip r:embed="rId3"/>
                  <a:stretch>
                    <a:fillRect l="-17910" r="-7463" b="-30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7897291" y="3512962"/>
                  <a:ext cx="555024" cy="400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FF0000"/>
                            </a:solidFill>
                            <a:latin typeface="Cambria Math" panose="02040503050406030204" pitchFamily="18" charset="0"/>
                          </a:rPr>
                          <m:t>𝑝</m:t>
                        </m:r>
                        <m:r>
                          <a:rPr lang="en-US" altLang="zh-CN" sz="2000" i="1" baseline="-25000">
                            <a:solidFill>
                              <a:srgbClr val="FF0000"/>
                            </a:solidFill>
                            <a:latin typeface="Cambria Math" panose="02040503050406030204" pitchFamily="18" charset="0"/>
                          </a:rPr>
                          <m:t>𝐴𝐷</m:t>
                        </m:r>
                      </m:oMath>
                    </m:oMathPara>
                  </a14:m>
                  <a:endParaRPr lang="zh-CN" altLang="en-US" sz="2000" baseline="-250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897291" y="3512962"/>
                  <a:ext cx="555024" cy="400880"/>
                </a:xfrm>
                <a:prstGeom prst="rect">
                  <a:avLst/>
                </a:prstGeom>
                <a:blipFill rotWithShape="0">
                  <a:blip r:embed="rId4"/>
                  <a:stretch>
                    <a:fillRect l="-17647" r="-7353" b="-30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008050" y="2147020"/>
                  <a:ext cx="542969" cy="40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FF0000"/>
                            </a:solidFill>
                            <a:latin typeface="Cambria Math" panose="02040503050406030204" pitchFamily="18" charset="0"/>
                          </a:rPr>
                          <m:t>𝑝</m:t>
                        </m:r>
                        <m:r>
                          <a:rPr lang="en-US" altLang="zh-CN" sz="2000" i="1" baseline="-25000">
                            <a:solidFill>
                              <a:srgbClr val="FF0000"/>
                            </a:solidFill>
                            <a:latin typeface="Cambria Math" panose="02040503050406030204" pitchFamily="18" charset="0"/>
                          </a:rPr>
                          <m:t>𝐵𝐶</m:t>
                        </m:r>
                      </m:oMath>
                    </m:oMathPara>
                  </a14:m>
                  <a:endParaRPr lang="zh-CN" altLang="en-US" sz="2000" baseline="-25000" dirty="0">
                    <a:solidFill>
                      <a:srgbClr val="FF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0008050" y="2147020"/>
                  <a:ext cx="542969" cy="400879"/>
                </a:xfrm>
                <a:prstGeom prst="rect">
                  <a:avLst/>
                </a:prstGeom>
                <a:blipFill rotWithShape="0">
                  <a:blip r:embed="rId5"/>
                  <a:stretch>
                    <a:fillRect l="-18182" r="-7576" b="-30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053157" y="3534155"/>
                  <a:ext cx="546474" cy="400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FF0000"/>
                            </a:solidFill>
                            <a:latin typeface="Cambria Math" panose="02040503050406030204" pitchFamily="18" charset="0"/>
                          </a:rPr>
                          <m:t>𝑝</m:t>
                        </m:r>
                        <m:r>
                          <a:rPr lang="en-US" altLang="zh-CN" sz="2000" i="1" baseline="-25000">
                            <a:solidFill>
                              <a:srgbClr val="FF0000"/>
                            </a:solidFill>
                            <a:latin typeface="Cambria Math" panose="02040503050406030204" pitchFamily="18" charset="0"/>
                          </a:rPr>
                          <m:t>𝐶𝐷</m:t>
                        </m:r>
                      </m:oMath>
                    </m:oMathPara>
                  </a14:m>
                  <a:endParaRPr lang="zh-CN" altLang="en-US" sz="2000" baseline="-25000"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0053157" y="3534155"/>
                  <a:ext cx="546474" cy="400880"/>
                </a:xfrm>
                <a:prstGeom prst="rect">
                  <a:avLst/>
                </a:prstGeom>
                <a:blipFill rotWithShape="0">
                  <a:blip r:embed="rId6"/>
                  <a:stretch>
                    <a:fillRect l="-17910" r="-7463" b="-30612"/>
                  </a:stretch>
                </a:blipFill>
              </p:spPr>
              <p:txBody>
                <a:bodyPr/>
                <a:lstStyle/>
                <a:p>
                  <a:r>
                    <a:rPr lang="zh-CN" altLang="en-US">
                      <a:noFill/>
                    </a:rPr>
                    <a:t> </a:t>
                  </a:r>
                </a:p>
              </p:txBody>
            </p:sp>
          </mc:Fallback>
        </mc:AlternateContent>
      </p:grpSp>
      <p:sp>
        <p:nvSpPr>
          <p:cNvPr id="7" name="矩形 6"/>
          <p:cNvSpPr/>
          <p:nvPr/>
        </p:nvSpPr>
        <p:spPr>
          <a:xfrm>
            <a:off x="479463" y="4115949"/>
            <a:ext cx="8135042" cy="707886"/>
          </a:xfrm>
          <a:prstGeom prst="rect">
            <a:avLst/>
          </a:prstGeom>
        </p:spPr>
        <p:txBody>
          <a:bodyPr wrap="square">
            <a:spAutoFit/>
          </a:bodyPr>
          <a:lstStyle/>
          <a:p>
            <a:pPr marL="257175" indent="-257175">
              <a:buFont typeface="+mj-lt"/>
              <a:buAutoNum type="alphaLcParenR"/>
            </a:pPr>
            <a:r>
              <a:rPr lang="zh-CN" altLang="en-US" sz="2000" dirty="0">
                <a:latin typeface="微软雅黑" panose="020B0503020204020204" pitchFamily="34" charset="-122"/>
                <a:ea typeface="微软雅黑" panose="020B0503020204020204" pitchFamily="34" charset="-122"/>
              </a:rPr>
              <a:t>Each node is considered to be contributing fully and positively towards the spread of information</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479463" y="5043819"/>
            <a:ext cx="7158317" cy="1015663"/>
          </a:xfrm>
          <a:prstGeom prst="rect">
            <a:avLst/>
          </a:prstGeom>
        </p:spPr>
        <p:txBody>
          <a:bodyPr wrap="square">
            <a:spAutoFit/>
          </a:bodyPr>
          <a:lstStyle/>
          <a:p>
            <a:pPr marL="257175" indent="-257175">
              <a:buFont typeface="+mj-lt"/>
              <a:buAutoNum type="alphaLcParenR" startAt="2"/>
            </a:pPr>
            <a:r>
              <a:rPr lang="zh-CN" altLang="en-US" sz="2000" dirty="0">
                <a:latin typeface="微软雅黑" panose="020B0503020204020204" pitchFamily="34" charset="-122"/>
                <a:ea typeface="微软雅黑" panose="020B0503020204020204" pitchFamily="34" charset="-122"/>
              </a:rPr>
              <a:t>A newly active node is always considered to perceive the information with the same intent as that of the node that activated it</a:t>
            </a:r>
          </a:p>
        </p:txBody>
      </p:sp>
      <p:sp>
        <p:nvSpPr>
          <p:cNvPr id="9" name="矩形 8"/>
          <p:cNvSpPr/>
          <p:nvPr/>
        </p:nvSpPr>
        <p:spPr>
          <a:xfrm>
            <a:off x="261444" y="491342"/>
            <a:ext cx="3607078"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Influence Maximization</a:t>
            </a:r>
          </a:p>
        </p:txBody>
      </p:sp>
      <p:sp>
        <p:nvSpPr>
          <p:cNvPr id="10" name="椭圆 9"/>
          <p:cNvSpPr/>
          <p:nvPr/>
        </p:nvSpPr>
        <p:spPr>
          <a:xfrm>
            <a:off x="5277489" y="1872272"/>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A</a:t>
            </a:r>
            <a:endParaRPr lang="zh-CN" altLang="en-US" sz="2000" dirty="0"/>
          </a:p>
        </p:txBody>
      </p:sp>
      <p:sp>
        <p:nvSpPr>
          <p:cNvPr id="11" name="椭圆 10"/>
          <p:cNvSpPr/>
          <p:nvPr/>
        </p:nvSpPr>
        <p:spPr>
          <a:xfrm>
            <a:off x="6730090" y="1232318"/>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B</a:t>
            </a:r>
            <a:endParaRPr lang="zh-CN" altLang="en-US" sz="2000" dirty="0"/>
          </a:p>
        </p:txBody>
      </p:sp>
      <p:sp>
        <p:nvSpPr>
          <p:cNvPr id="12" name="椭圆 11"/>
          <p:cNvSpPr/>
          <p:nvPr/>
        </p:nvSpPr>
        <p:spPr>
          <a:xfrm>
            <a:off x="8194853" y="1829180"/>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C</a:t>
            </a:r>
            <a:endParaRPr lang="zh-CN" altLang="en-US" sz="2000" dirty="0"/>
          </a:p>
        </p:txBody>
      </p:sp>
      <p:sp>
        <p:nvSpPr>
          <p:cNvPr id="13" name="椭圆 12"/>
          <p:cNvSpPr/>
          <p:nvPr/>
        </p:nvSpPr>
        <p:spPr>
          <a:xfrm>
            <a:off x="6730090" y="2337961"/>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D</a:t>
            </a:r>
            <a:endParaRPr lang="zh-CN" altLang="en-US" sz="2000" dirty="0"/>
          </a:p>
        </p:txBody>
      </p:sp>
      <p:sp>
        <p:nvSpPr>
          <p:cNvPr id="14" name="矩形 13"/>
          <p:cNvSpPr/>
          <p:nvPr/>
        </p:nvSpPr>
        <p:spPr>
          <a:xfrm>
            <a:off x="365640" y="1298092"/>
            <a:ext cx="3502882"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Independent Cascade ( </a:t>
            </a:r>
            <a:r>
              <a:rPr lang="zh-CN" altLang="en-US" sz="2000" b="1" dirty="0">
                <a:latin typeface="微软雅黑" panose="020B0503020204020204" pitchFamily="34" charset="-122"/>
                <a:ea typeface="微软雅黑" panose="020B0503020204020204" pitchFamily="34" charset="-122"/>
              </a:rPr>
              <a:t>IC </a:t>
            </a:r>
            <a:r>
              <a:rPr lang="zh-CN" altLang="en-US" sz="2000" dirty="0">
                <a:latin typeface="微软雅黑" panose="020B0503020204020204" pitchFamily="34" charset="-122"/>
                <a:ea typeface="微软雅黑" panose="020B0503020204020204" pitchFamily="34" charset="-122"/>
              </a:rPr>
              <a:t>)</a:t>
            </a:r>
          </a:p>
        </p:txBody>
      </p:sp>
      <p:cxnSp>
        <p:nvCxnSpPr>
          <p:cNvPr id="15" name="直接箭头连接符 14"/>
          <p:cNvCxnSpPr>
            <a:stCxn id="10" idx="5"/>
            <a:endCxn id="13" idx="2"/>
          </p:cNvCxnSpPr>
          <p:nvPr/>
        </p:nvCxnSpPr>
        <p:spPr>
          <a:xfrm>
            <a:off x="5538530" y="2123433"/>
            <a:ext cx="1191560" cy="36165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6"/>
            <a:endCxn id="12" idx="1"/>
          </p:cNvCxnSpPr>
          <p:nvPr/>
        </p:nvCxnSpPr>
        <p:spPr>
          <a:xfrm>
            <a:off x="7035919" y="1379445"/>
            <a:ext cx="1203722" cy="49282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a:endCxn id="13" idx="6"/>
          </p:cNvCxnSpPr>
          <p:nvPr/>
        </p:nvCxnSpPr>
        <p:spPr>
          <a:xfrm flipH="1">
            <a:off x="7035919" y="2080341"/>
            <a:ext cx="1203722" cy="40474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2"/>
            <a:endCxn id="10" idx="7"/>
          </p:cNvCxnSpPr>
          <p:nvPr/>
        </p:nvCxnSpPr>
        <p:spPr>
          <a:xfrm flipH="1">
            <a:off x="5538530" y="1379445"/>
            <a:ext cx="1191560" cy="535919"/>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灯片编号占位符 1"/>
          <p:cNvSpPr>
            <a:spLocks noGrp="1"/>
          </p:cNvSpPr>
          <p:nvPr>
            <p:ph type="sldNum" sz="quarter" idx="12"/>
          </p:nvPr>
        </p:nvSpPr>
        <p:spPr>
          <a:xfrm>
            <a:off x="6457950" y="6356351"/>
            <a:ext cx="2057400" cy="365125"/>
          </a:xfrm>
        </p:spPr>
        <p:txBody>
          <a:bodyPr/>
          <a:lstStyle/>
          <a:p>
            <a:fld id="{3421685F-CAB6-4DB2-B1E5-AC83AB7F8612}" type="slidenum">
              <a:rPr lang="zh-CN" altLang="en-US" smtClean="0"/>
              <a:t>47</a:t>
            </a:fld>
            <a:endParaRPr lang="zh-CN" altLang="en-US"/>
          </a:p>
        </p:txBody>
      </p:sp>
      <p:sp>
        <p:nvSpPr>
          <p:cNvPr id="20" name="矩形 19"/>
          <p:cNvSpPr/>
          <p:nvPr/>
        </p:nvSpPr>
        <p:spPr>
          <a:xfrm>
            <a:off x="479463" y="3415562"/>
            <a:ext cx="576068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Limitation of the notion of </a:t>
            </a:r>
            <a:r>
              <a:rPr lang="en-US" altLang="zh-CN" sz="2000" dirty="0" smtClean="0">
                <a:solidFill>
                  <a:srgbClr val="FF0000"/>
                </a:solidFill>
                <a:latin typeface="微软雅黑" panose="020B0503020204020204" pitchFamily="34" charset="-122"/>
                <a:ea typeface="微软雅黑" panose="020B0503020204020204" pitchFamily="34" charset="-122"/>
              </a:rPr>
              <a:t>Spread </a:t>
            </a:r>
            <a:r>
              <a:rPr lang="en-US" altLang="zh-CN" sz="2000" dirty="0" smtClean="0">
                <a:latin typeface="微软雅黑" panose="020B0503020204020204" pitchFamily="34" charset="-122"/>
                <a:ea typeface="微软雅黑" panose="020B0503020204020204" pitchFamily="34" charset="-122"/>
              </a:rPr>
              <a:t>and</a:t>
            </a:r>
            <a:r>
              <a:rPr lang="en-US" altLang="zh-CN" sz="2000" dirty="0" smtClean="0">
                <a:solidFill>
                  <a:srgbClr val="FF0000"/>
                </a:solidFill>
                <a:latin typeface="微软雅黑" panose="020B0503020204020204" pitchFamily="34" charset="-122"/>
                <a:ea typeface="微软雅黑" panose="020B0503020204020204" pitchFamily="34" charset="-122"/>
              </a:rPr>
              <a:t> Model</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79463" y="2080341"/>
            <a:ext cx="104022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Spread</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文本框 21"/>
              <p:cNvSpPr txBox="1"/>
              <p:nvPr/>
            </p:nvSpPr>
            <p:spPr>
              <a:xfrm>
                <a:off x="615499" y="2717198"/>
                <a:ext cx="1906419" cy="337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Γ</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e>
                      </m:d>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𝑉</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𝑎</m:t>
                          </m:r>
                          <m:r>
                            <a:rPr lang="en-US" altLang="zh-CN" sz="2000" i="1">
                              <a:latin typeface="Cambria Math" panose="02040503050406030204" pitchFamily="18" charset="0"/>
                              <a:ea typeface="Cambria Math" panose="02040503050406030204" pitchFamily="18" charset="0"/>
                            </a:rPr>
                            <m:t>)</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𝑆</m:t>
                      </m:r>
                      <m:r>
                        <a:rPr lang="en-US" altLang="zh-CN" sz="2000" i="1">
                          <a:latin typeface="Cambria Math" panose="02040503050406030204" pitchFamily="18" charset="0"/>
                          <a:ea typeface="Cambria Math" panose="02040503050406030204" pitchFamily="18" charset="0"/>
                        </a:rPr>
                        <m:t>|</m:t>
                      </m:r>
                    </m:oMath>
                  </m:oMathPara>
                </a14:m>
                <a:endParaRPr lang="en-US" altLang="zh-CN" sz="2000" i="1" dirty="0">
                  <a:latin typeface="Cambria Math" panose="02040503050406030204" pitchFamily="18" charset="0"/>
                  <a:ea typeface="Cambria Math" panose="020405030504060302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15499" y="2717198"/>
                <a:ext cx="1906419" cy="337336"/>
              </a:xfrm>
              <a:prstGeom prst="rect">
                <a:avLst/>
              </a:prstGeom>
              <a:blipFill rotWithShape="0">
                <a:blip r:embed="rId7"/>
                <a:stretch>
                  <a:fillRect l="-2875" r="-3834" b="-29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595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455055" y="3580751"/>
                <a:ext cx="3717621" cy="969496"/>
              </a:xfrm>
              <a:prstGeom prst="rect">
                <a:avLst/>
              </a:prstGeom>
              <a:noFill/>
              <a:ln w="28575">
                <a:solidFill>
                  <a:srgbClr val="00B0F0"/>
                </a:solidFill>
                <a:prstDash val="dashDot"/>
              </a:ln>
            </p:spPr>
            <p:txBody>
              <a:bodyPr wrap="none" lIns="0" tIns="0" rIns="0" bIns="0" rtlCol="0">
                <a:spAutoFit/>
              </a:bodyPr>
              <a:lstStyle/>
              <a:p>
                <a:pPr algn="dist">
                  <a:lnSpc>
                    <a:spcPct val="150000"/>
                  </a:lnSpc>
                </a:pPr>
                <a14:m>
                  <m:oMath xmlns:m="http://schemas.openxmlformats.org/officeDocument/2006/math">
                    <m:r>
                      <a:rPr lang="en-US" altLang="zh-CN" sz="2400" b="0" i="1" smtClean="0">
                        <a:solidFill>
                          <a:srgbClr val="7030A0"/>
                        </a:solidFill>
                        <a:latin typeface="Cambria Math" panose="02040503050406030204" pitchFamily="18" charset="0"/>
                      </a:rPr>
                      <m:t>  </m:t>
                    </m:r>
                    <m:r>
                      <m:rPr>
                        <m:sty m:val="p"/>
                      </m:rPr>
                      <a:rPr lang="el-GR" altLang="zh-CN" sz="2400" i="1">
                        <a:solidFill>
                          <a:srgbClr val="7030A0"/>
                        </a:solidFill>
                        <a:latin typeface="Cambria Math" panose="02040503050406030204" pitchFamily="18" charset="0"/>
                      </a:rPr>
                      <m:t>φ</m:t>
                    </m:r>
                    <m:r>
                      <a:rPr lang="en-US" altLang="zh-CN" sz="2400" i="1" baseline="-25000">
                        <a:solidFill>
                          <a:srgbClr val="7030A0"/>
                        </a:solidFill>
                        <a:latin typeface="Cambria Math" panose="02040503050406030204" pitchFamily="18" charset="0"/>
                      </a:rPr>
                      <m:t>𝑢𝑣</m:t>
                    </m:r>
                  </m:oMath>
                </a14:m>
                <a:r>
                  <a:rPr lang="en-US" altLang="zh-CN" sz="2400" dirty="0">
                    <a:solidFill>
                      <a:srgbClr val="7030A0"/>
                    </a:solidFill>
                  </a:rPr>
                  <a:t>=0.5 </a:t>
                </a:r>
              </a:p>
              <a:p>
                <a:pPr algn="dist">
                  <a:lnSpc>
                    <a:spcPct val="150000"/>
                  </a:lnSpc>
                </a:pPr>
                <a:r>
                  <a:rPr lang="en-US" altLang="zh-CN" dirty="0" smtClean="0">
                    <a:latin typeface="微软雅黑" panose="020B0503020204020204" pitchFamily="34" charset="-122"/>
                    <a:ea typeface="微软雅黑" panose="020B0503020204020204" pitchFamily="34" charset="-122"/>
                  </a:rPr>
                  <a:t>  u </a:t>
                </a:r>
                <a:r>
                  <a:rPr lang="en-US" altLang="zh-CN" dirty="0">
                    <a:latin typeface="微软雅黑" panose="020B0503020204020204" pitchFamily="34" charset="-122"/>
                    <a:ea typeface="微软雅黑" panose="020B0503020204020204" pitchFamily="34" charset="-122"/>
                  </a:rPr>
                  <a:t>agrees with v half of the </a:t>
                </a:r>
                <a:r>
                  <a:rPr lang="en-US" altLang="zh-CN" dirty="0" smtClean="0">
                    <a:latin typeface="微软雅黑" panose="020B0503020204020204" pitchFamily="34" charset="-122"/>
                    <a:ea typeface="微软雅黑" panose="020B0503020204020204" pitchFamily="34" charset="-122"/>
                  </a:rPr>
                  <a:t>time  </a:t>
                </a:r>
                <a:endParaRPr lang="zh-CN" altLang="en-US" dirty="0">
                  <a:latin typeface="微软雅黑" panose="020B0503020204020204" pitchFamily="34" charset="-122"/>
                  <a:ea typeface="微软雅黑" panose="020B0503020204020204" pitchFamily="34" charset="-122"/>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4455055" y="3580751"/>
                <a:ext cx="3717621" cy="969496"/>
              </a:xfrm>
              <a:prstGeom prst="rect">
                <a:avLst/>
              </a:prstGeom>
              <a:blipFill rotWithShape="0">
                <a:blip r:embed="rId3"/>
                <a:stretch>
                  <a:fillRect b="-7317"/>
                </a:stretch>
              </a:blipFill>
              <a:ln w="28575">
                <a:solidFill>
                  <a:srgbClr val="00B0F0"/>
                </a:solidFill>
                <a:prstDash val="dashDot"/>
              </a:ln>
            </p:spPr>
            <p:txBody>
              <a:bodyPr/>
              <a:lstStyle/>
              <a:p>
                <a:r>
                  <a:rPr lang="zh-CN" altLang="en-US">
                    <a:noFill/>
                  </a:rPr>
                  <a:t> </a:t>
                </a:r>
              </a:p>
            </p:txBody>
          </p:sp>
        </mc:Fallback>
      </mc:AlternateContent>
      <p:sp>
        <p:nvSpPr>
          <p:cNvPr id="3" name="矩形 2"/>
          <p:cNvSpPr/>
          <p:nvPr/>
        </p:nvSpPr>
        <p:spPr>
          <a:xfrm>
            <a:off x="297080" y="2207124"/>
            <a:ext cx="1175322"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Opinion</a:t>
            </a:r>
            <a:endParaRPr lang="zh-CN" altLang="en-US" sz="2000" dirty="0"/>
          </a:p>
        </p:txBody>
      </p:sp>
      <p:grpSp>
        <p:nvGrpSpPr>
          <p:cNvPr id="4" name="positive"/>
          <p:cNvGrpSpPr/>
          <p:nvPr/>
        </p:nvGrpSpPr>
        <p:grpSpPr>
          <a:xfrm>
            <a:off x="2475659" y="3580751"/>
            <a:ext cx="973728" cy="831786"/>
            <a:chOff x="500130" y="4973779"/>
            <a:chExt cx="1560300" cy="1332852"/>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726" y="4973779"/>
              <a:ext cx="735106" cy="735107"/>
            </a:xfrm>
            <a:prstGeom prst="rect">
              <a:avLst/>
            </a:prstGeom>
          </p:spPr>
        </p:pic>
        <p:sp>
          <p:nvSpPr>
            <p:cNvPr id="6" name="矩形 5"/>
            <p:cNvSpPr/>
            <p:nvPr/>
          </p:nvSpPr>
          <p:spPr>
            <a:xfrm>
              <a:off x="500130" y="5788792"/>
              <a:ext cx="1560300" cy="517839"/>
            </a:xfrm>
            <a:prstGeom prst="rect">
              <a:avLst/>
            </a:prstGeom>
          </p:spPr>
          <p:txBody>
            <a:bodyPr wrap="none">
              <a:spAutoFit/>
            </a:bodyPr>
            <a:lstStyle/>
            <a:p>
              <a:r>
                <a:rPr lang="zh-CN" altLang="en-US" sz="1500" dirty="0">
                  <a:solidFill>
                    <a:srgbClr val="F2513A"/>
                  </a:solidFill>
                  <a:latin typeface="微软雅黑" panose="020B0503020204020204" pitchFamily="34" charset="-122"/>
                  <a:ea typeface="微软雅黑" panose="020B0503020204020204" pitchFamily="34" charset="-122"/>
                </a:rPr>
                <a:t>negative</a:t>
              </a:r>
              <a:endParaRPr lang="zh-CN" altLang="en-US" sz="1500" dirty="0"/>
            </a:p>
          </p:txBody>
        </p:sp>
      </p:grpSp>
      <p:grpSp>
        <p:nvGrpSpPr>
          <p:cNvPr id="7" name="neutral"/>
          <p:cNvGrpSpPr/>
          <p:nvPr/>
        </p:nvGrpSpPr>
        <p:grpSpPr>
          <a:xfrm>
            <a:off x="3812632" y="3588111"/>
            <a:ext cx="833883" cy="824425"/>
            <a:chOff x="2458696" y="4925956"/>
            <a:chExt cx="1325074" cy="1310044"/>
          </a:xfrm>
        </p:grpSpPr>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7631" y="4925956"/>
              <a:ext cx="735106" cy="735106"/>
            </a:xfrm>
            <a:prstGeom prst="rect">
              <a:avLst/>
            </a:prstGeom>
          </p:spPr>
        </p:pic>
        <p:sp>
          <p:nvSpPr>
            <p:cNvPr id="9" name="矩形 8"/>
            <p:cNvSpPr/>
            <p:nvPr/>
          </p:nvSpPr>
          <p:spPr>
            <a:xfrm>
              <a:off x="2458696" y="5722478"/>
              <a:ext cx="1325074" cy="513522"/>
            </a:xfrm>
            <a:prstGeom prst="rect">
              <a:avLst/>
            </a:prstGeom>
          </p:spPr>
          <p:txBody>
            <a:bodyPr wrap="none">
              <a:spAutoFit/>
            </a:bodyPr>
            <a:lstStyle/>
            <a:p>
              <a:r>
                <a:rPr lang="zh-CN" altLang="en-US" sz="1500" dirty="0">
                  <a:solidFill>
                    <a:srgbClr val="9D55B8"/>
                  </a:solidFill>
                  <a:latin typeface="微软雅黑" panose="020B0503020204020204" pitchFamily="34" charset="-122"/>
                  <a:ea typeface="微软雅黑" panose="020B0503020204020204" pitchFamily="34" charset="-122"/>
                </a:rPr>
                <a:t>neutral</a:t>
              </a:r>
              <a:endParaRPr lang="zh-CN" altLang="en-US" sz="1500" dirty="0"/>
            </a:p>
          </p:txBody>
        </p:sp>
      </p:grpSp>
      <p:grpSp>
        <p:nvGrpSpPr>
          <p:cNvPr id="10" name="negative"/>
          <p:cNvGrpSpPr/>
          <p:nvPr/>
        </p:nvGrpSpPr>
        <p:grpSpPr>
          <a:xfrm>
            <a:off x="5009760" y="3586536"/>
            <a:ext cx="903196" cy="828776"/>
            <a:chOff x="3872184" y="4966835"/>
            <a:chExt cx="1379687" cy="1234343"/>
          </a:xfrm>
        </p:grpSpPr>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2662" y="4966835"/>
              <a:ext cx="735107" cy="735106"/>
            </a:xfrm>
            <a:prstGeom prst="rect">
              <a:avLst/>
            </a:prstGeom>
          </p:spPr>
        </p:pic>
        <p:sp>
          <p:nvSpPr>
            <p:cNvPr id="12" name="矩形 11"/>
            <p:cNvSpPr/>
            <p:nvPr/>
          </p:nvSpPr>
          <p:spPr>
            <a:xfrm>
              <a:off x="3872184" y="5719870"/>
              <a:ext cx="1379687" cy="481308"/>
            </a:xfrm>
            <a:prstGeom prst="rect">
              <a:avLst/>
            </a:prstGeom>
          </p:spPr>
          <p:txBody>
            <a:bodyPr wrap="none">
              <a:spAutoFit/>
            </a:bodyPr>
            <a:lstStyle/>
            <a:p>
              <a:r>
                <a:rPr lang="zh-CN" altLang="en-US" sz="1500" dirty="0">
                  <a:solidFill>
                    <a:srgbClr val="11D471"/>
                  </a:solidFill>
                  <a:latin typeface="微软雅黑" panose="020B0503020204020204" pitchFamily="34" charset="-122"/>
                  <a:ea typeface="微软雅黑" panose="020B0503020204020204" pitchFamily="34" charset="-122"/>
                </a:rPr>
                <a:t>positive</a:t>
              </a:r>
              <a:endParaRPr lang="zh-CN" altLang="en-US" sz="1500" dirty="0"/>
            </a:p>
          </p:txBody>
        </p:sp>
      </p:grpSp>
      <p:sp>
        <p:nvSpPr>
          <p:cNvPr id="13" name="矩形 12"/>
          <p:cNvSpPr/>
          <p:nvPr/>
        </p:nvSpPr>
        <p:spPr>
          <a:xfrm>
            <a:off x="297080" y="2994706"/>
            <a:ext cx="151304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Interaction</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2270438" y="2943906"/>
                <a:ext cx="504369" cy="360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400" i="1">
                          <a:latin typeface="Cambria Math" panose="02040503050406030204" pitchFamily="18" charset="0"/>
                        </a:rPr>
                        <m:t>φ</m:t>
                      </m:r>
                      <m:r>
                        <a:rPr lang="en-US" altLang="zh-CN" sz="2400" i="1" baseline="-25000">
                          <a:latin typeface="Cambria Math" panose="02040503050406030204" pitchFamily="18" charset="0"/>
                        </a:rPr>
                        <m:t>𝑢𝑣</m:t>
                      </m:r>
                    </m:oMath>
                  </m:oMathPara>
                </a14:m>
                <a:endParaRPr lang="zh-CN" altLang="en-US" sz="2400" baseline="-250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2270438" y="2943906"/>
                <a:ext cx="504369" cy="360804"/>
              </a:xfrm>
              <a:prstGeom prst="rect">
                <a:avLst/>
              </a:prstGeom>
              <a:blipFill rotWithShape="0">
                <a:blip r:embed="rId7"/>
                <a:stretch>
                  <a:fillRect l="-16867" r="-3614" b="-305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141595" y="2250301"/>
                <a:ext cx="1268168" cy="307777"/>
              </a:xfrm>
              <a:prstGeom prst="rect">
                <a:avLst/>
              </a:prstGeom>
              <a:noFill/>
            </p:spPr>
            <p:txBody>
              <a:bodyPr wrap="none" lIns="0" tIns="0" rIns="0" bIns="0" rtlCol="0">
                <a:spAutoFit/>
              </a:bodyPr>
              <a:lstStyle/>
              <a:p>
                <a14:m>
                  <m:oMath xmlns:m="http://schemas.openxmlformats.org/officeDocument/2006/math">
                    <m:r>
                      <m:rPr>
                        <m:sty m:val="p"/>
                      </m:rPr>
                      <a:rPr lang="en-US" altLang="zh-CN" sz="2000" i="1">
                        <a:latin typeface="Cambria Math" panose="02040503050406030204" pitchFamily="18" charset="0"/>
                      </a:rPr>
                      <m:t>O</m:t>
                    </m:r>
                    <m:r>
                      <a:rPr lang="en-US" altLang="zh-CN" sz="2000" i="1" baseline="-25000">
                        <a:latin typeface="Cambria Math" panose="02040503050406030204" pitchFamily="18" charset="0"/>
                      </a:rPr>
                      <m:t>𝑣</m:t>
                    </m:r>
                  </m:oMath>
                </a14:m>
                <a:r>
                  <a:rPr lang="zh-CN" altLang="en-US" sz="2000" dirty="0"/>
                  <a:t> </a:t>
                </a:r>
                <a14:m>
                  <m:oMath xmlns:m="http://schemas.openxmlformats.org/officeDocument/2006/math">
                    <m:r>
                      <a:rPr lang="zh-CN" altLang="en-US" sz="2000" i="1" dirty="0">
                        <a:latin typeface="Cambria Math" panose="02040503050406030204" pitchFamily="18" charset="0"/>
                      </a:rPr>
                      <m:t>∈</m:t>
                    </m:r>
                    <m:r>
                      <a:rPr lang="en-US" altLang="zh-CN" sz="2000" i="1" dirty="0">
                        <a:latin typeface="Cambria Math" panose="02040503050406030204" pitchFamily="18" charset="0"/>
                      </a:rPr>
                      <m:t>[−1,1]</m:t>
                    </m:r>
                  </m:oMath>
                </a14:m>
                <a:endParaRPr lang="zh-CN" altLang="en-US" sz="2000" baseline="-25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2141595" y="2250301"/>
                <a:ext cx="1268168" cy="307777"/>
              </a:xfrm>
              <a:prstGeom prst="rect">
                <a:avLst/>
              </a:prstGeom>
              <a:blipFill rotWithShape="0">
                <a:blip r:embed="rId8"/>
                <a:stretch>
                  <a:fillRect l="-6731" t="-1961" r="-913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240188" y="3580751"/>
                <a:ext cx="2564869" cy="969496"/>
              </a:xfrm>
              <a:prstGeom prst="rect">
                <a:avLst/>
              </a:prstGeom>
              <a:noFill/>
              <a:ln w="28575">
                <a:solidFill>
                  <a:srgbClr val="00B0F0"/>
                </a:solidFill>
                <a:prstDash val="dashDot"/>
              </a:ln>
            </p:spPr>
            <p:txBody>
              <a:bodyPr wrap="none" lIns="0" tIns="0" rIns="0" bIns="0" rtlCol="0">
                <a:spAutoFit/>
              </a:bodyPr>
              <a:lstStyle/>
              <a:p>
                <a:pPr algn="dist">
                  <a:lnSpc>
                    <a:spcPct val="150000"/>
                  </a:lnSpc>
                </a:pPr>
                <a14:m>
                  <m:oMath xmlns:m="http://schemas.openxmlformats.org/officeDocument/2006/math">
                    <m:r>
                      <a:rPr lang="en-US" altLang="zh-CN" sz="2400" b="0" i="1" smtClean="0">
                        <a:solidFill>
                          <a:srgbClr val="7030A0"/>
                        </a:solidFill>
                        <a:latin typeface="Cambria Math" panose="02040503050406030204" pitchFamily="18" charset="0"/>
                      </a:rPr>
                      <m:t>  </m:t>
                    </m:r>
                    <m:r>
                      <m:rPr>
                        <m:sty m:val="p"/>
                      </m:rPr>
                      <a:rPr lang="el-GR" altLang="zh-CN" sz="2400" i="1">
                        <a:solidFill>
                          <a:srgbClr val="7030A0"/>
                        </a:solidFill>
                        <a:latin typeface="Cambria Math" panose="02040503050406030204" pitchFamily="18" charset="0"/>
                      </a:rPr>
                      <m:t>φ</m:t>
                    </m:r>
                    <m:r>
                      <a:rPr lang="en-US" altLang="zh-CN" sz="2400" i="1" baseline="-25000">
                        <a:solidFill>
                          <a:srgbClr val="7030A0"/>
                        </a:solidFill>
                        <a:latin typeface="Cambria Math" panose="02040503050406030204" pitchFamily="18" charset="0"/>
                      </a:rPr>
                      <m:t>𝑢𝑣</m:t>
                    </m:r>
                  </m:oMath>
                </a14:m>
                <a:r>
                  <a:rPr lang="en-US" altLang="zh-CN" sz="2400" dirty="0">
                    <a:solidFill>
                      <a:srgbClr val="7030A0"/>
                    </a:solidFill>
                  </a:rPr>
                  <a:t>=0 </a:t>
                </a:r>
              </a:p>
              <a:p>
                <a:pPr algn="dist">
                  <a:lnSpc>
                    <a:spcPct val="150000"/>
                  </a:lnSpc>
                </a:pPr>
                <a:r>
                  <a:rPr lang="en-US" altLang="zh-CN" dirty="0" smtClean="0">
                    <a:latin typeface="微软雅黑" panose="020B0503020204020204" pitchFamily="34" charset="-122"/>
                    <a:ea typeface="微软雅黑" panose="020B0503020204020204" pitchFamily="34" charset="-122"/>
                  </a:rPr>
                  <a:t>  v </a:t>
                </a:r>
                <a:r>
                  <a:rPr lang="en-US" altLang="zh-CN" dirty="0">
                    <a:latin typeface="微软雅黑" panose="020B0503020204020204" pitchFamily="34" charset="-122"/>
                    <a:ea typeface="微软雅黑" panose="020B0503020204020204" pitchFamily="34" charset="-122"/>
                  </a:rPr>
                  <a:t>never agrees with </a:t>
                </a:r>
                <a:r>
                  <a:rPr lang="en-US" altLang="zh-CN" dirty="0" smtClean="0">
                    <a:latin typeface="微软雅黑" panose="020B0503020204020204" pitchFamily="34" charset="-122"/>
                    <a:ea typeface="微软雅黑" panose="020B0503020204020204" pitchFamily="34" charset="-122"/>
                  </a:rPr>
                  <a:t>u </a:t>
                </a:r>
              </a:p>
            </p:txBody>
          </p:sp>
        </mc:Choice>
        <mc:Fallback xmlns="">
          <p:sp>
            <p:nvSpPr>
              <p:cNvPr id="50" name="文本框 49"/>
              <p:cNvSpPr txBox="1">
                <a:spLocks noRot="1" noChangeAspect="1" noMove="1" noResize="1" noEditPoints="1" noAdjustHandles="1" noChangeArrowheads="1" noChangeShapeType="1" noTextEdit="1"/>
              </p:cNvSpPr>
              <p:nvPr/>
            </p:nvSpPr>
            <p:spPr>
              <a:xfrm>
                <a:off x="1240188" y="3580751"/>
                <a:ext cx="2564869" cy="969496"/>
              </a:xfrm>
              <a:prstGeom prst="rect">
                <a:avLst/>
              </a:prstGeom>
              <a:blipFill rotWithShape="0">
                <a:blip r:embed="rId9"/>
                <a:stretch>
                  <a:fillRect r="-1174" b="-7317"/>
                </a:stretch>
              </a:blipFill>
              <a:ln w="28575">
                <a:solidFill>
                  <a:srgbClr val="00B0F0"/>
                </a:solidFill>
                <a:prstDash val="dashDot"/>
              </a:ln>
            </p:spPr>
            <p:txBody>
              <a:bodyPr/>
              <a:lstStyle/>
              <a:p>
                <a:r>
                  <a:rPr lang="zh-CN" altLang="en-US">
                    <a:noFill/>
                  </a:rPr>
                  <a:t> </a:t>
                </a:r>
              </a:p>
            </p:txBody>
          </p:sp>
        </mc:Fallback>
      </mc:AlternateContent>
      <p:sp>
        <p:nvSpPr>
          <p:cNvPr id="17" name="矩形 16"/>
          <p:cNvSpPr/>
          <p:nvPr/>
        </p:nvSpPr>
        <p:spPr>
          <a:xfrm>
            <a:off x="261444" y="491342"/>
            <a:ext cx="509210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Opinion-cum-Interaction </a:t>
            </a:r>
            <a:r>
              <a:rPr lang="en-US" altLang="zh-CN" sz="2400" dirty="0">
                <a:latin typeface="微软雅黑" panose="020B0503020204020204" pitchFamily="34" charset="-122"/>
                <a:ea typeface="微软雅黑" panose="020B0503020204020204" pitchFamily="34" charset="-122"/>
              </a:rPr>
              <a:t>Model</a:t>
            </a:r>
            <a:endParaRPr lang="zh-CN" altLang="en-US" sz="2400" dirty="0">
              <a:latin typeface="微软雅黑" panose="020B0503020204020204" pitchFamily="34" charset="-122"/>
              <a:ea typeface="微软雅黑" panose="020B0503020204020204" pitchFamily="34" charset="-122"/>
            </a:endParaRPr>
          </a:p>
        </p:txBody>
      </p:sp>
      <p:sp>
        <p:nvSpPr>
          <p:cNvPr id="18" name="椭圆 17"/>
          <p:cNvSpPr/>
          <p:nvPr/>
        </p:nvSpPr>
        <p:spPr>
          <a:xfrm>
            <a:off x="5277489" y="1872272"/>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A</a:t>
            </a:r>
            <a:endParaRPr lang="zh-CN" altLang="en-US" sz="2000" dirty="0"/>
          </a:p>
        </p:txBody>
      </p:sp>
      <p:sp>
        <p:nvSpPr>
          <p:cNvPr id="19" name="椭圆 18"/>
          <p:cNvSpPr/>
          <p:nvPr/>
        </p:nvSpPr>
        <p:spPr>
          <a:xfrm>
            <a:off x="6730090" y="1232318"/>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B</a:t>
            </a:r>
            <a:endParaRPr lang="zh-CN" altLang="en-US" sz="2000" dirty="0"/>
          </a:p>
        </p:txBody>
      </p:sp>
      <p:sp>
        <p:nvSpPr>
          <p:cNvPr id="20" name="椭圆 19"/>
          <p:cNvSpPr/>
          <p:nvPr/>
        </p:nvSpPr>
        <p:spPr>
          <a:xfrm>
            <a:off x="8194853" y="1829180"/>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C</a:t>
            </a:r>
            <a:endParaRPr lang="zh-CN" altLang="en-US" sz="2000" dirty="0"/>
          </a:p>
        </p:txBody>
      </p:sp>
      <p:sp>
        <p:nvSpPr>
          <p:cNvPr id="21" name="椭圆 20"/>
          <p:cNvSpPr/>
          <p:nvPr/>
        </p:nvSpPr>
        <p:spPr>
          <a:xfrm>
            <a:off x="6730090" y="2337961"/>
            <a:ext cx="305829" cy="29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t>D</a:t>
            </a:r>
            <a:endParaRPr lang="zh-CN" altLang="en-US" sz="2000" dirty="0"/>
          </a:p>
        </p:txBody>
      </p:sp>
      <p:cxnSp>
        <p:nvCxnSpPr>
          <p:cNvPr id="22" name="直接箭头连接符 21"/>
          <p:cNvCxnSpPr>
            <a:stCxn id="18" idx="5"/>
            <a:endCxn id="21" idx="2"/>
          </p:cNvCxnSpPr>
          <p:nvPr/>
        </p:nvCxnSpPr>
        <p:spPr>
          <a:xfrm>
            <a:off x="5538530" y="2123433"/>
            <a:ext cx="1191560" cy="36165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6"/>
            <a:endCxn id="20" idx="1"/>
          </p:cNvCxnSpPr>
          <p:nvPr/>
        </p:nvCxnSpPr>
        <p:spPr>
          <a:xfrm>
            <a:off x="7035919" y="1379445"/>
            <a:ext cx="1203722" cy="49282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21" idx="6"/>
          </p:cNvCxnSpPr>
          <p:nvPr/>
        </p:nvCxnSpPr>
        <p:spPr>
          <a:xfrm flipH="1">
            <a:off x="7035919" y="2080341"/>
            <a:ext cx="1203722" cy="40474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2"/>
            <a:endCxn id="18" idx="7"/>
          </p:cNvCxnSpPr>
          <p:nvPr/>
        </p:nvCxnSpPr>
        <p:spPr>
          <a:xfrm flipH="1">
            <a:off x="5538530" y="1379445"/>
            <a:ext cx="1191560" cy="535919"/>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44819" y="1296130"/>
            <a:ext cx="1943528" cy="1280931"/>
            <a:chOff x="7897291" y="2147020"/>
            <a:chExt cx="2591370" cy="1707907"/>
          </a:xfrm>
        </p:grpSpPr>
        <mc:AlternateContent xmlns:mc="http://schemas.openxmlformats.org/markup-compatibility/2006" xmlns:a14="http://schemas.microsoft.com/office/drawing/2010/main">
          <mc:Choice Requires="a14">
            <p:sp>
              <p:nvSpPr>
                <p:cNvPr id="27" name="文本框 26"/>
                <p:cNvSpPr txBox="1"/>
                <p:nvPr/>
              </p:nvSpPr>
              <p:spPr>
                <a:xfrm>
                  <a:off x="7908706" y="2167032"/>
                  <a:ext cx="430119" cy="3207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bg2">
                                <a:lumMod val="25000"/>
                              </a:schemeClr>
                            </a:solidFill>
                            <a:latin typeface="Cambria Math" panose="02040503050406030204" pitchFamily="18" charset="0"/>
                          </a:rPr>
                          <m:t>𝑝</m:t>
                        </m:r>
                        <m:r>
                          <a:rPr lang="en-US" altLang="zh-CN" sz="1600" i="1" baseline="-25000">
                            <a:solidFill>
                              <a:schemeClr val="bg2">
                                <a:lumMod val="25000"/>
                              </a:schemeClr>
                            </a:solidFill>
                            <a:latin typeface="Cambria Math" panose="02040503050406030204" pitchFamily="18" charset="0"/>
                          </a:rPr>
                          <m:t>𝐵𝐴</m:t>
                        </m:r>
                      </m:oMath>
                    </m:oMathPara>
                  </a14:m>
                  <a:endParaRPr lang="zh-CN" altLang="en-US" sz="1600" baseline="-25000" dirty="0">
                    <a:solidFill>
                      <a:schemeClr val="bg2">
                        <a:lumMod val="25000"/>
                      </a:schemeClr>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7908706" y="2167032"/>
                  <a:ext cx="430119" cy="320772"/>
                </a:xfrm>
                <a:prstGeom prst="rect">
                  <a:avLst/>
                </a:prstGeom>
                <a:blipFill rotWithShape="0">
                  <a:blip r:embed="rId10"/>
                  <a:stretch>
                    <a:fillRect l="-16981" r="-7547"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897291" y="3512962"/>
                  <a:ext cx="441916" cy="3207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bg2">
                                <a:lumMod val="25000"/>
                              </a:schemeClr>
                            </a:solidFill>
                            <a:latin typeface="Cambria Math" panose="02040503050406030204" pitchFamily="18" charset="0"/>
                          </a:rPr>
                          <m:t>𝑝</m:t>
                        </m:r>
                        <m:r>
                          <a:rPr lang="en-US" altLang="zh-CN" sz="1600" i="1" baseline="-25000">
                            <a:solidFill>
                              <a:schemeClr val="bg2">
                                <a:lumMod val="25000"/>
                              </a:schemeClr>
                            </a:solidFill>
                            <a:latin typeface="Cambria Math" panose="02040503050406030204" pitchFamily="18" charset="0"/>
                          </a:rPr>
                          <m:t>𝐴𝐷</m:t>
                        </m:r>
                      </m:oMath>
                    </m:oMathPara>
                  </a14:m>
                  <a:endParaRPr lang="zh-CN" altLang="en-US" sz="1600" baseline="-25000" dirty="0">
                    <a:solidFill>
                      <a:schemeClr val="bg2">
                        <a:lumMod val="25000"/>
                      </a:schemeClr>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7897291" y="3512962"/>
                  <a:ext cx="441916" cy="320772"/>
                </a:xfrm>
                <a:prstGeom prst="rect">
                  <a:avLst/>
                </a:prstGeom>
                <a:blipFill rotWithShape="0">
                  <a:blip r:embed="rId11"/>
                  <a:stretch>
                    <a:fillRect l="-16364" r="-5455" b="-3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0008050" y="2147020"/>
                  <a:ext cx="433111" cy="3207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bg2">
                                <a:lumMod val="25000"/>
                              </a:schemeClr>
                            </a:solidFill>
                            <a:latin typeface="Cambria Math" panose="02040503050406030204" pitchFamily="18" charset="0"/>
                          </a:rPr>
                          <m:t>𝑝</m:t>
                        </m:r>
                        <m:r>
                          <a:rPr lang="en-US" altLang="zh-CN" sz="1600" i="1" baseline="-25000">
                            <a:solidFill>
                              <a:schemeClr val="bg2">
                                <a:lumMod val="25000"/>
                              </a:schemeClr>
                            </a:solidFill>
                            <a:latin typeface="Cambria Math" panose="02040503050406030204" pitchFamily="18" charset="0"/>
                          </a:rPr>
                          <m:t>𝐵𝐶</m:t>
                        </m:r>
                      </m:oMath>
                    </m:oMathPara>
                  </a14:m>
                  <a:endParaRPr lang="zh-CN" altLang="en-US" sz="1600" baseline="-25000" dirty="0">
                    <a:solidFill>
                      <a:schemeClr val="bg2">
                        <a:lumMod val="25000"/>
                      </a:schemeClr>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10008050" y="2147020"/>
                  <a:ext cx="433111" cy="320772"/>
                </a:xfrm>
                <a:prstGeom prst="rect">
                  <a:avLst/>
                </a:prstGeom>
                <a:blipFill rotWithShape="0">
                  <a:blip r:embed="rId12"/>
                  <a:stretch>
                    <a:fillRect l="-16981" r="-5660" b="-3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10053157" y="3534155"/>
                  <a:ext cx="435504" cy="3207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bg2">
                                <a:lumMod val="25000"/>
                              </a:schemeClr>
                            </a:solidFill>
                            <a:latin typeface="Cambria Math" panose="02040503050406030204" pitchFamily="18" charset="0"/>
                          </a:rPr>
                          <m:t>𝑝</m:t>
                        </m:r>
                        <m:r>
                          <a:rPr lang="en-US" altLang="zh-CN" sz="1600" i="1" baseline="-25000">
                            <a:solidFill>
                              <a:schemeClr val="bg2">
                                <a:lumMod val="25000"/>
                              </a:schemeClr>
                            </a:solidFill>
                            <a:latin typeface="Cambria Math" panose="02040503050406030204" pitchFamily="18" charset="0"/>
                          </a:rPr>
                          <m:t>𝐶𝐷</m:t>
                        </m:r>
                      </m:oMath>
                    </m:oMathPara>
                  </a14:m>
                  <a:endParaRPr lang="zh-CN" altLang="en-US" sz="1600" baseline="-25000" dirty="0">
                    <a:solidFill>
                      <a:schemeClr val="bg2">
                        <a:lumMod val="25000"/>
                      </a:schemeClr>
                    </a:solidFill>
                  </a:endParaRPr>
                </a:p>
              </p:txBody>
            </p:sp>
          </mc:Choice>
          <mc:Fallback xmlns="">
            <p:sp>
              <p:nvSpPr>
                <p:cNvPr id="69" name="文本框 68"/>
                <p:cNvSpPr txBox="1">
                  <a:spLocks noRot="1" noChangeAspect="1" noMove="1" noResize="1" noEditPoints="1" noAdjustHandles="1" noChangeArrowheads="1" noChangeShapeType="1" noTextEdit="1"/>
                </p:cNvSpPr>
                <p:nvPr/>
              </p:nvSpPr>
              <p:spPr>
                <a:xfrm>
                  <a:off x="10053157" y="3534155"/>
                  <a:ext cx="435504" cy="320772"/>
                </a:xfrm>
                <a:prstGeom prst="rect">
                  <a:avLst/>
                </a:prstGeom>
                <a:blipFill rotWithShape="0">
                  <a:blip r:embed="rId13"/>
                  <a:stretch>
                    <a:fillRect l="-16667" r="-5556" b="-27500"/>
                  </a:stretch>
                </a:blipFill>
              </p:spPr>
              <p:txBody>
                <a:bodyPr/>
                <a:lstStyle/>
                <a:p>
                  <a:r>
                    <a:rPr lang="zh-CN" altLang="en-US">
                      <a:noFill/>
                    </a:rPr>
                    <a:t> </a:t>
                  </a:r>
                </a:p>
              </p:txBody>
            </p:sp>
          </mc:Fallback>
        </mc:AlternateContent>
      </p:grpSp>
      <p:grpSp>
        <p:nvGrpSpPr>
          <p:cNvPr id="31" name="opinion 结点"/>
          <p:cNvGrpSpPr/>
          <p:nvPr/>
        </p:nvGrpSpPr>
        <p:grpSpPr>
          <a:xfrm>
            <a:off x="4719795" y="850028"/>
            <a:ext cx="4238704" cy="2134336"/>
            <a:chOff x="4879339" y="4697069"/>
            <a:chExt cx="4238704" cy="2134336"/>
          </a:xfrm>
        </p:grpSpPr>
        <p:sp>
          <p:nvSpPr>
            <p:cNvPr id="32" name="文本框 31"/>
            <p:cNvSpPr txBox="1"/>
            <p:nvPr/>
          </p:nvSpPr>
          <p:spPr>
            <a:xfrm>
              <a:off x="4879339" y="5414414"/>
              <a:ext cx="872710" cy="369332"/>
            </a:xfrm>
            <a:prstGeom prst="rect">
              <a:avLst/>
            </a:prstGeom>
            <a:noFill/>
          </p:spPr>
          <p:txBody>
            <a:bodyPr wrap="square" rtlCol="0">
              <a:spAutoFit/>
            </a:bodyPr>
            <a:lstStyle/>
            <a:p>
              <a:pPr algn="ctr"/>
              <a:r>
                <a:rPr lang="en-US" altLang="zh-CN" dirty="0" smtClean="0">
                  <a:solidFill>
                    <a:srgbClr val="FF0000"/>
                  </a:solidFill>
                </a:rPr>
                <a:t>O</a:t>
              </a:r>
              <a:r>
                <a:rPr lang="en-US" altLang="zh-CN" baseline="-25000" dirty="0" smtClean="0">
                  <a:solidFill>
                    <a:srgbClr val="FF0000"/>
                  </a:solidFill>
                </a:rPr>
                <a:t>A</a:t>
              </a:r>
              <a:endParaRPr lang="zh-CN" altLang="en-US" baseline="-25000" dirty="0">
                <a:solidFill>
                  <a:srgbClr val="FF0000"/>
                </a:solidFill>
              </a:endParaRPr>
            </a:p>
          </p:txBody>
        </p:sp>
        <p:sp>
          <p:nvSpPr>
            <p:cNvPr id="33" name="文本框 32"/>
            <p:cNvSpPr txBox="1"/>
            <p:nvPr/>
          </p:nvSpPr>
          <p:spPr>
            <a:xfrm>
              <a:off x="6597792" y="4697069"/>
              <a:ext cx="872710" cy="369332"/>
            </a:xfrm>
            <a:prstGeom prst="rect">
              <a:avLst/>
            </a:prstGeom>
            <a:noFill/>
          </p:spPr>
          <p:txBody>
            <a:bodyPr wrap="square" rtlCol="0">
              <a:spAutoFit/>
            </a:bodyPr>
            <a:lstStyle/>
            <a:p>
              <a:pPr algn="ctr"/>
              <a:r>
                <a:rPr lang="en-US" altLang="zh-CN" dirty="0" smtClean="0">
                  <a:solidFill>
                    <a:srgbClr val="FF0000"/>
                  </a:solidFill>
                </a:rPr>
                <a:t>O</a:t>
              </a:r>
              <a:r>
                <a:rPr lang="en-US" altLang="zh-CN" baseline="-25000" dirty="0" smtClean="0">
                  <a:solidFill>
                    <a:srgbClr val="FF0000"/>
                  </a:solidFill>
                </a:rPr>
                <a:t>B</a:t>
              </a:r>
              <a:endParaRPr lang="zh-CN" altLang="en-US" baseline="-25000" dirty="0">
                <a:solidFill>
                  <a:srgbClr val="FF0000"/>
                </a:solidFill>
              </a:endParaRPr>
            </a:p>
          </p:txBody>
        </p:sp>
        <p:sp>
          <p:nvSpPr>
            <p:cNvPr id="34" name="文本框 33"/>
            <p:cNvSpPr txBox="1"/>
            <p:nvPr/>
          </p:nvSpPr>
          <p:spPr>
            <a:xfrm>
              <a:off x="8245333" y="5343050"/>
              <a:ext cx="872710" cy="369332"/>
            </a:xfrm>
            <a:prstGeom prst="rect">
              <a:avLst/>
            </a:prstGeom>
            <a:noFill/>
          </p:spPr>
          <p:txBody>
            <a:bodyPr wrap="square" rtlCol="0">
              <a:spAutoFit/>
            </a:bodyPr>
            <a:lstStyle/>
            <a:p>
              <a:pPr algn="ctr"/>
              <a:r>
                <a:rPr lang="en-US" altLang="zh-CN" dirty="0" smtClean="0">
                  <a:solidFill>
                    <a:srgbClr val="FF0000"/>
                  </a:solidFill>
                </a:rPr>
                <a:t>O</a:t>
              </a:r>
              <a:r>
                <a:rPr lang="en-US" altLang="zh-CN" baseline="-25000" dirty="0" smtClean="0">
                  <a:solidFill>
                    <a:srgbClr val="FF0000"/>
                  </a:solidFill>
                </a:rPr>
                <a:t>C</a:t>
              </a:r>
              <a:endParaRPr lang="zh-CN" altLang="en-US" baseline="-25000" dirty="0">
                <a:solidFill>
                  <a:srgbClr val="FF0000"/>
                </a:solidFill>
              </a:endParaRPr>
            </a:p>
          </p:txBody>
        </p:sp>
        <p:sp>
          <p:nvSpPr>
            <p:cNvPr id="35" name="文本框 34"/>
            <p:cNvSpPr txBox="1"/>
            <p:nvPr/>
          </p:nvSpPr>
          <p:spPr>
            <a:xfrm>
              <a:off x="6646521" y="6462073"/>
              <a:ext cx="872710" cy="369332"/>
            </a:xfrm>
            <a:prstGeom prst="rect">
              <a:avLst/>
            </a:prstGeom>
            <a:noFill/>
          </p:spPr>
          <p:txBody>
            <a:bodyPr wrap="square" rtlCol="0">
              <a:spAutoFit/>
            </a:bodyPr>
            <a:lstStyle/>
            <a:p>
              <a:pPr algn="ctr"/>
              <a:r>
                <a:rPr lang="en-US" altLang="zh-CN" dirty="0" smtClean="0">
                  <a:solidFill>
                    <a:srgbClr val="FF0000"/>
                  </a:solidFill>
                </a:rPr>
                <a:t>O</a:t>
              </a:r>
              <a:r>
                <a:rPr lang="en-US" altLang="zh-CN" baseline="-25000" dirty="0" smtClean="0">
                  <a:solidFill>
                    <a:srgbClr val="FF0000"/>
                  </a:solidFill>
                </a:rPr>
                <a:t>D</a:t>
              </a:r>
              <a:endParaRPr lang="zh-CN" altLang="en-US" baseline="-25000" dirty="0">
                <a:solidFill>
                  <a:srgbClr val="FF0000"/>
                </a:solidFill>
              </a:endParaRPr>
            </a:p>
          </p:txBody>
        </p:sp>
      </p:grpSp>
      <p:grpSp>
        <p:nvGrpSpPr>
          <p:cNvPr id="36" name="组合 35"/>
          <p:cNvGrpSpPr/>
          <p:nvPr/>
        </p:nvGrpSpPr>
        <p:grpSpPr>
          <a:xfrm>
            <a:off x="5873883" y="1540486"/>
            <a:ext cx="2037645" cy="644742"/>
            <a:chOff x="5834472" y="5386780"/>
            <a:chExt cx="2037645" cy="644742"/>
          </a:xfrm>
        </p:grpSpPr>
        <mc:AlternateContent xmlns:mc="http://schemas.openxmlformats.org/markup-compatibility/2006" xmlns:a14="http://schemas.microsoft.com/office/drawing/2010/main">
          <mc:Choice Requires="a14">
            <p:sp>
              <p:nvSpPr>
                <p:cNvPr id="37" name="文本框 36"/>
                <p:cNvSpPr txBox="1"/>
                <p:nvPr/>
              </p:nvSpPr>
              <p:spPr>
                <a:xfrm>
                  <a:off x="5834472" y="5760870"/>
                  <a:ext cx="399148"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solidFill>
                              <a:srgbClr val="FF0000"/>
                            </a:solidFill>
                            <a:latin typeface="Cambria Math" panose="02040503050406030204" pitchFamily="18" charset="0"/>
                          </a:rPr>
                          <m:t>φ</m:t>
                        </m:r>
                        <m:r>
                          <m:rPr>
                            <m:sty m:val="p"/>
                          </m:rPr>
                          <a:rPr lang="en-US" altLang="zh-CN" i="1" baseline="-25000">
                            <a:solidFill>
                              <a:srgbClr val="FF0000"/>
                            </a:solidFill>
                            <a:latin typeface="Cambria Math" panose="02040503050406030204" pitchFamily="18" charset="0"/>
                          </a:rPr>
                          <m:t>AD</m:t>
                        </m:r>
                      </m:oMath>
                    </m:oMathPara>
                  </a14:m>
                  <a:endParaRPr lang="zh-CN" altLang="en-US" baseline="-25000" dirty="0">
                    <a:solidFill>
                      <a:srgbClr val="FF0000"/>
                    </a:solidFill>
                  </a:endParaRPr>
                </a:p>
              </p:txBody>
            </p:sp>
          </mc:Choice>
          <mc:Fallback xmlns="">
            <p:sp>
              <p:nvSpPr>
                <p:cNvPr id="74" name="文本框 73"/>
                <p:cNvSpPr txBox="1">
                  <a:spLocks noRot="1" noChangeAspect="1" noMove="1" noResize="1" noEditPoints="1" noAdjustHandles="1" noChangeArrowheads="1" noChangeShapeType="1" noTextEdit="1"/>
                </p:cNvSpPr>
                <p:nvPr/>
              </p:nvSpPr>
              <p:spPr>
                <a:xfrm>
                  <a:off x="5834472" y="5760870"/>
                  <a:ext cx="399148" cy="270652"/>
                </a:xfrm>
                <a:prstGeom prst="rect">
                  <a:avLst/>
                </a:prstGeom>
                <a:blipFill rotWithShape="0">
                  <a:blip r:embed="rId14"/>
                  <a:stretch>
                    <a:fillRect l="-16923" r="-10769"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7482587" y="5747615"/>
                  <a:ext cx="389530"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solidFill>
                              <a:srgbClr val="FF0000"/>
                            </a:solidFill>
                            <a:latin typeface="Cambria Math" panose="02040503050406030204" pitchFamily="18" charset="0"/>
                          </a:rPr>
                          <m:t>φ</m:t>
                        </m:r>
                        <m:r>
                          <m:rPr>
                            <m:sty m:val="p"/>
                          </m:rPr>
                          <a:rPr lang="en-US" altLang="zh-CN" i="1" baseline="-25000">
                            <a:solidFill>
                              <a:srgbClr val="FF0000"/>
                            </a:solidFill>
                            <a:latin typeface="Cambria Math" panose="02040503050406030204" pitchFamily="18" charset="0"/>
                          </a:rPr>
                          <m:t>CD</m:t>
                        </m:r>
                      </m:oMath>
                    </m:oMathPara>
                  </a14:m>
                  <a:endParaRPr lang="zh-CN" altLang="en-US" baseline="-25000" dirty="0">
                    <a:solidFill>
                      <a:srgbClr val="FF000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482587" y="5747615"/>
                  <a:ext cx="389530" cy="270652"/>
                </a:xfrm>
                <a:prstGeom prst="rect">
                  <a:avLst/>
                </a:prstGeom>
                <a:blipFill rotWithShape="0">
                  <a:blip r:embed="rId15"/>
                  <a:stretch>
                    <a:fillRect l="-17188" r="-9375"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6226535" y="5388793"/>
                  <a:ext cx="391133"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solidFill>
                              <a:srgbClr val="FF0000"/>
                            </a:solidFill>
                            <a:latin typeface="Cambria Math" panose="02040503050406030204" pitchFamily="18" charset="0"/>
                          </a:rPr>
                          <m:t>φ</m:t>
                        </m:r>
                        <m:r>
                          <m:rPr>
                            <m:sty m:val="p"/>
                          </m:rPr>
                          <a:rPr lang="en-US" altLang="zh-CN" i="1" baseline="-25000">
                            <a:solidFill>
                              <a:srgbClr val="FF0000"/>
                            </a:solidFill>
                            <a:latin typeface="Cambria Math" panose="02040503050406030204" pitchFamily="18" charset="0"/>
                          </a:rPr>
                          <m:t>BA</m:t>
                        </m:r>
                      </m:oMath>
                    </m:oMathPara>
                  </a14:m>
                  <a:endParaRPr lang="zh-CN" altLang="en-US" baseline="-25000" dirty="0">
                    <a:solidFill>
                      <a:srgbClr val="FF0000"/>
                    </a:solidFill>
                  </a:endParaRPr>
                </a:p>
              </p:txBody>
            </p:sp>
          </mc:Choice>
          <mc:Fallback xmlns="">
            <p:sp>
              <p:nvSpPr>
                <p:cNvPr id="76" name="文本框 75"/>
                <p:cNvSpPr txBox="1">
                  <a:spLocks noRot="1" noChangeAspect="1" noMove="1" noResize="1" noEditPoints="1" noAdjustHandles="1" noChangeArrowheads="1" noChangeShapeType="1" noTextEdit="1"/>
                </p:cNvSpPr>
                <p:nvPr/>
              </p:nvSpPr>
              <p:spPr>
                <a:xfrm>
                  <a:off x="6226535" y="5388793"/>
                  <a:ext cx="391133" cy="270652"/>
                </a:xfrm>
                <a:prstGeom prst="rect">
                  <a:avLst/>
                </a:prstGeom>
                <a:blipFill rotWithShape="0">
                  <a:blip r:embed="rId16"/>
                  <a:stretch>
                    <a:fillRect l="-17188" r="-9375"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7203984" y="5386780"/>
                  <a:ext cx="396455"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solidFill>
                              <a:srgbClr val="FF0000"/>
                            </a:solidFill>
                            <a:latin typeface="Cambria Math" panose="02040503050406030204" pitchFamily="18" charset="0"/>
                          </a:rPr>
                          <m:t>φ</m:t>
                        </m:r>
                        <m:r>
                          <m:rPr>
                            <m:sty m:val="p"/>
                          </m:rPr>
                          <a:rPr lang="en-US" altLang="zh-CN" i="1" baseline="-25000">
                            <a:solidFill>
                              <a:srgbClr val="FF0000"/>
                            </a:solidFill>
                            <a:latin typeface="Cambria Math" panose="02040503050406030204" pitchFamily="18" charset="0"/>
                          </a:rPr>
                          <m:t>B</m:t>
                        </m:r>
                        <m:r>
                          <a:rPr lang="en-US" altLang="zh-CN" i="1" baseline="-25000">
                            <a:solidFill>
                              <a:srgbClr val="FF0000"/>
                            </a:solidFill>
                            <a:latin typeface="Cambria Math" panose="02040503050406030204" pitchFamily="18" charset="0"/>
                          </a:rPr>
                          <m:t>𝐶</m:t>
                        </m:r>
                      </m:oMath>
                    </m:oMathPara>
                  </a14:m>
                  <a:endParaRPr lang="zh-CN" altLang="en-US" baseline="-25000" dirty="0">
                    <a:solidFill>
                      <a:srgbClr val="FF0000"/>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7203984" y="5386780"/>
                  <a:ext cx="396455" cy="270652"/>
                </a:xfrm>
                <a:prstGeom prst="rect">
                  <a:avLst/>
                </a:prstGeom>
                <a:blipFill rotWithShape="0">
                  <a:blip r:embed="rId17"/>
                  <a:stretch>
                    <a:fillRect l="-16923" r="-6154" b="-31818"/>
                  </a:stretch>
                </a:blipFill>
              </p:spPr>
              <p:txBody>
                <a:bodyPr/>
                <a:lstStyle/>
                <a:p>
                  <a:r>
                    <a:rPr lang="zh-CN" altLang="en-US">
                      <a:noFill/>
                    </a:rPr>
                    <a:t> </a:t>
                  </a:r>
                </a:p>
              </p:txBody>
            </p:sp>
          </mc:Fallback>
        </mc:AlternateContent>
      </p:grpSp>
      <p:sp>
        <p:nvSpPr>
          <p:cNvPr id="41" name="矩形 40"/>
          <p:cNvSpPr/>
          <p:nvPr/>
        </p:nvSpPr>
        <p:spPr>
          <a:xfrm>
            <a:off x="297080" y="1395898"/>
            <a:ext cx="4450642"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OI</a:t>
            </a:r>
            <a:r>
              <a:rPr lang="en-US" altLang="zh-CN" sz="2000" dirty="0" smtClean="0"/>
              <a:t> serves as extension over the </a:t>
            </a:r>
            <a:r>
              <a:rPr lang="en-US" altLang="zh-CN" sz="2000" dirty="0" smtClean="0">
                <a:solidFill>
                  <a:srgbClr val="FF0000"/>
                </a:solidFill>
              </a:rPr>
              <a:t>IC</a:t>
            </a:r>
            <a:r>
              <a:rPr lang="en-US" altLang="zh-CN" sz="2000" dirty="0" smtClean="0"/>
              <a:t> and LT</a:t>
            </a:r>
            <a:endParaRPr lang="zh-CN" altLang="en-US" sz="2000" dirty="0"/>
          </a:p>
        </p:txBody>
      </p:sp>
      <p:sp>
        <p:nvSpPr>
          <p:cNvPr id="42" name="矩形 41"/>
          <p:cNvSpPr/>
          <p:nvPr/>
        </p:nvSpPr>
        <p:spPr>
          <a:xfrm>
            <a:off x="297080" y="3785685"/>
            <a:ext cx="2146742"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Opinion change</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3" name="文本框 42"/>
              <p:cNvSpPr txBox="1"/>
              <p:nvPr/>
            </p:nvSpPr>
            <p:spPr>
              <a:xfrm>
                <a:off x="1160425" y="4725769"/>
                <a:ext cx="2566793" cy="708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𝑜</m:t>
                          </m:r>
                        </m:e>
                        <m:sub>
                          <m:r>
                            <a:rPr lang="en-US" altLang="zh-CN" sz="2400" b="0" i="1" smtClean="0">
                              <a:latin typeface="Cambria Math" panose="02040503050406030204" pitchFamily="18" charset="0"/>
                            </a:rPr>
                            <m:t>𝐴</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𝑜</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m:t>
                              </m:r>
                            </m:e>
                            <m:sup>
                              <m:r>
                                <a:rPr lang="zh-CN" altLang="en-US" sz="2400" b="0" i="1" smtClean="0">
                                  <a:latin typeface="Cambria Math" panose="02040503050406030204" pitchFamily="18" charset="0"/>
                                </a:rPr>
                                <m:t>𝛼</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𝑜</m:t>
                              </m:r>
                            </m:e>
                            <m:sub>
                              <m:r>
                                <a:rPr lang="en-US" altLang="zh-CN" sz="2400" b="0" i="1" smtClean="0">
                                  <a:latin typeface="Cambria Math" panose="02040503050406030204" pitchFamily="18" charset="0"/>
                                </a:rPr>
                                <m:t>𝐵</m:t>
                              </m:r>
                            </m:sub>
                          </m:sSub>
                        </m:num>
                        <m:den>
                          <m:r>
                            <a:rPr lang="en-US" altLang="zh-CN" sz="2400" b="0" i="1" smtClean="0">
                              <a:latin typeface="Cambria Math" panose="02040503050406030204" pitchFamily="18" charset="0"/>
                            </a:rPr>
                            <m:t>2</m:t>
                          </m:r>
                        </m:den>
                      </m:f>
                    </m:oMath>
                  </m:oMathPara>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0425" y="4725769"/>
                <a:ext cx="2566793" cy="708656"/>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4300056" y="4337894"/>
                <a:ext cx="4572000" cy="1193660"/>
              </a:xfrm>
              <a:prstGeom prst="rect">
                <a:avLst/>
              </a:prstGeom>
            </p:spPr>
            <p:txBody>
              <a:bodyPr>
                <a:spAutoFit/>
              </a:bodyPr>
              <a:lstStyle/>
              <a:p>
                <a:pPr>
                  <a:lnSpc>
                    <a:spcPct val="150000"/>
                  </a:lnSpc>
                </a:pPr>
                <a:r>
                  <a:rPr lang="zh-CN" altLang="en-US" sz="2000" dirty="0" smtClean="0"/>
                  <a:t>α = 0 with a probability of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zh-CN" altLang="en-US" sz="2400" i="1" smtClean="0">
                            <a:solidFill>
                              <a:srgbClr val="FF0000"/>
                            </a:solidFill>
                            <a:latin typeface="Cambria Math" panose="02040503050406030204" pitchFamily="18" charset="0"/>
                          </a:rPr>
                          <m:t>𝜑</m:t>
                        </m:r>
                      </m:e>
                      <m:sub>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𝑢</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𝑣</m:t>
                        </m:r>
                        <m:r>
                          <a:rPr lang="en-US" altLang="zh-CN" sz="2400" b="0" i="1" smtClean="0">
                            <a:solidFill>
                              <a:srgbClr val="FF0000"/>
                            </a:solidFill>
                            <a:latin typeface="Cambria Math" panose="02040503050406030204" pitchFamily="18" charset="0"/>
                          </a:rPr>
                          <m:t>)</m:t>
                        </m:r>
                      </m:sub>
                    </m:sSub>
                  </m:oMath>
                </a14:m>
                <a:endParaRPr lang="zh-CN" altLang="en-US" sz="2000" dirty="0"/>
              </a:p>
              <a:p>
                <a:pPr>
                  <a:lnSpc>
                    <a:spcPct val="150000"/>
                  </a:lnSpc>
                </a:pPr>
                <a:r>
                  <a:rPr lang="zh-CN" altLang="en-US" sz="2000" dirty="0" smtClean="0"/>
                  <a:t>α </a:t>
                </a:r>
                <a:r>
                  <a:rPr lang="zh-CN" altLang="en-US" sz="2000" dirty="0"/>
                  <a:t>= 1 with a probability </a:t>
                </a:r>
                <a:r>
                  <a:rPr lang="zh-CN" altLang="en-US" sz="2000" dirty="0" smtClean="0"/>
                  <a:t>of </a:t>
                </a:r>
                <a14:m>
                  <m:oMath xmlns:m="http://schemas.openxmlformats.org/officeDocument/2006/math">
                    <m:r>
                      <a:rPr lang="en-US" altLang="zh-CN" sz="2000" b="0" i="0" smtClean="0">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1−</m:t>
                        </m:r>
                        <m:r>
                          <a:rPr lang="zh-CN" altLang="en-US" sz="2000" i="1">
                            <a:solidFill>
                              <a:srgbClr val="FF0000"/>
                            </a:solidFill>
                            <a:latin typeface="Cambria Math" panose="02040503050406030204" pitchFamily="18" charset="0"/>
                          </a:rPr>
                          <m:t>𝜑</m:t>
                        </m:r>
                      </m:e>
                      <m:sub>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𝑢</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𝑣</m:t>
                            </m:r>
                          </m:e>
                        </m:d>
                      </m:sub>
                    </m:sSub>
                    <m:r>
                      <a:rPr lang="en-US" altLang="zh-CN" sz="2000" b="0" i="1" smtClean="0">
                        <a:solidFill>
                          <a:srgbClr val="FF0000"/>
                        </a:solidFill>
                        <a:latin typeface="Cambria Math" panose="02040503050406030204" pitchFamily="18" charset="0"/>
                      </a:rPr>
                      <m:t>)</m:t>
                    </m:r>
                  </m:oMath>
                </a14:m>
                <a:endParaRPr lang="zh-CN" altLang="en-US" sz="2000" dirty="0">
                  <a:solidFill>
                    <a:srgbClr val="FF0000"/>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4300056" y="4337894"/>
                <a:ext cx="4572000" cy="1193660"/>
              </a:xfrm>
              <a:prstGeom prst="rect">
                <a:avLst/>
              </a:prstGeom>
              <a:blipFill rotWithShape="0">
                <a:blip r:embed="rId19"/>
                <a:stretch>
                  <a:fillRect l="-1333" b="-3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36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50"/>
                                        <p:tgtEl>
                                          <p:spTgt spid="4"/>
                                        </p:tgtEl>
                                      </p:cBhvr>
                                    </p:animEffect>
                                  </p:childTnLst>
                                </p:cTn>
                              </p:par>
                            </p:childTnLst>
                          </p:cTn>
                        </p:par>
                        <p:par>
                          <p:cTn id="25" fill="hold">
                            <p:stCondLst>
                              <p:cond delay="25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50"/>
                                        <p:tgtEl>
                                          <p:spTgt spid="7"/>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5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anim calcmode="lin" valueType="num">
                                      <p:cBhvr>
                                        <p:cTn id="43" dur="500" fill="hold"/>
                                        <p:tgtEl>
                                          <p:spTgt spid="15"/>
                                        </p:tgtEl>
                                        <p:attrNameLst>
                                          <p:attrName>ppt_x</p:attrName>
                                        </p:attrNameLst>
                                      </p:cBhvr>
                                      <p:tavLst>
                                        <p:tav tm="0">
                                          <p:val>
                                            <p:strVal val="#ppt_x"/>
                                          </p:val>
                                        </p:tav>
                                        <p:tav tm="100000">
                                          <p:val>
                                            <p:strVal val="#ppt_x"/>
                                          </p:val>
                                        </p:tav>
                                      </p:tavLst>
                                    </p:anim>
                                    <p:anim calcmode="lin" valueType="num">
                                      <p:cBhvr>
                                        <p:cTn id="4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xit" presetSubtype="0" fill="hold" nodeType="clickEffect">
                                  <p:stCondLst>
                                    <p:cond delay="0"/>
                                  </p:stCondLst>
                                  <p:childTnLst>
                                    <p:animEffect transition="out" filter="fade">
                                      <p:cBhvr>
                                        <p:cTn id="48" dur="500"/>
                                        <p:tgtEl>
                                          <p:spTgt spid="4"/>
                                        </p:tgtEl>
                                      </p:cBhvr>
                                    </p:animEffect>
                                    <p:anim calcmode="lin" valueType="num">
                                      <p:cBhvr>
                                        <p:cTn id="49" dur="500"/>
                                        <p:tgtEl>
                                          <p:spTgt spid="4"/>
                                        </p:tgtEl>
                                        <p:attrNameLst>
                                          <p:attrName>ppt_x</p:attrName>
                                        </p:attrNameLst>
                                      </p:cBhvr>
                                      <p:tavLst>
                                        <p:tav tm="0">
                                          <p:val>
                                            <p:strVal val="ppt_x"/>
                                          </p:val>
                                        </p:tav>
                                        <p:tav tm="100000">
                                          <p:val>
                                            <p:strVal val="ppt_x"/>
                                          </p:val>
                                        </p:tav>
                                      </p:tavLst>
                                    </p:anim>
                                    <p:anim calcmode="lin" valueType="num">
                                      <p:cBhvr>
                                        <p:cTn id="50" dur="50" decel="100000"/>
                                        <p:tgtEl>
                                          <p:spTgt spid="4"/>
                                        </p:tgtEl>
                                        <p:attrNameLst>
                                          <p:attrName>ppt_y</p:attrName>
                                        </p:attrNameLst>
                                      </p:cBhvr>
                                      <p:tavLst>
                                        <p:tav tm="0">
                                          <p:val>
                                            <p:strVal val="ppt_y"/>
                                          </p:val>
                                        </p:tav>
                                        <p:tav tm="100000">
                                          <p:val>
                                            <p:strVal val="ppt_y-.03"/>
                                          </p:val>
                                        </p:tav>
                                      </p:tavLst>
                                    </p:anim>
                                    <p:anim calcmode="lin" valueType="num">
                                      <p:cBhvr>
                                        <p:cTn id="51" dur="450" accel="100000">
                                          <p:stCondLst>
                                            <p:cond delay="50"/>
                                          </p:stCondLst>
                                        </p:cTn>
                                        <p:tgtEl>
                                          <p:spTgt spid="4"/>
                                        </p:tgtEl>
                                        <p:attrNameLst>
                                          <p:attrName>ppt_y</p:attrName>
                                        </p:attrNameLst>
                                      </p:cBhvr>
                                      <p:tavLst>
                                        <p:tav tm="0">
                                          <p:val>
                                            <p:strVal val="ppt_y"/>
                                          </p:val>
                                        </p:tav>
                                        <p:tav tm="100000">
                                          <p:val>
                                            <p:strVal val="ppt_y+1"/>
                                          </p:val>
                                        </p:tav>
                                      </p:tavLst>
                                    </p:anim>
                                    <p:set>
                                      <p:cBhvr>
                                        <p:cTn id="52" dur="1" fill="hold">
                                          <p:stCondLst>
                                            <p:cond delay="499"/>
                                          </p:stCondLst>
                                        </p:cTn>
                                        <p:tgtEl>
                                          <p:spTgt spid="4"/>
                                        </p:tgtEl>
                                        <p:attrNameLst>
                                          <p:attrName>style.visibility</p:attrName>
                                        </p:attrNameLst>
                                      </p:cBhvr>
                                      <p:to>
                                        <p:strVal val="hidden"/>
                                      </p:to>
                                    </p:set>
                                  </p:childTnLst>
                                </p:cTn>
                              </p:par>
                              <p:par>
                                <p:cTn id="53" presetID="37" presetClass="exit" presetSubtype="0" fill="hold" nodeType="withEffect">
                                  <p:stCondLst>
                                    <p:cond delay="0"/>
                                  </p:stCondLst>
                                  <p:childTnLst>
                                    <p:animEffect transition="out" filter="fade">
                                      <p:cBhvr>
                                        <p:cTn id="54" dur="750"/>
                                        <p:tgtEl>
                                          <p:spTgt spid="7"/>
                                        </p:tgtEl>
                                      </p:cBhvr>
                                    </p:animEffect>
                                    <p:anim calcmode="lin" valueType="num">
                                      <p:cBhvr>
                                        <p:cTn id="55" dur="750"/>
                                        <p:tgtEl>
                                          <p:spTgt spid="7"/>
                                        </p:tgtEl>
                                        <p:attrNameLst>
                                          <p:attrName>ppt_x</p:attrName>
                                        </p:attrNameLst>
                                      </p:cBhvr>
                                      <p:tavLst>
                                        <p:tav tm="0">
                                          <p:val>
                                            <p:strVal val="ppt_x"/>
                                          </p:val>
                                        </p:tav>
                                        <p:tav tm="100000">
                                          <p:val>
                                            <p:strVal val="ppt_x"/>
                                          </p:val>
                                        </p:tav>
                                      </p:tavLst>
                                    </p:anim>
                                    <p:anim calcmode="lin" valueType="num">
                                      <p:cBhvr>
                                        <p:cTn id="56" dur="75" decel="100000"/>
                                        <p:tgtEl>
                                          <p:spTgt spid="7"/>
                                        </p:tgtEl>
                                        <p:attrNameLst>
                                          <p:attrName>ppt_y</p:attrName>
                                        </p:attrNameLst>
                                      </p:cBhvr>
                                      <p:tavLst>
                                        <p:tav tm="0">
                                          <p:val>
                                            <p:strVal val="ppt_y"/>
                                          </p:val>
                                        </p:tav>
                                        <p:tav tm="100000">
                                          <p:val>
                                            <p:strVal val="ppt_y-.03"/>
                                          </p:val>
                                        </p:tav>
                                      </p:tavLst>
                                    </p:anim>
                                    <p:anim calcmode="lin" valueType="num">
                                      <p:cBhvr>
                                        <p:cTn id="57" dur="675" accel="100000">
                                          <p:stCondLst>
                                            <p:cond delay="75"/>
                                          </p:stCondLst>
                                        </p:cTn>
                                        <p:tgtEl>
                                          <p:spTgt spid="7"/>
                                        </p:tgtEl>
                                        <p:attrNameLst>
                                          <p:attrName>ppt_y</p:attrName>
                                        </p:attrNameLst>
                                      </p:cBhvr>
                                      <p:tavLst>
                                        <p:tav tm="0">
                                          <p:val>
                                            <p:strVal val="ppt_y"/>
                                          </p:val>
                                        </p:tav>
                                        <p:tav tm="100000">
                                          <p:val>
                                            <p:strVal val="ppt_y+1"/>
                                          </p:val>
                                        </p:tav>
                                      </p:tavLst>
                                    </p:anim>
                                    <p:set>
                                      <p:cBhvr>
                                        <p:cTn id="58" dur="1" fill="hold">
                                          <p:stCondLst>
                                            <p:cond delay="749"/>
                                          </p:stCondLst>
                                        </p:cTn>
                                        <p:tgtEl>
                                          <p:spTgt spid="7"/>
                                        </p:tgtEl>
                                        <p:attrNameLst>
                                          <p:attrName>style.visibility</p:attrName>
                                        </p:attrNameLst>
                                      </p:cBhvr>
                                      <p:to>
                                        <p:strVal val="hidden"/>
                                      </p:to>
                                    </p:set>
                                  </p:childTnLst>
                                </p:cTn>
                              </p:par>
                              <p:par>
                                <p:cTn id="59" presetID="37" presetClass="exit" presetSubtype="0" fill="hold" nodeType="withEffect">
                                  <p:stCondLst>
                                    <p:cond delay="0"/>
                                  </p:stCondLst>
                                  <p:childTnLst>
                                    <p:animEffect transition="out" filter="fade">
                                      <p:cBhvr>
                                        <p:cTn id="60" dur="1000"/>
                                        <p:tgtEl>
                                          <p:spTgt spid="10"/>
                                        </p:tgtEl>
                                      </p:cBhvr>
                                    </p:animEffect>
                                    <p:anim calcmode="lin" valueType="num">
                                      <p:cBhvr>
                                        <p:cTn id="61" dur="1000"/>
                                        <p:tgtEl>
                                          <p:spTgt spid="10"/>
                                        </p:tgtEl>
                                        <p:attrNameLst>
                                          <p:attrName>ppt_x</p:attrName>
                                        </p:attrNameLst>
                                      </p:cBhvr>
                                      <p:tavLst>
                                        <p:tav tm="0">
                                          <p:val>
                                            <p:strVal val="ppt_x"/>
                                          </p:val>
                                        </p:tav>
                                        <p:tav tm="100000">
                                          <p:val>
                                            <p:strVal val="ppt_x"/>
                                          </p:val>
                                        </p:tav>
                                      </p:tavLst>
                                    </p:anim>
                                    <p:anim calcmode="lin" valueType="num">
                                      <p:cBhvr>
                                        <p:cTn id="62" dur="100" decel="100000"/>
                                        <p:tgtEl>
                                          <p:spTgt spid="10"/>
                                        </p:tgtEl>
                                        <p:attrNameLst>
                                          <p:attrName>ppt_y</p:attrName>
                                        </p:attrNameLst>
                                      </p:cBhvr>
                                      <p:tavLst>
                                        <p:tav tm="0">
                                          <p:val>
                                            <p:strVal val="ppt_y"/>
                                          </p:val>
                                        </p:tav>
                                        <p:tav tm="100000">
                                          <p:val>
                                            <p:strVal val="ppt_y-.03"/>
                                          </p:val>
                                        </p:tav>
                                      </p:tavLst>
                                    </p:anim>
                                    <p:anim calcmode="lin" valueType="num">
                                      <p:cBhvr>
                                        <p:cTn id="63" dur="900" accel="100000">
                                          <p:stCondLst>
                                            <p:cond delay="100"/>
                                          </p:stCondLst>
                                        </p:cTn>
                                        <p:tgtEl>
                                          <p:spTgt spid="10"/>
                                        </p:tgtEl>
                                        <p:attrNameLst>
                                          <p:attrName>ppt_y</p:attrName>
                                        </p:attrNameLst>
                                      </p:cBhvr>
                                      <p:tavLst>
                                        <p:tav tm="0">
                                          <p:val>
                                            <p:strVal val="ppt_y"/>
                                          </p:val>
                                        </p:tav>
                                        <p:tav tm="100000">
                                          <p:val>
                                            <p:strVal val="ppt_y+1"/>
                                          </p:val>
                                        </p:tav>
                                      </p:tavLst>
                                    </p:anim>
                                    <p:set>
                                      <p:cBhvr>
                                        <p:cTn id="64" dur="1" fill="hold">
                                          <p:stCondLst>
                                            <p:cond delay="999"/>
                                          </p:stCondLst>
                                        </p:cTn>
                                        <p:tgtEl>
                                          <p:spTgt spid="1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anim calcmode="lin" valueType="num">
                                      <p:cBhvr>
                                        <p:cTn id="70" dur="500" fill="hold"/>
                                        <p:tgtEl>
                                          <p:spTgt spid="13"/>
                                        </p:tgtEl>
                                        <p:attrNameLst>
                                          <p:attrName>ppt_x</p:attrName>
                                        </p:attrNameLst>
                                      </p:cBhvr>
                                      <p:tavLst>
                                        <p:tav tm="0">
                                          <p:val>
                                            <p:strVal val="#ppt_x"/>
                                          </p:val>
                                        </p:tav>
                                        <p:tav tm="100000">
                                          <p:val>
                                            <p:strVal val="#ppt_x"/>
                                          </p:val>
                                        </p:tav>
                                      </p:tavLst>
                                    </p:anim>
                                    <p:anim calcmode="lin" valueType="num">
                                      <p:cBhvr>
                                        <p:cTn id="7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anim calcmode="lin" valueType="num">
                                      <p:cBhvr>
                                        <p:cTn id="77" dur="500" fill="hold"/>
                                        <p:tgtEl>
                                          <p:spTgt spid="14"/>
                                        </p:tgtEl>
                                        <p:attrNameLst>
                                          <p:attrName>ppt_x</p:attrName>
                                        </p:attrNameLst>
                                      </p:cBhvr>
                                      <p:tavLst>
                                        <p:tav tm="0">
                                          <p:val>
                                            <p:strVal val="#ppt_x"/>
                                          </p:val>
                                        </p:tav>
                                        <p:tav tm="100000">
                                          <p:val>
                                            <p:strVal val="#ppt_x"/>
                                          </p:val>
                                        </p:tav>
                                      </p:tavLst>
                                    </p:anim>
                                    <p:anim calcmode="lin" valueType="num">
                                      <p:cBhvr>
                                        <p:cTn id="7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500"/>
                                        <p:tgtEl>
                                          <p:spTgt spid="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
                                        </p:tgtEl>
                                      </p:cBhvr>
                                    </p:animEffect>
                                    <p:set>
                                      <p:cBhvr>
                                        <p:cTn id="101" dur="1" fill="hold">
                                          <p:stCondLst>
                                            <p:cond delay="499"/>
                                          </p:stCondLst>
                                        </p:cTn>
                                        <p:tgtEl>
                                          <p:spTgt spid="2"/>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anim calcmode="lin" valueType="num">
                                      <p:cBhvr>
                                        <p:cTn id="107" dur="500" fill="hold"/>
                                        <p:tgtEl>
                                          <p:spTgt spid="42"/>
                                        </p:tgtEl>
                                        <p:attrNameLst>
                                          <p:attrName>ppt_x</p:attrName>
                                        </p:attrNameLst>
                                      </p:cBhvr>
                                      <p:tavLst>
                                        <p:tav tm="0">
                                          <p:val>
                                            <p:strVal val="#ppt_x"/>
                                          </p:val>
                                        </p:tav>
                                        <p:tav tm="100000">
                                          <p:val>
                                            <p:strVal val="#ppt_x"/>
                                          </p:val>
                                        </p:tav>
                                      </p:tavLst>
                                    </p:anim>
                                    <p:anim calcmode="lin" valueType="num">
                                      <p:cBhvr>
                                        <p:cTn id="108"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50" fill="hold"/>
                                        <p:tgtEl>
                                          <p:spTgt spid="19"/>
                                        </p:tgtEl>
                                        <p:attrNameLst>
                                          <p:attrName>fillcolor</p:attrName>
                                        </p:attrNameLst>
                                      </p:cBhvr>
                                      <p:to>
                                        <a:srgbClr val="00B050"/>
                                      </p:to>
                                    </p:animClr>
                                    <p:set>
                                      <p:cBhvr>
                                        <p:cTn id="113" dur="250" fill="hold"/>
                                        <p:tgtEl>
                                          <p:spTgt spid="19"/>
                                        </p:tgtEl>
                                        <p:attrNameLst>
                                          <p:attrName>fill.type</p:attrName>
                                        </p:attrNameLst>
                                      </p:cBhvr>
                                      <p:to>
                                        <p:strVal val="solid"/>
                                      </p:to>
                                    </p:set>
                                    <p:set>
                                      <p:cBhvr>
                                        <p:cTn id="114" dur="250" fill="hold"/>
                                        <p:tgtEl>
                                          <p:spTgt spid="19"/>
                                        </p:tgtEl>
                                        <p:attrNameLst>
                                          <p:attrName>fill.on</p:attrName>
                                        </p:attrNameLst>
                                      </p:cBhvr>
                                      <p:to>
                                        <p:strVal val="true"/>
                                      </p:to>
                                    </p:set>
                                  </p:childTnLst>
                                </p:cTn>
                              </p:par>
                            </p:childTnLst>
                          </p:cTn>
                        </p:par>
                        <p:par>
                          <p:cTn id="115" fill="hold">
                            <p:stCondLst>
                              <p:cond delay="250"/>
                            </p:stCondLst>
                            <p:childTnLst>
                              <p:par>
                                <p:cTn id="116" presetID="7" presetClass="emph" presetSubtype="2" accel="13000" fill="hold" nodeType="afterEffect">
                                  <p:stCondLst>
                                    <p:cond delay="0"/>
                                  </p:stCondLst>
                                  <p:childTnLst>
                                    <p:animClr clrSpc="rgb" dir="cw">
                                      <p:cBhvr>
                                        <p:cTn id="117" dur="500" fill="hold"/>
                                        <p:tgtEl>
                                          <p:spTgt spid="25"/>
                                        </p:tgtEl>
                                        <p:attrNameLst>
                                          <p:attrName>stroke.color</p:attrName>
                                        </p:attrNameLst>
                                      </p:cBhvr>
                                      <p:to>
                                        <a:srgbClr val="FF0000"/>
                                      </p:to>
                                    </p:animClr>
                                    <p:set>
                                      <p:cBhvr>
                                        <p:cTn id="118" dur="500" fill="hold"/>
                                        <p:tgtEl>
                                          <p:spTgt spid="25"/>
                                        </p:tgtEl>
                                        <p:attrNameLst>
                                          <p:attrName>stroke.on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wipe(left)">
                                      <p:cBhvr>
                                        <p:cTn id="1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13" grpId="0"/>
      <p:bldP spid="14" grpId="0"/>
      <p:bldP spid="15" grpId="0"/>
      <p:bldP spid="16" grpId="0" animBg="1"/>
      <p:bldP spid="16" grpId="1" animBg="1"/>
      <p:bldP spid="41" grpId="0"/>
      <p:bldP spid="42" grpId="0"/>
      <p:bldP spid="43"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300" y="1594535"/>
            <a:ext cx="10172700" cy="461665"/>
          </a:xfrm>
          <a:prstGeom prst="rect">
            <a:avLst/>
          </a:prstGeom>
        </p:spPr>
        <p:txBody>
          <a:bodyPr wrap="square">
            <a:spAutoFit/>
          </a:bodyPr>
          <a:lstStyle/>
          <a:p>
            <a:r>
              <a:rPr lang="en-US" altLang="zh-CN" sz="2400" dirty="0" smtClean="0">
                <a:ea typeface="微软雅黑" panose="020B0503020204020204" pitchFamily="34" charset="-122"/>
                <a:cs typeface="Tahoma" panose="020B0604030504040204" pitchFamily="34" charset="0"/>
              </a:rPr>
              <a:t>1. Cross-layer </a:t>
            </a:r>
            <a:r>
              <a:rPr lang="en-US" altLang="zh-CN" sz="2400" dirty="0">
                <a:ea typeface="微软雅黑" panose="020B0503020204020204" pitchFamily="34" charset="-122"/>
                <a:cs typeface="Tahoma" panose="020B0604030504040204" pitchFamily="34" charset="0"/>
              </a:rPr>
              <a:t>Betweenness Centrality in </a:t>
            </a:r>
            <a:r>
              <a:rPr lang="en-US" altLang="zh-CN" sz="2400" dirty="0" smtClean="0">
                <a:ea typeface="微软雅黑" panose="020B0503020204020204" pitchFamily="34" charset="-122"/>
                <a:cs typeface="Tahoma" panose="020B0604030504040204" pitchFamily="34" charset="0"/>
              </a:rPr>
              <a:t>Multiplex Networks </a:t>
            </a:r>
            <a:r>
              <a:rPr lang="en-US" altLang="zh-CN" sz="2400" dirty="0">
                <a:ea typeface="微软雅黑" panose="020B0503020204020204" pitchFamily="34" charset="-122"/>
                <a:cs typeface="Tahoma" panose="020B0604030504040204" pitchFamily="34" charset="0"/>
              </a:rPr>
              <a:t>with Applications</a:t>
            </a:r>
            <a:endParaRPr lang="zh-CN" altLang="en-US" sz="2400" dirty="0">
              <a:ea typeface="微软雅黑" panose="020B0503020204020204" pitchFamily="34" charset="-122"/>
              <a:cs typeface="Tahoma" panose="020B0604030504040204" pitchFamily="34" charset="0"/>
            </a:endParaRPr>
          </a:p>
        </p:txBody>
      </p:sp>
      <p:sp>
        <p:nvSpPr>
          <p:cNvPr id="3" name="文本框 2"/>
          <p:cNvSpPr txBox="1"/>
          <p:nvPr/>
        </p:nvSpPr>
        <p:spPr>
          <a:xfrm>
            <a:off x="10243587" y="1656090"/>
            <a:ext cx="1817172" cy="400110"/>
          </a:xfrm>
          <a:prstGeom prst="rect">
            <a:avLst/>
          </a:prstGeom>
          <a:noFill/>
        </p:spPr>
        <p:txBody>
          <a:bodyPr wrap="square" rtlCol="0">
            <a:spAutoFit/>
          </a:bodyPr>
          <a:lstStyle/>
          <a:p>
            <a:pPr algn="ctr">
              <a:spcAft>
                <a:spcPts val="600"/>
              </a:spcAft>
            </a:pPr>
            <a:r>
              <a:rPr lang="en-US" altLang="zh-CN" sz="2000" dirty="0" smtClean="0">
                <a:solidFill>
                  <a:srgbClr val="00B0F0"/>
                </a:solidFill>
              </a:rPr>
              <a:t>ICDE-2016</a:t>
            </a:r>
            <a:endParaRPr lang="en-US" altLang="zh-CN" sz="2000" dirty="0">
              <a:solidFill>
                <a:srgbClr val="00B0F0"/>
              </a:solidFill>
            </a:endParaRPr>
          </a:p>
        </p:txBody>
      </p:sp>
      <p:pic>
        <p:nvPicPr>
          <p:cNvPr id="4" name="图片 3"/>
          <p:cNvPicPr>
            <a:picLocks noChangeAspect="1"/>
          </p:cNvPicPr>
          <p:nvPr/>
        </p:nvPicPr>
        <p:blipFill rotWithShape="1">
          <a:blip r:embed="rId3">
            <a:clrChange>
              <a:clrFrom>
                <a:srgbClr val="FFFFFF"/>
              </a:clrFrom>
              <a:clrTo>
                <a:srgbClr val="FFFFFF">
                  <a:alpha val="0"/>
                </a:srgbClr>
              </a:clrTo>
            </a:clrChange>
          </a:blip>
          <a:srcRect l="2714" t="14689" r="47665" b="16661"/>
          <a:stretch/>
        </p:blipFill>
        <p:spPr>
          <a:xfrm>
            <a:off x="1056905" y="2894610"/>
            <a:ext cx="5213267" cy="1033153"/>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l="66465" t="12535" r="2338" b="16447"/>
          <a:stretch/>
        </p:blipFill>
        <p:spPr>
          <a:xfrm>
            <a:off x="6792685" y="2876796"/>
            <a:ext cx="3277590" cy="1068780"/>
          </a:xfrm>
          <a:prstGeom prst="rect">
            <a:avLst/>
          </a:prstGeom>
        </p:spPr>
      </p:pic>
    </p:spTree>
    <p:extLst>
      <p:ext uri="{BB962C8B-B14F-4D97-AF65-F5344CB8AC3E}">
        <p14:creationId xmlns:p14="http://schemas.microsoft.com/office/powerpoint/2010/main" val="49004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16758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Exist Solution</a:t>
            </a:r>
          </a:p>
        </p:txBody>
      </p:sp>
      <p:sp>
        <p:nvSpPr>
          <p:cNvPr id="3" name="矩形 2"/>
          <p:cNvSpPr/>
          <p:nvPr/>
        </p:nvSpPr>
        <p:spPr>
          <a:xfrm>
            <a:off x="3026099" y="508085"/>
            <a:ext cx="3424912"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In-Memory Algorithm</a:t>
            </a:r>
          </a:p>
        </p:txBody>
      </p:sp>
      <p:sp>
        <p:nvSpPr>
          <p:cNvPr id="44" name="椭圆 43"/>
          <p:cNvSpPr/>
          <p:nvPr/>
        </p:nvSpPr>
        <p:spPr>
          <a:xfrm>
            <a:off x="700130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5" name="椭圆 44"/>
          <p:cNvSpPr/>
          <p:nvPr/>
        </p:nvSpPr>
        <p:spPr>
          <a:xfrm>
            <a:off x="7001304" y="284211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6" name="椭圆 45"/>
          <p:cNvSpPr/>
          <p:nvPr/>
        </p:nvSpPr>
        <p:spPr>
          <a:xfrm>
            <a:off x="7001304" y="3991897"/>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7" name="椭圆 46"/>
          <p:cNvSpPr/>
          <p:nvPr/>
        </p:nvSpPr>
        <p:spPr>
          <a:xfrm>
            <a:off x="8331403" y="2842115"/>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8" name="椭圆 47"/>
          <p:cNvSpPr/>
          <p:nvPr/>
        </p:nvSpPr>
        <p:spPr>
          <a:xfrm>
            <a:off x="833183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9" name="椭圆 48"/>
          <p:cNvSpPr/>
          <p:nvPr/>
        </p:nvSpPr>
        <p:spPr>
          <a:xfrm>
            <a:off x="8316889" y="397603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0" name="椭圆 49"/>
          <p:cNvSpPr/>
          <p:nvPr/>
        </p:nvSpPr>
        <p:spPr>
          <a:xfrm>
            <a:off x="9663281"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1" name="椭圆 50"/>
          <p:cNvSpPr/>
          <p:nvPr/>
        </p:nvSpPr>
        <p:spPr>
          <a:xfrm>
            <a:off x="9663281"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2" name="椭圆 51"/>
          <p:cNvSpPr/>
          <p:nvPr/>
        </p:nvSpPr>
        <p:spPr>
          <a:xfrm>
            <a:off x="11552200" y="174267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3" name="椭圆 52"/>
          <p:cNvSpPr/>
          <p:nvPr/>
        </p:nvSpPr>
        <p:spPr>
          <a:xfrm>
            <a:off x="10548453"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4" name="椭圆 53"/>
          <p:cNvSpPr/>
          <p:nvPr/>
        </p:nvSpPr>
        <p:spPr>
          <a:xfrm>
            <a:off x="11552200"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5" name="椭圆 54"/>
          <p:cNvSpPr/>
          <p:nvPr/>
        </p:nvSpPr>
        <p:spPr>
          <a:xfrm>
            <a:off x="10481820" y="3928038"/>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cxnSp>
        <p:nvCxnSpPr>
          <p:cNvPr id="56" name="直接连接符 55"/>
          <p:cNvCxnSpPr>
            <a:stCxn id="46" idx="0"/>
            <a:endCxn id="45" idx="4"/>
          </p:cNvCxnSpPr>
          <p:nvPr/>
        </p:nvCxnSpPr>
        <p:spPr>
          <a:xfrm flipV="1">
            <a:off x="7117904" y="3075316"/>
            <a:ext cx="0" cy="91658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5" idx="0"/>
            <a:endCxn id="44" idx="4"/>
          </p:cNvCxnSpPr>
          <p:nvPr/>
        </p:nvCxnSpPr>
        <p:spPr>
          <a:xfrm flipV="1">
            <a:off x="7117904" y="1959611"/>
            <a:ext cx="0" cy="88250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90"/>
          <p:cNvCxnSpPr>
            <a:stCxn id="46" idx="2"/>
            <a:endCxn id="44" idx="2"/>
          </p:cNvCxnSpPr>
          <p:nvPr/>
        </p:nvCxnSpPr>
        <p:spPr>
          <a:xfrm rot="10800000">
            <a:off x="7001304" y="1843011"/>
            <a:ext cx="12700" cy="2265486"/>
          </a:xfrm>
          <a:prstGeom prst="curvedConnector3">
            <a:avLst>
              <a:gd name="adj1" fmla="val 1800000"/>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2"/>
            <a:endCxn id="44" idx="6"/>
          </p:cNvCxnSpPr>
          <p:nvPr/>
        </p:nvCxnSpPr>
        <p:spPr>
          <a:xfrm flipH="1">
            <a:off x="7234504" y="1843011"/>
            <a:ext cx="1097330"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7" idx="2"/>
            <a:endCxn id="45" idx="6"/>
          </p:cNvCxnSpPr>
          <p:nvPr/>
        </p:nvCxnSpPr>
        <p:spPr>
          <a:xfrm flipH="1">
            <a:off x="7234504" y="2958715"/>
            <a:ext cx="1096899" cy="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7" idx="3"/>
            <a:endCxn id="46" idx="6"/>
          </p:cNvCxnSpPr>
          <p:nvPr/>
        </p:nvCxnSpPr>
        <p:spPr>
          <a:xfrm flipH="1">
            <a:off x="7234504" y="3041164"/>
            <a:ext cx="1131050" cy="1067333"/>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7" idx="0"/>
            <a:endCxn id="48" idx="4"/>
          </p:cNvCxnSpPr>
          <p:nvPr/>
        </p:nvCxnSpPr>
        <p:spPr>
          <a:xfrm flipV="1">
            <a:off x="8448003" y="1959611"/>
            <a:ext cx="431" cy="88250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1"/>
            <a:endCxn id="44" idx="5"/>
          </p:cNvCxnSpPr>
          <p:nvPr/>
        </p:nvCxnSpPr>
        <p:spPr>
          <a:xfrm flipH="1" flipV="1">
            <a:off x="7200353" y="1925460"/>
            <a:ext cx="1165201" cy="95080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45" idx="7"/>
          </p:cNvCxnSpPr>
          <p:nvPr/>
        </p:nvCxnSpPr>
        <p:spPr>
          <a:xfrm flipH="1">
            <a:off x="7200353" y="1913181"/>
            <a:ext cx="1116536" cy="96308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46" idx="7"/>
          </p:cNvCxnSpPr>
          <p:nvPr/>
        </p:nvCxnSpPr>
        <p:spPr>
          <a:xfrm flipH="1">
            <a:off x="7200353" y="1975876"/>
            <a:ext cx="1163532" cy="205017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0" idx="2"/>
            <a:endCxn id="48" idx="6"/>
          </p:cNvCxnSpPr>
          <p:nvPr/>
        </p:nvCxnSpPr>
        <p:spPr>
          <a:xfrm flipH="1">
            <a:off x="8565034" y="1843011"/>
            <a:ext cx="109824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1" idx="1"/>
            <a:endCxn id="48" idx="5"/>
          </p:cNvCxnSpPr>
          <p:nvPr/>
        </p:nvCxnSpPr>
        <p:spPr>
          <a:xfrm flipH="1" flipV="1">
            <a:off x="8530883" y="1925460"/>
            <a:ext cx="1166549"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1" idx="0"/>
            <a:endCxn id="50" idx="4"/>
          </p:cNvCxnSpPr>
          <p:nvPr/>
        </p:nvCxnSpPr>
        <p:spPr>
          <a:xfrm flipV="1">
            <a:off x="9779881" y="1959611"/>
            <a:ext cx="0" cy="86974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49" idx="7"/>
            <a:endCxn id="51" idx="3"/>
          </p:cNvCxnSpPr>
          <p:nvPr/>
        </p:nvCxnSpPr>
        <p:spPr>
          <a:xfrm flipV="1">
            <a:off x="8515938" y="3028400"/>
            <a:ext cx="1181494" cy="98178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1"/>
            <a:endCxn id="50" idx="5"/>
          </p:cNvCxnSpPr>
          <p:nvPr/>
        </p:nvCxnSpPr>
        <p:spPr>
          <a:xfrm flipH="1" flipV="1">
            <a:off x="9862330" y="1925460"/>
            <a:ext cx="720274"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3" idx="2"/>
            <a:endCxn id="51" idx="6"/>
          </p:cNvCxnSpPr>
          <p:nvPr/>
        </p:nvCxnSpPr>
        <p:spPr>
          <a:xfrm flipH="1">
            <a:off x="9896481" y="2945951"/>
            <a:ext cx="651972"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4" idx="2"/>
            <a:endCxn id="53" idx="6"/>
          </p:cNvCxnSpPr>
          <p:nvPr/>
        </p:nvCxnSpPr>
        <p:spPr>
          <a:xfrm flipH="1">
            <a:off x="10781653" y="2945951"/>
            <a:ext cx="770547"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54" idx="0"/>
            <a:endCxn id="52" idx="4"/>
          </p:cNvCxnSpPr>
          <p:nvPr/>
        </p:nvCxnSpPr>
        <p:spPr>
          <a:xfrm flipV="1">
            <a:off x="11668800" y="1975876"/>
            <a:ext cx="0" cy="85347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2" idx="2"/>
            <a:endCxn id="50" idx="6"/>
          </p:cNvCxnSpPr>
          <p:nvPr/>
        </p:nvCxnSpPr>
        <p:spPr>
          <a:xfrm flipH="1" flipV="1">
            <a:off x="9896481" y="1843011"/>
            <a:ext cx="1655719" cy="162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2" idx="3"/>
            <a:endCxn id="53" idx="7"/>
          </p:cNvCxnSpPr>
          <p:nvPr/>
        </p:nvCxnSpPr>
        <p:spPr>
          <a:xfrm flipH="1">
            <a:off x="10747502" y="1941725"/>
            <a:ext cx="838849" cy="92177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4" idx="1"/>
            <a:endCxn id="50" idx="5"/>
          </p:cNvCxnSpPr>
          <p:nvPr/>
        </p:nvCxnSpPr>
        <p:spPr>
          <a:xfrm flipH="1" flipV="1">
            <a:off x="9862330" y="1925460"/>
            <a:ext cx="1724021"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5" idx="2"/>
            <a:endCxn id="47" idx="5"/>
          </p:cNvCxnSpPr>
          <p:nvPr/>
        </p:nvCxnSpPr>
        <p:spPr>
          <a:xfrm flipH="1" flipV="1">
            <a:off x="8530452" y="3041164"/>
            <a:ext cx="1951368" cy="100347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5" idx="6"/>
            <a:endCxn id="54" idx="3"/>
          </p:cNvCxnSpPr>
          <p:nvPr/>
        </p:nvCxnSpPr>
        <p:spPr>
          <a:xfrm flipV="1">
            <a:off x="10715020" y="3028400"/>
            <a:ext cx="871331" cy="101623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886132" y="1334725"/>
            <a:ext cx="463544" cy="461665"/>
          </a:xfrm>
          <a:prstGeom prst="rect">
            <a:avLst/>
          </a:prstGeom>
          <a:noFill/>
        </p:spPr>
        <p:txBody>
          <a:bodyPr wrap="square" rtlCol="0">
            <a:spAutoFit/>
          </a:bodyPr>
          <a:lstStyle/>
          <a:p>
            <a:pPr algn="ctr"/>
            <a:r>
              <a:rPr lang="en-US" altLang="zh-CN" sz="2400" i="1" dirty="0"/>
              <a:t>a</a:t>
            </a:r>
            <a:endParaRPr lang="zh-CN" altLang="en-US" sz="2400" i="1" dirty="0"/>
          </a:p>
        </p:txBody>
      </p:sp>
      <p:sp>
        <p:nvSpPr>
          <p:cNvPr id="83" name="文本框 82"/>
          <p:cNvSpPr txBox="1"/>
          <p:nvPr/>
        </p:nvSpPr>
        <p:spPr>
          <a:xfrm>
            <a:off x="6711302" y="2996616"/>
            <a:ext cx="463544" cy="461665"/>
          </a:xfrm>
          <a:prstGeom prst="rect">
            <a:avLst/>
          </a:prstGeom>
          <a:noFill/>
        </p:spPr>
        <p:txBody>
          <a:bodyPr wrap="square" rtlCol="0">
            <a:spAutoFit/>
          </a:bodyPr>
          <a:lstStyle/>
          <a:p>
            <a:pPr algn="ctr"/>
            <a:r>
              <a:rPr lang="en-US" altLang="zh-CN" sz="2400" i="1" dirty="0"/>
              <a:t>b</a:t>
            </a:r>
            <a:endParaRPr lang="zh-CN" altLang="en-US" sz="2400" i="1" dirty="0"/>
          </a:p>
        </p:txBody>
      </p:sp>
      <p:sp>
        <p:nvSpPr>
          <p:cNvPr id="84" name="文本框 83"/>
          <p:cNvSpPr txBox="1"/>
          <p:nvPr/>
        </p:nvSpPr>
        <p:spPr>
          <a:xfrm>
            <a:off x="6886132" y="4105122"/>
            <a:ext cx="463544" cy="461665"/>
          </a:xfrm>
          <a:prstGeom prst="rect">
            <a:avLst/>
          </a:prstGeom>
          <a:noFill/>
        </p:spPr>
        <p:txBody>
          <a:bodyPr wrap="square" rtlCol="0">
            <a:spAutoFit/>
          </a:bodyPr>
          <a:lstStyle/>
          <a:p>
            <a:pPr algn="ctr"/>
            <a:r>
              <a:rPr lang="en-US" altLang="zh-CN" sz="2400" i="1" dirty="0"/>
              <a:t>c</a:t>
            </a:r>
            <a:endParaRPr lang="zh-CN" altLang="en-US" sz="2400" i="1" dirty="0"/>
          </a:p>
        </p:txBody>
      </p:sp>
      <p:sp>
        <p:nvSpPr>
          <p:cNvPr id="85" name="文本框 84"/>
          <p:cNvSpPr txBox="1"/>
          <p:nvPr/>
        </p:nvSpPr>
        <p:spPr>
          <a:xfrm>
            <a:off x="8218959" y="4155474"/>
            <a:ext cx="429059" cy="461665"/>
          </a:xfrm>
          <a:prstGeom prst="rect">
            <a:avLst/>
          </a:prstGeom>
          <a:noFill/>
        </p:spPr>
        <p:txBody>
          <a:bodyPr wrap="square" rtlCol="0">
            <a:spAutoFit/>
          </a:bodyPr>
          <a:lstStyle/>
          <a:p>
            <a:pPr algn="ctr"/>
            <a:r>
              <a:rPr lang="en-US" altLang="zh-CN" sz="2400" i="1" dirty="0"/>
              <a:t>L</a:t>
            </a:r>
            <a:endParaRPr lang="zh-CN" altLang="en-US" sz="2400" i="1" dirty="0"/>
          </a:p>
        </p:txBody>
      </p:sp>
      <p:sp>
        <p:nvSpPr>
          <p:cNvPr id="86" name="文本框 85"/>
          <p:cNvSpPr txBox="1"/>
          <p:nvPr/>
        </p:nvSpPr>
        <p:spPr>
          <a:xfrm>
            <a:off x="8381226" y="2518437"/>
            <a:ext cx="429059" cy="461665"/>
          </a:xfrm>
          <a:prstGeom prst="rect">
            <a:avLst/>
          </a:prstGeom>
          <a:noFill/>
        </p:spPr>
        <p:txBody>
          <a:bodyPr wrap="square" rtlCol="0">
            <a:spAutoFit/>
          </a:bodyPr>
          <a:lstStyle/>
          <a:p>
            <a:pPr algn="ctr"/>
            <a:r>
              <a:rPr lang="en-US" altLang="zh-CN" sz="2400" i="1" dirty="0"/>
              <a:t>d</a:t>
            </a:r>
            <a:endParaRPr lang="zh-CN" altLang="en-US" sz="2400" i="1" dirty="0"/>
          </a:p>
        </p:txBody>
      </p:sp>
      <p:sp>
        <p:nvSpPr>
          <p:cNvPr id="87" name="文本框 86"/>
          <p:cNvSpPr txBox="1"/>
          <p:nvPr/>
        </p:nvSpPr>
        <p:spPr>
          <a:xfrm>
            <a:off x="8381226" y="1337108"/>
            <a:ext cx="429059" cy="461665"/>
          </a:xfrm>
          <a:prstGeom prst="rect">
            <a:avLst/>
          </a:prstGeom>
          <a:noFill/>
        </p:spPr>
        <p:txBody>
          <a:bodyPr wrap="square" rtlCol="0">
            <a:spAutoFit/>
          </a:bodyPr>
          <a:lstStyle/>
          <a:p>
            <a:pPr algn="ctr"/>
            <a:r>
              <a:rPr lang="en-US" altLang="zh-CN" sz="2400" i="1" dirty="0"/>
              <a:t>e</a:t>
            </a:r>
            <a:endParaRPr lang="zh-CN" altLang="en-US" sz="2400" i="1" dirty="0"/>
          </a:p>
        </p:txBody>
      </p:sp>
      <p:sp>
        <p:nvSpPr>
          <p:cNvPr id="88" name="文本框 87"/>
          <p:cNvSpPr txBox="1"/>
          <p:nvPr/>
        </p:nvSpPr>
        <p:spPr>
          <a:xfrm>
            <a:off x="9547192" y="1337108"/>
            <a:ext cx="429059" cy="461665"/>
          </a:xfrm>
          <a:prstGeom prst="rect">
            <a:avLst/>
          </a:prstGeom>
          <a:noFill/>
        </p:spPr>
        <p:txBody>
          <a:bodyPr wrap="square" rtlCol="0">
            <a:spAutoFit/>
          </a:bodyPr>
          <a:lstStyle/>
          <a:p>
            <a:pPr algn="ctr"/>
            <a:r>
              <a:rPr lang="en-US" altLang="zh-CN" sz="2400" i="1" dirty="0"/>
              <a:t>f</a:t>
            </a:r>
            <a:endParaRPr lang="zh-CN" altLang="en-US" sz="2400" i="1" dirty="0"/>
          </a:p>
        </p:txBody>
      </p:sp>
      <p:sp>
        <p:nvSpPr>
          <p:cNvPr id="89" name="文本框 88"/>
          <p:cNvSpPr txBox="1"/>
          <p:nvPr/>
        </p:nvSpPr>
        <p:spPr>
          <a:xfrm>
            <a:off x="9737690" y="2507743"/>
            <a:ext cx="429059" cy="461665"/>
          </a:xfrm>
          <a:prstGeom prst="rect">
            <a:avLst/>
          </a:prstGeom>
          <a:noFill/>
        </p:spPr>
        <p:txBody>
          <a:bodyPr wrap="square" rtlCol="0">
            <a:spAutoFit/>
          </a:bodyPr>
          <a:lstStyle/>
          <a:p>
            <a:pPr algn="ctr"/>
            <a:r>
              <a:rPr lang="en-US" altLang="zh-CN" sz="2400" i="1" dirty="0"/>
              <a:t>g</a:t>
            </a:r>
            <a:endParaRPr lang="zh-CN" altLang="en-US" sz="2400" i="1" dirty="0"/>
          </a:p>
        </p:txBody>
      </p:sp>
      <p:sp>
        <p:nvSpPr>
          <p:cNvPr id="90" name="文本框 89"/>
          <p:cNvSpPr txBox="1"/>
          <p:nvPr/>
        </p:nvSpPr>
        <p:spPr>
          <a:xfrm>
            <a:off x="10383890" y="4085931"/>
            <a:ext cx="429059" cy="461665"/>
          </a:xfrm>
          <a:prstGeom prst="rect">
            <a:avLst/>
          </a:prstGeom>
          <a:noFill/>
        </p:spPr>
        <p:txBody>
          <a:bodyPr wrap="square" rtlCol="0">
            <a:spAutoFit/>
          </a:bodyPr>
          <a:lstStyle/>
          <a:p>
            <a:pPr algn="ctr"/>
            <a:r>
              <a:rPr lang="en-US" altLang="zh-CN" sz="2400" i="1" dirty="0"/>
              <a:t>k</a:t>
            </a:r>
            <a:endParaRPr lang="zh-CN" altLang="en-US" sz="2400" i="1" dirty="0"/>
          </a:p>
        </p:txBody>
      </p:sp>
      <p:sp>
        <p:nvSpPr>
          <p:cNvPr id="91" name="文本框 90"/>
          <p:cNvSpPr txBox="1"/>
          <p:nvPr/>
        </p:nvSpPr>
        <p:spPr>
          <a:xfrm>
            <a:off x="10467979" y="2996616"/>
            <a:ext cx="429059" cy="461665"/>
          </a:xfrm>
          <a:prstGeom prst="rect">
            <a:avLst/>
          </a:prstGeom>
          <a:noFill/>
        </p:spPr>
        <p:txBody>
          <a:bodyPr wrap="square" rtlCol="0">
            <a:spAutoFit/>
          </a:bodyPr>
          <a:lstStyle/>
          <a:p>
            <a:pPr algn="ctr"/>
            <a:r>
              <a:rPr lang="en-US" altLang="zh-CN" sz="2400" i="1" dirty="0"/>
              <a:t>h</a:t>
            </a:r>
            <a:endParaRPr lang="zh-CN" altLang="en-US" sz="2400" i="1" dirty="0"/>
          </a:p>
        </p:txBody>
      </p:sp>
      <p:sp>
        <p:nvSpPr>
          <p:cNvPr id="92" name="文本框 91"/>
          <p:cNvSpPr txBox="1"/>
          <p:nvPr/>
        </p:nvSpPr>
        <p:spPr>
          <a:xfrm>
            <a:off x="11762941" y="2810331"/>
            <a:ext cx="429059" cy="461665"/>
          </a:xfrm>
          <a:prstGeom prst="rect">
            <a:avLst/>
          </a:prstGeom>
          <a:noFill/>
        </p:spPr>
        <p:txBody>
          <a:bodyPr wrap="square" rtlCol="0">
            <a:spAutoFit/>
          </a:bodyPr>
          <a:lstStyle/>
          <a:p>
            <a:pPr algn="ctr"/>
            <a:r>
              <a:rPr lang="en-US" altLang="zh-CN" sz="2400" i="1" dirty="0"/>
              <a:t>i</a:t>
            </a:r>
            <a:endParaRPr lang="zh-CN" altLang="en-US" sz="2400" i="1" dirty="0"/>
          </a:p>
        </p:txBody>
      </p:sp>
      <p:sp>
        <p:nvSpPr>
          <p:cNvPr id="93" name="文本框 92"/>
          <p:cNvSpPr txBox="1"/>
          <p:nvPr/>
        </p:nvSpPr>
        <p:spPr>
          <a:xfrm>
            <a:off x="11712693" y="1367056"/>
            <a:ext cx="429059" cy="461665"/>
          </a:xfrm>
          <a:prstGeom prst="rect">
            <a:avLst/>
          </a:prstGeom>
          <a:noFill/>
        </p:spPr>
        <p:txBody>
          <a:bodyPr wrap="square" rtlCol="0">
            <a:spAutoFit/>
          </a:bodyPr>
          <a:lstStyle/>
          <a:p>
            <a:pPr algn="ctr"/>
            <a:r>
              <a:rPr lang="en-US" altLang="zh-CN" sz="2400" i="1" dirty="0"/>
              <a:t>j</a:t>
            </a:r>
            <a:endParaRPr lang="zh-CN" altLang="en-US" sz="2400" i="1" dirty="0"/>
          </a:p>
        </p:txBody>
      </p:sp>
      <mc:AlternateContent xmlns:mc="http://schemas.openxmlformats.org/markup-compatibility/2006" xmlns:a14="http://schemas.microsoft.com/office/drawing/2010/main">
        <mc:Choice Requires="a14">
          <p:sp>
            <p:nvSpPr>
              <p:cNvPr id="95" name="文本框 94"/>
              <p:cNvSpPr txBox="1"/>
              <p:nvPr/>
            </p:nvSpPr>
            <p:spPr>
              <a:xfrm>
                <a:off x="550720" y="2208836"/>
                <a:ext cx="4046108"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𝑠𝑢𝑝𝑝𝑜𝑟𝑡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 |</m:t>
                      </m:r>
                    </m:oMath>
                  </m:oMathPara>
                </a14:m>
                <a:endParaRPr lang="zh-CN" altLang="en-US" sz="2000" dirty="0"/>
              </a:p>
            </p:txBody>
          </p:sp>
        </mc:Choice>
        <mc:Fallback xmlns="">
          <p:sp>
            <p:nvSpPr>
              <p:cNvPr id="95" name="文本框 94"/>
              <p:cNvSpPr txBox="1">
                <a:spLocks noRot="1" noChangeAspect="1" noMove="1" noResize="1" noEditPoints="1" noAdjustHandles="1" noChangeArrowheads="1" noChangeShapeType="1" noTextEdit="1"/>
              </p:cNvSpPr>
              <p:nvPr/>
            </p:nvSpPr>
            <p:spPr>
              <a:xfrm>
                <a:off x="550720" y="2208836"/>
                <a:ext cx="4046108" cy="347403"/>
              </a:xfrm>
              <a:prstGeom prst="rect">
                <a:avLst/>
              </a:prstGeom>
              <a:blipFill rotWithShape="0">
                <a:blip r:embed="rId3"/>
                <a:stretch>
                  <a:fillRect l="-1355" r="-165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1600587" y="2796561"/>
                <a:ext cx="2211635"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solidFill>
                            <a:srgbClr val="00B050"/>
                          </a:solidFill>
                          <a:latin typeface="Cambria Math" panose="02040503050406030204" pitchFamily="18" charset="0"/>
                        </a:rPr>
                        <m:t>𝑛𝑏</m:t>
                      </m:r>
                      <m:d>
                        <m:dPr>
                          <m:ctrlPr>
                            <a:rPr lang="en-US" altLang="zh-CN" sz="2000" i="1" smtClean="0">
                              <a:solidFill>
                                <a:srgbClr val="00B050"/>
                              </a:solidFill>
                              <a:latin typeface="Cambria Math" panose="02040503050406030204" pitchFamily="18" charset="0"/>
                            </a:rPr>
                          </m:ctrlPr>
                        </m:dPr>
                        <m:e>
                          <m:r>
                            <a:rPr lang="en-US" altLang="zh-CN" sz="2000" i="1">
                              <a:solidFill>
                                <a:srgbClr val="00B050"/>
                              </a:solidFill>
                              <a:latin typeface="Cambria Math" panose="02040503050406030204" pitchFamily="18" charset="0"/>
                            </a:rPr>
                            <m:t>𝑎</m:t>
                          </m:r>
                        </m:e>
                      </m:d>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𝑒</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𝑑</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𝑏</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𝑐</m:t>
                      </m:r>
                      <m:r>
                        <a:rPr lang="en-US" altLang="zh-CN" sz="2000" b="0" i="1" smtClean="0">
                          <a:solidFill>
                            <a:srgbClr val="00B050"/>
                          </a:solidFill>
                          <a:latin typeface="Cambria Math" panose="02040503050406030204" pitchFamily="18" charset="0"/>
                        </a:rPr>
                        <m:t>}</m:t>
                      </m:r>
                    </m:oMath>
                  </m:oMathPara>
                </a14:m>
                <a:endParaRPr lang="zh-CN" altLang="en-US" sz="2000" dirty="0">
                  <a:solidFill>
                    <a:srgbClr val="00B050"/>
                  </a:solidFill>
                </a:endParaRPr>
              </a:p>
            </p:txBody>
          </p:sp>
        </mc:Choice>
        <mc:Fallback xmlns="">
          <p:sp>
            <p:nvSpPr>
              <p:cNvPr id="96" name="矩形 95"/>
              <p:cNvSpPr>
                <a:spLocks noRot="1" noChangeAspect="1" noMove="1" noResize="1" noEditPoints="1" noAdjustHandles="1" noChangeArrowheads="1" noChangeShapeType="1" noTextEdit="1"/>
              </p:cNvSpPr>
              <p:nvPr/>
            </p:nvSpPr>
            <p:spPr>
              <a:xfrm>
                <a:off x="1600587" y="2796561"/>
                <a:ext cx="2211635" cy="400110"/>
              </a:xfrm>
              <a:prstGeom prst="rect">
                <a:avLst/>
              </a:prstGeom>
              <a:blipFill rotWithShape="0">
                <a:blip r:embed="rId4"/>
                <a:stretch>
                  <a:fillRect r="-82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1600587" y="3314381"/>
                <a:ext cx="2275559"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i="1" smtClean="0">
                          <a:solidFill>
                            <a:srgbClr val="FF0000"/>
                          </a:solidFill>
                          <a:latin typeface="Cambria Math" panose="02040503050406030204" pitchFamily="18" charset="0"/>
                        </a:rPr>
                        <m:t>𝑛𝑏</m:t>
                      </m:r>
                      <m:d>
                        <m:dPr>
                          <m:ctrlPr>
                            <a:rPr lang="en-US" altLang="zh-CN" sz="200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𝑏</m:t>
                          </m:r>
                        </m:e>
                      </m:d>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𝑎</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𝑒</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𝑑</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𝑐</m:t>
                      </m:r>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1600587" y="3314381"/>
                <a:ext cx="2275559" cy="400110"/>
              </a:xfrm>
              <a:prstGeom prst="rect">
                <a:avLst/>
              </a:prstGeom>
              <a:blipFill rotWithShape="0">
                <a:blip r:embed="rId5"/>
                <a:stretch>
                  <a:fillRect b="-15385"/>
                </a:stretch>
              </a:blipFill>
            </p:spPr>
            <p:txBody>
              <a:bodyPr/>
              <a:lstStyle/>
              <a:p>
                <a:r>
                  <a:rPr lang="zh-CN" altLang="en-US">
                    <a:noFill/>
                  </a:rPr>
                  <a:t> </a:t>
                </a:r>
              </a:p>
            </p:txBody>
          </p:sp>
        </mc:Fallback>
      </mc:AlternateContent>
      <p:sp>
        <p:nvSpPr>
          <p:cNvPr id="98" name="矩形 97"/>
          <p:cNvSpPr/>
          <p:nvPr/>
        </p:nvSpPr>
        <p:spPr>
          <a:xfrm>
            <a:off x="4612500" y="2167892"/>
            <a:ext cx="494046" cy="461665"/>
          </a:xfrm>
          <a:prstGeom prst="rect">
            <a:avLst/>
          </a:prstGeom>
        </p:spPr>
        <p:txBody>
          <a:bodyPr wrap="none">
            <a:spAutoFit/>
          </a:bodyPr>
          <a:lstStyle/>
          <a:p>
            <a:r>
              <a:rPr lang="en-US" altLang="zh-CN" sz="2400" b="1" dirty="0">
                <a:solidFill>
                  <a:srgbClr val="FF0000"/>
                </a:solidFill>
              </a:rPr>
              <a:t>=3</a:t>
            </a:r>
            <a:endParaRPr lang="zh-CN" altLang="en-US" sz="2400" b="1" dirty="0">
              <a:solidFill>
                <a:srgbClr val="FF0000"/>
              </a:solidFill>
            </a:endParaRPr>
          </a:p>
        </p:txBody>
      </p:sp>
      <mc:AlternateContent xmlns:mc="http://schemas.openxmlformats.org/markup-compatibility/2006" xmlns:a14="http://schemas.microsoft.com/office/drawing/2010/main">
        <mc:Choice Requires="a14">
          <p:sp>
            <p:nvSpPr>
              <p:cNvPr id="104" name="矩形 103"/>
              <p:cNvSpPr/>
              <p:nvPr/>
            </p:nvSpPr>
            <p:spPr>
              <a:xfrm>
                <a:off x="509776" y="1513071"/>
                <a:ext cx="2553520"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𝑐𝑜𝑚𝑝𝑢𝑡𝑒</m:t>
                      </m:r>
                      <m:r>
                        <a:rPr lang="en-US" altLang="zh-CN" sz="2000" b="0" i="1" smtClean="0">
                          <a:latin typeface="Cambria Math" panose="02040503050406030204" pitchFamily="18" charset="0"/>
                        </a:rPr>
                        <m:t> </m:t>
                      </m:r>
                      <m:r>
                        <a:rPr lang="en-US" altLang="zh-CN" sz="2000" i="1">
                          <a:latin typeface="Cambria Math" panose="02040503050406030204" pitchFamily="18" charset="0"/>
                        </a:rPr>
                        <m:t>𝑠𝑢𝑝𝑝𝑜𝑟𝑡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e>
                      </m:d>
                    </m:oMath>
                  </m:oMathPara>
                </a14:m>
                <a:endParaRPr lang="zh-CN" altLang="en-US" sz="2000" dirty="0"/>
              </a:p>
            </p:txBody>
          </p:sp>
        </mc:Choice>
        <mc:Fallback xmlns="">
          <p:sp>
            <p:nvSpPr>
              <p:cNvPr id="104" name="矩形 103"/>
              <p:cNvSpPr>
                <a:spLocks noRot="1" noChangeAspect="1" noMove="1" noResize="1" noEditPoints="1" noAdjustHandles="1" noChangeArrowheads="1" noChangeShapeType="1" noTextEdit="1"/>
              </p:cNvSpPr>
              <p:nvPr/>
            </p:nvSpPr>
            <p:spPr>
              <a:xfrm>
                <a:off x="509776" y="1513071"/>
                <a:ext cx="2553520" cy="400110"/>
              </a:xfrm>
              <a:prstGeom prst="rect">
                <a:avLst/>
              </a:prstGeom>
              <a:blipFill rotWithShape="0">
                <a:blip r:embed="rId6"/>
                <a:stretch>
                  <a:fillRect l="-716" b="-10606"/>
                </a:stretch>
              </a:blipFill>
            </p:spPr>
            <p:txBody>
              <a:bodyPr/>
              <a:lstStyle/>
              <a:p>
                <a:r>
                  <a:rPr lang="zh-CN" altLang="en-US">
                    <a:noFill/>
                  </a:rPr>
                  <a:t> </a:t>
                </a:r>
              </a:p>
            </p:txBody>
          </p:sp>
        </mc:Fallback>
      </mc:AlternateContent>
      <p:sp>
        <p:nvSpPr>
          <p:cNvPr id="106" name="nb(a)"/>
          <p:cNvSpPr/>
          <p:nvPr/>
        </p:nvSpPr>
        <p:spPr>
          <a:xfrm>
            <a:off x="8332578" y="1725422"/>
            <a:ext cx="233200" cy="233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7" name="nb(a)"/>
          <p:cNvSpPr/>
          <p:nvPr/>
        </p:nvSpPr>
        <p:spPr>
          <a:xfrm>
            <a:off x="8331372" y="2844546"/>
            <a:ext cx="233200" cy="233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8" name="nb(a)"/>
          <p:cNvSpPr/>
          <p:nvPr/>
        </p:nvSpPr>
        <p:spPr>
          <a:xfrm>
            <a:off x="7002782" y="2844524"/>
            <a:ext cx="233200" cy="233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9" name="nb(a)"/>
          <p:cNvSpPr/>
          <p:nvPr/>
        </p:nvSpPr>
        <p:spPr>
          <a:xfrm>
            <a:off x="7002561" y="3990153"/>
            <a:ext cx="233200" cy="233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0" name="nb(b)"/>
          <p:cNvSpPr/>
          <p:nvPr/>
        </p:nvSpPr>
        <p:spPr>
          <a:xfrm>
            <a:off x="6975210" y="1699745"/>
            <a:ext cx="280893" cy="2808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nb(b)"/>
          <p:cNvSpPr/>
          <p:nvPr/>
        </p:nvSpPr>
        <p:spPr>
          <a:xfrm>
            <a:off x="8310999" y="1699745"/>
            <a:ext cx="280893" cy="2808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nb(b)"/>
          <p:cNvSpPr/>
          <p:nvPr/>
        </p:nvSpPr>
        <p:spPr>
          <a:xfrm>
            <a:off x="8308618" y="2822304"/>
            <a:ext cx="280893" cy="2808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nb(b)"/>
          <p:cNvSpPr/>
          <p:nvPr/>
        </p:nvSpPr>
        <p:spPr>
          <a:xfrm>
            <a:off x="6979972" y="3969567"/>
            <a:ext cx="280893" cy="2808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9" name="矩形 118"/>
              <p:cNvSpPr/>
              <p:nvPr/>
            </p:nvSpPr>
            <p:spPr>
              <a:xfrm>
                <a:off x="509776" y="4023298"/>
                <a:ext cx="1776512"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𝑅𝑒𝑚𝑜𝑣𝑒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𝑒𝑑𝑔𝑒</m:t>
                      </m:r>
                    </m:oMath>
                  </m:oMathPara>
                </a14:m>
                <a:endParaRPr lang="zh-CN" altLang="en-US" sz="2000" dirty="0"/>
              </a:p>
            </p:txBody>
          </p:sp>
        </mc:Choice>
        <mc:Fallback xmlns="">
          <p:sp>
            <p:nvSpPr>
              <p:cNvPr id="119" name="矩形 118"/>
              <p:cNvSpPr>
                <a:spLocks noRot="1" noChangeAspect="1" noMove="1" noResize="1" noEditPoints="1" noAdjustHandles="1" noChangeArrowheads="1" noChangeShapeType="1" noTextEdit="1"/>
              </p:cNvSpPr>
              <p:nvPr/>
            </p:nvSpPr>
            <p:spPr>
              <a:xfrm>
                <a:off x="509776" y="4023298"/>
                <a:ext cx="1776512" cy="400110"/>
              </a:xfrm>
              <a:prstGeom prst="rect">
                <a:avLst/>
              </a:prstGeom>
              <a:blipFill rotWithShape="0">
                <a:blip r:embed="rId7"/>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119"/>
              <p:cNvSpPr/>
              <p:nvPr/>
            </p:nvSpPr>
            <p:spPr>
              <a:xfrm>
                <a:off x="591817" y="4681416"/>
                <a:ext cx="3388941"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zh-CN" sz="2000" i="1" smtClean="0">
                          <a:latin typeface="Cambria Math" panose="02040503050406030204" pitchFamily="18" charset="0"/>
                        </a:rPr>
                        <m:t>re</m:t>
                      </m:r>
                      <m:r>
                        <a:rPr lang="en-US" altLang="zh-CN" sz="2000" b="0" i="1" smtClean="0">
                          <a:latin typeface="Cambria Math" panose="02040503050406030204" pitchFamily="18" charset="0"/>
                        </a:rPr>
                        <m:t>𝑚𝑜𝑣𝑒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 :</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e>
                      </m:func>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zh-CN" altLang="en-US" sz="2000" dirty="0"/>
              </a:p>
            </p:txBody>
          </p:sp>
        </mc:Choice>
        <mc:Fallback xmlns="">
          <p:sp>
            <p:nvSpPr>
              <p:cNvPr id="120" name="矩形 119"/>
              <p:cNvSpPr>
                <a:spLocks noRot="1" noChangeAspect="1" noMove="1" noResize="1" noEditPoints="1" noAdjustHandles="1" noChangeArrowheads="1" noChangeShapeType="1" noTextEdit="1"/>
              </p:cNvSpPr>
              <p:nvPr/>
            </p:nvSpPr>
            <p:spPr>
              <a:xfrm>
                <a:off x="591817" y="4681416"/>
                <a:ext cx="3388941" cy="400110"/>
              </a:xfrm>
              <a:prstGeom prst="rect">
                <a:avLst/>
              </a:prstGeom>
              <a:blipFill rotWithShape="0">
                <a:blip r:embed="rId8"/>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591817" y="5250035"/>
                <a:ext cx="868443"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=3</m:t>
                      </m:r>
                    </m:oMath>
                  </m:oMathPara>
                </a14:m>
                <a:endParaRPr lang="zh-CN" altLang="en-US" sz="2000" dirty="0"/>
              </a:p>
            </p:txBody>
          </p:sp>
        </mc:Choice>
        <mc:Fallback xmlns="">
          <p:sp>
            <p:nvSpPr>
              <p:cNvPr id="121" name="矩形 120"/>
              <p:cNvSpPr>
                <a:spLocks noRot="1" noChangeAspect="1" noMove="1" noResize="1" noEditPoints="1" noAdjustHandles="1" noChangeArrowheads="1" noChangeShapeType="1" noTextEdit="1"/>
              </p:cNvSpPr>
              <p:nvPr/>
            </p:nvSpPr>
            <p:spPr>
              <a:xfrm>
                <a:off x="591817" y="5250035"/>
                <a:ext cx="868443" cy="400110"/>
              </a:xfrm>
              <a:prstGeom prst="rect">
                <a:avLst/>
              </a:prstGeom>
              <a:blipFill rotWithShape="0">
                <a:blip r:embed="rId9"/>
                <a:stretch>
                  <a:fillRect/>
                </a:stretch>
              </a:blipFill>
            </p:spPr>
            <p:txBody>
              <a:bodyPr/>
              <a:lstStyle/>
              <a:p>
                <a:r>
                  <a:rPr lang="zh-CN" altLang="en-US">
                    <a:noFill/>
                  </a:rPr>
                  <a:t> </a:t>
                </a:r>
              </a:p>
            </p:txBody>
          </p:sp>
        </mc:Fallback>
      </mc:AlternateContent>
      <p:grpSp>
        <p:nvGrpSpPr>
          <p:cNvPr id="124" name="3-Truss"/>
          <p:cNvGrpSpPr/>
          <p:nvPr/>
        </p:nvGrpSpPr>
        <p:grpSpPr>
          <a:xfrm>
            <a:off x="6324601" y="1134670"/>
            <a:ext cx="5817152" cy="4070757"/>
            <a:chOff x="6451011" y="1134670"/>
            <a:chExt cx="5690741" cy="4070757"/>
          </a:xfrm>
        </p:grpSpPr>
        <p:sp>
          <p:nvSpPr>
            <p:cNvPr id="122" name="圆角矩形 121"/>
            <p:cNvSpPr/>
            <p:nvPr/>
          </p:nvSpPr>
          <p:spPr>
            <a:xfrm>
              <a:off x="6451011" y="1134670"/>
              <a:ext cx="5690741" cy="3546746"/>
            </a:xfrm>
            <a:prstGeom prst="roundRect">
              <a:avLst/>
            </a:prstGeom>
            <a:noFill/>
            <a:ln w="476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p:cNvSpPr txBox="1"/>
            <p:nvPr/>
          </p:nvSpPr>
          <p:spPr>
            <a:xfrm>
              <a:off x="10802308" y="4743762"/>
              <a:ext cx="1214895" cy="461665"/>
            </a:xfrm>
            <a:prstGeom prst="rect">
              <a:avLst/>
            </a:prstGeom>
            <a:noFill/>
          </p:spPr>
          <p:txBody>
            <a:bodyPr wrap="square" rtlCol="0">
              <a:spAutoFit/>
            </a:bodyPr>
            <a:lstStyle/>
            <a:p>
              <a:r>
                <a:rPr lang="en-US" altLang="zh-CN" sz="2400" b="1" i="1" dirty="0">
                  <a:solidFill>
                    <a:schemeClr val="accent6"/>
                  </a:solidFill>
                </a:rPr>
                <a:t>3-Truss</a:t>
              </a:r>
              <a:endParaRPr lang="zh-CN" altLang="en-US" sz="2400" b="1" i="1" dirty="0">
                <a:solidFill>
                  <a:schemeClr val="accent6"/>
                </a:solidFill>
              </a:endParaRPr>
            </a:p>
          </p:txBody>
        </p:sp>
      </p:grpSp>
      <mc:AlternateContent xmlns:mc="http://schemas.openxmlformats.org/markup-compatibility/2006" xmlns:a14="http://schemas.microsoft.com/office/drawing/2010/main">
        <mc:Choice Requires="a14">
          <p:sp>
            <p:nvSpPr>
              <p:cNvPr id="125" name="矩形 124"/>
              <p:cNvSpPr/>
              <p:nvPr/>
            </p:nvSpPr>
            <p:spPr>
              <a:xfrm>
                <a:off x="2118928" y="5250035"/>
                <a:ext cx="868443"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=4</m:t>
                      </m:r>
                    </m:oMath>
                  </m:oMathPara>
                </a14:m>
                <a:endParaRPr lang="zh-CN" altLang="en-US" sz="2000" dirty="0"/>
              </a:p>
            </p:txBody>
          </p:sp>
        </mc:Choice>
        <mc:Fallback xmlns="">
          <p:sp>
            <p:nvSpPr>
              <p:cNvPr id="125" name="矩形 124"/>
              <p:cNvSpPr>
                <a:spLocks noRot="1" noChangeAspect="1" noMove="1" noResize="1" noEditPoints="1" noAdjustHandles="1" noChangeArrowheads="1" noChangeShapeType="1" noTextEdit="1"/>
              </p:cNvSpPr>
              <p:nvPr/>
            </p:nvSpPr>
            <p:spPr>
              <a:xfrm>
                <a:off x="2118928" y="5250035"/>
                <a:ext cx="868443" cy="400110"/>
              </a:xfrm>
              <a:prstGeom prst="rect">
                <a:avLst/>
              </a:prstGeom>
              <a:blipFill rotWithShape="0">
                <a:blip r:embed="rId10"/>
                <a:stretch>
                  <a:fillRect/>
                </a:stretch>
              </a:blipFill>
            </p:spPr>
            <p:txBody>
              <a:bodyPr/>
              <a:lstStyle/>
              <a:p>
                <a:r>
                  <a:rPr lang="zh-CN" altLang="en-US">
                    <a:noFill/>
                  </a:rPr>
                  <a:t> </a:t>
                </a:r>
              </a:p>
            </p:txBody>
          </p:sp>
        </mc:Fallback>
      </mc:AlternateContent>
      <p:sp>
        <p:nvSpPr>
          <p:cNvPr id="126" name="文本框 125"/>
          <p:cNvSpPr txBox="1"/>
          <p:nvPr/>
        </p:nvSpPr>
        <p:spPr>
          <a:xfrm>
            <a:off x="11022868" y="3514593"/>
            <a:ext cx="429059" cy="369332"/>
          </a:xfrm>
          <a:prstGeom prst="rect">
            <a:avLst/>
          </a:prstGeom>
          <a:noFill/>
        </p:spPr>
        <p:txBody>
          <a:bodyPr wrap="square" rtlCol="0">
            <a:spAutoFit/>
          </a:bodyPr>
          <a:lstStyle/>
          <a:p>
            <a:pPr algn="ctr"/>
            <a:r>
              <a:rPr lang="en-US" altLang="zh-CN" i="1" dirty="0">
                <a:solidFill>
                  <a:srgbClr val="FF0000"/>
                </a:solidFill>
              </a:rPr>
              <a:t>0</a:t>
            </a:r>
            <a:endParaRPr lang="zh-CN" altLang="en-US" i="1" dirty="0">
              <a:solidFill>
                <a:srgbClr val="FF0000"/>
              </a:solidFill>
            </a:endParaRPr>
          </a:p>
        </p:txBody>
      </p:sp>
      <p:sp>
        <p:nvSpPr>
          <p:cNvPr id="127" name="文本框 126"/>
          <p:cNvSpPr txBox="1"/>
          <p:nvPr/>
        </p:nvSpPr>
        <p:spPr>
          <a:xfrm>
            <a:off x="10134875" y="3271932"/>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28" name="文本框 127"/>
          <p:cNvSpPr txBox="1"/>
          <p:nvPr/>
        </p:nvSpPr>
        <p:spPr>
          <a:xfrm>
            <a:off x="9531201" y="3638385"/>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29" name="文本框 128"/>
          <p:cNvSpPr txBox="1"/>
          <p:nvPr/>
        </p:nvSpPr>
        <p:spPr>
          <a:xfrm>
            <a:off x="8836305" y="3562072"/>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30" name="文本框 129"/>
          <p:cNvSpPr txBox="1"/>
          <p:nvPr/>
        </p:nvSpPr>
        <p:spPr>
          <a:xfrm>
            <a:off x="8111438" y="3358235"/>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31" name="文本框 130"/>
          <p:cNvSpPr txBox="1"/>
          <p:nvPr/>
        </p:nvSpPr>
        <p:spPr>
          <a:xfrm>
            <a:off x="10910102" y="2924930"/>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2" name="文本框 131"/>
          <p:cNvSpPr txBox="1"/>
          <p:nvPr/>
        </p:nvSpPr>
        <p:spPr>
          <a:xfrm>
            <a:off x="10013386" y="2896568"/>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33" name="文本框 132"/>
          <p:cNvSpPr txBox="1"/>
          <p:nvPr/>
        </p:nvSpPr>
        <p:spPr>
          <a:xfrm>
            <a:off x="11570870" y="2240441"/>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4" name="文本框 133"/>
          <p:cNvSpPr txBox="1"/>
          <p:nvPr/>
        </p:nvSpPr>
        <p:spPr>
          <a:xfrm>
            <a:off x="10550105" y="1523036"/>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5" name="文本框 134"/>
          <p:cNvSpPr txBox="1"/>
          <p:nvPr/>
        </p:nvSpPr>
        <p:spPr>
          <a:xfrm>
            <a:off x="10368074" y="2007907"/>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6" name="文本框 135"/>
          <p:cNvSpPr txBox="1"/>
          <p:nvPr/>
        </p:nvSpPr>
        <p:spPr>
          <a:xfrm>
            <a:off x="10988590" y="1995432"/>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7" name="文本框 136"/>
          <p:cNvSpPr txBox="1"/>
          <p:nvPr/>
        </p:nvSpPr>
        <p:spPr>
          <a:xfrm>
            <a:off x="9920346" y="22935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38" name="文本框 137"/>
          <p:cNvSpPr txBox="1"/>
          <p:nvPr/>
        </p:nvSpPr>
        <p:spPr>
          <a:xfrm>
            <a:off x="9431681" y="2112459"/>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9" name="文本框 138"/>
          <p:cNvSpPr txBox="1"/>
          <p:nvPr/>
        </p:nvSpPr>
        <p:spPr>
          <a:xfrm>
            <a:off x="8993744" y="1533716"/>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40" name="文本框 139"/>
          <p:cNvSpPr txBox="1"/>
          <p:nvPr/>
        </p:nvSpPr>
        <p:spPr>
          <a:xfrm>
            <a:off x="7544088" y="1533716"/>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1" name="文本框 140"/>
          <p:cNvSpPr txBox="1"/>
          <p:nvPr/>
        </p:nvSpPr>
        <p:spPr>
          <a:xfrm>
            <a:off x="6401655" y="269664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2" name="文本框 141"/>
          <p:cNvSpPr txBox="1"/>
          <p:nvPr/>
        </p:nvSpPr>
        <p:spPr>
          <a:xfrm>
            <a:off x="6990931" y="22100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3" name="文本框 142"/>
          <p:cNvSpPr txBox="1"/>
          <p:nvPr/>
        </p:nvSpPr>
        <p:spPr>
          <a:xfrm>
            <a:off x="6990931" y="324711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4" name="文本框 143"/>
          <p:cNvSpPr txBox="1"/>
          <p:nvPr/>
        </p:nvSpPr>
        <p:spPr>
          <a:xfrm>
            <a:off x="7400318" y="267632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5" name="文本框 144"/>
          <p:cNvSpPr txBox="1"/>
          <p:nvPr/>
        </p:nvSpPr>
        <p:spPr>
          <a:xfrm>
            <a:off x="7561547" y="331062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6" name="文本框 145"/>
          <p:cNvSpPr txBox="1"/>
          <p:nvPr/>
        </p:nvSpPr>
        <p:spPr>
          <a:xfrm>
            <a:off x="8324271" y="2222651"/>
            <a:ext cx="429059" cy="369332"/>
          </a:xfrm>
          <a:prstGeom prst="rect">
            <a:avLst/>
          </a:prstGeom>
          <a:noFill/>
        </p:spPr>
        <p:txBody>
          <a:bodyPr wrap="square" rtlCol="0">
            <a:spAutoFit/>
          </a:bodyPr>
          <a:lstStyle/>
          <a:p>
            <a:pPr algn="ctr"/>
            <a:r>
              <a:rPr lang="en-US" altLang="zh-CN" i="1" dirty="0">
                <a:solidFill>
                  <a:srgbClr val="FF0000"/>
                </a:solidFill>
              </a:rPr>
              <a:t>4</a:t>
            </a:r>
            <a:endParaRPr lang="zh-CN" altLang="en-US" i="1" dirty="0">
              <a:solidFill>
                <a:srgbClr val="FF0000"/>
              </a:solidFill>
            </a:endParaRPr>
          </a:p>
        </p:txBody>
      </p:sp>
      <p:sp>
        <p:nvSpPr>
          <p:cNvPr id="147" name="文本框 146"/>
          <p:cNvSpPr txBox="1"/>
          <p:nvPr/>
        </p:nvSpPr>
        <p:spPr>
          <a:xfrm>
            <a:off x="8906826" y="2037985"/>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48" name="文本框 147"/>
          <p:cNvSpPr txBox="1"/>
          <p:nvPr/>
        </p:nvSpPr>
        <p:spPr>
          <a:xfrm>
            <a:off x="8877869" y="2650613"/>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49" name="文本框 148"/>
          <p:cNvSpPr txBox="1"/>
          <p:nvPr/>
        </p:nvSpPr>
        <p:spPr>
          <a:xfrm>
            <a:off x="7677511" y="19131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50" name="文本框 149"/>
          <p:cNvSpPr txBox="1"/>
          <p:nvPr/>
        </p:nvSpPr>
        <p:spPr>
          <a:xfrm>
            <a:off x="8018800" y="2236592"/>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52" name="文本框 151"/>
          <p:cNvSpPr txBox="1"/>
          <p:nvPr/>
        </p:nvSpPr>
        <p:spPr>
          <a:xfrm>
            <a:off x="8877869" y="2629413"/>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1</a:t>
            </a:r>
            <a:endParaRPr lang="zh-CN" altLang="en-US" i="1" dirty="0">
              <a:solidFill>
                <a:srgbClr val="00B050"/>
              </a:solidFill>
            </a:endParaRPr>
          </a:p>
        </p:txBody>
      </p:sp>
      <p:sp>
        <p:nvSpPr>
          <p:cNvPr id="153" name="文本框 152"/>
          <p:cNvSpPr txBox="1"/>
          <p:nvPr/>
        </p:nvSpPr>
        <p:spPr>
          <a:xfrm>
            <a:off x="10148079" y="3265900"/>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0</a:t>
            </a:r>
            <a:endParaRPr lang="zh-CN" altLang="en-US" i="1" dirty="0">
              <a:solidFill>
                <a:srgbClr val="00B050"/>
              </a:solidFill>
            </a:endParaRPr>
          </a:p>
        </p:txBody>
      </p:sp>
      <p:cxnSp>
        <p:nvCxnSpPr>
          <p:cNvPr id="79" name="直接连接符 78"/>
          <p:cNvCxnSpPr>
            <a:stCxn id="55" idx="1"/>
            <a:endCxn id="51" idx="5"/>
          </p:cNvCxnSpPr>
          <p:nvPr/>
        </p:nvCxnSpPr>
        <p:spPr>
          <a:xfrm flipH="1" flipV="1">
            <a:off x="9862330" y="3028400"/>
            <a:ext cx="653641" cy="933789"/>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8111774" y="3362689"/>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0</a:t>
            </a:r>
            <a:endParaRPr lang="zh-CN" altLang="en-US" i="1" dirty="0">
              <a:solidFill>
                <a:srgbClr val="00B050"/>
              </a:solidFill>
            </a:endParaRPr>
          </a:p>
        </p:txBody>
      </p:sp>
      <p:cxnSp>
        <p:nvCxnSpPr>
          <p:cNvPr id="70" name="直接连接符 69"/>
          <p:cNvCxnSpPr>
            <a:stCxn id="49" idx="0"/>
            <a:endCxn id="47" idx="4"/>
          </p:cNvCxnSpPr>
          <p:nvPr/>
        </p:nvCxnSpPr>
        <p:spPr>
          <a:xfrm flipV="1">
            <a:off x="8433489" y="3075315"/>
            <a:ext cx="14514" cy="90071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文本框 154"/>
          <p:cNvSpPr txBox="1"/>
          <p:nvPr/>
        </p:nvSpPr>
        <p:spPr>
          <a:xfrm>
            <a:off x="8877869" y="2633777"/>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0</a:t>
            </a:r>
            <a:endParaRPr lang="zh-CN" altLang="en-US" i="1" dirty="0">
              <a:solidFill>
                <a:srgbClr val="00B050"/>
              </a:solidFill>
            </a:endParaRPr>
          </a:p>
        </p:txBody>
      </p:sp>
      <p:cxnSp>
        <p:nvCxnSpPr>
          <p:cNvPr id="66" name="直接连接符 65"/>
          <p:cNvCxnSpPr>
            <a:stCxn id="51" idx="2"/>
            <a:endCxn id="47" idx="6"/>
          </p:cNvCxnSpPr>
          <p:nvPr/>
        </p:nvCxnSpPr>
        <p:spPr>
          <a:xfrm flipH="1">
            <a:off x="8564603" y="2945951"/>
            <a:ext cx="1098678" cy="1276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右箭头 155"/>
          <p:cNvSpPr/>
          <p:nvPr/>
        </p:nvSpPr>
        <p:spPr>
          <a:xfrm>
            <a:off x="1600587" y="5372100"/>
            <a:ext cx="342513"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3980758" y="4681416"/>
            <a:ext cx="1886024" cy="400110"/>
          </a:xfrm>
          <a:prstGeom prst="rect">
            <a:avLst/>
          </a:prstGeom>
        </p:spPr>
        <p:txBody>
          <a:bodyPr wrap="square">
            <a:spAutoFit/>
          </a:bodyPr>
          <a:lstStyle/>
          <a:p>
            <a:r>
              <a:rPr lang="zh-CN" altLang="en-US" sz="2000" b="1" dirty="0"/>
              <a:t> using a queue</a:t>
            </a:r>
          </a:p>
        </p:txBody>
      </p:sp>
    </p:spTree>
    <p:extLst>
      <p:ext uri="{BB962C8B-B14F-4D97-AF65-F5344CB8AC3E}">
        <p14:creationId xmlns:p14="http://schemas.microsoft.com/office/powerpoint/2010/main" val="10825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50" fill="hold"/>
                                        <p:tgtEl>
                                          <p:spTgt spid="57"/>
                                        </p:tgtEl>
                                        <p:attrNameLst>
                                          <p:attrName>stroke.color</p:attrName>
                                        </p:attrNameLst>
                                      </p:cBhvr>
                                      <p:to>
                                        <a:srgbClr val="FF0000"/>
                                      </p:to>
                                    </p:animClr>
                                    <p:set>
                                      <p:cBhvr>
                                        <p:cTn id="12" dur="250" fill="hold"/>
                                        <p:tgtEl>
                                          <p:spTgt spid="57"/>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500"/>
                                        <p:tgtEl>
                                          <p:spTgt spid="10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fade">
                                      <p:cBhvr>
                                        <p:cTn id="30" dur="500"/>
                                        <p:tgtEl>
                                          <p:spTgt spid="10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fade">
                                      <p:cBhvr>
                                        <p:cTn id="36" dur="500"/>
                                        <p:tgtEl>
                                          <p:spTgt spid="10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wheel(1)">
                                      <p:cBhvr>
                                        <p:cTn id="46" dur="500"/>
                                        <p:tgtEl>
                                          <p:spTgt spid="110"/>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wheel(1)">
                                      <p:cBhvr>
                                        <p:cTn id="49" dur="500"/>
                                        <p:tgtEl>
                                          <p:spTgt spid="116"/>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heel(1)">
                                      <p:cBhvr>
                                        <p:cTn id="52" dur="500"/>
                                        <p:tgtEl>
                                          <p:spTgt spid="117"/>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wheel(1)">
                                      <p:cBhvr>
                                        <p:cTn id="55" dur="500"/>
                                        <p:tgtEl>
                                          <p:spTgt spid="11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250"/>
                                        <p:tgtEl>
                                          <p:spTgt spid="98"/>
                                        </p:tgtEl>
                                      </p:cBhvr>
                                    </p:animEffect>
                                    <p:anim calcmode="lin" valueType="num">
                                      <p:cBhvr>
                                        <p:cTn id="61" dur="250" fill="hold"/>
                                        <p:tgtEl>
                                          <p:spTgt spid="98"/>
                                        </p:tgtEl>
                                        <p:attrNameLst>
                                          <p:attrName>ppt_x</p:attrName>
                                        </p:attrNameLst>
                                      </p:cBhvr>
                                      <p:tavLst>
                                        <p:tav tm="0">
                                          <p:val>
                                            <p:strVal val="#ppt_x"/>
                                          </p:val>
                                        </p:tav>
                                        <p:tav tm="100000">
                                          <p:val>
                                            <p:strVal val="#ppt_x"/>
                                          </p:val>
                                        </p:tav>
                                      </p:tavLst>
                                    </p:anim>
                                    <p:anim calcmode="lin" valueType="num">
                                      <p:cBhvr>
                                        <p:cTn id="62" dur="2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07"/>
                                        </p:tgtEl>
                                      </p:cBhvr>
                                    </p:animEffect>
                                    <p:set>
                                      <p:cBhvr>
                                        <p:cTn id="67" dur="1" fill="hold">
                                          <p:stCondLst>
                                            <p:cond delay="499"/>
                                          </p:stCondLst>
                                        </p:cTn>
                                        <p:tgtEl>
                                          <p:spTgt spid="10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06"/>
                                        </p:tgtEl>
                                      </p:cBhvr>
                                    </p:animEffect>
                                    <p:set>
                                      <p:cBhvr>
                                        <p:cTn id="70" dur="1" fill="hold">
                                          <p:stCondLst>
                                            <p:cond delay="499"/>
                                          </p:stCondLst>
                                        </p:cTn>
                                        <p:tgtEl>
                                          <p:spTgt spid="10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08"/>
                                        </p:tgtEl>
                                      </p:cBhvr>
                                    </p:animEffect>
                                    <p:set>
                                      <p:cBhvr>
                                        <p:cTn id="73" dur="1" fill="hold">
                                          <p:stCondLst>
                                            <p:cond delay="499"/>
                                          </p:stCondLst>
                                        </p:cTn>
                                        <p:tgtEl>
                                          <p:spTgt spid="108"/>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09"/>
                                        </p:tgtEl>
                                      </p:cBhvr>
                                    </p:animEffect>
                                    <p:set>
                                      <p:cBhvr>
                                        <p:cTn id="76" dur="1" fill="hold">
                                          <p:stCondLst>
                                            <p:cond delay="499"/>
                                          </p:stCondLst>
                                        </p:cTn>
                                        <p:tgtEl>
                                          <p:spTgt spid="109"/>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10"/>
                                        </p:tgtEl>
                                      </p:cBhvr>
                                    </p:animEffect>
                                    <p:set>
                                      <p:cBhvr>
                                        <p:cTn id="79" dur="1" fill="hold">
                                          <p:stCondLst>
                                            <p:cond delay="499"/>
                                          </p:stCondLst>
                                        </p:cTn>
                                        <p:tgtEl>
                                          <p:spTgt spid="1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16"/>
                                        </p:tgtEl>
                                      </p:cBhvr>
                                    </p:animEffect>
                                    <p:set>
                                      <p:cBhvr>
                                        <p:cTn id="82" dur="1" fill="hold">
                                          <p:stCondLst>
                                            <p:cond delay="499"/>
                                          </p:stCondLst>
                                        </p:cTn>
                                        <p:tgtEl>
                                          <p:spTgt spid="11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17"/>
                                        </p:tgtEl>
                                      </p:cBhvr>
                                    </p:animEffect>
                                    <p:set>
                                      <p:cBhvr>
                                        <p:cTn id="85" dur="1" fill="hold">
                                          <p:stCondLst>
                                            <p:cond delay="499"/>
                                          </p:stCondLst>
                                        </p:cTn>
                                        <p:tgtEl>
                                          <p:spTgt spid="117"/>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18"/>
                                        </p:tgtEl>
                                      </p:cBhvr>
                                    </p:animEffect>
                                    <p:set>
                                      <p:cBhvr>
                                        <p:cTn id="88" dur="1" fill="hold">
                                          <p:stCondLst>
                                            <p:cond delay="499"/>
                                          </p:stCondLst>
                                        </p:cTn>
                                        <p:tgtEl>
                                          <p:spTgt spid="118"/>
                                        </p:tgtEl>
                                        <p:attrNameLst>
                                          <p:attrName>style.visibility</p:attrName>
                                        </p:attrNameLst>
                                      </p:cBhvr>
                                      <p:to>
                                        <p:strVal val="hidden"/>
                                      </p:to>
                                    </p:set>
                                  </p:childTnLst>
                                </p:cTn>
                              </p:par>
                              <p:par>
                                <p:cTn id="89" presetID="7" presetClass="emph" presetSubtype="2" fill="hold" nodeType="withEffect">
                                  <p:stCondLst>
                                    <p:cond delay="0"/>
                                  </p:stCondLst>
                                  <p:childTnLst>
                                    <p:animClr clrSpc="rgb" dir="cw">
                                      <p:cBhvr>
                                        <p:cTn id="90" dur="250" fill="hold"/>
                                        <p:tgtEl>
                                          <p:spTgt spid="57"/>
                                        </p:tgtEl>
                                        <p:attrNameLst>
                                          <p:attrName>stroke.color</p:attrName>
                                        </p:attrNameLst>
                                      </p:cBhvr>
                                      <p:to>
                                        <a:srgbClr val="000000"/>
                                      </p:to>
                                    </p:animClr>
                                    <p:set>
                                      <p:cBhvr>
                                        <p:cTn id="91" dur="250" fill="hold"/>
                                        <p:tgtEl>
                                          <p:spTgt spid="57"/>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41"/>
                                        </p:tgtEl>
                                        <p:attrNameLst>
                                          <p:attrName>style.visibility</p:attrName>
                                        </p:attrNameLst>
                                      </p:cBhvr>
                                      <p:to>
                                        <p:strVal val="visible"/>
                                      </p:to>
                                    </p:set>
                                    <p:animEffect transition="in" filter="wipe(down)">
                                      <p:cBhvr>
                                        <p:cTn id="96" dur="500"/>
                                        <p:tgtEl>
                                          <p:spTgt spid="14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42"/>
                                        </p:tgtEl>
                                        <p:attrNameLst>
                                          <p:attrName>style.visibility</p:attrName>
                                        </p:attrNameLst>
                                      </p:cBhvr>
                                      <p:to>
                                        <p:strVal val="visible"/>
                                      </p:to>
                                    </p:set>
                                    <p:animEffect transition="in" filter="wipe(down)">
                                      <p:cBhvr>
                                        <p:cTn id="99" dur="500"/>
                                        <p:tgtEl>
                                          <p:spTgt spid="142"/>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40"/>
                                        </p:tgtEl>
                                        <p:attrNameLst>
                                          <p:attrName>style.visibility</p:attrName>
                                        </p:attrNameLst>
                                      </p:cBhvr>
                                      <p:to>
                                        <p:strVal val="visible"/>
                                      </p:to>
                                    </p:set>
                                    <p:animEffect transition="in" filter="wipe(down)">
                                      <p:cBhvr>
                                        <p:cTn id="102" dur="500"/>
                                        <p:tgtEl>
                                          <p:spTgt spid="14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49"/>
                                        </p:tgtEl>
                                        <p:attrNameLst>
                                          <p:attrName>style.visibility</p:attrName>
                                        </p:attrNameLst>
                                      </p:cBhvr>
                                      <p:to>
                                        <p:strVal val="visible"/>
                                      </p:to>
                                    </p:set>
                                    <p:animEffect transition="in" filter="wipe(down)">
                                      <p:cBhvr>
                                        <p:cTn id="105" dur="500"/>
                                        <p:tgtEl>
                                          <p:spTgt spid="149"/>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50"/>
                                        </p:tgtEl>
                                        <p:attrNameLst>
                                          <p:attrName>style.visibility</p:attrName>
                                        </p:attrNameLst>
                                      </p:cBhvr>
                                      <p:to>
                                        <p:strVal val="visible"/>
                                      </p:to>
                                    </p:set>
                                    <p:animEffect transition="in" filter="wipe(down)">
                                      <p:cBhvr>
                                        <p:cTn id="108" dur="500"/>
                                        <p:tgtEl>
                                          <p:spTgt spid="150"/>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44"/>
                                        </p:tgtEl>
                                        <p:attrNameLst>
                                          <p:attrName>style.visibility</p:attrName>
                                        </p:attrNameLst>
                                      </p:cBhvr>
                                      <p:to>
                                        <p:strVal val="visible"/>
                                      </p:to>
                                    </p:set>
                                    <p:animEffect transition="in" filter="wipe(down)">
                                      <p:cBhvr>
                                        <p:cTn id="111" dur="500"/>
                                        <p:tgtEl>
                                          <p:spTgt spid="144"/>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43"/>
                                        </p:tgtEl>
                                        <p:attrNameLst>
                                          <p:attrName>style.visibility</p:attrName>
                                        </p:attrNameLst>
                                      </p:cBhvr>
                                      <p:to>
                                        <p:strVal val="visible"/>
                                      </p:to>
                                    </p:set>
                                    <p:animEffect transition="in" filter="wipe(down)">
                                      <p:cBhvr>
                                        <p:cTn id="114" dur="500"/>
                                        <p:tgtEl>
                                          <p:spTgt spid="143"/>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wipe(down)">
                                      <p:cBhvr>
                                        <p:cTn id="117" dur="500"/>
                                        <p:tgtEl>
                                          <p:spTgt spid="145"/>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30"/>
                                        </p:tgtEl>
                                        <p:attrNameLst>
                                          <p:attrName>style.visibility</p:attrName>
                                        </p:attrNameLst>
                                      </p:cBhvr>
                                      <p:to>
                                        <p:strVal val="visible"/>
                                      </p:to>
                                    </p:set>
                                    <p:animEffect transition="in" filter="wipe(down)">
                                      <p:cBhvr>
                                        <p:cTn id="120" dur="500"/>
                                        <p:tgtEl>
                                          <p:spTgt spid="130"/>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wipe(down)">
                                      <p:cBhvr>
                                        <p:cTn id="123" dur="500"/>
                                        <p:tgtEl>
                                          <p:spTgt spid="146"/>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down)">
                                      <p:cBhvr>
                                        <p:cTn id="126" dur="500"/>
                                        <p:tgtEl>
                                          <p:spTgt spid="139"/>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7"/>
                                        </p:tgtEl>
                                        <p:attrNameLst>
                                          <p:attrName>style.visibility</p:attrName>
                                        </p:attrNameLst>
                                      </p:cBhvr>
                                      <p:to>
                                        <p:strVal val="visible"/>
                                      </p:to>
                                    </p:set>
                                    <p:animEffect transition="in" filter="wipe(down)">
                                      <p:cBhvr>
                                        <p:cTn id="129" dur="500"/>
                                        <p:tgtEl>
                                          <p:spTgt spid="147"/>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8"/>
                                        </p:tgtEl>
                                        <p:attrNameLst>
                                          <p:attrName>style.visibility</p:attrName>
                                        </p:attrNameLst>
                                      </p:cBhvr>
                                      <p:to>
                                        <p:strVal val="visible"/>
                                      </p:to>
                                    </p:set>
                                    <p:animEffect transition="in" filter="wipe(down)">
                                      <p:cBhvr>
                                        <p:cTn id="132" dur="500"/>
                                        <p:tgtEl>
                                          <p:spTgt spid="14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wipe(down)">
                                      <p:cBhvr>
                                        <p:cTn id="135" dur="500"/>
                                        <p:tgtEl>
                                          <p:spTgt spid="129"/>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128"/>
                                        </p:tgtEl>
                                        <p:attrNameLst>
                                          <p:attrName>style.visibility</p:attrName>
                                        </p:attrNameLst>
                                      </p:cBhvr>
                                      <p:to>
                                        <p:strVal val="visible"/>
                                      </p:to>
                                    </p:set>
                                    <p:animEffect transition="in" filter="wipe(down)">
                                      <p:cBhvr>
                                        <p:cTn id="138" dur="500"/>
                                        <p:tgtEl>
                                          <p:spTgt spid="128"/>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38"/>
                                        </p:tgtEl>
                                        <p:attrNameLst>
                                          <p:attrName>style.visibility</p:attrName>
                                        </p:attrNameLst>
                                      </p:cBhvr>
                                      <p:to>
                                        <p:strVal val="visible"/>
                                      </p:to>
                                    </p:set>
                                    <p:animEffect transition="in" filter="wipe(down)">
                                      <p:cBhvr>
                                        <p:cTn id="141" dur="500"/>
                                        <p:tgtEl>
                                          <p:spTgt spid="13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137"/>
                                        </p:tgtEl>
                                        <p:attrNameLst>
                                          <p:attrName>style.visibility</p:attrName>
                                        </p:attrNameLst>
                                      </p:cBhvr>
                                      <p:to>
                                        <p:strVal val="visible"/>
                                      </p:to>
                                    </p:set>
                                    <p:animEffect transition="in" filter="wipe(down)">
                                      <p:cBhvr>
                                        <p:cTn id="144" dur="500"/>
                                        <p:tgtEl>
                                          <p:spTgt spid="137"/>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35"/>
                                        </p:tgtEl>
                                        <p:attrNameLst>
                                          <p:attrName>style.visibility</p:attrName>
                                        </p:attrNameLst>
                                      </p:cBhvr>
                                      <p:to>
                                        <p:strVal val="visible"/>
                                      </p:to>
                                    </p:set>
                                    <p:animEffect transition="in" filter="wipe(down)">
                                      <p:cBhvr>
                                        <p:cTn id="147" dur="500"/>
                                        <p:tgtEl>
                                          <p:spTgt spid="135"/>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34"/>
                                        </p:tgtEl>
                                        <p:attrNameLst>
                                          <p:attrName>style.visibility</p:attrName>
                                        </p:attrNameLst>
                                      </p:cBhvr>
                                      <p:to>
                                        <p:strVal val="visible"/>
                                      </p:to>
                                    </p:set>
                                    <p:animEffect transition="in" filter="wipe(down)">
                                      <p:cBhvr>
                                        <p:cTn id="150" dur="500"/>
                                        <p:tgtEl>
                                          <p:spTgt spid="13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36"/>
                                        </p:tgtEl>
                                        <p:attrNameLst>
                                          <p:attrName>style.visibility</p:attrName>
                                        </p:attrNameLst>
                                      </p:cBhvr>
                                      <p:to>
                                        <p:strVal val="visible"/>
                                      </p:to>
                                    </p:set>
                                    <p:animEffect transition="in" filter="wipe(down)">
                                      <p:cBhvr>
                                        <p:cTn id="153" dur="500"/>
                                        <p:tgtEl>
                                          <p:spTgt spid="136"/>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33"/>
                                        </p:tgtEl>
                                        <p:attrNameLst>
                                          <p:attrName>style.visibility</p:attrName>
                                        </p:attrNameLst>
                                      </p:cBhvr>
                                      <p:to>
                                        <p:strVal val="visible"/>
                                      </p:to>
                                    </p:set>
                                    <p:animEffect transition="in" filter="wipe(down)">
                                      <p:cBhvr>
                                        <p:cTn id="156" dur="500"/>
                                        <p:tgtEl>
                                          <p:spTgt spid="133"/>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31"/>
                                        </p:tgtEl>
                                        <p:attrNameLst>
                                          <p:attrName>style.visibility</p:attrName>
                                        </p:attrNameLst>
                                      </p:cBhvr>
                                      <p:to>
                                        <p:strVal val="visible"/>
                                      </p:to>
                                    </p:set>
                                    <p:animEffect transition="in" filter="wipe(down)">
                                      <p:cBhvr>
                                        <p:cTn id="159" dur="500"/>
                                        <p:tgtEl>
                                          <p:spTgt spid="131"/>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32"/>
                                        </p:tgtEl>
                                        <p:attrNameLst>
                                          <p:attrName>style.visibility</p:attrName>
                                        </p:attrNameLst>
                                      </p:cBhvr>
                                      <p:to>
                                        <p:strVal val="visible"/>
                                      </p:to>
                                    </p:set>
                                    <p:animEffect transition="in" filter="wipe(down)">
                                      <p:cBhvr>
                                        <p:cTn id="162" dur="500"/>
                                        <p:tgtEl>
                                          <p:spTgt spid="132"/>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27"/>
                                        </p:tgtEl>
                                        <p:attrNameLst>
                                          <p:attrName>style.visibility</p:attrName>
                                        </p:attrNameLst>
                                      </p:cBhvr>
                                      <p:to>
                                        <p:strVal val="visible"/>
                                      </p:to>
                                    </p:set>
                                    <p:animEffect transition="in" filter="wipe(down)">
                                      <p:cBhvr>
                                        <p:cTn id="165" dur="500"/>
                                        <p:tgtEl>
                                          <p:spTgt spid="127"/>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26"/>
                                        </p:tgtEl>
                                        <p:attrNameLst>
                                          <p:attrName>style.visibility</p:attrName>
                                        </p:attrNameLst>
                                      </p:cBhvr>
                                      <p:to>
                                        <p:strVal val="visible"/>
                                      </p:to>
                                    </p:set>
                                    <p:animEffect transition="in" filter="wipe(down)">
                                      <p:cBhvr>
                                        <p:cTn id="168" dur="500"/>
                                        <p:tgtEl>
                                          <p:spTgt spid="12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19"/>
                                        </p:tgtEl>
                                        <p:attrNameLst>
                                          <p:attrName>style.visibility</p:attrName>
                                        </p:attrNameLst>
                                      </p:cBhvr>
                                      <p:to>
                                        <p:strVal val="visible"/>
                                      </p:to>
                                    </p:set>
                                    <p:animEffect transition="in" filter="fade">
                                      <p:cBhvr>
                                        <p:cTn id="173" dur="500"/>
                                        <p:tgtEl>
                                          <p:spTgt spid="119"/>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fade">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57"/>
                                        </p:tgtEl>
                                        <p:attrNameLst>
                                          <p:attrName>style.visibility</p:attrName>
                                        </p:attrNameLst>
                                      </p:cBhvr>
                                      <p:to>
                                        <p:strVal val="visible"/>
                                      </p:to>
                                    </p:set>
                                    <p:animEffect transition="in" filter="fade">
                                      <p:cBhvr>
                                        <p:cTn id="183" dur="500"/>
                                        <p:tgtEl>
                                          <p:spTgt spid="15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21"/>
                                        </p:tgtEl>
                                        <p:attrNameLst>
                                          <p:attrName>style.visibility</p:attrName>
                                        </p:attrNameLst>
                                      </p:cBhvr>
                                      <p:to>
                                        <p:strVal val="visible"/>
                                      </p:to>
                                    </p:set>
                                    <p:animEffect transition="in" filter="fade">
                                      <p:cBhvr>
                                        <p:cTn id="188" dur="500"/>
                                        <p:tgtEl>
                                          <p:spTgt spid="121"/>
                                        </p:tgtEl>
                                      </p:cBhvr>
                                    </p:animEffect>
                                  </p:childTnLst>
                                </p:cTn>
                              </p:par>
                            </p:childTnLst>
                          </p:cTn>
                        </p:par>
                      </p:childTnLst>
                    </p:cTn>
                  </p:par>
                  <p:par>
                    <p:cTn id="189" fill="hold">
                      <p:stCondLst>
                        <p:cond delay="indefinite"/>
                      </p:stCondLst>
                      <p:childTnLst>
                        <p:par>
                          <p:cTn id="190" fill="hold">
                            <p:stCondLst>
                              <p:cond delay="0"/>
                            </p:stCondLst>
                            <p:childTnLst>
                              <p:par>
                                <p:cTn id="191" presetID="16" presetClass="exit" presetSubtype="21" fill="hold" nodeType="clickEffect">
                                  <p:stCondLst>
                                    <p:cond delay="0"/>
                                  </p:stCondLst>
                                  <p:childTnLst>
                                    <p:animEffect transition="out" filter="barn(inVertical)">
                                      <p:cBhvr>
                                        <p:cTn id="192" dur="500"/>
                                        <p:tgtEl>
                                          <p:spTgt spid="81"/>
                                        </p:tgtEl>
                                      </p:cBhvr>
                                    </p:animEffect>
                                    <p:set>
                                      <p:cBhvr>
                                        <p:cTn id="193" dur="1" fill="hold">
                                          <p:stCondLst>
                                            <p:cond delay="499"/>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126"/>
                                        </p:tgtEl>
                                      </p:cBhvr>
                                    </p:animEffect>
                                    <p:set>
                                      <p:cBhvr>
                                        <p:cTn id="198" dur="1" fill="hold">
                                          <p:stCondLst>
                                            <p:cond delay="499"/>
                                          </p:stCondLst>
                                        </p:cTn>
                                        <p:tgtEl>
                                          <p:spTgt spid="126"/>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1" presetClass="entr" presetSubtype="1" fill="hold" nodeType="clickEffect">
                                  <p:stCondLst>
                                    <p:cond delay="0"/>
                                  </p:stCondLst>
                                  <p:childTnLst>
                                    <p:set>
                                      <p:cBhvr>
                                        <p:cTn id="202" dur="1" fill="hold">
                                          <p:stCondLst>
                                            <p:cond delay="0"/>
                                          </p:stCondLst>
                                        </p:cTn>
                                        <p:tgtEl>
                                          <p:spTgt spid="124"/>
                                        </p:tgtEl>
                                        <p:attrNameLst>
                                          <p:attrName>style.visibility</p:attrName>
                                        </p:attrNameLst>
                                      </p:cBhvr>
                                      <p:to>
                                        <p:strVal val="visible"/>
                                      </p:to>
                                    </p:set>
                                    <p:animEffect transition="in" filter="wheel(1)">
                                      <p:cBhvr>
                                        <p:cTn id="203" dur="1000"/>
                                        <p:tgtEl>
                                          <p:spTgt spid="124"/>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xit" presetSubtype="0" fill="hold" nodeType="clickEffect">
                                  <p:stCondLst>
                                    <p:cond delay="0"/>
                                  </p:stCondLst>
                                  <p:childTnLst>
                                    <p:animEffect transition="out" filter="fade">
                                      <p:cBhvr>
                                        <p:cTn id="207" dur="500"/>
                                        <p:tgtEl>
                                          <p:spTgt spid="124"/>
                                        </p:tgtEl>
                                      </p:cBhvr>
                                    </p:animEffect>
                                    <p:set>
                                      <p:cBhvr>
                                        <p:cTn id="208" dur="1" fill="hold">
                                          <p:stCondLst>
                                            <p:cond delay="499"/>
                                          </p:stCondLst>
                                        </p:cTn>
                                        <p:tgtEl>
                                          <p:spTgt spid="124"/>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56"/>
                                        </p:tgtEl>
                                        <p:attrNameLst>
                                          <p:attrName>style.visibility</p:attrName>
                                        </p:attrNameLst>
                                      </p:cBhvr>
                                      <p:to>
                                        <p:strVal val="visible"/>
                                      </p:to>
                                    </p:set>
                                    <p:animEffect transition="in" filter="wipe(left)">
                                      <p:cBhvr>
                                        <p:cTn id="213" dur="500"/>
                                        <p:tgtEl>
                                          <p:spTgt spid="156"/>
                                        </p:tgtEl>
                                      </p:cBhvr>
                                    </p:animEffect>
                                  </p:childTnLst>
                                </p:cTn>
                              </p:par>
                            </p:childTnLst>
                          </p:cTn>
                        </p:par>
                        <p:par>
                          <p:cTn id="214" fill="hold">
                            <p:stCondLst>
                              <p:cond delay="500"/>
                            </p:stCondLst>
                            <p:childTnLst>
                              <p:par>
                                <p:cTn id="215" presetID="10" presetClass="entr" presetSubtype="0" fill="hold" grpId="0" nodeType="afterEffect">
                                  <p:stCondLst>
                                    <p:cond delay="0"/>
                                  </p:stCondLst>
                                  <p:childTnLst>
                                    <p:set>
                                      <p:cBhvr>
                                        <p:cTn id="216" dur="1" fill="hold">
                                          <p:stCondLst>
                                            <p:cond delay="0"/>
                                          </p:stCondLst>
                                        </p:cTn>
                                        <p:tgtEl>
                                          <p:spTgt spid="125"/>
                                        </p:tgtEl>
                                        <p:attrNameLst>
                                          <p:attrName>style.visibility</p:attrName>
                                        </p:attrNameLst>
                                      </p:cBhvr>
                                      <p:to>
                                        <p:strVal val="visible"/>
                                      </p:to>
                                    </p:set>
                                    <p:animEffect transition="in" filter="fade">
                                      <p:cBhvr>
                                        <p:cTn id="217" dur="500"/>
                                        <p:tgtEl>
                                          <p:spTgt spid="125"/>
                                        </p:tgtEl>
                                      </p:cBhvr>
                                    </p:animEffect>
                                  </p:childTnLst>
                                </p:cTn>
                              </p:par>
                            </p:childTnLst>
                          </p:cTn>
                        </p:par>
                      </p:childTnLst>
                    </p:cTn>
                  </p:par>
                  <p:par>
                    <p:cTn id="218" fill="hold">
                      <p:stCondLst>
                        <p:cond delay="indefinite"/>
                      </p:stCondLst>
                      <p:childTnLst>
                        <p:par>
                          <p:cTn id="219" fill="hold">
                            <p:stCondLst>
                              <p:cond delay="0"/>
                            </p:stCondLst>
                            <p:childTnLst>
                              <p:par>
                                <p:cTn id="220" presetID="16" presetClass="exit" presetSubtype="21" fill="hold" nodeType="clickEffect">
                                  <p:stCondLst>
                                    <p:cond delay="0"/>
                                  </p:stCondLst>
                                  <p:childTnLst>
                                    <p:animEffect transition="out" filter="barn(inVertical)">
                                      <p:cBhvr>
                                        <p:cTn id="221" dur="500"/>
                                        <p:tgtEl>
                                          <p:spTgt spid="80"/>
                                        </p:tgtEl>
                                      </p:cBhvr>
                                    </p:animEffect>
                                    <p:set>
                                      <p:cBhvr>
                                        <p:cTn id="222" dur="1" fill="hold">
                                          <p:stCondLst>
                                            <p:cond delay="499"/>
                                          </p:stCondLst>
                                        </p:cTn>
                                        <p:tgtEl>
                                          <p:spTgt spid="80"/>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152"/>
                                        </p:tgtEl>
                                        <p:attrNameLst>
                                          <p:attrName>style.visibility</p:attrName>
                                        </p:attrNameLst>
                                      </p:cBhvr>
                                      <p:to>
                                        <p:strVal val="visible"/>
                                      </p:to>
                                    </p:set>
                                    <p:animEffect transition="in" filter="wipe(down)">
                                      <p:cBhvr>
                                        <p:cTn id="227" dur="500"/>
                                        <p:tgtEl>
                                          <p:spTgt spid="152"/>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153"/>
                                        </p:tgtEl>
                                        <p:attrNameLst>
                                          <p:attrName>style.visibility</p:attrName>
                                        </p:attrNameLst>
                                      </p:cBhvr>
                                      <p:to>
                                        <p:strVal val="visible"/>
                                      </p:to>
                                    </p:set>
                                    <p:animEffect transition="in" filter="wipe(down)">
                                      <p:cBhvr>
                                        <p:cTn id="232" dur="500"/>
                                        <p:tgtEl>
                                          <p:spTgt spid="153"/>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128"/>
                                        </p:tgtEl>
                                      </p:cBhvr>
                                    </p:animEffect>
                                    <p:set>
                                      <p:cBhvr>
                                        <p:cTn id="237" dur="1" fill="hold">
                                          <p:stCondLst>
                                            <p:cond delay="499"/>
                                          </p:stCondLst>
                                        </p:cTn>
                                        <p:tgtEl>
                                          <p:spTgt spid="128"/>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6" presetClass="exit" presetSubtype="21" fill="hold" nodeType="clickEffect">
                                  <p:stCondLst>
                                    <p:cond delay="0"/>
                                  </p:stCondLst>
                                  <p:childTnLst>
                                    <p:animEffect transition="out" filter="barn(inVertical)">
                                      <p:cBhvr>
                                        <p:cTn id="241" dur="500"/>
                                        <p:tgtEl>
                                          <p:spTgt spid="71"/>
                                        </p:tgtEl>
                                      </p:cBhvr>
                                    </p:animEffect>
                                    <p:set>
                                      <p:cBhvr>
                                        <p:cTn id="242" dur="1" fill="hold">
                                          <p:stCondLst>
                                            <p:cond delay="499"/>
                                          </p:stCondLst>
                                        </p:cTn>
                                        <p:tgtEl>
                                          <p:spTgt spid="71"/>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154"/>
                                        </p:tgtEl>
                                        <p:attrNameLst>
                                          <p:attrName>style.visibility</p:attrName>
                                        </p:attrNameLst>
                                      </p:cBhvr>
                                      <p:to>
                                        <p:strVal val="visible"/>
                                      </p:to>
                                    </p:set>
                                    <p:animEffect transition="in" filter="wipe(down)">
                                      <p:cBhvr>
                                        <p:cTn id="247" dur="500"/>
                                        <p:tgtEl>
                                          <p:spTgt spid="154"/>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155"/>
                                        </p:tgtEl>
                                        <p:attrNameLst>
                                          <p:attrName>style.visibility</p:attrName>
                                        </p:attrNameLst>
                                      </p:cBhvr>
                                      <p:to>
                                        <p:strVal val="visible"/>
                                      </p:to>
                                    </p:set>
                                    <p:animEffect transition="in" filter="wipe(down)">
                                      <p:cBhvr>
                                        <p:cTn id="252" dur="500"/>
                                        <p:tgtEl>
                                          <p:spTgt spid="155"/>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xit" presetSubtype="0" fill="hold" grpId="1" nodeType="clickEffect">
                                  <p:stCondLst>
                                    <p:cond delay="0"/>
                                  </p:stCondLst>
                                  <p:childTnLst>
                                    <p:animEffect transition="out" filter="fade">
                                      <p:cBhvr>
                                        <p:cTn id="256" dur="500"/>
                                        <p:tgtEl>
                                          <p:spTgt spid="129"/>
                                        </p:tgtEl>
                                      </p:cBhvr>
                                    </p:animEffect>
                                    <p:set>
                                      <p:cBhvr>
                                        <p:cTn id="257" dur="1" fill="hold">
                                          <p:stCondLst>
                                            <p:cond delay="499"/>
                                          </p:stCondLst>
                                        </p:cTn>
                                        <p:tgtEl>
                                          <p:spTgt spid="129"/>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16" presetClass="exit" presetSubtype="21" fill="hold" nodeType="clickEffect">
                                  <p:stCondLst>
                                    <p:cond delay="0"/>
                                  </p:stCondLst>
                                  <p:childTnLst>
                                    <p:animEffect transition="out" filter="barn(inVertical)">
                                      <p:cBhvr>
                                        <p:cTn id="261" dur="500"/>
                                        <p:tgtEl>
                                          <p:spTgt spid="73"/>
                                        </p:tgtEl>
                                      </p:cBhvr>
                                    </p:animEffect>
                                    <p:set>
                                      <p:cBhvr>
                                        <p:cTn id="262" dur="1" fill="hold">
                                          <p:stCondLst>
                                            <p:cond delay="499"/>
                                          </p:stCondLst>
                                        </p:cTn>
                                        <p:tgtEl>
                                          <p:spTgt spid="73"/>
                                        </p:tgtEl>
                                        <p:attrNameLst>
                                          <p:attrName>style.visibility</p:attrName>
                                        </p:attrNameLst>
                                      </p:cBhvr>
                                      <p:to>
                                        <p:strVal val="hidden"/>
                                      </p:to>
                                    </p:set>
                                  </p:childTnLst>
                                </p:cTn>
                              </p:par>
                              <p:par>
                                <p:cTn id="263" presetID="16" presetClass="exit" presetSubtype="21" fill="hold" nodeType="withEffect">
                                  <p:stCondLst>
                                    <p:cond delay="0"/>
                                  </p:stCondLst>
                                  <p:childTnLst>
                                    <p:animEffect transition="out" filter="barn(inVertical)">
                                      <p:cBhvr>
                                        <p:cTn id="264" dur="500"/>
                                        <p:tgtEl>
                                          <p:spTgt spid="79"/>
                                        </p:tgtEl>
                                      </p:cBhvr>
                                    </p:animEffect>
                                    <p:set>
                                      <p:cBhvr>
                                        <p:cTn id="265" dur="1" fill="hold">
                                          <p:stCondLst>
                                            <p:cond delay="499"/>
                                          </p:stCondLst>
                                        </p:cTn>
                                        <p:tgtEl>
                                          <p:spTgt spid="79"/>
                                        </p:tgtEl>
                                        <p:attrNameLst>
                                          <p:attrName>style.visibility</p:attrName>
                                        </p:attrNameLst>
                                      </p:cBhvr>
                                      <p:to>
                                        <p:strVal val="hidden"/>
                                      </p:to>
                                    </p:set>
                                  </p:childTnLst>
                                </p:cTn>
                              </p:par>
                              <p:par>
                                <p:cTn id="266" presetID="16" presetClass="exit" presetSubtype="26" fill="hold" nodeType="withEffect">
                                  <p:stCondLst>
                                    <p:cond delay="0"/>
                                  </p:stCondLst>
                                  <p:childTnLst>
                                    <p:animEffect transition="out" filter="barn(inHorizontal)">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16" presetClass="exit" presetSubtype="21" fill="hold" nodeType="withEffect">
                                  <p:stCondLst>
                                    <p:cond delay="0"/>
                                  </p:stCondLst>
                                  <p:childTnLst>
                                    <p:animEffect transition="out" filter="barn(inVertical)">
                                      <p:cBhvr>
                                        <p:cTn id="270" dur="500"/>
                                        <p:tgtEl>
                                          <p:spTgt spid="66"/>
                                        </p:tgtEl>
                                      </p:cBhvr>
                                    </p:animEffect>
                                    <p:set>
                                      <p:cBhvr>
                                        <p:cTn id="271" dur="1" fill="hold">
                                          <p:stCondLst>
                                            <p:cond delay="499"/>
                                          </p:stCondLst>
                                        </p:cTn>
                                        <p:tgtEl>
                                          <p:spTgt spid="66"/>
                                        </p:tgtEl>
                                        <p:attrNameLst>
                                          <p:attrName>style.visibility</p:attrName>
                                        </p:attrNameLst>
                                      </p:cBhvr>
                                      <p:to>
                                        <p:strVal val="hidden"/>
                                      </p:to>
                                    </p:set>
                                  </p:childTnLst>
                                </p:cTn>
                              </p:par>
                              <p:par>
                                <p:cTn id="272" presetID="16" presetClass="exit" presetSubtype="21" fill="hold" nodeType="withEffect">
                                  <p:stCondLst>
                                    <p:cond delay="0"/>
                                  </p:stCondLst>
                                  <p:childTnLst>
                                    <p:animEffect transition="out" filter="barn(inVertical)">
                                      <p:cBhvr>
                                        <p:cTn id="273" dur="500"/>
                                        <p:tgtEl>
                                          <p:spTgt spid="68"/>
                                        </p:tgtEl>
                                      </p:cBhvr>
                                    </p:animEffect>
                                    <p:set>
                                      <p:cBhvr>
                                        <p:cTn id="274" dur="1" fill="hold">
                                          <p:stCondLst>
                                            <p:cond delay="499"/>
                                          </p:stCondLst>
                                        </p:cTn>
                                        <p:tgtEl>
                                          <p:spTgt spid="68"/>
                                        </p:tgtEl>
                                        <p:attrNameLst>
                                          <p:attrName>style.visibility</p:attrName>
                                        </p:attrNameLst>
                                      </p:cBhvr>
                                      <p:to>
                                        <p:strVal val="hidden"/>
                                      </p:to>
                                    </p:set>
                                  </p:childTnLst>
                                </p:cTn>
                              </p:par>
                              <p:par>
                                <p:cTn id="275" presetID="16" presetClass="exit" presetSubtype="21" fill="hold" nodeType="withEffect">
                                  <p:stCondLst>
                                    <p:cond delay="0"/>
                                  </p:stCondLst>
                                  <p:childTnLst>
                                    <p:animEffect transition="out" filter="barn(inVertical)">
                                      <p:cBhvr>
                                        <p:cTn id="276" dur="500"/>
                                        <p:tgtEl>
                                          <p:spTgt spid="67"/>
                                        </p:tgtEl>
                                      </p:cBhvr>
                                    </p:animEffect>
                                    <p:set>
                                      <p:cBhvr>
                                        <p:cTn id="277" dur="1" fill="hold">
                                          <p:stCondLst>
                                            <p:cond delay="499"/>
                                          </p:stCondLst>
                                        </p:cTn>
                                        <p:tgtEl>
                                          <p:spTgt spid="67"/>
                                        </p:tgtEl>
                                        <p:attrNameLst>
                                          <p:attrName>style.visibility</p:attrName>
                                        </p:attrNameLst>
                                      </p:cBhvr>
                                      <p:to>
                                        <p:strVal val="hidden"/>
                                      </p:to>
                                    </p:set>
                                  </p:childTnLst>
                                </p:cTn>
                              </p:par>
                              <p:par>
                                <p:cTn id="278" presetID="16" presetClass="exit" presetSubtype="21" fill="hold" nodeType="withEffect">
                                  <p:stCondLst>
                                    <p:cond delay="0"/>
                                  </p:stCondLst>
                                  <p:childTnLst>
                                    <p:animEffect transition="out" filter="barn(inVertical)">
                                      <p:cBhvr>
                                        <p:cTn id="279" dur="500"/>
                                        <p:tgtEl>
                                          <p:spTgt spid="69"/>
                                        </p:tgtEl>
                                      </p:cBhvr>
                                    </p:animEffect>
                                    <p:set>
                                      <p:cBhvr>
                                        <p:cTn id="280"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104" grpId="0"/>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6" grpId="0" animBg="1"/>
      <p:bldP spid="116" grpId="1" animBg="1"/>
      <p:bldP spid="117" grpId="0" animBg="1"/>
      <p:bldP spid="117" grpId="1" animBg="1"/>
      <p:bldP spid="118" grpId="0" animBg="1"/>
      <p:bldP spid="118" grpId="1" animBg="1"/>
      <p:bldP spid="119" grpId="0"/>
      <p:bldP spid="120" grpId="0"/>
      <p:bldP spid="121" grpId="0"/>
      <p:bldP spid="125" grpId="0"/>
      <p:bldP spid="126" grpId="0"/>
      <p:bldP spid="126" grpId="1"/>
      <p:bldP spid="127" grpId="0"/>
      <p:bldP spid="128" grpId="0"/>
      <p:bldP spid="128" grpId="1"/>
      <p:bldP spid="129" grpId="0"/>
      <p:bldP spid="129" grpId="1"/>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0285"/>
          <p:cNvPicPr/>
          <p:nvPr/>
        </p:nvPicPr>
        <p:blipFill>
          <a:blip r:embed="rId3"/>
          <a:stretch>
            <a:fillRect/>
          </a:stretch>
        </p:blipFill>
        <p:spPr>
          <a:xfrm>
            <a:off x="1105581" y="3945413"/>
            <a:ext cx="3823470" cy="1426215"/>
          </a:xfrm>
          <a:prstGeom prst="rect">
            <a:avLst/>
          </a:prstGeom>
        </p:spPr>
      </p:pic>
      <p:grpSp>
        <p:nvGrpSpPr>
          <p:cNvPr id="4" name="组合 3"/>
          <p:cNvGrpSpPr/>
          <p:nvPr/>
        </p:nvGrpSpPr>
        <p:grpSpPr>
          <a:xfrm>
            <a:off x="6695030" y="2167871"/>
            <a:ext cx="4246616" cy="1944785"/>
            <a:chOff x="7554765" y="1142134"/>
            <a:chExt cx="4246616" cy="1944785"/>
          </a:xfrm>
        </p:grpSpPr>
        <p:cxnSp>
          <p:nvCxnSpPr>
            <p:cNvPr id="5" name="直接连接符 4"/>
            <p:cNvCxnSpPr>
              <a:stCxn id="14" idx="5"/>
              <a:endCxn id="8" idx="2"/>
            </p:cNvCxnSpPr>
            <p:nvPr/>
          </p:nvCxnSpPr>
          <p:spPr>
            <a:xfrm>
              <a:off x="8925603" y="1923757"/>
              <a:ext cx="556208" cy="27777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6" name="直接连接符 5"/>
            <p:cNvCxnSpPr>
              <a:stCxn id="8" idx="6"/>
              <a:endCxn id="19" idx="3"/>
            </p:cNvCxnSpPr>
            <p:nvPr/>
          </p:nvCxnSpPr>
          <p:spPr>
            <a:xfrm flipV="1">
              <a:off x="9862559" y="1939968"/>
              <a:ext cx="571179" cy="261560"/>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7" name="直接连接符 6"/>
            <p:cNvCxnSpPr>
              <a:stCxn id="9" idx="5"/>
              <a:endCxn id="14" idx="1"/>
            </p:cNvCxnSpPr>
            <p:nvPr/>
          </p:nvCxnSpPr>
          <p:spPr>
            <a:xfrm>
              <a:off x="8286697" y="1505299"/>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8" name="椭圆 7"/>
            <p:cNvSpPr/>
            <p:nvPr/>
          </p:nvSpPr>
          <p:spPr>
            <a:xfrm>
              <a:off x="9481811" y="2008264"/>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9" name="椭圆 8"/>
            <p:cNvSpPr/>
            <p:nvPr/>
          </p:nvSpPr>
          <p:spPr>
            <a:xfrm>
              <a:off x="7961708" y="1175378"/>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10" name="直接连接符 9"/>
            <p:cNvCxnSpPr>
              <a:stCxn id="11" idx="7"/>
              <a:endCxn id="14" idx="3"/>
            </p:cNvCxnSpPr>
            <p:nvPr/>
          </p:nvCxnSpPr>
          <p:spPr>
            <a:xfrm flipV="1">
              <a:off x="7879754" y="1923757"/>
              <a:ext cx="776619" cy="215503"/>
            </a:xfrm>
            <a:prstGeom prst="line">
              <a:avLst/>
            </a:prstGeom>
            <a:ln w="31750" cap="rnd"/>
          </p:spPr>
          <p:style>
            <a:lnRef idx="3">
              <a:schemeClr val="dk1"/>
            </a:lnRef>
            <a:fillRef idx="0">
              <a:schemeClr val="dk1"/>
            </a:fillRef>
            <a:effectRef idx="2">
              <a:schemeClr val="dk1"/>
            </a:effectRef>
            <a:fontRef idx="minor">
              <a:schemeClr val="tx1"/>
            </a:fontRef>
          </p:style>
        </p:cxnSp>
        <p:sp>
          <p:nvSpPr>
            <p:cNvPr id="11" name="椭圆 10"/>
            <p:cNvSpPr/>
            <p:nvPr/>
          </p:nvSpPr>
          <p:spPr>
            <a:xfrm>
              <a:off x="7554765" y="2082654"/>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12" name="椭圆 11"/>
            <p:cNvSpPr/>
            <p:nvPr/>
          </p:nvSpPr>
          <p:spPr>
            <a:xfrm>
              <a:off x="8551459" y="2630845"/>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13" name="椭圆 12"/>
            <p:cNvSpPr/>
            <p:nvPr/>
          </p:nvSpPr>
          <p:spPr>
            <a:xfrm>
              <a:off x="10028713" y="2700392"/>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14" name="椭圆 13"/>
            <p:cNvSpPr/>
            <p:nvPr/>
          </p:nvSpPr>
          <p:spPr>
            <a:xfrm>
              <a:off x="8600614" y="1593836"/>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15" name="椭圆 14"/>
            <p:cNvSpPr/>
            <p:nvPr/>
          </p:nvSpPr>
          <p:spPr>
            <a:xfrm>
              <a:off x="10932082" y="1142134"/>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16" name="椭圆 15"/>
            <p:cNvSpPr/>
            <p:nvPr/>
          </p:nvSpPr>
          <p:spPr>
            <a:xfrm>
              <a:off x="11420633" y="182486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17" name="直接连接符 16"/>
            <p:cNvCxnSpPr>
              <a:stCxn id="19" idx="7"/>
              <a:endCxn id="15" idx="3"/>
            </p:cNvCxnSpPr>
            <p:nvPr/>
          </p:nvCxnSpPr>
          <p:spPr>
            <a:xfrm flipV="1">
              <a:off x="10702968" y="1472055"/>
              <a:ext cx="284873" cy="194598"/>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18" name="直接连接符 17"/>
            <p:cNvCxnSpPr>
              <a:stCxn id="19" idx="5"/>
              <a:endCxn id="16" idx="2"/>
            </p:cNvCxnSpPr>
            <p:nvPr/>
          </p:nvCxnSpPr>
          <p:spPr>
            <a:xfrm>
              <a:off x="10702968" y="1939968"/>
              <a:ext cx="717665" cy="78165"/>
            </a:xfrm>
            <a:prstGeom prst="line">
              <a:avLst/>
            </a:prstGeom>
            <a:ln w="31750" cap="rnd"/>
          </p:spPr>
          <p:style>
            <a:lnRef idx="3">
              <a:schemeClr val="dk1"/>
            </a:lnRef>
            <a:fillRef idx="0">
              <a:schemeClr val="dk1"/>
            </a:fillRef>
            <a:effectRef idx="2">
              <a:schemeClr val="dk1"/>
            </a:effectRef>
            <a:fontRef idx="minor">
              <a:schemeClr val="tx1"/>
            </a:fontRef>
          </p:style>
        </p:cxnSp>
        <p:sp>
          <p:nvSpPr>
            <p:cNvPr id="19" name="椭圆 18"/>
            <p:cNvSpPr/>
            <p:nvPr/>
          </p:nvSpPr>
          <p:spPr>
            <a:xfrm>
              <a:off x="10377979" y="1610047"/>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cxnSp>
          <p:nvCxnSpPr>
            <p:cNvPr id="20" name="直接连接符 19"/>
            <p:cNvCxnSpPr>
              <a:stCxn id="14" idx="6"/>
              <a:endCxn id="19" idx="2"/>
            </p:cNvCxnSpPr>
            <p:nvPr/>
          </p:nvCxnSpPr>
          <p:spPr>
            <a:xfrm>
              <a:off x="8981362" y="1787100"/>
              <a:ext cx="1396617" cy="1621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1" name="直接连接符 20"/>
            <p:cNvCxnSpPr>
              <a:stCxn id="12" idx="7"/>
              <a:endCxn id="8" idx="3"/>
            </p:cNvCxnSpPr>
            <p:nvPr/>
          </p:nvCxnSpPr>
          <p:spPr>
            <a:xfrm flipV="1">
              <a:off x="8876448" y="2338185"/>
              <a:ext cx="661122" cy="349266"/>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2" name="直接连接符 21"/>
            <p:cNvCxnSpPr>
              <a:stCxn id="8" idx="5"/>
              <a:endCxn id="13" idx="0"/>
            </p:cNvCxnSpPr>
            <p:nvPr/>
          </p:nvCxnSpPr>
          <p:spPr>
            <a:xfrm>
              <a:off x="9806800" y="2338185"/>
              <a:ext cx="412287" cy="362207"/>
            </a:xfrm>
            <a:prstGeom prst="line">
              <a:avLst/>
            </a:prstGeom>
            <a:ln w="31750" cap="rnd"/>
          </p:spPr>
          <p:style>
            <a:lnRef idx="3">
              <a:schemeClr val="dk1"/>
            </a:lnRef>
            <a:fillRef idx="0">
              <a:schemeClr val="dk1"/>
            </a:fillRef>
            <a:effectRef idx="2">
              <a:schemeClr val="dk1"/>
            </a:effectRef>
            <a:fontRef idx="minor">
              <a:schemeClr val="tx1"/>
            </a:fontRef>
          </p:style>
        </p:cxnSp>
      </p:grpSp>
      <p:sp>
        <p:nvSpPr>
          <p:cNvPr id="23" name="矩形 22"/>
          <p:cNvSpPr/>
          <p:nvPr/>
        </p:nvSpPr>
        <p:spPr>
          <a:xfrm>
            <a:off x="3893475" y="478880"/>
            <a:ext cx="4717125" cy="400110"/>
          </a:xfrm>
          <a:prstGeom prst="rect">
            <a:avLst/>
          </a:prstGeom>
        </p:spPr>
        <p:txBody>
          <a:bodyPr wrap="none">
            <a:spAutoFit/>
          </a:bodyPr>
          <a:lstStyle/>
          <a:p>
            <a:r>
              <a:rPr lang="zh-CN" altLang="en-US" sz="2000" dirty="0">
                <a:ea typeface="微软雅黑" panose="020B0503020204020204" pitchFamily="34" charset="-122"/>
              </a:rPr>
              <a:t>quantify the relative importance of a vertex</a:t>
            </a:r>
          </a:p>
        </p:txBody>
      </p:sp>
      <p:sp>
        <p:nvSpPr>
          <p:cNvPr id="24" name="矩形 23"/>
          <p:cNvSpPr/>
          <p:nvPr/>
        </p:nvSpPr>
        <p:spPr>
          <a:xfrm>
            <a:off x="1144603" y="2562967"/>
            <a:ext cx="1916935"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More </a:t>
            </a:r>
            <a:r>
              <a:rPr lang="zh-CN" altLang="en-US" b="1" dirty="0" smtClean="0">
                <a:solidFill>
                  <a:srgbClr val="FF0000"/>
                </a:solidFill>
                <a:latin typeface="微软雅黑" panose="020B0503020204020204" pitchFamily="34" charset="-122"/>
                <a:ea typeface="微软雅黑" panose="020B0503020204020204" pitchFamily="34" charset="-122"/>
              </a:rPr>
              <a:t>formally </a:t>
            </a:r>
            <a:endParaRPr lang="zh-CN" altLang="en-US" b="1" dirty="0">
              <a:solidFill>
                <a:srgbClr val="FF0000"/>
              </a:solidFill>
            </a:endParaRPr>
          </a:p>
        </p:txBody>
      </p:sp>
      <p:sp>
        <p:nvSpPr>
          <p:cNvPr id="25" name="矩形 24"/>
          <p:cNvSpPr/>
          <p:nvPr/>
        </p:nvSpPr>
        <p:spPr>
          <a:xfrm>
            <a:off x="1144603" y="1798539"/>
            <a:ext cx="1384290"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Informally</a:t>
            </a:r>
            <a:endParaRPr lang="zh-CN" altLang="en-US" dirty="0"/>
          </a:p>
        </p:txBody>
      </p:sp>
      <p:sp>
        <p:nvSpPr>
          <p:cNvPr id="26" name="矩形 25"/>
          <p:cNvSpPr/>
          <p:nvPr/>
        </p:nvSpPr>
        <p:spPr>
          <a:xfrm>
            <a:off x="5509380" y="4843968"/>
            <a:ext cx="6266011" cy="369332"/>
          </a:xfrm>
          <a:prstGeom prst="rect">
            <a:avLst/>
          </a:prstGeom>
        </p:spPr>
        <p:txBody>
          <a:bodyPr wrap="none">
            <a:spAutoFit/>
          </a:bodyPr>
          <a:lstStyle/>
          <a:p>
            <a:r>
              <a:rPr lang="el-GR" altLang="zh-CN" b="1" dirty="0">
                <a:solidFill>
                  <a:srgbClr val="FF0000"/>
                </a:solidFill>
                <a:latin typeface="微软雅黑" panose="020B0503020204020204" pitchFamily="34" charset="-122"/>
                <a:ea typeface="微软雅黑" panose="020B0503020204020204" pitchFamily="34" charset="-122"/>
              </a:rPr>
              <a:t>σ</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b="1" baseline="-25000" dirty="0">
                <a:solidFill>
                  <a:srgbClr val="FF0000"/>
                </a:solidFill>
                <a:latin typeface="微软雅黑" panose="020B0503020204020204" pitchFamily="34" charset="-122"/>
                <a:ea typeface="微软雅黑" panose="020B0503020204020204" pitchFamily="34" charset="-122"/>
              </a:rPr>
              <a:t>x,y</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is </a:t>
            </a:r>
            <a:r>
              <a:rPr lang="en-US" altLang="zh-CN" dirty="0">
                <a:latin typeface="微软雅黑" panose="020B0503020204020204" pitchFamily="34" charset="-122"/>
                <a:ea typeface="微软雅黑" panose="020B0503020204020204" pitchFamily="34" charset="-122"/>
              </a:rPr>
              <a:t>the number of shortest paths between x and y</a:t>
            </a:r>
            <a:endParaRPr lang="zh-CN" altLang="en-US" dirty="0"/>
          </a:p>
        </p:txBody>
      </p:sp>
      <p:sp>
        <p:nvSpPr>
          <p:cNvPr id="27" name="矩形 26"/>
          <p:cNvSpPr/>
          <p:nvPr/>
        </p:nvSpPr>
        <p:spPr>
          <a:xfrm>
            <a:off x="5509380" y="5415422"/>
            <a:ext cx="6266012" cy="923330"/>
          </a:xfrm>
          <a:prstGeom prst="rect">
            <a:avLst/>
          </a:prstGeom>
        </p:spPr>
        <p:txBody>
          <a:bodyPr wrap="square">
            <a:spAutoFit/>
          </a:bodyPr>
          <a:lstStyle/>
          <a:p>
            <a:pPr>
              <a:lnSpc>
                <a:spcPct val="150000"/>
              </a:lnSpc>
            </a:pPr>
            <a:r>
              <a:rPr lang="el-GR" altLang="zh-CN" b="1" dirty="0">
                <a:solidFill>
                  <a:srgbClr val="FF0000"/>
                </a:solidFill>
                <a:latin typeface="微软雅黑" panose="020B0503020204020204" pitchFamily="34" charset="-122"/>
                <a:ea typeface="微软雅黑" panose="020B0503020204020204" pitchFamily="34" charset="-122"/>
              </a:rPr>
              <a:t>σ</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b="1" baseline="-25000" dirty="0">
                <a:solidFill>
                  <a:srgbClr val="FF0000"/>
                </a:solidFill>
                <a:latin typeface="微软雅黑" panose="020B0503020204020204" pitchFamily="34" charset="-122"/>
                <a:ea typeface="微软雅黑" panose="020B0503020204020204" pitchFamily="34" charset="-122"/>
              </a:rPr>
              <a:t>x,y</a:t>
            </a:r>
            <a:r>
              <a:rPr lang="en-US" altLang="zh-CN" b="1" dirty="0">
                <a:solidFill>
                  <a:srgbClr val="FF0000"/>
                </a:solidFill>
                <a:latin typeface="微软雅黑" panose="020B0503020204020204" pitchFamily="34" charset="-122"/>
                <a:ea typeface="微软雅黑" panose="020B0503020204020204" pitchFamily="34" charset="-122"/>
              </a:rPr>
              <a:t> (v) </a:t>
            </a:r>
            <a:r>
              <a:rPr lang="en-US" altLang="zh-CN" b="1" dirty="0" smtClean="0">
                <a:solidFill>
                  <a:srgbClr val="FF0000"/>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is </a:t>
            </a:r>
            <a:r>
              <a:rPr lang="en-US" altLang="zh-CN" dirty="0">
                <a:latin typeface="微软雅黑" panose="020B0503020204020204" pitchFamily="34" charset="-122"/>
                <a:ea typeface="微软雅黑" panose="020B0503020204020204" pitchFamily="34" charset="-122"/>
              </a:rPr>
              <a:t>the number of shortest paths between </a:t>
            </a:r>
            <a:r>
              <a:rPr lang="en-US" altLang="zh-CN" dirty="0" smtClean="0">
                <a:latin typeface="微软雅黑" panose="020B0503020204020204" pitchFamily="34" charset="-122"/>
                <a:ea typeface="微软雅黑" panose="020B0503020204020204" pitchFamily="34" charset="-122"/>
              </a:rPr>
              <a:t>x and y that </a:t>
            </a:r>
            <a:r>
              <a:rPr lang="en-US" altLang="zh-CN" dirty="0">
                <a:latin typeface="微软雅黑" panose="020B0503020204020204" pitchFamily="34" charset="-122"/>
                <a:ea typeface="微软雅黑" panose="020B0503020204020204" pitchFamily="34" charset="-122"/>
              </a:rPr>
              <a:t>pass through vertex v</a:t>
            </a:r>
            <a:endParaRPr lang="zh-CN" altLang="en-US" dirty="0"/>
          </a:p>
        </p:txBody>
      </p:sp>
      <p:sp>
        <p:nvSpPr>
          <p:cNvPr id="28" name="灯片编号占位符 30"/>
          <p:cNvSpPr>
            <a:spLocks noGrp="1"/>
          </p:cNvSpPr>
          <p:nvPr>
            <p:ph type="sldNum" sz="quarter" idx="12"/>
          </p:nvPr>
        </p:nvSpPr>
        <p:spPr>
          <a:xfrm>
            <a:off x="8610600" y="6356350"/>
            <a:ext cx="2743200" cy="365125"/>
          </a:xfrm>
        </p:spPr>
        <p:txBody>
          <a:bodyPr/>
          <a:lstStyle/>
          <a:p>
            <a:pPr>
              <a:defRPr/>
            </a:pPr>
            <a:fld id="{F0A9809E-90CD-4D45-A221-C1A02AD0F25F}" type="slidenum">
              <a:rPr lang="zh-CN" altLang="en-US" smtClean="0"/>
              <a:pPr>
                <a:defRPr/>
              </a:pPr>
              <a:t>50</a:t>
            </a:fld>
            <a:endParaRPr lang="zh-CN" altLang="en-US"/>
          </a:p>
        </p:txBody>
      </p:sp>
      <p:sp>
        <p:nvSpPr>
          <p:cNvPr id="30" name="矩形 29"/>
          <p:cNvSpPr/>
          <p:nvPr/>
        </p:nvSpPr>
        <p:spPr>
          <a:xfrm>
            <a:off x="289241" y="448103"/>
            <a:ext cx="3095014" cy="461665"/>
          </a:xfrm>
          <a:prstGeom prst="rect">
            <a:avLst/>
          </a:prstGeom>
        </p:spPr>
        <p:txBody>
          <a:bodyPr wrap="none">
            <a:spAutoFit/>
          </a:bodyPr>
          <a:lstStyle/>
          <a:p>
            <a:r>
              <a:rPr lang="en-US" altLang="zh-CN" sz="2400" dirty="0"/>
              <a:t>Betweenness centrality</a:t>
            </a:r>
          </a:p>
        </p:txBody>
      </p:sp>
    </p:spTree>
    <p:extLst>
      <p:ext uri="{BB962C8B-B14F-4D97-AF65-F5344CB8AC3E}">
        <p14:creationId xmlns:p14="http://schemas.microsoft.com/office/powerpoint/2010/main" val="115522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outVertical)">
                                      <p:cBhvr>
                                        <p:cTn id="12" dur="500"/>
                                        <p:tgtEl>
                                          <p:spTgt spid="25"/>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outVertic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outVertical)">
                                      <p:cBhvr>
                                        <p:cTn id="33" dur="500"/>
                                        <p:tgtEl>
                                          <p:spTgt spid="26"/>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arn(outVertical)">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9739" y="268952"/>
            <a:ext cx="3920048" cy="584775"/>
          </a:xfrm>
          <a:prstGeom prst="rect">
            <a:avLst/>
          </a:prstGeom>
        </p:spPr>
        <p:txBody>
          <a:bodyPr wrap="none">
            <a:spAutoFit/>
          </a:bodyPr>
          <a:lstStyle/>
          <a:p>
            <a:pPr algn="ct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M</a:t>
            </a:r>
            <a:r>
              <a:rPr lang="zh-CN" altLang="en-US" sz="3200" dirty="0" smtClean="0">
                <a:latin typeface="微软雅黑" panose="020B0503020204020204" pitchFamily="34" charset="-122"/>
                <a:ea typeface="微软雅黑" panose="020B0503020204020204" pitchFamily="34" charset="-122"/>
                <a:cs typeface="Arial" panose="020B0604020202020204" pitchFamily="34" charset="0"/>
              </a:rPr>
              <a:t>ultiplex </a:t>
            </a:r>
            <a:r>
              <a:rPr lang="zh-CN" altLang="en-US" sz="3200" dirty="0">
                <a:latin typeface="微软雅黑" panose="020B0503020204020204" pitchFamily="34" charset="-122"/>
                <a:ea typeface="微软雅黑" panose="020B0503020204020204" pitchFamily="34" charset="-122"/>
                <a:cs typeface="Arial" panose="020B0604020202020204" pitchFamily="34" charset="0"/>
              </a:rPr>
              <a:t>networks</a:t>
            </a:r>
          </a:p>
        </p:txBody>
      </p:sp>
      <p:sp>
        <p:nvSpPr>
          <p:cNvPr id="3" name="矩形 2"/>
          <p:cNvSpPr/>
          <p:nvPr/>
        </p:nvSpPr>
        <p:spPr>
          <a:xfrm>
            <a:off x="819457" y="1089682"/>
            <a:ext cx="2588273" cy="461665"/>
          </a:xfrm>
          <a:prstGeom prst="rect">
            <a:avLst/>
          </a:prstGeom>
        </p:spPr>
        <p:txBody>
          <a:bodyPr wrap="none">
            <a:spAutoFit/>
          </a:bodyPr>
          <a:lstStyle/>
          <a:p>
            <a:pPr algn="ctr"/>
            <a:r>
              <a:rPr lang="en-US" altLang="zh-CN" sz="2400" dirty="0" smtClean="0">
                <a:latin typeface="微软雅黑" panose="020B0503020204020204" pitchFamily="34" charset="-122"/>
                <a:ea typeface="微软雅黑" panose="020B0503020204020204" pitchFamily="34" charset="-122"/>
              </a:rPr>
              <a:t>simple</a:t>
            </a: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networks</a:t>
            </a:r>
          </a:p>
        </p:txBody>
      </p:sp>
      <p:sp>
        <p:nvSpPr>
          <p:cNvPr id="4" name="矩形 3"/>
          <p:cNvSpPr/>
          <p:nvPr/>
        </p:nvSpPr>
        <p:spPr>
          <a:xfrm>
            <a:off x="717961" y="4533381"/>
            <a:ext cx="4248268" cy="830997"/>
          </a:xfrm>
          <a:prstGeom prst="rect">
            <a:avLst/>
          </a:prstGeom>
        </p:spPr>
        <p:txBody>
          <a:bodyPr wrap="square">
            <a:spAutoFit/>
          </a:bodyPr>
          <a:lstStyle/>
          <a:p>
            <a:pPr algn="ctr"/>
            <a:r>
              <a:rPr lang="zh-CN" altLang="en-US" sz="2400" dirty="0"/>
              <a:t>the vertices are connected by a single interaction </a:t>
            </a:r>
            <a:r>
              <a:rPr lang="zh-CN" altLang="en-US" sz="2400" dirty="0" smtClean="0"/>
              <a:t>type or </a:t>
            </a:r>
            <a:r>
              <a:rPr lang="zh-CN" altLang="en-US" sz="2400" dirty="0"/>
              <a:t>layer</a:t>
            </a:r>
          </a:p>
        </p:txBody>
      </p:sp>
      <p:grpSp>
        <p:nvGrpSpPr>
          <p:cNvPr id="5" name="组合 4"/>
          <p:cNvGrpSpPr/>
          <p:nvPr/>
        </p:nvGrpSpPr>
        <p:grpSpPr>
          <a:xfrm>
            <a:off x="717190" y="2112037"/>
            <a:ext cx="4246616" cy="1944785"/>
            <a:chOff x="7190460" y="2804679"/>
            <a:chExt cx="4246616" cy="1944785"/>
          </a:xfrm>
        </p:grpSpPr>
        <p:cxnSp>
          <p:nvCxnSpPr>
            <p:cNvPr id="6" name="直接连接符 5"/>
            <p:cNvCxnSpPr>
              <a:stCxn id="15" idx="5"/>
              <a:endCxn id="9" idx="2"/>
            </p:cNvCxnSpPr>
            <p:nvPr/>
          </p:nvCxnSpPr>
          <p:spPr>
            <a:xfrm>
              <a:off x="8561298" y="3586302"/>
              <a:ext cx="556208" cy="27777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7" name="直接连接符 6"/>
            <p:cNvCxnSpPr>
              <a:stCxn id="9" idx="6"/>
              <a:endCxn id="20" idx="3"/>
            </p:cNvCxnSpPr>
            <p:nvPr/>
          </p:nvCxnSpPr>
          <p:spPr>
            <a:xfrm flipV="1">
              <a:off x="9498254" y="3602513"/>
              <a:ext cx="571179" cy="261560"/>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8" name="直接连接符 7"/>
            <p:cNvCxnSpPr>
              <a:stCxn id="10" idx="5"/>
              <a:endCxn id="15" idx="1"/>
            </p:cNvCxnSpPr>
            <p:nvPr/>
          </p:nvCxnSpPr>
          <p:spPr>
            <a:xfrm>
              <a:off x="7922392" y="3167844"/>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9" name="椭圆 8"/>
            <p:cNvSpPr/>
            <p:nvPr/>
          </p:nvSpPr>
          <p:spPr>
            <a:xfrm>
              <a:off x="9117506" y="3670809"/>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10" name="椭圆 9"/>
            <p:cNvSpPr/>
            <p:nvPr/>
          </p:nvSpPr>
          <p:spPr>
            <a:xfrm>
              <a:off x="7597403" y="283792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11" name="直接连接符 10"/>
            <p:cNvCxnSpPr>
              <a:stCxn id="12" idx="7"/>
              <a:endCxn id="15" idx="3"/>
            </p:cNvCxnSpPr>
            <p:nvPr/>
          </p:nvCxnSpPr>
          <p:spPr>
            <a:xfrm flipV="1">
              <a:off x="7515449" y="3586302"/>
              <a:ext cx="776619" cy="215503"/>
            </a:xfrm>
            <a:prstGeom prst="line">
              <a:avLst/>
            </a:prstGeom>
            <a:ln w="31750" cap="rnd"/>
          </p:spPr>
          <p:style>
            <a:lnRef idx="3">
              <a:schemeClr val="dk1"/>
            </a:lnRef>
            <a:fillRef idx="0">
              <a:schemeClr val="dk1"/>
            </a:fillRef>
            <a:effectRef idx="2">
              <a:schemeClr val="dk1"/>
            </a:effectRef>
            <a:fontRef idx="minor">
              <a:schemeClr val="tx1"/>
            </a:fontRef>
          </p:style>
        </p:cxnSp>
        <p:sp>
          <p:nvSpPr>
            <p:cNvPr id="12" name="椭圆 11"/>
            <p:cNvSpPr/>
            <p:nvPr/>
          </p:nvSpPr>
          <p:spPr>
            <a:xfrm>
              <a:off x="7190460" y="374519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13" name="椭圆 12"/>
            <p:cNvSpPr/>
            <p:nvPr/>
          </p:nvSpPr>
          <p:spPr>
            <a:xfrm>
              <a:off x="8187154" y="4293390"/>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14" name="椭圆 13"/>
            <p:cNvSpPr/>
            <p:nvPr/>
          </p:nvSpPr>
          <p:spPr>
            <a:xfrm>
              <a:off x="9664408" y="436293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15" name="椭圆 14"/>
            <p:cNvSpPr/>
            <p:nvPr/>
          </p:nvSpPr>
          <p:spPr>
            <a:xfrm>
              <a:off x="8236309" y="3256381"/>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16" name="椭圆 15"/>
            <p:cNvSpPr/>
            <p:nvPr/>
          </p:nvSpPr>
          <p:spPr>
            <a:xfrm>
              <a:off x="10567777" y="280467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17" name="椭圆 16"/>
            <p:cNvSpPr/>
            <p:nvPr/>
          </p:nvSpPr>
          <p:spPr>
            <a:xfrm>
              <a:off x="11056328" y="3487414"/>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18" name="直接连接符 17"/>
            <p:cNvCxnSpPr>
              <a:stCxn id="20" idx="7"/>
              <a:endCxn id="16" idx="3"/>
            </p:cNvCxnSpPr>
            <p:nvPr/>
          </p:nvCxnSpPr>
          <p:spPr>
            <a:xfrm flipV="1">
              <a:off x="10338663" y="3134600"/>
              <a:ext cx="284873" cy="194598"/>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19" name="直接连接符 18"/>
            <p:cNvCxnSpPr>
              <a:stCxn id="20" idx="5"/>
              <a:endCxn id="17" idx="2"/>
            </p:cNvCxnSpPr>
            <p:nvPr/>
          </p:nvCxnSpPr>
          <p:spPr>
            <a:xfrm>
              <a:off x="10338663" y="3602513"/>
              <a:ext cx="717665" cy="78165"/>
            </a:xfrm>
            <a:prstGeom prst="line">
              <a:avLst/>
            </a:prstGeom>
            <a:ln w="31750" cap="rnd"/>
          </p:spPr>
          <p:style>
            <a:lnRef idx="3">
              <a:schemeClr val="dk1"/>
            </a:lnRef>
            <a:fillRef idx="0">
              <a:schemeClr val="dk1"/>
            </a:fillRef>
            <a:effectRef idx="2">
              <a:schemeClr val="dk1"/>
            </a:effectRef>
            <a:fontRef idx="minor">
              <a:schemeClr val="tx1"/>
            </a:fontRef>
          </p:style>
        </p:cxnSp>
        <p:sp>
          <p:nvSpPr>
            <p:cNvPr id="20" name="椭圆 19"/>
            <p:cNvSpPr/>
            <p:nvPr/>
          </p:nvSpPr>
          <p:spPr>
            <a:xfrm>
              <a:off x="10013674" y="3272592"/>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cxnSp>
          <p:nvCxnSpPr>
            <p:cNvPr id="21" name="直接连接符 20"/>
            <p:cNvCxnSpPr>
              <a:stCxn id="15" idx="6"/>
              <a:endCxn id="20" idx="2"/>
            </p:cNvCxnSpPr>
            <p:nvPr/>
          </p:nvCxnSpPr>
          <p:spPr>
            <a:xfrm>
              <a:off x="8617057" y="3449645"/>
              <a:ext cx="1396617" cy="1621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2" name="直接连接符 21"/>
            <p:cNvCxnSpPr>
              <a:stCxn id="13" idx="7"/>
              <a:endCxn id="9" idx="3"/>
            </p:cNvCxnSpPr>
            <p:nvPr/>
          </p:nvCxnSpPr>
          <p:spPr>
            <a:xfrm flipV="1">
              <a:off x="8512143" y="4000730"/>
              <a:ext cx="661122" cy="349266"/>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3" name="直接连接符 22"/>
            <p:cNvCxnSpPr>
              <a:stCxn id="9" idx="5"/>
              <a:endCxn id="14" idx="0"/>
            </p:cNvCxnSpPr>
            <p:nvPr/>
          </p:nvCxnSpPr>
          <p:spPr>
            <a:xfrm>
              <a:off x="9442495" y="4000730"/>
              <a:ext cx="412287" cy="362207"/>
            </a:xfrm>
            <a:prstGeom prst="line">
              <a:avLst/>
            </a:prstGeom>
            <a:ln w="31750" cap="rnd"/>
          </p:spPr>
          <p:style>
            <a:lnRef idx="3">
              <a:schemeClr val="dk1"/>
            </a:lnRef>
            <a:fillRef idx="0">
              <a:schemeClr val="dk1"/>
            </a:fillRef>
            <a:effectRef idx="2">
              <a:schemeClr val="dk1"/>
            </a:effectRef>
            <a:fontRef idx="minor">
              <a:schemeClr val="tx1"/>
            </a:fontRef>
          </p:style>
        </p:cxnSp>
      </p:grpSp>
      <p:grpSp>
        <p:nvGrpSpPr>
          <p:cNvPr id="24" name="组合 23"/>
          <p:cNvGrpSpPr/>
          <p:nvPr/>
        </p:nvGrpSpPr>
        <p:grpSpPr>
          <a:xfrm>
            <a:off x="7824986" y="1392523"/>
            <a:ext cx="3835806" cy="3496596"/>
            <a:chOff x="498868" y="2221946"/>
            <a:chExt cx="4483477" cy="4086991"/>
          </a:xfrm>
        </p:grpSpPr>
        <p:sp>
          <p:nvSpPr>
            <p:cNvPr id="25" name="流程图: 数据 24"/>
            <p:cNvSpPr/>
            <p:nvPr/>
          </p:nvSpPr>
          <p:spPr>
            <a:xfrm>
              <a:off x="498868" y="2221946"/>
              <a:ext cx="4483477" cy="1510144"/>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数据 25"/>
            <p:cNvSpPr/>
            <p:nvPr/>
          </p:nvSpPr>
          <p:spPr>
            <a:xfrm>
              <a:off x="498868" y="4798793"/>
              <a:ext cx="4483477" cy="1510144"/>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32" idx="5"/>
            </p:cNvCxnSpPr>
            <p:nvPr/>
          </p:nvCxnSpPr>
          <p:spPr>
            <a:xfrm>
              <a:off x="2051707" y="2735620"/>
              <a:ext cx="688899" cy="512930"/>
            </a:xfrm>
            <a:prstGeom prst="line">
              <a:avLst/>
            </a:prstGeom>
            <a:ln w="38100"/>
          </p:spPr>
          <p:style>
            <a:lnRef idx="3">
              <a:schemeClr val="dk1"/>
            </a:lnRef>
            <a:fillRef idx="0">
              <a:schemeClr val="dk1"/>
            </a:fillRef>
            <a:effectRef idx="2">
              <a:schemeClr val="dk1"/>
            </a:effectRef>
            <a:fontRef idx="minor">
              <a:schemeClr val="tx1"/>
            </a:fontRef>
          </p:style>
        </p:cxnSp>
        <p:sp>
          <p:nvSpPr>
            <p:cNvPr id="28" name="椭圆 27"/>
            <p:cNvSpPr/>
            <p:nvPr/>
          </p:nvSpPr>
          <p:spPr>
            <a:xfrm>
              <a:off x="2582366" y="3032650"/>
              <a:ext cx="431800" cy="431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b</a:t>
              </a:r>
              <a:endParaRPr lang="zh-CN" altLang="en-US" sz="3200" b="1" dirty="0"/>
            </a:p>
          </p:txBody>
        </p:sp>
        <p:cxnSp>
          <p:nvCxnSpPr>
            <p:cNvPr id="29" name="直接连接符 28"/>
            <p:cNvCxnSpPr>
              <a:stCxn id="28" idx="6"/>
            </p:cNvCxnSpPr>
            <p:nvPr/>
          </p:nvCxnSpPr>
          <p:spPr>
            <a:xfrm flipV="1">
              <a:off x="3014166" y="2715727"/>
              <a:ext cx="1059752" cy="532823"/>
            </a:xfrm>
            <a:prstGeom prst="line">
              <a:avLst/>
            </a:prstGeom>
            <a:ln w="38100"/>
          </p:spPr>
          <p:style>
            <a:lnRef idx="3">
              <a:schemeClr val="dk1"/>
            </a:lnRef>
            <a:fillRef idx="0">
              <a:schemeClr val="dk1"/>
            </a:fillRef>
            <a:effectRef idx="2">
              <a:schemeClr val="dk1"/>
            </a:effectRef>
            <a:fontRef idx="minor">
              <a:schemeClr val="tx1"/>
            </a:fontRef>
          </p:style>
        </p:cxnSp>
        <p:sp>
          <p:nvSpPr>
            <p:cNvPr id="30" name="椭圆 29"/>
            <p:cNvSpPr/>
            <p:nvPr/>
          </p:nvSpPr>
          <p:spPr>
            <a:xfrm>
              <a:off x="3858018" y="2499827"/>
              <a:ext cx="431800" cy="431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c</a:t>
              </a:r>
              <a:endParaRPr lang="zh-CN" altLang="en-US" sz="3200" b="1" dirty="0"/>
            </a:p>
          </p:txBody>
        </p:sp>
        <p:cxnSp>
          <p:nvCxnSpPr>
            <p:cNvPr id="31" name="直接连接符 30"/>
            <p:cNvCxnSpPr/>
            <p:nvPr/>
          </p:nvCxnSpPr>
          <p:spPr>
            <a:xfrm>
              <a:off x="1885188" y="2858318"/>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sp>
          <p:nvSpPr>
            <p:cNvPr id="32" name="椭圆 31"/>
            <p:cNvSpPr/>
            <p:nvPr/>
          </p:nvSpPr>
          <p:spPr>
            <a:xfrm>
              <a:off x="1683143" y="2367056"/>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a</a:t>
              </a:r>
              <a:endParaRPr lang="zh-CN" altLang="en-US" sz="3200" b="1" dirty="0"/>
            </a:p>
          </p:txBody>
        </p:sp>
        <p:sp>
          <p:nvSpPr>
            <p:cNvPr id="33" name="椭圆 32"/>
            <p:cNvSpPr/>
            <p:nvPr/>
          </p:nvSpPr>
          <p:spPr>
            <a:xfrm>
              <a:off x="1683143" y="5040984"/>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a</a:t>
              </a:r>
              <a:endParaRPr lang="zh-CN" altLang="en-US" sz="3200" b="1" dirty="0"/>
            </a:p>
          </p:txBody>
        </p:sp>
        <p:sp>
          <p:nvSpPr>
            <p:cNvPr id="34" name="椭圆 33"/>
            <p:cNvSpPr/>
            <p:nvPr/>
          </p:nvSpPr>
          <p:spPr>
            <a:xfrm>
              <a:off x="2582366" y="5706578"/>
              <a:ext cx="431800" cy="431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b</a:t>
              </a:r>
              <a:endParaRPr lang="zh-CN" altLang="en-US" sz="3200" b="1" dirty="0"/>
            </a:p>
          </p:txBody>
        </p:sp>
        <p:sp>
          <p:nvSpPr>
            <p:cNvPr id="35" name="椭圆 34"/>
            <p:cNvSpPr/>
            <p:nvPr/>
          </p:nvSpPr>
          <p:spPr>
            <a:xfrm>
              <a:off x="3858018" y="5173755"/>
              <a:ext cx="431800" cy="431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c</a:t>
              </a:r>
              <a:endParaRPr lang="zh-CN" altLang="en-US" sz="3200" b="1" dirty="0"/>
            </a:p>
          </p:txBody>
        </p:sp>
        <p:cxnSp>
          <p:nvCxnSpPr>
            <p:cNvPr id="36" name="直接连接符 35"/>
            <p:cNvCxnSpPr/>
            <p:nvPr/>
          </p:nvCxnSpPr>
          <p:spPr>
            <a:xfrm>
              <a:off x="4073918" y="3009848"/>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37" name="直接连接符 36"/>
            <p:cNvCxnSpPr>
              <a:stCxn id="33" idx="6"/>
              <a:endCxn id="35" idx="2"/>
            </p:cNvCxnSpPr>
            <p:nvPr/>
          </p:nvCxnSpPr>
          <p:spPr>
            <a:xfrm>
              <a:off x="2114943" y="5256885"/>
              <a:ext cx="1743075" cy="132771"/>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直接连接符 37"/>
            <p:cNvCxnSpPr/>
            <p:nvPr/>
          </p:nvCxnSpPr>
          <p:spPr>
            <a:xfrm>
              <a:off x="2781881" y="3523339"/>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grpSp>
      <p:sp>
        <p:nvSpPr>
          <p:cNvPr id="42" name="矩形 41"/>
          <p:cNvSpPr/>
          <p:nvPr/>
        </p:nvSpPr>
        <p:spPr>
          <a:xfrm>
            <a:off x="7553432" y="5436073"/>
            <a:ext cx="4477572"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Cross-layer Betweenness Centrality</a:t>
            </a:r>
          </a:p>
        </p:txBody>
      </p:sp>
      <p:sp>
        <p:nvSpPr>
          <p:cNvPr id="43" name="矩形 42"/>
          <p:cNvSpPr/>
          <p:nvPr/>
        </p:nvSpPr>
        <p:spPr>
          <a:xfrm>
            <a:off x="1235434" y="5681358"/>
            <a:ext cx="2993384"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Betweenness centrality</a:t>
            </a:r>
          </a:p>
        </p:txBody>
      </p:sp>
    </p:spTree>
    <p:extLst>
      <p:ext uri="{BB962C8B-B14F-4D97-AF65-F5344CB8AC3E}">
        <p14:creationId xmlns:p14="http://schemas.microsoft.com/office/powerpoint/2010/main" val="332102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750"/>
                                        <p:tgtEl>
                                          <p:spTgt spid="5"/>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arn(outVertic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outHorizontal)">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arn(outVertical)">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2" grpId="0"/>
      <p:bldP spid="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8402" y="1017067"/>
            <a:ext cx="1895062" cy="461665"/>
          </a:xfrm>
          <a:prstGeom prst="rect">
            <a:avLst/>
          </a:prstGeom>
        </p:spPr>
        <p:txBody>
          <a:bodyPr wrap="square">
            <a:spAutoFit/>
          </a:bodyPr>
          <a:lstStyle/>
          <a:p>
            <a:pPr algn="ctr"/>
            <a:r>
              <a:rPr lang="zh-CN" altLang="en-US" sz="2400" b="1" dirty="0">
                <a:solidFill>
                  <a:srgbClr val="FF0000"/>
                </a:solidFill>
              </a:rPr>
              <a:t>Approach </a:t>
            </a:r>
            <a:r>
              <a:rPr lang="zh-CN" altLang="en-US" sz="2400" b="1" dirty="0" smtClean="0">
                <a:solidFill>
                  <a:srgbClr val="FF0000"/>
                </a:solidFill>
              </a:rPr>
              <a:t>1</a:t>
            </a:r>
            <a:endParaRPr lang="zh-CN" altLang="en-US" sz="2400" dirty="0"/>
          </a:p>
        </p:txBody>
      </p:sp>
      <p:grpSp>
        <p:nvGrpSpPr>
          <p:cNvPr id="3" name="组合 2"/>
          <p:cNvGrpSpPr/>
          <p:nvPr/>
        </p:nvGrpSpPr>
        <p:grpSpPr>
          <a:xfrm>
            <a:off x="5929629" y="4223097"/>
            <a:ext cx="5753049" cy="2115926"/>
            <a:chOff x="1067345" y="4121500"/>
            <a:chExt cx="5753049" cy="2115926"/>
          </a:xfrm>
        </p:grpSpPr>
        <p:sp>
          <p:nvSpPr>
            <p:cNvPr id="4" name="流程图: 数据 3"/>
            <p:cNvSpPr/>
            <p:nvPr/>
          </p:nvSpPr>
          <p:spPr>
            <a:xfrm>
              <a:off x="1067345" y="4121500"/>
              <a:ext cx="5753049" cy="2115926"/>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13" idx="6"/>
              <a:endCxn id="18" idx="2"/>
            </p:cNvCxnSpPr>
            <p:nvPr/>
          </p:nvCxnSpPr>
          <p:spPr>
            <a:xfrm>
              <a:off x="3384746" y="4804629"/>
              <a:ext cx="1396617" cy="30725"/>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6" name="直接连接符 5"/>
            <p:cNvCxnSpPr>
              <a:stCxn id="8" idx="5"/>
              <a:endCxn id="13" idx="1"/>
            </p:cNvCxnSpPr>
            <p:nvPr/>
          </p:nvCxnSpPr>
          <p:spPr>
            <a:xfrm>
              <a:off x="2690081" y="4522828"/>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7" name="椭圆 6"/>
            <p:cNvSpPr/>
            <p:nvPr/>
          </p:nvSpPr>
          <p:spPr>
            <a:xfrm>
              <a:off x="3885195" y="5025793"/>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8" name="椭圆 7"/>
            <p:cNvSpPr/>
            <p:nvPr/>
          </p:nvSpPr>
          <p:spPr>
            <a:xfrm>
              <a:off x="2365092" y="41929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9" name="直接连接符 8"/>
            <p:cNvCxnSpPr>
              <a:stCxn id="11" idx="0"/>
              <a:endCxn id="7" idx="3"/>
            </p:cNvCxnSpPr>
            <p:nvPr/>
          </p:nvCxnSpPr>
          <p:spPr>
            <a:xfrm flipV="1">
              <a:off x="3501746" y="5355714"/>
              <a:ext cx="439208" cy="362207"/>
            </a:xfrm>
            <a:prstGeom prst="line">
              <a:avLst/>
            </a:prstGeom>
            <a:ln w="31750" cap="rnd"/>
          </p:spPr>
          <p:style>
            <a:lnRef idx="3">
              <a:schemeClr val="dk1"/>
            </a:lnRef>
            <a:fillRef idx="0">
              <a:schemeClr val="dk1"/>
            </a:fillRef>
            <a:effectRef idx="2">
              <a:schemeClr val="dk1"/>
            </a:effectRef>
            <a:fontRef idx="minor">
              <a:schemeClr val="tx1"/>
            </a:fontRef>
          </p:style>
        </p:cxnSp>
        <p:sp>
          <p:nvSpPr>
            <p:cNvPr id="10" name="椭圆 9"/>
            <p:cNvSpPr/>
            <p:nvPr/>
          </p:nvSpPr>
          <p:spPr>
            <a:xfrm>
              <a:off x="1958149" y="510018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11" name="椭圆 10"/>
            <p:cNvSpPr/>
            <p:nvPr/>
          </p:nvSpPr>
          <p:spPr>
            <a:xfrm>
              <a:off x="3311372" y="5717921"/>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12" name="椭圆 11"/>
            <p:cNvSpPr/>
            <p:nvPr/>
          </p:nvSpPr>
          <p:spPr>
            <a:xfrm>
              <a:off x="4432097" y="5717921"/>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13" name="椭圆 12"/>
            <p:cNvSpPr/>
            <p:nvPr/>
          </p:nvSpPr>
          <p:spPr>
            <a:xfrm>
              <a:off x="3003998" y="4611365"/>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14" name="椭圆 13"/>
            <p:cNvSpPr/>
            <p:nvPr/>
          </p:nvSpPr>
          <p:spPr>
            <a:xfrm>
              <a:off x="5335466" y="415966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15" name="椭圆 14"/>
            <p:cNvSpPr/>
            <p:nvPr/>
          </p:nvSpPr>
          <p:spPr>
            <a:xfrm>
              <a:off x="5824017" y="4842398"/>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16" name="直接连接符 15"/>
            <p:cNvCxnSpPr>
              <a:stCxn id="18" idx="7"/>
              <a:endCxn id="14" idx="3"/>
            </p:cNvCxnSpPr>
            <p:nvPr/>
          </p:nvCxnSpPr>
          <p:spPr>
            <a:xfrm flipV="1">
              <a:off x="5106352" y="4489584"/>
              <a:ext cx="284873" cy="209112"/>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17" name="直接连接符 16"/>
            <p:cNvCxnSpPr>
              <a:stCxn id="7" idx="5"/>
              <a:endCxn id="12" idx="0"/>
            </p:cNvCxnSpPr>
            <p:nvPr/>
          </p:nvCxnSpPr>
          <p:spPr>
            <a:xfrm>
              <a:off x="4210184" y="5355714"/>
              <a:ext cx="412287" cy="362207"/>
            </a:xfrm>
            <a:prstGeom prst="line">
              <a:avLst/>
            </a:prstGeom>
            <a:ln w="31750" cap="rnd"/>
          </p:spPr>
          <p:style>
            <a:lnRef idx="3">
              <a:schemeClr val="dk1"/>
            </a:lnRef>
            <a:fillRef idx="0">
              <a:schemeClr val="dk1"/>
            </a:fillRef>
            <a:effectRef idx="2">
              <a:schemeClr val="dk1"/>
            </a:effectRef>
            <a:fontRef idx="minor">
              <a:schemeClr val="tx1"/>
            </a:fontRef>
          </p:style>
        </p:cxnSp>
        <p:sp>
          <p:nvSpPr>
            <p:cNvPr id="18" name="椭圆 17"/>
            <p:cNvSpPr/>
            <p:nvPr/>
          </p:nvSpPr>
          <p:spPr>
            <a:xfrm>
              <a:off x="4781363" y="4642090"/>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grpSp>
      <p:grpSp>
        <p:nvGrpSpPr>
          <p:cNvPr id="19" name="组合 18"/>
          <p:cNvGrpSpPr/>
          <p:nvPr/>
        </p:nvGrpSpPr>
        <p:grpSpPr>
          <a:xfrm>
            <a:off x="5900600" y="846725"/>
            <a:ext cx="5984059" cy="2226583"/>
            <a:chOff x="1038316" y="745128"/>
            <a:chExt cx="5984059" cy="2226583"/>
          </a:xfrm>
        </p:grpSpPr>
        <p:sp>
          <p:nvSpPr>
            <p:cNvPr id="20" name="流程图: 数据 19"/>
            <p:cNvSpPr/>
            <p:nvPr/>
          </p:nvSpPr>
          <p:spPr>
            <a:xfrm>
              <a:off x="1038316" y="745128"/>
              <a:ext cx="5984059" cy="2226583"/>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30" idx="5"/>
              <a:endCxn id="24" idx="2"/>
            </p:cNvCxnSpPr>
            <p:nvPr/>
          </p:nvCxnSpPr>
          <p:spPr>
            <a:xfrm>
              <a:off x="3328987" y="1675572"/>
              <a:ext cx="556208" cy="27777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2" name="直接连接符 21"/>
            <p:cNvCxnSpPr>
              <a:stCxn id="24" idx="6"/>
              <a:endCxn id="35" idx="3"/>
            </p:cNvCxnSpPr>
            <p:nvPr/>
          </p:nvCxnSpPr>
          <p:spPr>
            <a:xfrm flipV="1">
              <a:off x="4265943" y="1706297"/>
              <a:ext cx="571179" cy="247046"/>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3" name="直接连接符 22"/>
            <p:cNvCxnSpPr>
              <a:stCxn id="25" idx="5"/>
              <a:endCxn id="30" idx="1"/>
            </p:cNvCxnSpPr>
            <p:nvPr/>
          </p:nvCxnSpPr>
          <p:spPr>
            <a:xfrm>
              <a:off x="2690081" y="1257114"/>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24" name="椭圆 23"/>
            <p:cNvSpPr/>
            <p:nvPr/>
          </p:nvSpPr>
          <p:spPr>
            <a:xfrm>
              <a:off x="3885195" y="1760079"/>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25" name="椭圆 24"/>
            <p:cNvSpPr/>
            <p:nvPr/>
          </p:nvSpPr>
          <p:spPr>
            <a:xfrm>
              <a:off x="2365092" y="92719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26" name="直接连接符 25"/>
            <p:cNvCxnSpPr>
              <a:stCxn id="27" idx="7"/>
              <a:endCxn id="30" idx="3"/>
            </p:cNvCxnSpPr>
            <p:nvPr/>
          </p:nvCxnSpPr>
          <p:spPr>
            <a:xfrm flipV="1">
              <a:off x="2283138" y="1675572"/>
              <a:ext cx="776619" cy="215503"/>
            </a:xfrm>
            <a:prstGeom prst="line">
              <a:avLst/>
            </a:prstGeom>
            <a:ln w="31750" cap="rnd"/>
          </p:spPr>
          <p:style>
            <a:lnRef idx="3">
              <a:schemeClr val="dk1"/>
            </a:lnRef>
            <a:fillRef idx="0">
              <a:schemeClr val="dk1"/>
            </a:fillRef>
            <a:effectRef idx="2">
              <a:schemeClr val="dk1"/>
            </a:effectRef>
            <a:fontRef idx="minor">
              <a:schemeClr val="tx1"/>
            </a:fontRef>
          </p:style>
        </p:cxnSp>
        <p:sp>
          <p:nvSpPr>
            <p:cNvPr id="27" name="椭圆 26"/>
            <p:cNvSpPr/>
            <p:nvPr/>
          </p:nvSpPr>
          <p:spPr>
            <a:xfrm>
              <a:off x="1958149" y="183446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28" name="椭圆 27"/>
            <p:cNvSpPr/>
            <p:nvPr/>
          </p:nvSpPr>
          <p:spPr>
            <a:xfrm>
              <a:off x="3311372" y="24522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29" name="椭圆 28"/>
            <p:cNvSpPr/>
            <p:nvPr/>
          </p:nvSpPr>
          <p:spPr>
            <a:xfrm>
              <a:off x="4432097" y="24522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30" name="椭圆 29"/>
            <p:cNvSpPr/>
            <p:nvPr/>
          </p:nvSpPr>
          <p:spPr>
            <a:xfrm>
              <a:off x="3003998" y="1345651"/>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31" name="椭圆 30"/>
            <p:cNvSpPr/>
            <p:nvPr/>
          </p:nvSpPr>
          <p:spPr>
            <a:xfrm>
              <a:off x="5335466" y="89394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32" name="椭圆 31"/>
            <p:cNvSpPr/>
            <p:nvPr/>
          </p:nvSpPr>
          <p:spPr>
            <a:xfrm>
              <a:off x="5824017" y="1576684"/>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33" name="直接连接符 32"/>
            <p:cNvCxnSpPr>
              <a:stCxn id="35" idx="7"/>
              <a:endCxn id="31" idx="3"/>
            </p:cNvCxnSpPr>
            <p:nvPr/>
          </p:nvCxnSpPr>
          <p:spPr>
            <a:xfrm flipV="1">
              <a:off x="5106352" y="1223870"/>
              <a:ext cx="284873" cy="209112"/>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34" name="直接连接符 33"/>
            <p:cNvCxnSpPr>
              <a:stCxn id="35" idx="5"/>
              <a:endCxn id="32" idx="2"/>
            </p:cNvCxnSpPr>
            <p:nvPr/>
          </p:nvCxnSpPr>
          <p:spPr>
            <a:xfrm>
              <a:off x="5106352" y="1706297"/>
              <a:ext cx="717665" cy="63651"/>
            </a:xfrm>
            <a:prstGeom prst="line">
              <a:avLst/>
            </a:prstGeom>
            <a:ln w="31750" cap="rnd"/>
          </p:spPr>
          <p:style>
            <a:lnRef idx="3">
              <a:schemeClr val="dk1"/>
            </a:lnRef>
            <a:fillRef idx="0">
              <a:schemeClr val="dk1"/>
            </a:fillRef>
            <a:effectRef idx="2">
              <a:schemeClr val="dk1"/>
            </a:effectRef>
            <a:fontRef idx="minor">
              <a:schemeClr val="tx1"/>
            </a:fontRef>
          </p:style>
        </p:cxnSp>
        <p:sp>
          <p:nvSpPr>
            <p:cNvPr id="35" name="椭圆 34"/>
            <p:cNvSpPr/>
            <p:nvPr/>
          </p:nvSpPr>
          <p:spPr>
            <a:xfrm>
              <a:off x="4781363" y="1376376"/>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grpSp>
      <p:grpSp>
        <p:nvGrpSpPr>
          <p:cNvPr id="36" name="组合 35"/>
          <p:cNvGrpSpPr/>
          <p:nvPr/>
        </p:nvGrpSpPr>
        <p:grpSpPr>
          <a:xfrm>
            <a:off x="6992261" y="1503854"/>
            <a:ext cx="3884414" cy="4288696"/>
            <a:chOff x="2129977" y="1402257"/>
            <a:chExt cx="3884414" cy="4288696"/>
          </a:xfrm>
        </p:grpSpPr>
        <p:cxnSp>
          <p:nvCxnSpPr>
            <p:cNvPr id="37" name="直接连接符 36"/>
            <p:cNvCxnSpPr/>
            <p:nvPr/>
          </p:nvCxnSpPr>
          <p:spPr>
            <a:xfrm>
              <a:off x="2129977" y="2350865"/>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38" name="直接连接符 37"/>
            <p:cNvCxnSpPr/>
            <p:nvPr/>
          </p:nvCxnSpPr>
          <p:spPr>
            <a:xfrm>
              <a:off x="2537329" y="1434432"/>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39" name="直接连接符 38"/>
            <p:cNvCxnSpPr/>
            <p:nvPr/>
          </p:nvCxnSpPr>
          <p:spPr>
            <a:xfrm>
              <a:off x="3191701" y="1816295"/>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3501746" y="2971711"/>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1" name="直接连接符 40"/>
            <p:cNvCxnSpPr/>
            <p:nvPr/>
          </p:nvCxnSpPr>
          <p:spPr>
            <a:xfrm>
              <a:off x="4075569" y="2321837"/>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a:xfrm>
              <a:off x="4622471" y="3014898"/>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3" name="直接连接符 42"/>
            <p:cNvCxnSpPr/>
            <p:nvPr/>
          </p:nvCxnSpPr>
          <p:spPr>
            <a:xfrm>
              <a:off x="4971737" y="2027732"/>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4" name="直接连接符 43"/>
            <p:cNvCxnSpPr/>
            <p:nvPr/>
          </p:nvCxnSpPr>
          <p:spPr>
            <a:xfrm>
              <a:off x="5504663" y="1402257"/>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45" name="直接连接符 44"/>
            <p:cNvCxnSpPr/>
            <p:nvPr/>
          </p:nvCxnSpPr>
          <p:spPr>
            <a:xfrm>
              <a:off x="6014391" y="2082874"/>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grpSp>
      <p:grpSp>
        <p:nvGrpSpPr>
          <p:cNvPr id="46" name="组合 45"/>
          <p:cNvGrpSpPr/>
          <p:nvPr/>
        </p:nvGrpSpPr>
        <p:grpSpPr>
          <a:xfrm>
            <a:off x="8244360" y="3397991"/>
            <a:ext cx="1414556" cy="991592"/>
            <a:chOff x="3382076" y="1482108"/>
            <a:chExt cx="1414556" cy="991592"/>
          </a:xfrm>
        </p:grpSpPr>
        <p:cxnSp>
          <p:nvCxnSpPr>
            <p:cNvPr id="47" name="直接连接符 46"/>
            <p:cNvCxnSpPr/>
            <p:nvPr/>
          </p:nvCxnSpPr>
          <p:spPr>
            <a:xfrm flipV="1">
              <a:off x="3612744" y="2089997"/>
              <a:ext cx="328210" cy="383703"/>
            </a:xfrm>
            <a:prstGeom prst="line">
              <a:avLst/>
            </a:prstGeom>
            <a:ln w="31750" cap="rnd">
              <a:solidFill>
                <a:schemeClr val="tx1"/>
              </a:solidFill>
            </a:ln>
          </p:spPr>
          <p:style>
            <a:lnRef idx="3">
              <a:schemeClr val="dk1"/>
            </a:lnRef>
            <a:fillRef idx="0">
              <a:schemeClr val="dk1"/>
            </a:fillRef>
            <a:effectRef idx="2">
              <a:schemeClr val="dk1"/>
            </a:effectRef>
            <a:fontRef idx="minor">
              <a:schemeClr val="tx1"/>
            </a:fontRef>
          </p:style>
        </p:cxnSp>
        <p:cxnSp>
          <p:nvCxnSpPr>
            <p:cNvPr id="48" name="直接连接符 47"/>
            <p:cNvCxnSpPr/>
            <p:nvPr/>
          </p:nvCxnSpPr>
          <p:spPr>
            <a:xfrm flipH="1" flipV="1">
              <a:off x="4206277" y="2106629"/>
              <a:ext cx="294533" cy="335165"/>
            </a:xfrm>
            <a:prstGeom prst="line">
              <a:avLst/>
            </a:prstGeom>
            <a:ln w="31750" cap="rnd">
              <a:solidFill>
                <a:schemeClr val="tx1"/>
              </a:solidFill>
            </a:ln>
          </p:spPr>
          <p:style>
            <a:lnRef idx="3">
              <a:schemeClr val="dk1"/>
            </a:lnRef>
            <a:fillRef idx="0">
              <a:schemeClr val="dk1"/>
            </a:fillRef>
            <a:effectRef idx="2">
              <a:schemeClr val="dk1"/>
            </a:effectRef>
            <a:fontRef idx="minor">
              <a:schemeClr val="tx1"/>
            </a:fontRef>
          </p:style>
        </p:cxnSp>
        <p:cxnSp>
          <p:nvCxnSpPr>
            <p:cNvPr id="49" name="直接连接符 48"/>
            <p:cNvCxnSpPr/>
            <p:nvPr/>
          </p:nvCxnSpPr>
          <p:spPr>
            <a:xfrm flipH="1" flipV="1">
              <a:off x="3382076" y="1482108"/>
              <a:ext cx="1414556" cy="9365"/>
            </a:xfrm>
            <a:prstGeom prst="line">
              <a:avLst/>
            </a:prstGeom>
            <a:ln w="31750" cap="rnd">
              <a:solidFill>
                <a:schemeClr val="tx1"/>
              </a:solidFill>
            </a:ln>
          </p:spPr>
          <p:style>
            <a:lnRef idx="3">
              <a:schemeClr val="dk1"/>
            </a:lnRef>
            <a:fillRef idx="0">
              <a:schemeClr val="dk1"/>
            </a:fillRef>
            <a:effectRef idx="2">
              <a:schemeClr val="dk1"/>
            </a:effectRef>
            <a:fontRef idx="minor">
              <a:schemeClr val="tx1"/>
            </a:fontRef>
          </p:style>
        </p:cxnSp>
      </p:grpSp>
      <p:pic>
        <p:nvPicPr>
          <p:cNvPr id="50" name="Picture 60285"/>
          <p:cNvPicPr/>
          <p:nvPr/>
        </p:nvPicPr>
        <p:blipFill>
          <a:blip r:embed="rId3"/>
          <a:stretch>
            <a:fillRect/>
          </a:stretch>
        </p:blipFill>
        <p:spPr>
          <a:xfrm>
            <a:off x="1553387" y="2452177"/>
            <a:ext cx="2794794" cy="1042504"/>
          </a:xfrm>
          <a:prstGeom prst="rect">
            <a:avLst/>
          </a:prstGeom>
        </p:spPr>
      </p:pic>
      <p:sp>
        <p:nvSpPr>
          <p:cNvPr id="51" name="矩形 50"/>
          <p:cNvSpPr/>
          <p:nvPr/>
        </p:nvSpPr>
        <p:spPr>
          <a:xfrm>
            <a:off x="389180" y="158690"/>
            <a:ext cx="2614818" cy="73866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Exist solution</a:t>
            </a:r>
          </a:p>
        </p:txBody>
      </p:sp>
      <p:sp>
        <p:nvSpPr>
          <p:cNvPr id="52" name="文本框 51"/>
          <p:cNvSpPr txBox="1"/>
          <p:nvPr/>
        </p:nvSpPr>
        <p:spPr>
          <a:xfrm>
            <a:off x="1069319" y="4357677"/>
            <a:ext cx="3923071" cy="461665"/>
          </a:xfrm>
          <a:prstGeom prst="rect">
            <a:avLst/>
          </a:prstGeom>
          <a:noFill/>
        </p:spPr>
        <p:txBody>
          <a:bodyPr wrap="square" rtlCol="0">
            <a:spAutoFit/>
          </a:bodyPr>
          <a:lstStyle/>
          <a:p>
            <a:pPr algn="ctr"/>
            <a:r>
              <a:rPr lang="en-US" altLang="zh-CN" sz="2400" b="1" i="1" spc="300" dirty="0" smtClean="0"/>
              <a:t>C(a) = C(b) = C(c)</a:t>
            </a:r>
            <a:endParaRPr lang="zh-CN" altLang="en-US" sz="2400" b="1" i="1" spc="300" dirty="0"/>
          </a:p>
        </p:txBody>
      </p:sp>
    </p:spTree>
    <p:extLst>
      <p:ext uri="{BB962C8B-B14F-4D97-AF65-F5344CB8AC3E}">
        <p14:creationId xmlns:p14="http://schemas.microsoft.com/office/powerpoint/2010/main" val="64126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375E-6 2.59259E-6 L 0.00117 -0.23033 " pathEditMode="relative" rAng="0" ptsTypes="AA">
                                      <p:cBhvr>
                                        <p:cTn id="6" dur="2000" fill="hold"/>
                                        <p:tgtEl>
                                          <p:spTgt spid="3"/>
                                        </p:tgtEl>
                                        <p:attrNameLst>
                                          <p:attrName>ppt_x</p:attrName>
                                          <p:attrName>ppt_y</p:attrName>
                                        </p:attrNameLst>
                                      </p:cBhvr>
                                      <p:rCtr x="52" y="-11528"/>
                                    </p:animMotion>
                                  </p:childTnLst>
                                </p:cTn>
                              </p:par>
                              <p:par>
                                <p:cTn id="7" presetID="42" presetClass="path" presetSubtype="0" accel="50000" decel="50000" fill="hold" nodeType="withEffect">
                                  <p:stCondLst>
                                    <p:cond delay="0"/>
                                  </p:stCondLst>
                                  <p:childTnLst>
                                    <p:animMotion origin="layout" path="M 3.125E-6 1.85185E-6 L 0.00039 0.26204 " pathEditMode="relative" rAng="0" ptsTypes="AA">
                                      <p:cBhvr>
                                        <p:cTn id="8" dur="2000" fill="hold"/>
                                        <p:tgtEl>
                                          <p:spTgt spid="19"/>
                                        </p:tgtEl>
                                        <p:attrNameLst>
                                          <p:attrName>ppt_x</p:attrName>
                                          <p:attrName>ppt_y</p:attrName>
                                        </p:attrNameLst>
                                      </p:cBhvr>
                                      <p:rCtr x="13" y="13102"/>
                                    </p:animMotion>
                                  </p:childTnLst>
                                </p:cTn>
                              </p:par>
                              <p:par>
                                <p:cTn id="9" presetID="16" presetClass="exit" presetSubtype="26" fill="hold" nodeType="withEffect">
                                  <p:stCondLst>
                                    <p:cond delay="0"/>
                                  </p:stCondLst>
                                  <p:childTnLst>
                                    <p:animEffect transition="out" filter="barn(inHorizontal)">
                                      <p:cBhvr>
                                        <p:cTn id="10" dur="1250"/>
                                        <p:tgtEl>
                                          <p:spTgt spid="36"/>
                                        </p:tgtEl>
                                      </p:cBhvr>
                                    </p:animEffect>
                                    <p:set>
                                      <p:cBhvr>
                                        <p:cTn id="11" dur="1" fill="hold">
                                          <p:stCondLst>
                                            <p:cond delay="1249"/>
                                          </p:stCondLst>
                                        </p:cTn>
                                        <p:tgtEl>
                                          <p:spTgt spid="36"/>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down)">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Effect transition="in" filter="fade">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7049" y="1358586"/>
            <a:ext cx="5609227" cy="4567101"/>
            <a:chOff x="1038316" y="745128"/>
            <a:chExt cx="5984059" cy="5492298"/>
          </a:xfrm>
        </p:grpSpPr>
        <p:grpSp>
          <p:nvGrpSpPr>
            <p:cNvPr id="3" name="组合 2"/>
            <p:cNvGrpSpPr/>
            <p:nvPr/>
          </p:nvGrpSpPr>
          <p:grpSpPr>
            <a:xfrm>
              <a:off x="1067345" y="4121500"/>
              <a:ext cx="5753049" cy="2115926"/>
              <a:chOff x="1067345" y="4121500"/>
              <a:chExt cx="5753049" cy="2115926"/>
            </a:xfrm>
          </p:grpSpPr>
          <p:sp>
            <p:nvSpPr>
              <p:cNvPr id="31" name="流程图: 数据 30"/>
              <p:cNvSpPr/>
              <p:nvPr/>
            </p:nvSpPr>
            <p:spPr>
              <a:xfrm>
                <a:off x="1067345" y="4121500"/>
                <a:ext cx="5753049" cy="2115926"/>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40" idx="6"/>
                <a:endCxn id="45" idx="2"/>
              </p:cNvCxnSpPr>
              <p:nvPr/>
            </p:nvCxnSpPr>
            <p:spPr>
              <a:xfrm>
                <a:off x="3384746" y="4804629"/>
                <a:ext cx="1396617" cy="30725"/>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33" name="直接连接符 32"/>
              <p:cNvCxnSpPr>
                <a:stCxn id="35" idx="5"/>
                <a:endCxn id="40" idx="1"/>
              </p:cNvCxnSpPr>
              <p:nvPr/>
            </p:nvCxnSpPr>
            <p:spPr>
              <a:xfrm>
                <a:off x="2690081" y="4522828"/>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34" name="椭圆 33"/>
              <p:cNvSpPr/>
              <p:nvPr/>
            </p:nvSpPr>
            <p:spPr>
              <a:xfrm>
                <a:off x="3885195" y="5025793"/>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35" name="椭圆 34"/>
              <p:cNvSpPr/>
              <p:nvPr/>
            </p:nvSpPr>
            <p:spPr>
              <a:xfrm>
                <a:off x="2365092" y="41929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36" name="直接连接符 35"/>
              <p:cNvCxnSpPr>
                <a:stCxn id="38" idx="0"/>
                <a:endCxn id="34" idx="3"/>
              </p:cNvCxnSpPr>
              <p:nvPr/>
            </p:nvCxnSpPr>
            <p:spPr>
              <a:xfrm flipV="1">
                <a:off x="3501746" y="5355714"/>
                <a:ext cx="439208" cy="362207"/>
              </a:xfrm>
              <a:prstGeom prst="line">
                <a:avLst/>
              </a:prstGeom>
              <a:ln w="31750" cap="rnd"/>
            </p:spPr>
            <p:style>
              <a:lnRef idx="3">
                <a:schemeClr val="dk1"/>
              </a:lnRef>
              <a:fillRef idx="0">
                <a:schemeClr val="dk1"/>
              </a:fillRef>
              <a:effectRef idx="2">
                <a:schemeClr val="dk1"/>
              </a:effectRef>
              <a:fontRef idx="minor">
                <a:schemeClr val="tx1"/>
              </a:fontRef>
            </p:style>
          </p:cxnSp>
          <p:sp>
            <p:nvSpPr>
              <p:cNvPr id="37" name="椭圆 36"/>
              <p:cNvSpPr/>
              <p:nvPr/>
            </p:nvSpPr>
            <p:spPr>
              <a:xfrm>
                <a:off x="1958149" y="510018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38" name="椭圆 37"/>
              <p:cNvSpPr/>
              <p:nvPr/>
            </p:nvSpPr>
            <p:spPr>
              <a:xfrm>
                <a:off x="3311372" y="5717921"/>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39" name="椭圆 38"/>
              <p:cNvSpPr/>
              <p:nvPr/>
            </p:nvSpPr>
            <p:spPr>
              <a:xfrm>
                <a:off x="4432097" y="5717921"/>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40" name="椭圆 39"/>
              <p:cNvSpPr/>
              <p:nvPr/>
            </p:nvSpPr>
            <p:spPr>
              <a:xfrm>
                <a:off x="3003998" y="4611365"/>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41" name="椭圆 40"/>
              <p:cNvSpPr/>
              <p:nvPr/>
            </p:nvSpPr>
            <p:spPr>
              <a:xfrm>
                <a:off x="5335466" y="4159663"/>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42" name="椭圆 41"/>
              <p:cNvSpPr/>
              <p:nvPr/>
            </p:nvSpPr>
            <p:spPr>
              <a:xfrm>
                <a:off x="5824017" y="4842398"/>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43" name="直接连接符 42"/>
              <p:cNvCxnSpPr>
                <a:stCxn id="45" idx="7"/>
                <a:endCxn id="41" idx="3"/>
              </p:cNvCxnSpPr>
              <p:nvPr/>
            </p:nvCxnSpPr>
            <p:spPr>
              <a:xfrm flipV="1">
                <a:off x="5106352" y="4489584"/>
                <a:ext cx="284873" cy="209112"/>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44" name="直接连接符 43"/>
              <p:cNvCxnSpPr>
                <a:stCxn id="34" idx="5"/>
                <a:endCxn id="39" idx="0"/>
              </p:cNvCxnSpPr>
              <p:nvPr/>
            </p:nvCxnSpPr>
            <p:spPr>
              <a:xfrm>
                <a:off x="4210184" y="5355714"/>
                <a:ext cx="412287" cy="362207"/>
              </a:xfrm>
              <a:prstGeom prst="line">
                <a:avLst/>
              </a:prstGeom>
              <a:ln w="31750" cap="rnd"/>
            </p:spPr>
            <p:style>
              <a:lnRef idx="3">
                <a:schemeClr val="dk1"/>
              </a:lnRef>
              <a:fillRef idx="0">
                <a:schemeClr val="dk1"/>
              </a:fillRef>
              <a:effectRef idx="2">
                <a:schemeClr val="dk1"/>
              </a:effectRef>
              <a:fontRef idx="minor">
                <a:schemeClr val="tx1"/>
              </a:fontRef>
            </p:style>
          </p:cxnSp>
          <p:sp>
            <p:nvSpPr>
              <p:cNvPr id="45" name="椭圆 44"/>
              <p:cNvSpPr/>
              <p:nvPr/>
            </p:nvSpPr>
            <p:spPr>
              <a:xfrm>
                <a:off x="4781363" y="4642090"/>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grpSp>
        <p:grpSp>
          <p:nvGrpSpPr>
            <p:cNvPr id="4" name="组合 3"/>
            <p:cNvGrpSpPr/>
            <p:nvPr/>
          </p:nvGrpSpPr>
          <p:grpSpPr>
            <a:xfrm>
              <a:off x="1038316" y="745128"/>
              <a:ext cx="5984059" cy="2226583"/>
              <a:chOff x="1038316" y="745128"/>
              <a:chExt cx="5984059" cy="2226583"/>
            </a:xfrm>
          </p:grpSpPr>
          <p:sp>
            <p:nvSpPr>
              <p:cNvPr id="15" name="流程图: 数据 14"/>
              <p:cNvSpPr/>
              <p:nvPr/>
            </p:nvSpPr>
            <p:spPr>
              <a:xfrm>
                <a:off x="1038316" y="745128"/>
                <a:ext cx="5984059" cy="2226583"/>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25" idx="5"/>
                <a:endCxn id="19" idx="2"/>
              </p:cNvCxnSpPr>
              <p:nvPr/>
            </p:nvCxnSpPr>
            <p:spPr>
              <a:xfrm>
                <a:off x="3328987" y="1675572"/>
                <a:ext cx="556208" cy="277771"/>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17" name="直接连接符 16"/>
              <p:cNvCxnSpPr>
                <a:stCxn id="19" idx="6"/>
                <a:endCxn id="30" idx="2"/>
              </p:cNvCxnSpPr>
              <p:nvPr/>
            </p:nvCxnSpPr>
            <p:spPr>
              <a:xfrm flipV="1">
                <a:off x="4265943" y="1569640"/>
                <a:ext cx="515420" cy="383703"/>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18" name="直接连接符 17"/>
              <p:cNvCxnSpPr>
                <a:stCxn id="20" idx="5"/>
                <a:endCxn id="25" idx="1"/>
              </p:cNvCxnSpPr>
              <p:nvPr/>
            </p:nvCxnSpPr>
            <p:spPr>
              <a:xfrm>
                <a:off x="2690081" y="1257114"/>
                <a:ext cx="369676" cy="145143"/>
              </a:xfrm>
              <a:prstGeom prst="line">
                <a:avLst/>
              </a:prstGeom>
              <a:ln w="31750" cap="rnd"/>
            </p:spPr>
            <p:style>
              <a:lnRef idx="3">
                <a:schemeClr val="dk1"/>
              </a:lnRef>
              <a:fillRef idx="0">
                <a:schemeClr val="dk1"/>
              </a:fillRef>
              <a:effectRef idx="2">
                <a:schemeClr val="dk1"/>
              </a:effectRef>
              <a:fontRef idx="minor">
                <a:schemeClr val="tx1"/>
              </a:fontRef>
            </p:style>
          </p:cxnSp>
          <p:sp>
            <p:nvSpPr>
              <p:cNvPr id="19" name="椭圆 18"/>
              <p:cNvSpPr/>
              <p:nvPr/>
            </p:nvSpPr>
            <p:spPr>
              <a:xfrm>
                <a:off x="3885195" y="1760079"/>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b</a:t>
                </a:r>
                <a:endParaRPr lang="zh-CN" altLang="en-US" sz="2800" b="1" dirty="0"/>
              </a:p>
            </p:txBody>
          </p:sp>
          <p:sp>
            <p:nvSpPr>
              <p:cNvPr id="20" name="椭圆 19"/>
              <p:cNvSpPr/>
              <p:nvPr/>
            </p:nvSpPr>
            <p:spPr>
              <a:xfrm>
                <a:off x="2365092" y="927192"/>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a:t>
                </a:r>
                <a:endParaRPr lang="zh-CN" altLang="en-US" sz="2800" b="1" dirty="0"/>
              </a:p>
            </p:txBody>
          </p:sp>
          <p:cxnSp>
            <p:nvCxnSpPr>
              <p:cNvPr id="21" name="直接连接符 20"/>
              <p:cNvCxnSpPr>
                <a:stCxn id="22" idx="7"/>
                <a:endCxn id="25" idx="3"/>
              </p:cNvCxnSpPr>
              <p:nvPr/>
            </p:nvCxnSpPr>
            <p:spPr>
              <a:xfrm flipV="1">
                <a:off x="2283138" y="1675572"/>
                <a:ext cx="776619" cy="215503"/>
              </a:xfrm>
              <a:prstGeom prst="line">
                <a:avLst/>
              </a:prstGeom>
              <a:ln w="31750" cap="rnd"/>
            </p:spPr>
            <p:style>
              <a:lnRef idx="3">
                <a:schemeClr val="dk1"/>
              </a:lnRef>
              <a:fillRef idx="0">
                <a:schemeClr val="dk1"/>
              </a:fillRef>
              <a:effectRef idx="2">
                <a:schemeClr val="dk1"/>
              </a:effectRef>
              <a:fontRef idx="minor">
                <a:schemeClr val="tx1"/>
              </a:fontRef>
            </p:style>
          </p:cxnSp>
          <p:sp>
            <p:nvSpPr>
              <p:cNvPr id="22" name="椭圆 21"/>
              <p:cNvSpPr/>
              <p:nvPr/>
            </p:nvSpPr>
            <p:spPr>
              <a:xfrm>
                <a:off x="1958149" y="183446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a:t>
                </a:r>
                <a:endParaRPr lang="zh-CN" altLang="en-US" sz="2800" b="1" dirty="0"/>
              </a:p>
            </p:txBody>
          </p:sp>
          <p:sp>
            <p:nvSpPr>
              <p:cNvPr id="23" name="椭圆 22"/>
              <p:cNvSpPr/>
              <p:nvPr/>
            </p:nvSpPr>
            <p:spPr>
              <a:xfrm>
                <a:off x="3311372" y="24522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a:t>
                </a:r>
                <a:endParaRPr lang="zh-CN" altLang="en-US" sz="2800" b="1" dirty="0"/>
              </a:p>
            </p:txBody>
          </p:sp>
          <p:sp>
            <p:nvSpPr>
              <p:cNvPr id="24" name="椭圆 23"/>
              <p:cNvSpPr/>
              <p:nvPr/>
            </p:nvSpPr>
            <p:spPr>
              <a:xfrm>
                <a:off x="4432097" y="2452207"/>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e</a:t>
                </a:r>
                <a:endParaRPr lang="zh-CN" altLang="en-US" sz="2800" b="1" dirty="0"/>
              </a:p>
            </p:txBody>
          </p:sp>
          <p:sp>
            <p:nvSpPr>
              <p:cNvPr id="25" name="椭圆 24"/>
              <p:cNvSpPr/>
              <p:nvPr/>
            </p:nvSpPr>
            <p:spPr>
              <a:xfrm>
                <a:off x="3003998" y="1345651"/>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a:t>
                </a:r>
                <a:endParaRPr lang="zh-CN" altLang="en-US" sz="2800" b="1" dirty="0"/>
              </a:p>
            </p:txBody>
          </p:sp>
          <p:sp>
            <p:nvSpPr>
              <p:cNvPr id="26" name="椭圆 25"/>
              <p:cNvSpPr/>
              <p:nvPr/>
            </p:nvSpPr>
            <p:spPr>
              <a:xfrm>
                <a:off x="5335466" y="893949"/>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f</a:t>
                </a:r>
                <a:endParaRPr lang="zh-CN" altLang="en-US" sz="2800" b="1" dirty="0"/>
              </a:p>
            </p:txBody>
          </p:sp>
          <p:sp>
            <p:nvSpPr>
              <p:cNvPr id="27" name="椭圆 26"/>
              <p:cNvSpPr/>
              <p:nvPr/>
            </p:nvSpPr>
            <p:spPr>
              <a:xfrm>
                <a:off x="5824017" y="1576684"/>
                <a:ext cx="380748" cy="386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g</a:t>
                </a:r>
                <a:endParaRPr lang="zh-CN" altLang="en-US" sz="2800" b="1" dirty="0"/>
              </a:p>
            </p:txBody>
          </p:sp>
          <p:cxnSp>
            <p:nvCxnSpPr>
              <p:cNvPr id="28" name="直接连接符 27"/>
              <p:cNvCxnSpPr>
                <a:stCxn id="30" idx="7"/>
                <a:endCxn id="26" idx="3"/>
              </p:cNvCxnSpPr>
              <p:nvPr/>
            </p:nvCxnSpPr>
            <p:spPr>
              <a:xfrm flipV="1">
                <a:off x="5106352" y="1223870"/>
                <a:ext cx="284873" cy="209112"/>
              </a:xfrm>
              <a:prstGeom prst="line">
                <a:avLst/>
              </a:prstGeom>
              <a:ln w="31750" cap="rnd"/>
            </p:spPr>
            <p:style>
              <a:lnRef idx="3">
                <a:schemeClr val="dk1"/>
              </a:lnRef>
              <a:fillRef idx="0">
                <a:schemeClr val="dk1"/>
              </a:fillRef>
              <a:effectRef idx="2">
                <a:schemeClr val="dk1"/>
              </a:effectRef>
              <a:fontRef idx="minor">
                <a:schemeClr val="tx1"/>
              </a:fontRef>
            </p:style>
          </p:cxnSp>
          <p:cxnSp>
            <p:nvCxnSpPr>
              <p:cNvPr id="29" name="直接连接符 28"/>
              <p:cNvCxnSpPr>
                <a:stCxn id="30" idx="5"/>
                <a:endCxn id="27" idx="2"/>
              </p:cNvCxnSpPr>
              <p:nvPr/>
            </p:nvCxnSpPr>
            <p:spPr>
              <a:xfrm>
                <a:off x="5106352" y="1706297"/>
                <a:ext cx="717665" cy="63651"/>
              </a:xfrm>
              <a:prstGeom prst="line">
                <a:avLst/>
              </a:prstGeom>
              <a:ln w="31750" cap="rnd"/>
            </p:spPr>
            <p:style>
              <a:lnRef idx="3">
                <a:schemeClr val="dk1"/>
              </a:lnRef>
              <a:fillRef idx="0">
                <a:schemeClr val="dk1"/>
              </a:fillRef>
              <a:effectRef idx="2">
                <a:schemeClr val="dk1"/>
              </a:effectRef>
              <a:fontRef idx="minor">
                <a:schemeClr val="tx1"/>
              </a:fontRef>
            </p:style>
          </p:cxnSp>
          <p:sp>
            <p:nvSpPr>
              <p:cNvPr id="30" name="椭圆 29"/>
              <p:cNvSpPr/>
              <p:nvPr/>
            </p:nvSpPr>
            <p:spPr>
              <a:xfrm>
                <a:off x="4781363" y="1376376"/>
                <a:ext cx="380748" cy="3865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a:t>
                </a:r>
                <a:endParaRPr lang="zh-CN" altLang="en-US" sz="2800" b="1" dirty="0"/>
              </a:p>
            </p:txBody>
          </p:sp>
        </p:grpSp>
        <p:grpSp>
          <p:nvGrpSpPr>
            <p:cNvPr id="5" name="组合 4"/>
            <p:cNvGrpSpPr/>
            <p:nvPr/>
          </p:nvGrpSpPr>
          <p:grpSpPr>
            <a:xfrm>
              <a:off x="2129977" y="1402257"/>
              <a:ext cx="3884414" cy="4288696"/>
              <a:chOff x="2129977" y="1402257"/>
              <a:chExt cx="3884414" cy="4288696"/>
            </a:xfrm>
          </p:grpSpPr>
          <p:cxnSp>
            <p:nvCxnSpPr>
              <p:cNvPr id="6" name="直接连接符 5"/>
              <p:cNvCxnSpPr/>
              <p:nvPr/>
            </p:nvCxnSpPr>
            <p:spPr>
              <a:xfrm>
                <a:off x="2129977" y="2350865"/>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537329" y="1434432"/>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3191701" y="1844135"/>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3501746" y="2971711"/>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a:off x="4075569" y="2321837"/>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4622471" y="3014898"/>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a:off x="4971737" y="2027732"/>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5504663" y="1402257"/>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a:off x="6014391" y="2082874"/>
                <a:ext cx="0" cy="2676055"/>
              </a:xfrm>
              <a:prstGeom prst="line">
                <a:avLst/>
              </a:prstGeom>
              <a:ln w="254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grpSp>
      </p:grpSp>
      <p:sp>
        <p:nvSpPr>
          <p:cNvPr id="46" name="矩形 45"/>
          <p:cNvSpPr/>
          <p:nvPr/>
        </p:nvSpPr>
        <p:spPr>
          <a:xfrm>
            <a:off x="389180" y="956732"/>
            <a:ext cx="2001799" cy="461665"/>
          </a:xfrm>
          <a:prstGeom prst="rect">
            <a:avLst/>
          </a:prstGeom>
        </p:spPr>
        <p:txBody>
          <a:bodyPr wrap="square">
            <a:spAutoFit/>
          </a:bodyPr>
          <a:lstStyle/>
          <a:p>
            <a:pPr algn="ctr"/>
            <a:r>
              <a:rPr lang="zh-CN" altLang="en-US" sz="2400" b="1" dirty="0">
                <a:solidFill>
                  <a:srgbClr val="FF0000"/>
                </a:solidFill>
              </a:rPr>
              <a:t>Approach 2</a:t>
            </a:r>
          </a:p>
        </p:txBody>
      </p:sp>
      <p:grpSp>
        <p:nvGrpSpPr>
          <p:cNvPr id="47" name="组合 46"/>
          <p:cNvGrpSpPr/>
          <p:nvPr/>
        </p:nvGrpSpPr>
        <p:grpSpPr>
          <a:xfrm>
            <a:off x="6935496" y="1577410"/>
            <a:ext cx="2084549" cy="1374028"/>
            <a:chOff x="5904227" y="1454360"/>
            <a:chExt cx="2084549" cy="1374028"/>
          </a:xfrm>
        </p:grpSpPr>
        <p:pic>
          <p:nvPicPr>
            <p:cNvPr id="48" name="Picture 60285"/>
            <p:cNvPicPr/>
            <p:nvPr/>
          </p:nvPicPr>
          <p:blipFill>
            <a:blip r:embed="rId3"/>
            <a:stretch>
              <a:fillRect/>
            </a:stretch>
          </p:blipFill>
          <p:spPr>
            <a:xfrm>
              <a:off x="5904227" y="2050818"/>
              <a:ext cx="2084549" cy="777570"/>
            </a:xfrm>
            <a:prstGeom prst="rect">
              <a:avLst/>
            </a:prstGeom>
          </p:spPr>
        </p:pic>
        <p:sp>
          <p:nvSpPr>
            <p:cNvPr id="49" name="矩形 48"/>
            <p:cNvSpPr/>
            <p:nvPr/>
          </p:nvSpPr>
          <p:spPr>
            <a:xfrm>
              <a:off x="6115652" y="1454360"/>
              <a:ext cx="720909" cy="584775"/>
            </a:xfrm>
            <a:prstGeom prst="rect">
              <a:avLst/>
            </a:prstGeom>
            <a:noFill/>
          </p:spPr>
          <p:txBody>
            <a:bodyPr wrap="square" lIns="91440" tIns="45720" rIns="91440" bIns="45720">
              <a:spAutoFit/>
            </a:bodyPr>
            <a:lstStyle/>
            <a:p>
              <a:pPr marL="914400" indent="-914400" algn="ctr">
                <a:buFont typeface="+mj-ea"/>
                <a:buAutoNum type="circleNumDbPlain"/>
              </a:pPr>
              <a:r>
                <a:rPr lang="en-US" altLang="zh-CN" sz="3200" b="1" cap="none" spc="0" dirty="0" smtClean="0">
                  <a:ln w="0"/>
                  <a:solidFill>
                    <a:srgbClr val="FF0000"/>
                  </a:solidFill>
                  <a:effectLst>
                    <a:outerShdw blurRad="38100" dist="25400" dir="5400000" algn="ctr" rotWithShape="0">
                      <a:srgbClr val="6E747A">
                        <a:alpha val="43000"/>
                      </a:srgbClr>
                    </a:outerShdw>
                  </a:effectLst>
                </a:rPr>
                <a:t> </a:t>
              </a:r>
              <a:endParaRPr lang="zh-CN" altLang="en-US" sz="3200" b="1" cap="none" spc="0" dirty="0">
                <a:ln w="0"/>
                <a:solidFill>
                  <a:srgbClr val="FF0000"/>
                </a:solidFill>
                <a:effectLst>
                  <a:outerShdw blurRad="38100" dist="25400" dir="5400000" algn="ctr" rotWithShape="0">
                    <a:srgbClr val="6E747A">
                      <a:alpha val="43000"/>
                    </a:srgbClr>
                  </a:outerShdw>
                </a:effectLst>
              </a:endParaRPr>
            </a:p>
          </p:txBody>
        </p:sp>
      </p:grpSp>
      <p:grpSp>
        <p:nvGrpSpPr>
          <p:cNvPr id="50" name="组合 49"/>
          <p:cNvGrpSpPr/>
          <p:nvPr/>
        </p:nvGrpSpPr>
        <p:grpSpPr>
          <a:xfrm>
            <a:off x="6935496" y="4322725"/>
            <a:ext cx="1999907" cy="1307152"/>
            <a:chOff x="5904227" y="4322725"/>
            <a:chExt cx="1999907" cy="1307152"/>
          </a:xfrm>
        </p:grpSpPr>
        <p:pic>
          <p:nvPicPr>
            <p:cNvPr id="51" name="Picture 60285"/>
            <p:cNvPicPr/>
            <p:nvPr/>
          </p:nvPicPr>
          <p:blipFill>
            <a:blip r:embed="rId3"/>
            <a:stretch>
              <a:fillRect/>
            </a:stretch>
          </p:blipFill>
          <p:spPr>
            <a:xfrm>
              <a:off x="5933920" y="4894956"/>
              <a:ext cx="1970214" cy="734921"/>
            </a:xfrm>
            <a:prstGeom prst="rect">
              <a:avLst/>
            </a:prstGeom>
          </p:spPr>
        </p:pic>
        <p:sp>
          <p:nvSpPr>
            <p:cNvPr id="52" name="矩形 51"/>
            <p:cNvSpPr/>
            <p:nvPr/>
          </p:nvSpPr>
          <p:spPr>
            <a:xfrm>
              <a:off x="5904227" y="4322725"/>
              <a:ext cx="720909" cy="584775"/>
            </a:xfrm>
            <a:prstGeom prst="rect">
              <a:avLst/>
            </a:prstGeom>
            <a:noFill/>
          </p:spPr>
          <p:txBody>
            <a:bodyPr wrap="square" lIns="91440" tIns="45720" rIns="91440" bIns="45720">
              <a:spAutoFit/>
            </a:bodyPr>
            <a:lstStyle/>
            <a:p>
              <a:pPr marL="1371600" lvl="1" indent="-914400" algn="ctr">
                <a:buFont typeface="+mj-ea"/>
                <a:buAutoNum type="circleNumDbPlain" startAt="2"/>
              </a:pPr>
              <a:r>
                <a:rPr lang="en-US" altLang="zh-CN" sz="3200" b="1" cap="none" spc="0" dirty="0" smtClean="0">
                  <a:ln w="0"/>
                  <a:solidFill>
                    <a:srgbClr val="FF0000"/>
                  </a:solidFill>
                  <a:effectLst>
                    <a:outerShdw blurRad="38100" dist="25400" dir="5400000" algn="ctr" rotWithShape="0">
                      <a:srgbClr val="6E747A">
                        <a:alpha val="43000"/>
                      </a:srgbClr>
                    </a:outerShdw>
                  </a:effectLst>
                </a:rPr>
                <a:t> </a:t>
              </a:r>
              <a:endParaRPr lang="zh-CN" altLang="en-US" sz="3200" b="1" cap="none" spc="0" dirty="0">
                <a:ln w="0"/>
                <a:solidFill>
                  <a:srgbClr val="FF0000"/>
                </a:solidFill>
                <a:effectLst>
                  <a:outerShdw blurRad="38100" dist="25400" dir="5400000" algn="ctr" rotWithShape="0">
                    <a:srgbClr val="6E747A">
                      <a:alpha val="43000"/>
                    </a:srgbClr>
                  </a:outerShdw>
                </a:effectLst>
              </a:endParaRPr>
            </a:p>
          </p:txBody>
        </p:sp>
      </p:grpSp>
      <p:sp>
        <p:nvSpPr>
          <p:cNvPr id="53" name="矩形 52"/>
          <p:cNvSpPr/>
          <p:nvPr/>
        </p:nvSpPr>
        <p:spPr>
          <a:xfrm>
            <a:off x="389180" y="158690"/>
            <a:ext cx="2614818" cy="73866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Exist solution</a:t>
            </a:r>
          </a:p>
        </p:txBody>
      </p:sp>
      <p:sp>
        <p:nvSpPr>
          <p:cNvPr id="54" name="右大括号 53"/>
          <p:cNvSpPr/>
          <p:nvPr/>
        </p:nvSpPr>
        <p:spPr>
          <a:xfrm>
            <a:off x="9214766" y="2337989"/>
            <a:ext cx="508000" cy="2977568"/>
          </a:xfrm>
          <a:prstGeom prst="rightBrace">
            <a:avLst>
              <a:gd name="adj1" fmla="val 146534"/>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5" name="组合 54"/>
          <p:cNvGrpSpPr/>
          <p:nvPr/>
        </p:nvGrpSpPr>
        <p:grpSpPr>
          <a:xfrm>
            <a:off x="10027734" y="3528975"/>
            <a:ext cx="1597253" cy="599885"/>
            <a:chOff x="10027734" y="3514461"/>
            <a:chExt cx="1597253" cy="599885"/>
          </a:xfrm>
        </p:grpSpPr>
        <p:sp>
          <p:nvSpPr>
            <p:cNvPr id="56" name="矩形 55"/>
            <p:cNvSpPr/>
            <p:nvPr/>
          </p:nvSpPr>
          <p:spPr>
            <a:xfrm>
              <a:off x="10027734" y="3514461"/>
              <a:ext cx="640431" cy="584775"/>
            </a:xfrm>
            <a:prstGeom prst="rect">
              <a:avLst/>
            </a:prstGeom>
            <a:noFill/>
          </p:spPr>
          <p:txBody>
            <a:bodyPr wrap="square" lIns="91440" tIns="45720" rIns="91440" bIns="45720">
              <a:spAutoFit/>
            </a:bodyPr>
            <a:lstStyle/>
            <a:p>
              <a:pPr indent="-914400">
                <a:buFont typeface="+mj-ea"/>
                <a:buAutoNum type="circleNumDbPlain"/>
              </a:pPr>
              <a:r>
                <a:rPr lang="en-US" altLang="zh-CN" sz="3200" b="1" cap="none" spc="0" dirty="0" smtClean="0">
                  <a:ln w="0"/>
                  <a:solidFill>
                    <a:srgbClr val="FF0000"/>
                  </a:solidFill>
                  <a:effectLst>
                    <a:outerShdw blurRad="38100" dist="25400" dir="5400000" algn="ctr" rotWithShape="0">
                      <a:srgbClr val="6E747A">
                        <a:alpha val="43000"/>
                      </a:srgbClr>
                    </a:outerShdw>
                  </a:effectLst>
                </a:rPr>
                <a:t> </a:t>
              </a:r>
              <a:endParaRPr lang="zh-CN" altLang="en-US" sz="3200" b="1" cap="none" spc="0" dirty="0">
                <a:ln w="0"/>
                <a:solidFill>
                  <a:srgbClr val="FF0000"/>
                </a:solidFill>
                <a:effectLst>
                  <a:outerShdw blurRad="38100" dist="25400" dir="5400000" algn="ctr" rotWithShape="0">
                    <a:srgbClr val="6E747A">
                      <a:alpha val="43000"/>
                    </a:srgbClr>
                  </a:outerShdw>
                </a:effectLst>
              </a:endParaRPr>
            </a:p>
          </p:txBody>
        </p:sp>
        <p:sp>
          <p:nvSpPr>
            <p:cNvPr id="57" name="矩形 56"/>
            <p:cNvSpPr/>
            <p:nvPr/>
          </p:nvSpPr>
          <p:spPr>
            <a:xfrm>
              <a:off x="10976805" y="3529571"/>
              <a:ext cx="648182" cy="584775"/>
            </a:xfrm>
            <a:prstGeom prst="rect">
              <a:avLst/>
            </a:prstGeom>
            <a:noFill/>
          </p:spPr>
          <p:txBody>
            <a:bodyPr wrap="square" lIns="91440" tIns="45720" rIns="91440" bIns="45720">
              <a:spAutoFit/>
            </a:bodyPr>
            <a:lstStyle/>
            <a:p>
              <a:pPr indent="-2286000">
                <a:buFont typeface="+mj-ea"/>
                <a:buAutoNum type="circleNumDbPlain" startAt="2"/>
              </a:pPr>
              <a:r>
                <a:rPr lang="en-US" altLang="zh-CN" sz="3200" b="1" cap="none" spc="0" dirty="0" smtClean="0">
                  <a:ln w="0"/>
                  <a:solidFill>
                    <a:srgbClr val="FF0000"/>
                  </a:solidFill>
                  <a:effectLst>
                    <a:outerShdw blurRad="38100" dist="25400" dir="5400000" algn="ctr" rotWithShape="0">
                      <a:srgbClr val="6E747A">
                        <a:alpha val="43000"/>
                      </a:srgbClr>
                    </a:outerShdw>
                  </a:effectLst>
                </a:rPr>
                <a:t> </a:t>
              </a:r>
              <a:endParaRPr lang="zh-CN" altLang="en-US" sz="3200" b="1" cap="none" spc="0" dirty="0">
                <a:ln w="0"/>
                <a:solidFill>
                  <a:srgbClr val="FF0000"/>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58" name="文本框 57"/>
                <p:cNvSpPr txBox="1"/>
                <p:nvPr/>
              </p:nvSpPr>
              <p:spPr>
                <a:xfrm>
                  <a:off x="10638192" y="3582301"/>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lang="zh-CN" altLang="en-US" sz="2800" b="1"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0638192" y="3582301"/>
                  <a:ext cx="349455" cy="430887"/>
                </a:xfrm>
                <a:prstGeom prst="rect">
                  <a:avLst/>
                </a:prstGeom>
                <a:blipFill rotWithShape="0">
                  <a:blip r:embed="rId4"/>
                  <a:stretch>
                    <a:fillRect/>
                  </a:stretch>
                </a:blipFill>
              </p:spPr>
              <p:txBody>
                <a:bodyPr/>
                <a:lstStyle/>
                <a:p>
                  <a:r>
                    <a:rPr lang="zh-CN" altLang="en-US">
                      <a:noFill/>
                    </a:rPr>
                    <a:t> </a:t>
                  </a:r>
                </a:p>
              </p:txBody>
            </p:sp>
          </mc:Fallback>
        </mc:AlternateContent>
      </p:grpSp>
      <p:sp>
        <p:nvSpPr>
          <p:cNvPr id="59" name="文本框 58"/>
          <p:cNvSpPr txBox="1"/>
          <p:nvPr/>
        </p:nvSpPr>
        <p:spPr>
          <a:xfrm>
            <a:off x="8851383" y="4307143"/>
            <a:ext cx="3923071" cy="400110"/>
          </a:xfrm>
          <a:prstGeom prst="rect">
            <a:avLst/>
          </a:prstGeom>
          <a:noFill/>
        </p:spPr>
        <p:txBody>
          <a:bodyPr wrap="square" rtlCol="0">
            <a:spAutoFit/>
          </a:bodyPr>
          <a:lstStyle/>
          <a:p>
            <a:pPr algn="ctr"/>
            <a:r>
              <a:rPr lang="en-US" altLang="zh-CN" sz="2000" b="1" i="1" spc="300" dirty="0" smtClean="0"/>
              <a:t>C(a) = C(b) = C(c)</a:t>
            </a:r>
            <a:endParaRPr lang="zh-CN" altLang="en-US" sz="2000" b="1" i="1" spc="300" dirty="0"/>
          </a:p>
        </p:txBody>
      </p:sp>
    </p:spTree>
    <p:extLst>
      <p:ext uri="{BB962C8B-B14F-4D97-AF65-F5344CB8AC3E}">
        <p14:creationId xmlns:p14="http://schemas.microsoft.com/office/powerpoint/2010/main" val="261222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dow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750"/>
                                        <p:tgtEl>
                                          <p:spTgt spid="55"/>
                                        </p:tgtEl>
                                      </p:cBhvr>
                                    </p:animEffect>
                                    <p:anim calcmode="lin" valueType="num">
                                      <p:cBhvr>
                                        <p:cTn id="32" dur="750" fill="hold"/>
                                        <p:tgtEl>
                                          <p:spTgt spid="55"/>
                                        </p:tgtEl>
                                        <p:attrNameLst>
                                          <p:attrName>ppt_x</p:attrName>
                                        </p:attrNameLst>
                                      </p:cBhvr>
                                      <p:tavLst>
                                        <p:tav tm="0">
                                          <p:val>
                                            <p:strVal val="#ppt_x"/>
                                          </p:val>
                                        </p:tav>
                                        <p:tav tm="100000">
                                          <p:val>
                                            <p:strVal val="#ppt_x"/>
                                          </p:val>
                                        </p:tav>
                                      </p:tavLst>
                                    </p:anim>
                                    <p:anim calcmode="lin" valueType="num">
                                      <p:cBhvr>
                                        <p:cTn id="33" dur="75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animBg="1"/>
      <p:bldP spid="5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047" y="270950"/>
            <a:ext cx="2688557" cy="584775"/>
          </a:xfrm>
          <a:prstGeom prst="rect">
            <a:avLst/>
          </a:prstGeom>
        </p:spPr>
        <p:txBody>
          <a:bodyPr wrap="none">
            <a:spAutoFit/>
          </a:bodyPr>
          <a:lstStyle/>
          <a:p>
            <a:pPr algn="ct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550035" y="1894409"/>
            <a:ext cx="6175169" cy="1354044"/>
          </a:xfrm>
          <a:prstGeom prst="rect">
            <a:avLst/>
          </a:prstGeom>
        </p:spPr>
      </p:pic>
      <p:pic>
        <p:nvPicPr>
          <p:cNvPr id="4" name="图片 3"/>
          <p:cNvPicPr>
            <a:picLocks noChangeAspect="1"/>
          </p:cNvPicPr>
          <p:nvPr/>
        </p:nvPicPr>
        <p:blipFill rotWithShape="1">
          <a:blip r:embed="rId4">
            <a:clrChange>
              <a:clrFrom>
                <a:srgbClr val="C7EDCC"/>
              </a:clrFrom>
              <a:clrTo>
                <a:srgbClr val="C7EDCC">
                  <a:alpha val="0"/>
                </a:srgbClr>
              </a:clrTo>
            </a:clrChange>
          </a:blip>
          <a:srcRect l="7728" t="11896" r="8354" b="14263"/>
          <a:stretch/>
        </p:blipFill>
        <p:spPr>
          <a:xfrm>
            <a:off x="673100" y="4065967"/>
            <a:ext cx="3302000" cy="1028700"/>
          </a:xfrm>
          <a:prstGeom prst="rect">
            <a:avLst/>
          </a:prstGeom>
        </p:spPr>
      </p:pic>
      <p:grpSp>
        <p:nvGrpSpPr>
          <p:cNvPr id="5" name="组合 4"/>
          <p:cNvGrpSpPr/>
          <p:nvPr/>
        </p:nvGrpSpPr>
        <p:grpSpPr>
          <a:xfrm>
            <a:off x="7428789" y="1143471"/>
            <a:ext cx="4134038" cy="3857166"/>
            <a:chOff x="7581189" y="989853"/>
            <a:chExt cx="4134038" cy="3857166"/>
          </a:xfrm>
        </p:grpSpPr>
        <p:grpSp>
          <p:nvGrpSpPr>
            <p:cNvPr id="6" name="组合 5"/>
            <p:cNvGrpSpPr/>
            <p:nvPr/>
          </p:nvGrpSpPr>
          <p:grpSpPr>
            <a:xfrm>
              <a:off x="7581189" y="1350423"/>
              <a:ext cx="3835806" cy="3496596"/>
              <a:chOff x="498868" y="2221946"/>
              <a:chExt cx="4483477" cy="4086991"/>
            </a:xfrm>
          </p:grpSpPr>
          <p:sp>
            <p:nvSpPr>
              <p:cNvPr id="9" name="流程图: 数据 8"/>
              <p:cNvSpPr/>
              <p:nvPr/>
            </p:nvSpPr>
            <p:spPr>
              <a:xfrm>
                <a:off x="498868" y="2221946"/>
                <a:ext cx="4483477" cy="1510144"/>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数据 9"/>
              <p:cNvSpPr/>
              <p:nvPr/>
            </p:nvSpPr>
            <p:spPr>
              <a:xfrm>
                <a:off x="498868" y="4798793"/>
                <a:ext cx="4483477" cy="1510144"/>
              </a:xfrm>
              <a:prstGeom prst="flowChartInputOutput">
                <a:avLst/>
              </a:prstGeom>
              <a:gradFill flip="none" rotWithShape="1">
                <a:gsLst>
                  <a:gs pos="0">
                    <a:schemeClr val="accent1">
                      <a:lumMod val="67000"/>
                    </a:schemeClr>
                  </a:gs>
                  <a:gs pos="42000">
                    <a:srgbClr val="4F8DC5"/>
                  </a:gs>
                  <a:gs pos="66000">
                    <a:schemeClr val="accent1">
                      <a:lumMod val="97000"/>
                      <a:lumOff val="3000"/>
                    </a:schemeClr>
                  </a:gs>
                  <a:gs pos="100000">
                    <a:schemeClr val="accent1">
                      <a:lumMod val="60000"/>
                      <a:lumOff val="40000"/>
                    </a:schemeClr>
                  </a:gs>
                </a:gsLst>
                <a:lin ang="16200000" scaled="1"/>
                <a:tileRect/>
              </a:gradFill>
              <a:ln w="25400" cap="rnd">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16" idx="5"/>
              </p:cNvCxnSpPr>
              <p:nvPr/>
            </p:nvCxnSpPr>
            <p:spPr>
              <a:xfrm>
                <a:off x="2051707" y="2735620"/>
                <a:ext cx="688899" cy="512930"/>
              </a:xfrm>
              <a:prstGeom prst="line">
                <a:avLst/>
              </a:prstGeom>
              <a:ln w="38100"/>
            </p:spPr>
            <p:style>
              <a:lnRef idx="3">
                <a:schemeClr val="dk1"/>
              </a:lnRef>
              <a:fillRef idx="0">
                <a:schemeClr val="dk1"/>
              </a:fillRef>
              <a:effectRef idx="2">
                <a:schemeClr val="dk1"/>
              </a:effectRef>
              <a:fontRef idx="minor">
                <a:schemeClr val="tx1"/>
              </a:fontRef>
            </p:style>
          </p:cxnSp>
          <p:sp>
            <p:nvSpPr>
              <p:cNvPr id="12" name="椭圆 11"/>
              <p:cNvSpPr/>
              <p:nvPr/>
            </p:nvSpPr>
            <p:spPr>
              <a:xfrm>
                <a:off x="2582366" y="3032650"/>
                <a:ext cx="431800" cy="431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b</a:t>
                </a:r>
                <a:endParaRPr lang="zh-CN" altLang="en-US" sz="3200" b="1" dirty="0"/>
              </a:p>
            </p:txBody>
          </p:sp>
          <p:cxnSp>
            <p:nvCxnSpPr>
              <p:cNvPr id="13" name="直接连接符 12"/>
              <p:cNvCxnSpPr>
                <a:stCxn id="12" idx="6"/>
              </p:cNvCxnSpPr>
              <p:nvPr/>
            </p:nvCxnSpPr>
            <p:spPr>
              <a:xfrm flipV="1">
                <a:off x="3014166" y="2715727"/>
                <a:ext cx="1059752" cy="532823"/>
              </a:xfrm>
              <a:prstGeom prst="line">
                <a:avLst/>
              </a:prstGeom>
              <a:ln w="38100"/>
            </p:spPr>
            <p:style>
              <a:lnRef idx="3">
                <a:schemeClr val="dk1"/>
              </a:lnRef>
              <a:fillRef idx="0">
                <a:schemeClr val="dk1"/>
              </a:fillRef>
              <a:effectRef idx="2">
                <a:schemeClr val="dk1"/>
              </a:effectRef>
              <a:fontRef idx="minor">
                <a:schemeClr val="tx1"/>
              </a:fontRef>
            </p:style>
          </p:cxnSp>
          <p:sp>
            <p:nvSpPr>
              <p:cNvPr id="14" name="椭圆 13"/>
              <p:cNvSpPr/>
              <p:nvPr/>
            </p:nvSpPr>
            <p:spPr>
              <a:xfrm>
                <a:off x="3858018" y="2499827"/>
                <a:ext cx="431800" cy="431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c</a:t>
                </a:r>
                <a:endParaRPr lang="zh-CN" altLang="en-US" sz="3200" b="1" dirty="0"/>
              </a:p>
            </p:txBody>
          </p:sp>
          <p:cxnSp>
            <p:nvCxnSpPr>
              <p:cNvPr id="15" name="直接连接符 14"/>
              <p:cNvCxnSpPr/>
              <p:nvPr/>
            </p:nvCxnSpPr>
            <p:spPr>
              <a:xfrm>
                <a:off x="1885188" y="2858318"/>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sp>
            <p:nvSpPr>
              <p:cNvPr id="16" name="椭圆 15"/>
              <p:cNvSpPr/>
              <p:nvPr/>
            </p:nvSpPr>
            <p:spPr>
              <a:xfrm>
                <a:off x="1683143" y="2367056"/>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a</a:t>
                </a:r>
                <a:endParaRPr lang="zh-CN" altLang="en-US" sz="3200" b="1" dirty="0"/>
              </a:p>
            </p:txBody>
          </p:sp>
          <p:sp>
            <p:nvSpPr>
              <p:cNvPr id="17" name="椭圆 16"/>
              <p:cNvSpPr/>
              <p:nvPr/>
            </p:nvSpPr>
            <p:spPr>
              <a:xfrm>
                <a:off x="1683143" y="5040984"/>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a</a:t>
                </a:r>
                <a:endParaRPr lang="zh-CN" altLang="en-US" sz="3200" b="1" dirty="0"/>
              </a:p>
            </p:txBody>
          </p:sp>
          <p:sp>
            <p:nvSpPr>
              <p:cNvPr id="18" name="椭圆 17"/>
              <p:cNvSpPr/>
              <p:nvPr/>
            </p:nvSpPr>
            <p:spPr>
              <a:xfrm>
                <a:off x="2582366" y="5706578"/>
                <a:ext cx="431800" cy="431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b</a:t>
                </a:r>
                <a:endParaRPr lang="zh-CN" altLang="en-US" sz="3200" b="1" dirty="0"/>
              </a:p>
            </p:txBody>
          </p:sp>
          <p:sp>
            <p:nvSpPr>
              <p:cNvPr id="19" name="椭圆 18"/>
              <p:cNvSpPr/>
              <p:nvPr/>
            </p:nvSpPr>
            <p:spPr>
              <a:xfrm>
                <a:off x="3858018" y="5173755"/>
                <a:ext cx="431800" cy="431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c</a:t>
                </a:r>
                <a:endParaRPr lang="zh-CN" altLang="en-US" sz="3200" b="1" dirty="0"/>
              </a:p>
            </p:txBody>
          </p:sp>
          <p:cxnSp>
            <p:nvCxnSpPr>
              <p:cNvPr id="20" name="直接连接符 19"/>
              <p:cNvCxnSpPr/>
              <p:nvPr/>
            </p:nvCxnSpPr>
            <p:spPr>
              <a:xfrm>
                <a:off x="2781881" y="3523339"/>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a:off x="4073918" y="3009848"/>
                <a:ext cx="0" cy="2125639"/>
              </a:xfrm>
              <a:prstGeom prst="line">
                <a:avLst/>
              </a:prstGeom>
              <a:ln w="38100" cap="rnd">
                <a:solidFill>
                  <a:schemeClr val="tx1">
                    <a:lumMod val="75000"/>
                    <a:lumOff val="25000"/>
                  </a:schemeClr>
                </a:solidFill>
                <a:prstDash val="dash"/>
                <a:round/>
              </a:ln>
            </p:spPr>
            <p:style>
              <a:lnRef idx="3">
                <a:schemeClr val="dk1"/>
              </a:lnRef>
              <a:fillRef idx="0">
                <a:schemeClr val="dk1"/>
              </a:fillRef>
              <a:effectRef idx="2">
                <a:schemeClr val="dk1"/>
              </a:effectRef>
              <a:fontRef idx="minor">
                <a:schemeClr val="tx1"/>
              </a:fontRef>
            </p:style>
          </p:cxnSp>
        </p:grpSp>
        <p:sp>
          <p:nvSpPr>
            <p:cNvPr id="7" name="文本框 6"/>
            <p:cNvSpPr txBox="1"/>
            <p:nvPr/>
          </p:nvSpPr>
          <p:spPr>
            <a:xfrm>
              <a:off x="10455085" y="989853"/>
              <a:ext cx="1105393" cy="369332"/>
            </a:xfrm>
            <a:prstGeom prst="rect">
              <a:avLst/>
            </a:prstGeom>
            <a:noFill/>
          </p:spPr>
          <p:txBody>
            <a:bodyPr wrap="square" rtlCol="0">
              <a:spAutoFit/>
            </a:bodyPr>
            <a:lstStyle/>
            <a:p>
              <a:pPr algn="ctr"/>
              <a:r>
                <a:rPr lang="en-US" altLang="zh-CN" b="1" dirty="0" smtClean="0"/>
                <a:t>Layer 1</a:t>
              </a:r>
              <a:endParaRPr lang="zh-CN" altLang="en-US" b="1" dirty="0"/>
            </a:p>
          </p:txBody>
        </p:sp>
        <p:sp>
          <p:nvSpPr>
            <p:cNvPr id="8" name="文本框 7"/>
            <p:cNvSpPr txBox="1"/>
            <p:nvPr/>
          </p:nvSpPr>
          <p:spPr>
            <a:xfrm>
              <a:off x="10609834" y="3185694"/>
              <a:ext cx="1105393" cy="369332"/>
            </a:xfrm>
            <a:prstGeom prst="rect">
              <a:avLst/>
            </a:prstGeom>
            <a:noFill/>
          </p:spPr>
          <p:txBody>
            <a:bodyPr wrap="square" rtlCol="0">
              <a:spAutoFit/>
            </a:bodyPr>
            <a:lstStyle/>
            <a:p>
              <a:pPr algn="ctr"/>
              <a:r>
                <a:rPr lang="en-US" altLang="zh-CN" b="1" dirty="0" smtClean="0"/>
                <a:t>Layer 2</a:t>
              </a:r>
              <a:endParaRPr lang="zh-CN" altLang="en-US" b="1" dirty="0"/>
            </a:p>
          </p:txBody>
        </p:sp>
      </p:grpSp>
      <p:sp>
        <p:nvSpPr>
          <p:cNvPr id="22" name="圆角矩形 21"/>
          <p:cNvSpPr/>
          <p:nvPr/>
        </p:nvSpPr>
        <p:spPr>
          <a:xfrm>
            <a:off x="2463800" y="2092040"/>
            <a:ext cx="1511300" cy="11416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234121" y="2092040"/>
            <a:ext cx="2319080" cy="11611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灯片编号占位符 6"/>
          <p:cNvSpPr>
            <a:spLocks noGrp="1"/>
          </p:cNvSpPr>
          <p:nvPr>
            <p:ph type="sldNum" sz="quarter" idx="12"/>
          </p:nvPr>
        </p:nvSpPr>
        <p:spPr>
          <a:xfrm>
            <a:off x="8610600" y="6356350"/>
            <a:ext cx="2743200" cy="365125"/>
          </a:xfrm>
        </p:spPr>
        <p:txBody>
          <a:bodyPr/>
          <a:lstStyle/>
          <a:p>
            <a:pPr>
              <a:defRPr/>
            </a:pPr>
            <a:fld id="{F0A9809E-90CD-4D45-A221-C1A02AD0F25F}" type="slidenum">
              <a:rPr lang="zh-CN" altLang="en-US" smtClean="0"/>
              <a:pPr>
                <a:defRPr/>
              </a:pPr>
              <a:t>54</a:t>
            </a:fld>
            <a:endParaRPr lang="zh-CN" altLang="en-US"/>
          </a:p>
        </p:txBody>
      </p:sp>
    </p:spTree>
    <p:extLst>
      <p:ext uri="{BB962C8B-B14F-4D97-AF65-F5344CB8AC3E}">
        <p14:creationId xmlns:p14="http://schemas.microsoft.com/office/powerpoint/2010/main" val="38346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heel(1)">
                                      <p:cBhvr>
                                        <p:cTn id="19" dur="75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par>
                          <p:cTn id="25" fill="hold">
                            <p:stCondLst>
                              <p:cond delay="500"/>
                            </p:stCondLst>
                            <p:childTnLst>
                              <p:par>
                                <p:cTn id="26" presetID="21" presetClass="entr" presetSubtype="1"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heel(1)">
                                      <p:cBhvr>
                                        <p:cTn id="28" dur="75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47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27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
        <p:nvSpPr>
          <p:cNvPr id="3" name="灯片编号占位符 2"/>
          <p:cNvSpPr>
            <a:spLocks noGrp="1"/>
          </p:cNvSpPr>
          <p:nvPr>
            <p:ph type="sldNum" sz="quarter" idx="12"/>
          </p:nvPr>
        </p:nvSpPr>
        <p:spPr/>
        <p:txBody>
          <a:bodyPr/>
          <a:lstStyle/>
          <a:p>
            <a:fld id="{88413682-CD23-4EBB-B68D-B3BFF0A874F3}" type="slidenum">
              <a:rPr lang="zh-CN" altLang="en-US" smtClean="0"/>
              <a:t>59</a:t>
            </a:fld>
            <a:endParaRPr lang="zh-CN" altLang="en-US"/>
          </a:p>
        </p:txBody>
      </p:sp>
    </p:spTree>
    <p:extLst>
      <p:ext uri="{BB962C8B-B14F-4D97-AF65-F5344CB8AC3E}">
        <p14:creationId xmlns:p14="http://schemas.microsoft.com/office/powerpoint/2010/main" val="31212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16758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Exist Solution</a:t>
            </a:r>
          </a:p>
        </p:txBody>
      </p:sp>
      <p:sp>
        <p:nvSpPr>
          <p:cNvPr id="3" name="矩形 2"/>
          <p:cNvSpPr/>
          <p:nvPr/>
        </p:nvSpPr>
        <p:spPr>
          <a:xfrm>
            <a:off x="3026099" y="508085"/>
            <a:ext cx="3424912"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In-Memory Algorithm</a:t>
            </a:r>
          </a:p>
        </p:txBody>
      </p:sp>
      <p:sp>
        <p:nvSpPr>
          <p:cNvPr id="44" name="椭圆 43"/>
          <p:cNvSpPr/>
          <p:nvPr/>
        </p:nvSpPr>
        <p:spPr>
          <a:xfrm>
            <a:off x="700130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5" name="椭圆 44"/>
          <p:cNvSpPr/>
          <p:nvPr/>
        </p:nvSpPr>
        <p:spPr>
          <a:xfrm>
            <a:off x="7001304" y="284211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6" name="椭圆 45"/>
          <p:cNvSpPr/>
          <p:nvPr/>
        </p:nvSpPr>
        <p:spPr>
          <a:xfrm>
            <a:off x="7001304" y="3991897"/>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7" name="椭圆 46"/>
          <p:cNvSpPr/>
          <p:nvPr/>
        </p:nvSpPr>
        <p:spPr>
          <a:xfrm>
            <a:off x="8331403" y="2842115"/>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8" name="椭圆 47"/>
          <p:cNvSpPr/>
          <p:nvPr/>
        </p:nvSpPr>
        <p:spPr>
          <a:xfrm>
            <a:off x="833183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0" name="椭圆 49"/>
          <p:cNvSpPr/>
          <p:nvPr/>
        </p:nvSpPr>
        <p:spPr>
          <a:xfrm>
            <a:off x="9663281"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2" name="椭圆 51"/>
          <p:cNvSpPr/>
          <p:nvPr/>
        </p:nvSpPr>
        <p:spPr>
          <a:xfrm>
            <a:off x="11552200" y="174267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3" name="椭圆 52"/>
          <p:cNvSpPr/>
          <p:nvPr/>
        </p:nvSpPr>
        <p:spPr>
          <a:xfrm>
            <a:off x="10548453"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4" name="椭圆 53"/>
          <p:cNvSpPr/>
          <p:nvPr/>
        </p:nvSpPr>
        <p:spPr>
          <a:xfrm>
            <a:off x="11552200"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cxnSp>
        <p:nvCxnSpPr>
          <p:cNvPr id="56" name="直接连接符 55"/>
          <p:cNvCxnSpPr>
            <a:stCxn id="46" idx="0"/>
            <a:endCxn id="45" idx="4"/>
          </p:cNvCxnSpPr>
          <p:nvPr/>
        </p:nvCxnSpPr>
        <p:spPr>
          <a:xfrm flipV="1">
            <a:off x="7117904" y="3075316"/>
            <a:ext cx="0" cy="91658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5" idx="0"/>
            <a:endCxn id="44" idx="4"/>
          </p:cNvCxnSpPr>
          <p:nvPr/>
        </p:nvCxnSpPr>
        <p:spPr>
          <a:xfrm flipV="1">
            <a:off x="7117904" y="1959611"/>
            <a:ext cx="0" cy="88250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90"/>
          <p:cNvCxnSpPr>
            <a:stCxn id="46" idx="2"/>
            <a:endCxn id="44" idx="2"/>
          </p:cNvCxnSpPr>
          <p:nvPr/>
        </p:nvCxnSpPr>
        <p:spPr>
          <a:xfrm rot="10800000">
            <a:off x="7001304" y="1843011"/>
            <a:ext cx="12700" cy="2265486"/>
          </a:xfrm>
          <a:prstGeom prst="curvedConnector3">
            <a:avLst>
              <a:gd name="adj1" fmla="val 1800000"/>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2"/>
            <a:endCxn id="44" idx="6"/>
          </p:cNvCxnSpPr>
          <p:nvPr/>
        </p:nvCxnSpPr>
        <p:spPr>
          <a:xfrm flipH="1">
            <a:off x="7234504" y="1843011"/>
            <a:ext cx="1097330"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7" idx="2"/>
            <a:endCxn id="45" idx="6"/>
          </p:cNvCxnSpPr>
          <p:nvPr/>
        </p:nvCxnSpPr>
        <p:spPr>
          <a:xfrm flipH="1">
            <a:off x="7234504" y="2958715"/>
            <a:ext cx="1096899" cy="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7" idx="3"/>
            <a:endCxn id="46" idx="6"/>
          </p:cNvCxnSpPr>
          <p:nvPr/>
        </p:nvCxnSpPr>
        <p:spPr>
          <a:xfrm flipH="1">
            <a:off x="7234504" y="3041164"/>
            <a:ext cx="1131050" cy="1067333"/>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7" idx="0"/>
            <a:endCxn id="48" idx="4"/>
          </p:cNvCxnSpPr>
          <p:nvPr/>
        </p:nvCxnSpPr>
        <p:spPr>
          <a:xfrm flipV="1">
            <a:off x="8448003" y="1959611"/>
            <a:ext cx="431" cy="88250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1"/>
            <a:endCxn id="44" idx="5"/>
          </p:cNvCxnSpPr>
          <p:nvPr/>
        </p:nvCxnSpPr>
        <p:spPr>
          <a:xfrm flipH="1" flipV="1">
            <a:off x="7200353" y="1925460"/>
            <a:ext cx="1165201" cy="95080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45" idx="7"/>
          </p:cNvCxnSpPr>
          <p:nvPr/>
        </p:nvCxnSpPr>
        <p:spPr>
          <a:xfrm flipH="1">
            <a:off x="7200353" y="1913181"/>
            <a:ext cx="1116536" cy="96308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46" idx="7"/>
          </p:cNvCxnSpPr>
          <p:nvPr/>
        </p:nvCxnSpPr>
        <p:spPr>
          <a:xfrm flipH="1">
            <a:off x="7200353" y="1975876"/>
            <a:ext cx="1163532" cy="205017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1"/>
            <a:endCxn id="50" idx="5"/>
          </p:cNvCxnSpPr>
          <p:nvPr/>
        </p:nvCxnSpPr>
        <p:spPr>
          <a:xfrm flipH="1" flipV="1">
            <a:off x="9862330" y="1925460"/>
            <a:ext cx="720274"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4" idx="2"/>
            <a:endCxn id="53" idx="6"/>
          </p:cNvCxnSpPr>
          <p:nvPr/>
        </p:nvCxnSpPr>
        <p:spPr>
          <a:xfrm flipH="1">
            <a:off x="10781653" y="2945951"/>
            <a:ext cx="770547"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54" idx="0"/>
            <a:endCxn id="52" idx="4"/>
          </p:cNvCxnSpPr>
          <p:nvPr/>
        </p:nvCxnSpPr>
        <p:spPr>
          <a:xfrm flipV="1">
            <a:off x="11668800" y="1975876"/>
            <a:ext cx="0" cy="85347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2" idx="2"/>
            <a:endCxn id="50" idx="6"/>
          </p:cNvCxnSpPr>
          <p:nvPr/>
        </p:nvCxnSpPr>
        <p:spPr>
          <a:xfrm flipH="1" flipV="1">
            <a:off x="9896481" y="1843011"/>
            <a:ext cx="1655719" cy="162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2" idx="3"/>
            <a:endCxn id="53" idx="7"/>
          </p:cNvCxnSpPr>
          <p:nvPr/>
        </p:nvCxnSpPr>
        <p:spPr>
          <a:xfrm flipH="1">
            <a:off x="10747502" y="1941725"/>
            <a:ext cx="838849" cy="92177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4" idx="1"/>
            <a:endCxn id="50" idx="5"/>
          </p:cNvCxnSpPr>
          <p:nvPr/>
        </p:nvCxnSpPr>
        <p:spPr>
          <a:xfrm flipH="1" flipV="1">
            <a:off x="9862330" y="1925460"/>
            <a:ext cx="1724021"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886132" y="1334725"/>
            <a:ext cx="463544" cy="461665"/>
          </a:xfrm>
          <a:prstGeom prst="rect">
            <a:avLst/>
          </a:prstGeom>
          <a:noFill/>
        </p:spPr>
        <p:txBody>
          <a:bodyPr wrap="square" rtlCol="0">
            <a:spAutoFit/>
          </a:bodyPr>
          <a:lstStyle/>
          <a:p>
            <a:pPr algn="ctr"/>
            <a:r>
              <a:rPr lang="en-US" altLang="zh-CN" sz="2400" i="1" dirty="0"/>
              <a:t>a</a:t>
            </a:r>
            <a:endParaRPr lang="zh-CN" altLang="en-US" sz="2400" i="1" dirty="0"/>
          </a:p>
        </p:txBody>
      </p:sp>
      <p:sp>
        <p:nvSpPr>
          <p:cNvPr id="83" name="文本框 82"/>
          <p:cNvSpPr txBox="1"/>
          <p:nvPr/>
        </p:nvSpPr>
        <p:spPr>
          <a:xfrm>
            <a:off x="6711302" y="2996616"/>
            <a:ext cx="463544" cy="461665"/>
          </a:xfrm>
          <a:prstGeom prst="rect">
            <a:avLst/>
          </a:prstGeom>
          <a:noFill/>
        </p:spPr>
        <p:txBody>
          <a:bodyPr wrap="square" rtlCol="0">
            <a:spAutoFit/>
          </a:bodyPr>
          <a:lstStyle/>
          <a:p>
            <a:pPr algn="ctr"/>
            <a:r>
              <a:rPr lang="en-US" altLang="zh-CN" sz="2400" i="1" dirty="0"/>
              <a:t>b</a:t>
            </a:r>
            <a:endParaRPr lang="zh-CN" altLang="en-US" sz="2400" i="1" dirty="0"/>
          </a:p>
        </p:txBody>
      </p:sp>
      <p:sp>
        <p:nvSpPr>
          <p:cNvPr id="84" name="文本框 83"/>
          <p:cNvSpPr txBox="1"/>
          <p:nvPr/>
        </p:nvSpPr>
        <p:spPr>
          <a:xfrm>
            <a:off x="6886132" y="4105122"/>
            <a:ext cx="463544" cy="461665"/>
          </a:xfrm>
          <a:prstGeom prst="rect">
            <a:avLst/>
          </a:prstGeom>
          <a:noFill/>
        </p:spPr>
        <p:txBody>
          <a:bodyPr wrap="square" rtlCol="0">
            <a:spAutoFit/>
          </a:bodyPr>
          <a:lstStyle/>
          <a:p>
            <a:pPr algn="ctr"/>
            <a:r>
              <a:rPr lang="en-US" altLang="zh-CN" sz="2400" i="1" dirty="0"/>
              <a:t>c</a:t>
            </a:r>
            <a:endParaRPr lang="zh-CN" altLang="en-US" sz="2400" i="1" dirty="0"/>
          </a:p>
        </p:txBody>
      </p:sp>
      <p:sp>
        <p:nvSpPr>
          <p:cNvPr id="86" name="文本框 85"/>
          <p:cNvSpPr txBox="1"/>
          <p:nvPr/>
        </p:nvSpPr>
        <p:spPr>
          <a:xfrm>
            <a:off x="8381226" y="2518437"/>
            <a:ext cx="429059" cy="461665"/>
          </a:xfrm>
          <a:prstGeom prst="rect">
            <a:avLst/>
          </a:prstGeom>
          <a:noFill/>
        </p:spPr>
        <p:txBody>
          <a:bodyPr wrap="square" rtlCol="0">
            <a:spAutoFit/>
          </a:bodyPr>
          <a:lstStyle/>
          <a:p>
            <a:pPr algn="ctr"/>
            <a:r>
              <a:rPr lang="en-US" altLang="zh-CN" sz="2400" i="1" dirty="0"/>
              <a:t>d</a:t>
            </a:r>
            <a:endParaRPr lang="zh-CN" altLang="en-US" sz="2400" i="1" dirty="0"/>
          </a:p>
        </p:txBody>
      </p:sp>
      <p:sp>
        <p:nvSpPr>
          <p:cNvPr id="87" name="文本框 86"/>
          <p:cNvSpPr txBox="1"/>
          <p:nvPr/>
        </p:nvSpPr>
        <p:spPr>
          <a:xfrm>
            <a:off x="8381226" y="1337108"/>
            <a:ext cx="429059" cy="461665"/>
          </a:xfrm>
          <a:prstGeom prst="rect">
            <a:avLst/>
          </a:prstGeom>
          <a:noFill/>
        </p:spPr>
        <p:txBody>
          <a:bodyPr wrap="square" rtlCol="0">
            <a:spAutoFit/>
          </a:bodyPr>
          <a:lstStyle/>
          <a:p>
            <a:pPr algn="ctr"/>
            <a:r>
              <a:rPr lang="en-US" altLang="zh-CN" sz="2400" i="1" dirty="0"/>
              <a:t>e</a:t>
            </a:r>
            <a:endParaRPr lang="zh-CN" altLang="en-US" sz="2400" i="1" dirty="0"/>
          </a:p>
        </p:txBody>
      </p:sp>
      <p:sp>
        <p:nvSpPr>
          <p:cNvPr id="88" name="文本框 87"/>
          <p:cNvSpPr txBox="1"/>
          <p:nvPr/>
        </p:nvSpPr>
        <p:spPr>
          <a:xfrm>
            <a:off x="9547192" y="1337108"/>
            <a:ext cx="429059" cy="461665"/>
          </a:xfrm>
          <a:prstGeom prst="rect">
            <a:avLst/>
          </a:prstGeom>
          <a:noFill/>
        </p:spPr>
        <p:txBody>
          <a:bodyPr wrap="square" rtlCol="0">
            <a:spAutoFit/>
          </a:bodyPr>
          <a:lstStyle/>
          <a:p>
            <a:pPr algn="ctr"/>
            <a:r>
              <a:rPr lang="en-US" altLang="zh-CN" sz="2400" i="1" dirty="0"/>
              <a:t>f</a:t>
            </a:r>
            <a:endParaRPr lang="zh-CN" altLang="en-US" sz="2400" i="1" dirty="0"/>
          </a:p>
        </p:txBody>
      </p:sp>
      <p:sp>
        <p:nvSpPr>
          <p:cNvPr id="91" name="文本框 90"/>
          <p:cNvSpPr txBox="1"/>
          <p:nvPr/>
        </p:nvSpPr>
        <p:spPr>
          <a:xfrm>
            <a:off x="10467979" y="2996616"/>
            <a:ext cx="429059" cy="461665"/>
          </a:xfrm>
          <a:prstGeom prst="rect">
            <a:avLst/>
          </a:prstGeom>
          <a:noFill/>
        </p:spPr>
        <p:txBody>
          <a:bodyPr wrap="square" rtlCol="0">
            <a:spAutoFit/>
          </a:bodyPr>
          <a:lstStyle/>
          <a:p>
            <a:pPr algn="ctr"/>
            <a:r>
              <a:rPr lang="en-US" altLang="zh-CN" sz="2400" i="1" dirty="0"/>
              <a:t>h</a:t>
            </a:r>
            <a:endParaRPr lang="zh-CN" altLang="en-US" sz="2400" i="1" dirty="0"/>
          </a:p>
        </p:txBody>
      </p:sp>
      <p:sp>
        <p:nvSpPr>
          <p:cNvPr id="92" name="文本框 91"/>
          <p:cNvSpPr txBox="1"/>
          <p:nvPr/>
        </p:nvSpPr>
        <p:spPr>
          <a:xfrm>
            <a:off x="11762941" y="2810331"/>
            <a:ext cx="429059" cy="461665"/>
          </a:xfrm>
          <a:prstGeom prst="rect">
            <a:avLst/>
          </a:prstGeom>
          <a:noFill/>
        </p:spPr>
        <p:txBody>
          <a:bodyPr wrap="square" rtlCol="0">
            <a:spAutoFit/>
          </a:bodyPr>
          <a:lstStyle/>
          <a:p>
            <a:pPr algn="ctr"/>
            <a:r>
              <a:rPr lang="en-US" altLang="zh-CN" sz="2400" i="1" dirty="0"/>
              <a:t>i</a:t>
            </a:r>
            <a:endParaRPr lang="zh-CN" altLang="en-US" sz="2400" i="1" dirty="0"/>
          </a:p>
        </p:txBody>
      </p:sp>
      <p:sp>
        <p:nvSpPr>
          <p:cNvPr id="93" name="文本框 92"/>
          <p:cNvSpPr txBox="1"/>
          <p:nvPr/>
        </p:nvSpPr>
        <p:spPr>
          <a:xfrm>
            <a:off x="11712693" y="1367056"/>
            <a:ext cx="429059" cy="461665"/>
          </a:xfrm>
          <a:prstGeom prst="rect">
            <a:avLst/>
          </a:prstGeom>
          <a:noFill/>
        </p:spPr>
        <p:txBody>
          <a:bodyPr wrap="square" rtlCol="0">
            <a:spAutoFit/>
          </a:bodyPr>
          <a:lstStyle/>
          <a:p>
            <a:pPr algn="ctr"/>
            <a:r>
              <a:rPr lang="en-US" altLang="zh-CN" sz="2400" i="1" dirty="0"/>
              <a:t>j</a:t>
            </a:r>
            <a:endParaRPr lang="zh-CN" altLang="en-US" sz="2400" i="1" dirty="0"/>
          </a:p>
        </p:txBody>
      </p:sp>
      <mc:AlternateContent xmlns:mc="http://schemas.openxmlformats.org/markup-compatibility/2006" xmlns:a14="http://schemas.microsoft.com/office/drawing/2010/main">
        <mc:Choice Requires="a14">
          <p:sp>
            <p:nvSpPr>
              <p:cNvPr id="95" name="文本框 94"/>
              <p:cNvSpPr txBox="1"/>
              <p:nvPr/>
            </p:nvSpPr>
            <p:spPr>
              <a:xfrm>
                <a:off x="550720" y="2208836"/>
                <a:ext cx="4046108"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𝑠𝑢𝑝𝑝𝑜𝑟𝑡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 |</m:t>
                      </m:r>
                    </m:oMath>
                  </m:oMathPara>
                </a14:m>
                <a:endParaRPr lang="zh-CN" altLang="en-US" sz="2000" dirty="0"/>
              </a:p>
            </p:txBody>
          </p:sp>
        </mc:Choice>
        <mc:Fallback xmlns="">
          <p:sp>
            <p:nvSpPr>
              <p:cNvPr id="95" name="文本框 94"/>
              <p:cNvSpPr txBox="1">
                <a:spLocks noRot="1" noChangeAspect="1" noMove="1" noResize="1" noEditPoints="1" noAdjustHandles="1" noChangeArrowheads="1" noChangeShapeType="1" noTextEdit="1"/>
              </p:cNvSpPr>
              <p:nvPr/>
            </p:nvSpPr>
            <p:spPr>
              <a:xfrm>
                <a:off x="550720" y="2208836"/>
                <a:ext cx="4046108" cy="347403"/>
              </a:xfrm>
              <a:prstGeom prst="rect">
                <a:avLst/>
              </a:prstGeom>
              <a:blipFill rotWithShape="0">
                <a:blip r:embed="rId3"/>
                <a:stretch>
                  <a:fillRect l="-1355" r="-165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1600587" y="2796561"/>
                <a:ext cx="2211635"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solidFill>
                            <a:srgbClr val="00B050"/>
                          </a:solidFill>
                          <a:latin typeface="Cambria Math" panose="02040503050406030204" pitchFamily="18" charset="0"/>
                        </a:rPr>
                        <m:t>𝑛𝑏</m:t>
                      </m:r>
                      <m:d>
                        <m:dPr>
                          <m:ctrlPr>
                            <a:rPr lang="en-US" altLang="zh-CN" sz="2000" i="1" smtClean="0">
                              <a:solidFill>
                                <a:srgbClr val="00B050"/>
                              </a:solidFill>
                              <a:latin typeface="Cambria Math" panose="02040503050406030204" pitchFamily="18" charset="0"/>
                            </a:rPr>
                          </m:ctrlPr>
                        </m:dPr>
                        <m:e>
                          <m:r>
                            <a:rPr lang="en-US" altLang="zh-CN" sz="2000" i="1">
                              <a:solidFill>
                                <a:srgbClr val="00B050"/>
                              </a:solidFill>
                              <a:latin typeface="Cambria Math" panose="02040503050406030204" pitchFamily="18" charset="0"/>
                            </a:rPr>
                            <m:t>𝑎</m:t>
                          </m:r>
                        </m:e>
                      </m:d>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𝑒</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𝑑</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𝑏</m:t>
                      </m:r>
                      <m:r>
                        <a:rPr lang="en-US" altLang="zh-CN" sz="2000" b="0" i="1" smtClean="0">
                          <a:solidFill>
                            <a:srgbClr val="00B050"/>
                          </a:solidFill>
                          <a:latin typeface="Cambria Math" panose="02040503050406030204" pitchFamily="18" charset="0"/>
                        </a:rPr>
                        <m:t>,</m:t>
                      </m:r>
                      <m:r>
                        <a:rPr lang="en-US" altLang="zh-CN" sz="2000" b="0" i="1" smtClean="0">
                          <a:solidFill>
                            <a:srgbClr val="00B050"/>
                          </a:solidFill>
                          <a:latin typeface="Cambria Math" panose="02040503050406030204" pitchFamily="18" charset="0"/>
                        </a:rPr>
                        <m:t>𝑐</m:t>
                      </m:r>
                      <m:r>
                        <a:rPr lang="en-US" altLang="zh-CN" sz="2000" b="0" i="1" smtClean="0">
                          <a:solidFill>
                            <a:srgbClr val="00B050"/>
                          </a:solidFill>
                          <a:latin typeface="Cambria Math" panose="02040503050406030204" pitchFamily="18" charset="0"/>
                        </a:rPr>
                        <m:t>}</m:t>
                      </m:r>
                    </m:oMath>
                  </m:oMathPara>
                </a14:m>
                <a:endParaRPr lang="zh-CN" altLang="en-US" sz="2000" dirty="0">
                  <a:solidFill>
                    <a:srgbClr val="00B050"/>
                  </a:solidFill>
                </a:endParaRPr>
              </a:p>
            </p:txBody>
          </p:sp>
        </mc:Choice>
        <mc:Fallback xmlns="">
          <p:sp>
            <p:nvSpPr>
              <p:cNvPr id="96" name="矩形 95"/>
              <p:cNvSpPr>
                <a:spLocks noRot="1" noChangeAspect="1" noMove="1" noResize="1" noEditPoints="1" noAdjustHandles="1" noChangeArrowheads="1" noChangeShapeType="1" noTextEdit="1"/>
              </p:cNvSpPr>
              <p:nvPr/>
            </p:nvSpPr>
            <p:spPr>
              <a:xfrm>
                <a:off x="1600587" y="2796561"/>
                <a:ext cx="2211635" cy="400110"/>
              </a:xfrm>
              <a:prstGeom prst="rect">
                <a:avLst/>
              </a:prstGeom>
              <a:blipFill rotWithShape="0">
                <a:blip r:embed="rId4"/>
                <a:stretch>
                  <a:fillRect r="-82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1600587" y="3314381"/>
                <a:ext cx="2275559"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i="1" smtClean="0">
                          <a:solidFill>
                            <a:srgbClr val="FF0000"/>
                          </a:solidFill>
                          <a:latin typeface="Cambria Math" panose="02040503050406030204" pitchFamily="18" charset="0"/>
                        </a:rPr>
                        <m:t>𝑛𝑏</m:t>
                      </m:r>
                      <m:d>
                        <m:dPr>
                          <m:ctrlPr>
                            <a:rPr lang="en-US" altLang="zh-CN" sz="200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𝑏</m:t>
                          </m:r>
                        </m:e>
                      </m:d>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𝑎</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𝑒</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𝑑</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𝑐</m:t>
                      </m:r>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1600587" y="3314381"/>
                <a:ext cx="2275559" cy="400110"/>
              </a:xfrm>
              <a:prstGeom prst="rect">
                <a:avLst/>
              </a:prstGeom>
              <a:blipFill rotWithShape="0">
                <a:blip r:embed="rId5"/>
                <a:stretch>
                  <a:fillRect b="-15385"/>
                </a:stretch>
              </a:blipFill>
            </p:spPr>
            <p:txBody>
              <a:bodyPr/>
              <a:lstStyle/>
              <a:p>
                <a:r>
                  <a:rPr lang="zh-CN" altLang="en-US">
                    <a:noFill/>
                  </a:rPr>
                  <a:t> </a:t>
                </a:r>
              </a:p>
            </p:txBody>
          </p:sp>
        </mc:Fallback>
      </mc:AlternateContent>
      <p:sp>
        <p:nvSpPr>
          <p:cNvPr id="98" name="矩形 97"/>
          <p:cNvSpPr/>
          <p:nvPr/>
        </p:nvSpPr>
        <p:spPr>
          <a:xfrm>
            <a:off x="4612500" y="2167892"/>
            <a:ext cx="494046" cy="461665"/>
          </a:xfrm>
          <a:prstGeom prst="rect">
            <a:avLst/>
          </a:prstGeom>
        </p:spPr>
        <p:txBody>
          <a:bodyPr wrap="none">
            <a:spAutoFit/>
          </a:bodyPr>
          <a:lstStyle/>
          <a:p>
            <a:r>
              <a:rPr lang="en-US" altLang="zh-CN" sz="2400" b="1" dirty="0">
                <a:solidFill>
                  <a:srgbClr val="FF0000"/>
                </a:solidFill>
              </a:rPr>
              <a:t>=3</a:t>
            </a:r>
            <a:endParaRPr lang="zh-CN" altLang="en-US" sz="2400" b="1" dirty="0">
              <a:solidFill>
                <a:srgbClr val="FF0000"/>
              </a:solidFill>
            </a:endParaRPr>
          </a:p>
        </p:txBody>
      </p:sp>
      <mc:AlternateContent xmlns:mc="http://schemas.openxmlformats.org/markup-compatibility/2006" xmlns:a14="http://schemas.microsoft.com/office/drawing/2010/main">
        <mc:Choice Requires="a14">
          <p:sp>
            <p:nvSpPr>
              <p:cNvPr id="104" name="矩形 103"/>
              <p:cNvSpPr/>
              <p:nvPr/>
            </p:nvSpPr>
            <p:spPr>
              <a:xfrm>
                <a:off x="509776" y="1513071"/>
                <a:ext cx="2553520"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𝑐𝑜𝑚𝑝𝑢𝑡𝑒</m:t>
                      </m:r>
                      <m:r>
                        <a:rPr lang="en-US" altLang="zh-CN" sz="2000" b="0" i="1" smtClean="0">
                          <a:latin typeface="Cambria Math" panose="02040503050406030204" pitchFamily="18" charset="0"/>
                        </a:rPr>
                        <m:t> </m:t>
                      </m:r>
                      <m:r>
                        <a:rPr lang="en-US" altLang="zh-CN" sz="2000" i="1">
                          <a:latin typeface="Cambria Math" panose="02040503050406030204" pitchFamily="18" charset="0"/>
                        </a:rPr>
                        <m:t>𝑠𝑢𝑝𝑝𝑜𝑟𝑡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e>
                      </m:d>
                    </m:oMath>
                  </m:oMathPara>
                </a14:m>
                <a:endParaRPr lang="zh-CN" altLang="en-US" sz="2000" dirty="0"/>
              </a:p>
            </p:txBody>
          </p:sp>
        </mc:Choice>
        <mc:Fallback xmlns="">
          <p:sp>
            <p:nvSpPr>
              <p:cNvPr id="104" name="矩形 103"/>
              <p:cNvSpPr>
                <a:spLocks noRot="1" noChangeAspect="1" noMove="1" noResize="1" noEditPoints="1" noAdjustHandles="1" noChangeArrowheads="1" noChangeShapeType="1" noTextEdit="1"/>
              </p:cNvSpPr>
              <p:nvPr/>
            </p:nvSpPr>
            <p:spPr>
              <a:xfrm>
                <a:off x="509776" y="1513071"/>
                <a:ext cx="2553520" cy="400110"/>
              </a:xfrm>
              <a:prstGeom prst="rect">
                <a:avLst/>
              </a:prstGeom>
              <a:blipFill rotWithShape="0">
                <a:blip r:embed="rId6"/>
                <a:stretch>
                  <a:fillRect l="-716"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矩形 118"/>
              <p:cNvSpPr/>
              <p:nvPr/>
            </p:nvSpPr>
            <p:spPr>
              <a:xfrm>
                <a:off x="509776" y="4023298"/>
                <a:ext cx="1776512"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𝑅𝑒𝑚𝑜𝑣𝑒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𝑒𝑑𝑔𝑒</m:t>
                      </m:r>
                    </m:oMath>
                  </m:oMathPara>
                </a14:m>
                <a:endParaRPr lang="zh-CN" altLang="en-US" sz="2000" dirty="0"/>
              </a:p>
            </p:txBody>
          </p:sp>
        </mc:Choice>
        <mc:Fallback xmlns="">
          <p:sp>
            <p:nvSpPr>
              <p:cNvPr id="119" name="矩形 118"/>
              <p:cNvSpPr>
                <a:spLocks noRot="1" noChangeAspect="1" noMove="1" noResize="1" noEditPoints="1" noAdjustHandles="1" noChangeArrowheads="1" noChangeShapeType="1" noTextEdit="1"/>
              </p:cNvSpPr>
              <p:nvPr/>
            </p:nvSpPr>
            <p:spPr>
              <a:xfrm>
                <a:off x="509776" y="4023298"/>
                <a:ext cx="1776512" cy="400110"/>
              </a:xfrm>
              <a:prstGeom prst="rect">
                <a:avLst/>
              </a:prstGeom>
              <a:blipFill rotWithShape="0">
                <a:blip r:embed="rId7"/>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119"/>
              <p:cNvSpPr/>
              <p:nvPr/>
            </p:nvSpPr>
            <p:spPr>
              <a:xfrm>
                <a:off x="591817" y="4681416"/>
                <a:ext cx="3388941"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zh-CN" sz="2000" i="1" smtClean="0">
                          <a:latin typeface="Cambria Math" panose="02040503050406030204" pitchFamily="18" charset="0"/>
                        </a:rPr>
                        <m:t>re</m:t>
                      </m:r>
                      <m:r>
                        <a:rPr lang="en-US" altLang="zh-CN" sz="2000" b="0" i="1" smtClean="0">
                          <a:latin typeface="Cambria Math" panose="02040503050406030204" pitchFamily="18" charset="0"/>
                        </a:rPr>
                        <m:t>𝑚𝑜𝑣𝑒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 :</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e>
                      </m:func>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zh-CN" altLang="en-US" sz="2000" dirty="0"/>
              </a:p>
            </p:txBody>
          </p:sp>
        </mc:Choice>
        <mc:Fallback xmlns="">
          <p:sp>
            <p:nvSpPr>
              <p:cNvPr id="120" name="矩形 119"/>
              <p:cNvSpPr>
                <a:spLocks noRot="1" noChangeAspect="1" noMove="1" noResize="1" noEditPoints="1" noAdjustHandles="1" noChangeArrowheads="1" noChangeShapeType="1" noTextEdit="1"/>
              </p:cNvSpPr>
              <p:nvPr/>
            </p:nvSpPr>
            <p:spPr>
              <a:xfrm>
                <a:off x="591817" y="4681416"/>
                <a:ext cx="3388941" cy="400110"/>
              </a:xfrm>
              <a:prstGeom prst="rect">
                <a:avLst/>
              </a:prstGeom>
              <a:blipFill rotWithShape="0">
                <a:blip r:embed="rId8"/>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591817" y="5250035"/>
                <a:ext cx="868443"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=3</m:t>
                      </m:r>
                    </m:oMath>
                  </m:oMathPara>
                </a14:m>
                <a:endParaRPr lang="zh-CN" altLang="en-US" sz="2000" dirty="0"/>
              </a:p>
            </p:txBody>
          </p:sp>
        </mc:Choice>
        <mc:Fallback xmlns="">
          <p:sp>
            <p:nvSpPr>
              <p:cNvPr id="121" name="矩形 120"/>
              <p:cNvSpPr>
                <a:spLocks noRot="1" noChangeAspect="1" noMove="1" noResize="1" noEditPoints="1" noAdjustHandles="1" noChangeArrowheads="1" noChangeShapeType="1" noTextEdit="1"/>
              </p:cNvSpPr>
              <p:nvPr/>
            </p:nvSpPr>
            <p:spPr>
              <a:xfrm>
                <a:off x="591817" y="5250035"/>
                <a:ext cx="868443" cy="400110"/>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2118928" y="5250035"/>
                <a:ext cx="868443"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=4</m:t>
                      </m:r>
                    </m:oMath>
                  </m:oMathPara>
                </a14:m>
                <a:endParaRPr lang="zh-CN" altLang="en-US" sz="2000" dirty="0"/>
              </a:p>
            </p:txBody>
          </p:sp>
        </mc:Choice>
        <mc:Fallback xmlns="">
          <p:sp>
            <p:nvSpPr>
              <p:cNvPr id="125" name="矩形 124"/>
              <p:cNvSpPr>
                <a:spLocks noRot="1" noChangeAspect="1" noMove="1" noResize="1" noEditPoints="1" noAdjustHandles="1" noChangeArrowheads="1" noChangeShapeType="1" noTextEdit="1"/>
              </p:cNvSpPr>
              <p:nvPr/>
            </p:nvSpPr>
            <p:spPr>
              <a:xfrm>
                <a:off x="2118928" y="5250035"/>
                <a:ext cx="868443" cy="400110"/>
              </a:xfrm>
              <a:prstGeom prst="rect">
                <a:avLst/>
              </a:prstGeom>
              <a:blipFill rotWithShape="0">
                <a:blip r:embed="rId10"/>
                <a:stretch>
                  <a:fillRect/>
                </a:stretch>
              </a:blipFill>
            </p:spPr>
            <p:txBody>
              <a:bodyPr/>
              <a:lstStyle/>
              <a:p>
                <a:r>
                  <a:rPr lang="zh-CN" altLang="en-US">
                    <a:noFill/>
                  </a:rPr>
                  <a:t> </a:t>
                </a:r>
              </a:p>
            </p:txBody>
          </p:sp>
        </mc:Fallback>
      </mc:AlternateContent>
      <p:sp>
        <p:nvSpPr>
          <p:cNvPr id="131" name="文本框 130"/>
          <p:cNvSpPr txBox="1"/>
          <p:nvPr/>
        </p:nvSpPr>
        <p:spPr>
          <a:xfrm>
            <a:off x="10910102" y="2924930"/>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3" name="文本框 132"/>
          <p:cNvSpPr txBox="1"/>
          <p:nvPr/>
        </p:nvSpPr>
        <p:spPr>
          <a:xfrm>
            <a:off x="11570870" y="2240441"/>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4" name="文本框 133"/>
          <p:cNvSpPr txBox="1"/>
          <p:nvPr/>
        </p:nvSpPr>
        <p:spPr>
          <a:xfrm>
            <a:off x="10550105" y="1523036"/>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5" name="文本框 134"/>
          <p:cNvSpPr txBox="1"/>
          <p:nvPr/>
        </p:nvSpPr>
        <p:spPr>
          <a:xfrm>
            <a:off x="10368074" y="2007907"/>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6" name="文本框 135"/>
          <p:cNvSpPr txBox="1"/>
          <p:nvPr/>
        </p:nvSpPr>
        <p:spPr>
          <a:xfrm>
            <a:off x="10988590" y="1995432"/>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37" name="文本框 136"/>
          <p:cNvSpPr txBox="1"/>
          <p:nvPr/>
        </p:nvSpPr>
        <p:spPr>
          <a:xfrm>
            <a:off x="9920346" y="2293581"/>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40" name="文本框 139"/>
          <p:cNvSpPr txBox="1"/>
          <p:nvPr/>
        </p:nvSpPr>
        <p:spPr>
          <a:xfrm>
            <a:off x="7544088" y="1533716"/>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1" name="文本框 140"/>
          <p:cNvSpPr txBox="1"/>
          <p:nvPr/>
        </p:nvSpPr>
        <p:spPr>
          <a:xfrm>
            <a:off x="6401655" y="269664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2" name="文本框 141"/>
          <p:cNvSpPr txBox="1"/>
          <p:nvPr/>
        </p:nvSpPr>
        <p:spPr>
          <a:xfrm>
            <a:off x="6990931" y="22100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3" name="文本框 142"/>
          <p:cNvSpPr txBox="1"/>
          <p:nvPr/>
        </p:nvSpPr>
        <p:spPr>
          <a:xfrm>
            <a:off x="6990931" y="324711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4" name="文本框 143"/>
          <p:cNvSpPr txBox="1"/>
          <p:nvPr/>
        </p:nvSpPr>
        <p:spPr>
          <a:xfrm>
            <a:off x="7400318" y="267632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5" name="文本框 144"/>
          <p:cNvSpPr txBox="1"/>
          <p:nvPr/>
        </p:nvSpPr>
        <p:spPr>
          <a:xfrm>
            <a:off x="7561547" y="331062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6" name="文本框 145"/>
          <p:cNvSpPr txBox="1"/>
          <p:nvPr/>
        </p:nvSpPr>
        <p:spPr>
          <a:xfrm>
            <a:off x="8324271" y="222265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49" name="文本框 148"/>
          <p:cNvSpPr txBox="1"/>
          <p:nvPr/>
        </p:nvSpPr>
        <p:spPr>
          <a:xfrm>
            <a:off x="7677511" y="19131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50" name="文本框 149"/>
          <p:cNvSpPr txBox="1"/>
          <p:nvPr/>
        </p:nvSpPr>
        <p:spPr>
          <a:xfrm>
            <a:off x="8018800" y="2236592"/>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05" name="文本框 104"/>
          <p:cNvSpPr txBox="1"/>
          <p:nvPr/>
        </p:nvSpPr>
        <p:spPr>
          <a:xfrm>
            <a:off x="10772555" y="4743762"/>
            <a:ext cx="1241882" cy="461665"/>
          </a:xfrm>
          <a:prstGeom prst="rect">
            <a:avLst/>
          </a:prstGeom>
          <a:noFill/>
        </p:spPr>
        <p:txBody>
          <a:bodyPr wrap="square" rtlCol="0">
            <a:spAutoFit/>
          </a:bodyPr>
          <a:lstStyle/>
          <a:p>
            <a:r>
              <a:rPr lang="en-US" altLang="zh-CN" sz="2400" b="1" i="1" dirty="0">
                <a:solidFill>
                  <a:schemeClr val="accent6"/>
                </a:solidFill>
              </a:rPr>
              <a:t>4-Truss</a:t>
            </a:r>
            <a:endParaRPr lang="zh-CN" altLang="en-US" sz="2400" b="1" i="1" dirty="0">
              <a:solidFill>
                <a:schemeClr val="accent6"/>
              </a:solidFill>
            </a:endParaRPr>
          </a:p>
        </p:txBody>
      </p:sp>
      <p:sp>
        <p:nvSpPr>
          <p:cNvPr id="111" name="右箭头 110"/>
          <p:cNvSpPr/>
          <p:nvPr/>
        </p:nvSpPr>
        <p:spPr>
          <a:xfrm>
            <a:off x="1600587" y="5372100"/>
            <a:ext cx="342513"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右箭头 111"/>
          <p:cNvSpPr/>
          <p:nvPr/>
        </p:nvSpPr>
        <p:spPr>
          <a:xfrm>
            <a:off x="3163199" y="5372100"/>
            <a:ext cx="342513"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3" name="矩形 112"/>
              <p:cNvSpPr/>
              <p:nvPr/>
            </p:nvSpPr>
            <p:spPr>
              <a:xfrm>
                <a:off x="3681540" y="5250035"/>
                <a:ext cx="94538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3" name="矩形 112"/>
              <p:cNvSpPr>
                <a:spLocks noRot="1" noChangeAspect="1" noMove="1" noResize="1" noEditPoints="1" noAdjustHandles="1" noChangeArrowheads="1" noChangeShapeType="1" noTextEdit="1"/>
              </p:cNvSpPr>
              <p:nvPr/>
            </p:nvSpPr>
            <p:spPr>
              <a:xfrm>
                <a:off x="3681540" y="5250035"/>
                <a:ext cx="945387" cy="400110"/>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8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wipe(left)">
                                      <p:cBhvr>
                                        <p:cTn id="12" dur="250"/>
                                        <p:tgtEl>
                                          <p:spTgt spid="112"/>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12" grpId="0" animBg="1"/>
      <p:bldP spid="1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16758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Exist Solution</a:t>
            </a:r>
          </a:p>
        </p:txBody>
      </p:sp>
      <p:sp>
        <p:nvSpPr>
          <p:cNvPr id="3" name="矩形 2"/>
          <p:cNvSpPr/>
          <p:nvPr/>
        </p:nvSpPr>
        <p:spPr>
          <a:xfrm>
            <a:off x="3026099" y="508085"/>
            <a:ext cx="3424912"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In-Memory Algorithm</a:t>
            </a:r>
          </a:p>
        </p:txBody>
      </p:sp>
      <p:sp>
        <p:nvSpPr>
          <p:cNvPr id="44" name="椭圆 43"/>
          <p:cNvSpPr/>
          <p:nvPr/>
        </p:nvSpPr>
        <p:spPr>
          <a:xfrm>
            <a:off x="700130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5" name="椭圆 44"/>
          <p:cNvSpPr/>
          <p:nvPr/>
        </p:nvSpPr>
        <p:spPr>
          <a:xfrm>
            <a:off x="7001304" y="284211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6" name="椭圆 45"/>
          <p:cNvSpPr/>
          <p:nvPr/>
        </p:nvSpPr>
        <p:spPr>
          <a:xfrm>
            <a:off x="7001304" y="3991897"/>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7" name="椭圆 46"/>
          <p:cNvSpPr/>
          <p:nvPr/>
        </p:nvSpPr>
        <p:spPr>
          <a:xfrm>
            <a:off x="8331403" y="2842115"/>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8" name="椭圆 47"/>
          <p:cNvSpPr/>
          <p:nvPr/>
        </p:nvSpPr>
        <p:spPr>
          <a:xfrm>
            <a:off x="8331834"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49" name="椭圆 48"/>
          <p:cNvSpPr/>
          <p:nvPr/>
        </p:nvSpPr>
        <p:spPr>
          <a:xfrm>
            <a:off x="8316889" y="397603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0" name="椭圆 49"/>
          <p:cNvSpPr/>
          <p:nvPr/>
        </p:nvSpPr>
        <p:spPr>
          <a:xfrm>
            <a:off x="9663281" y="17264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1" name="椭圆 50"/>
          <p:cNvSpPr/>
          <p:nvPr/>
        </p:nvSpPr>
        <p:spPr>
          <a:xfrm>
            <a:off x="9663281"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2" name="椭圆 51"/>
          <p:cNvSpPr/>
          <p:nvPr/>
        </p:nvSpPr>
        <p:spPr>
          <a:xfrm>
            <a:off x="11552200" y="174267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3" name="椭圆 52"/>
          <p:cNvSpPr/>
          <p:nvPr/>
        </p:nvSpPr>
        <p:spPr>
          <a:xfrm>
            <a:off x="10548453"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4" name="椭圆 53"/>
          <p:cNvSpPr/>
          <p:nvPr/>
        </p:nvSpPr>
        <p:spPr>
          <a:xfrm>
            <a:off x="11552200" y="28293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55" name="椭圆 54"/>
          <p:cNvSpPr/>
          <p:nvPr/>
        </p:nvSpPr>
        <p:spPr>
          <a:xfrm>
            <a:off x="10481820" y="3928038"/>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cxnSp>
        <p:nvCxnSpPr>
          <p:cNvPr id="56" name="直接连接符 55"/>
          <p:cNvCxnSpPr>
            <a:stCxn id="46" idx="0"/>
            <a:endCxn id="45" idx="4"/>
          </p:cNvCxnSpPr>
          <p:nvPr/>
        </p:nvCxnSpPr>
        <p:spPr>
          <a:xfrm flipV="1">
            <a:off x="7117904" y="3075316"/>
            <a:ext cx="0" cy="91658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5" idx="0"/>
            <a:endCxn id="44" idx="4"/>
          </p:cNvCxnSpPr>
          <p:nvPr/>
        </p:nvCxnSpPr>
        <p:spPr>
          <a:xfrm flipV="1">
            <a:off x="7117904" y="1959611"/>
            <a:ext cx="0" cy="88250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90"/>
          <p:cNvCxnSpPr>
            <a:stCxn id="46" idx="2"/>
            <a:endCxn id="44" idx="2"/>
          </p:cNvCxnSpPr>
          <p:nvPr/>
        </p:nvCxnSpPr>
        <p:spPr>
          <a:xfrm rot="10800000">
            <a:off x="7001304" y="1843011"/>
            <a:ext cx="12700" cy="2265486"/>
          </a:xfrm>
          <a:prstGeom prst="curvedConnector3">
            <a:avLst>
              <a:gd name="adj1" fmla="val 1800000"/>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2"/>
            <a:endCxn id="44" idx="6"/>
          </p:cNvCxnSpPr>
          <p:nvPr/>
        </p:nvCxnSpPr>
        <p:spPr>
          <a:xfrm flipH="1">
            <a:off x="7234504" y="1843011"/>
            <a:ext cx="1097330"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7" idx="2"/>
            <a:endCxn id="45" idx="6"/>
          </p:cNvCxnSpPr>
          <p:nvPr/>
        </p:nvCxnSpPr>
        <p:spPr>
          <a:xfrm flipH="1">
            <a:off x="7234504" y="2958715"/>
            <a:ext cx="1096899" cy="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7" idx="3"/>
            <a:endCxn id="46" idx="6"/>
          </p:cNvCxnSpPr>
          <p:nvPr/>
        </p:nvCxnSpPr>
        <p:spPr>
          <a:xfrm flipH="1">
            <a:off x="7234504" y="3041164"/>
            <a:ext cx="1131050" cy="1067333"/>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7" idx="0"/>
            <a:endCxn id="48" idx="4"/>
          </p:cNvCxnSpPr>
          <p:nvPr/>
        </p:nvCxnSpPr>
        <p:spPr>
          <a:xfrm flipV="1">
            <a:off x="8448003" y="1959611"/>
            <a:ext cx="431" cy="88250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1"/>
            <a:endCxn id="44" idx="5"/>
          </p:cNvCxnSpPr>
          <p:nvPr/>
        </p:nvCxnSpPr>
        <p:spPr>
          <a:xfrm flipH="1" flipV="1">
            <a:off x="7200353" y="1925460"/>
            <a:ext cx="1165201" cy="95080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45" idx="7"/>
          </p:cNvCxnSpPr>
          <p:nvPr/>
        </p:nvCxnSpPr>
        <p:spPr>
          <a:xfrm flipH="1">
            <a:off x="7200353" y="1913181"/>
            <a:ext cx="1116536" cy="96308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46" idx="7"/>
          </p:cNvCxnSpPr>
          <p:nvPr/>
        </p:nvCxnSpPr>
        <p:spPr>
          <a:xfrm flipH="1">
            <a:off x="7200353" y="1975876"/>
            <a:ext cx="1163532" cy="205017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7" idx="6"/>
          </p:cNvCxnSpPr>
          <p:nvPr/>
        </p:nvCxnSpPr>
        <p:spPr>
          <a:xfrm flipH="1">
            <a:off x="8564603" y="2945951"/>
            <a:ext cx="1098678" cy="1276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0" idx="2"/>
            <a:endCxn id="48" idx="6"/>
          </p:cNvCxnSpPr>
          <p:nvPr/>
        </p:nvCxnSpPr>
        <p:spPr>
          <a:xfrm flipH="1">
            <a:off x="8565034" y="1843011"/>
            <a:ext cx="109824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1" idx="1"/>
            <a:endCxn id="48" idx="5"/>
          </p:cNvCxnSpPr>
          <p:nvPr/>
        </p:nvCxnSpPr>
        <p:spPr>
          <a:xfrm flipH="1" flipV="1">
            <a:off x="8530883" y="1925460"/>
            <a:ext cx="1166549"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1" idx="0"/>
            <a:endCxn id="50" idx="4"/>
          </p:cNvCxnSpPr>
          <p:nvPr/>
        </p:nvCxnSpPr>
        <p:spPr>
          <a:xfrm flipV="1">
            <a:off x="9779881" y="1959611"/>
            <a:ext cx="0" cy="86974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9" idx="0"/>
            <a:endCxn id="47" idx="4"/>
          </p:cNvCxnSpPr>
          <p:nvPr/>
        </p:nvCxnSpPr>
        <p:spPr>
          <a:xfrm flipV="1">
            <a:off x="8433489" y="3075315"/>
            <a:ext cx="14514" cy="90071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49" idx="7"/>
            <a:endCxn id="51" idx="3"/>
          </p:cNvCxnSpPr>
          <p:nvPr/>
        </p:nvCxnSpPr>
        <p:spPr>
          <a:xfrm flipV="1">
            <a:off x="8515938" y="3028400"/>
            <a:ext cx="1181494" cy="98178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1"/>
            <a:endCxn id="50" idx="5"/>
          </p:cNvCxnSpPr>
          <p:nvPr/>
        </p:nvCxnSpPr>
        <p:spPr>
          <a:xfrm flipH="1" flipV="1">
            <a:off x="9862330" y="1925460"/>
            <a:ext cx="720274"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3" idx="2"/>
            <a:endCxn id="51" idx="6"/>
          </p:cNvCxnSpPr>
          <p:nvPr/>
        </p:nvCxnSpPr>
        <p:spPr>
          <a:xfrm flipH="1">
            <a:off x="9896481" y="2945951"/>
            <a:ext cx="651972"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4" idx="2"/>
            <a:endCxn id="53" idx="6"/>
          </p:cNvCxnSpPr>
          <p:nvPr/>
        </p:nvCxnSpPr>
        <p:spPr>
          <a:xfrm flipH="1">
            <a:off x="10781653" y="2945951"/>
            <a:ext cx="770547"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54" idx="0"/>
            <a:endCxn id="52" idx="4"/>
          </p:cNvCxnSpPr>
          <p:nvPr/>
        </p:nvCxnSpPr>
        <p:spPr>
          <a:xfrm flipV="1">
            <a:off x="11668800" y="1975876"/>
            <a:ext cx="0" cy="85347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2" idx="2"/>
            <a:endCxn id="50" idx="6"/>
          </p:cNvCxnSpPr>
          <p:nvPr/>
        </p:nvCxnSpPr>
        <p:spPr>
          <a:xfrm flipH="1" flipV="1">
            <a:off x="9896481" y="1843011"/>
            <a:ext cx="1655719" cy="162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2" idx="3"/>
            <a:endCxn id="53" idx="7"/>
          </p:cNvCxnSpPr>
          <p:nvPr/>
        </p:nvCxnSpPr>
        <p:spPr>
          <a:xfrm flipH="1">
            <a:off x="10747502" y="1941725"/>
            <a:ext cx="838849" cy="92177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4" idx="1"/>
            <a:endCxn id="50" idx="5"/>
          </p:cNvCxnSpPr>
          <p:nvPr/>
        </p:nvCxnSpPr>
        <p:spPr>
          <a:xfrm flipH="1" flipV="1">
            <a:off x="9862330" y="1925460"/>
            <a:ext cx="1724021"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5" idx="1"/>
            <a:endCxn id="51" idx="5"/>
          </p:cNvCxnSpPr>
          <p:nvPr/>
        </p:nvCxnSpPr>
        <p:spPr>
          <a:xfrm flipH="1" flipV="1">
            <a:off x="9862330" y="3028400"/>
            <a:ext cx="653641" cy="933789"/>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5" idx="2"/>
            <a:endCxn id="47" idx="5"/>
          </p:cNvCxnSpPr>
          <p:nvPr/>
        </p:nvCxnSpPr>
        <p:spPr>
          <a:xfrm flipH="1" flipV="1">
            <a:off x="8530452" y="3041164"/>
            <a:ext cx="1951368" cy="100347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5" idx="6"/>
            <a:endCxn id="54" idx="3"/>
          </p:cNvCxnSpPr>
          <p:nvPr/>
        </p:nvCxnSpPr>
        <p:spPr>
          <a:xfrm flipV="1">
            <a:off x="10715020" y="3028400"/>
            <a:ext cx="871331" cy="101623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886132" y="1334725"/>
            <a:ext cx="463544" cy="461665"/>
          </a:xfrm>
          <a:prstGeom prst="rect">
            <a:avLst/>
          </a:prstGeom>
          <a:noFill/>
        </p:spPr>
        <p:txBody>
          <a:bodyPr wrap="square" rtlCol="0">
            <a:spAutoFit/>
          </a:bodyPr>
          <a:lstStyle/>
          <a:p>
            <a:pPr algn="ctr"/>
            <a:r>
              <a:rPr lang="en-US" altLang="zh-CN" sz="2400" i="1" dirty="0"/>
              <a:t>a</a:t>
            </a:r>
            <a:endParaRPr lang="zh-CN" altLang="en-US" sz="2400" i="1" dirty="0"/>
          </a:p>
        </p:txBody>
      </p:sp>
      <p:sp>
        <p:nvSpPr>
          <p:cNvPr id="83" name="文本框 82"/>
          <p:cNvSpPr txBox="1"/>
          <p:nvPr/>
        </p:nvSpPr>
        <p:spPr>
          <a:xfrm>
            <a:off x="6683558" y="2712971"/>
            <a:ext cx="463544" cy="461665"/>
          </a:xfrm>
          <a:prstGeom prst="rect">
            <a:avLst/>
          </a:prstGeom>
          <a:noFill/>
        </p:spPr>
        <p:txBody>
          <a:bodyPr wrap="square" rtlCol="0">
            <a:spAutoFit/>
          </a:bodyPr>
          <a:lstStyle/>
          <a:p>
            <a:pPr algn="ctr"/>
            <a:r>
              <a:rPr lang="en-US" altLang="zh-CN" sz="2400" i="1" dirty="0"/>
              <a:t>b</a:t>
            </a:r>
            <a:endParaRPr lang="zh-CN" altLang="en-US" sz="2400" i="1" dirty="0"/>
          </a:p>
        </p:txBody>
      </p:sp>
      <p:sp>
        <p:nvSpPr>
          <p:cNvPr id="84" name="文本框 83"/>
          <p:cNvSpPr txBox="1"/>
          <p:nvPr/>
        </p:nvSpPr>
        <p:spPr>
          <a:xfrm>
            <a:off x="6886132" y="4105122"/>
            <a:ext cx="463544" cy="461665"/>
          </a:xfrm>
          <a:prstGeom prst="rect">
            <a:avLst/>
          </a:prstGeom>
          <a:noFill/>
        </p:spPr>
        <p:txBody>
          <a:bodyPr wrap="square" rtlCol="0">
            <a:spAutoFit/>
          </a:bodyPr>
          <a:lstStyle/>
          <a:p>
            <a:pPr algn="ctr"/>
            <a:r>
              <a:rPr lang="en-US" altLang="zh-CN" sz="2400" i="1" dirty="0"/>
              <a:t>c</a:t>
            </a:r>
            <a:endParaRPr lang="zh-CN" altLang="en-US" sz="2400" i="1" dirty="0"/>
          </a:p>
        </p:txBody>
      </p:sp>
      <p:sp>
        <p:nvSpPr>
          <p:cNvPr id="85" name="文本框 84"/>
          <p:cNvSpPr txBox="1"/>
          <p:nvPr/>
        </p:nvSpPr>
        <p:spPr>
          <a:xfrm>
            <a:off x="8216231" y="4121261"/>
            <a:ext cx="429059" cy="461665"/>
          </a:xfrm>
          <a:prstGeom prst="rect">
            <a:avLst/>
          </a:prstGeom>
          <a:noFill/>
        </p:spPr>
        <p:txBody>
          <a:bodyPr wrap="square" rtlCol="0">
            <a:spAutoFit/>
          </a:bodyPr>
          <a:lstStyle/>
          <a:p>
            <a:pPr algn="ctr"/>
            <a:r>
              <a:rPr lang="en-US" altLang="zh-CN" sz="2400" i="1" dirty="0"/>
              <a:t>L</a:t>
            </a:r>
            <a:endParaRPr lang="zh-CN" altLang="en-US" sz="2400" i="1" dirty="0"/>
          </a:p>
        </p:txBody>
      </p:sp>
      <p:sp>
        <p:nvSpPr>
          <p:cNvPr id="86" name="文本框 85"/>
          <p:cNvSpPr txBox="1"/>
          <p:nvPr/>
        </p:nvSpPr>
        <p:spPr>
          <a:xfrm>
            <a:off x="8381226" y="2518437"/>
            <a:ext cx="429059" cy="461665"/>
          </a:xfrm>
          <a:prstGeom prst="rect">
            <a:avLst/>
          </a:prstGeom>
          <a:noFill/>
        </p:spPr>
        <p:txBody>
          <a:bodyPr wrap="square" rtlCol="0">
            <a:spAutoFit/>
          </a:bodyPr>
          <a:lstStyle/>
          <a:p>
            <a:pPr algn="ctr"/>
            <a:r>
              <a:rPr lang="en-US" altLang="zh-CN" sz="2400" i="1" dirty="0"/>
              <a:t>d</a:t>
            </a:r>
            <a:endParaRPr lang="zh-CN" altLang="en-US" sz="2400" i="1" dirty="0"/>
          </a:p>
        </p:txBody>
      </p:sp>
      <p:sp>
        <p:nvSpPr>
          <p:cNvPr id="87" name="文本框 86"/>
          <p:cNvSpPr txBox="1"/>
          <p:nvPr/>
        </p:nvSpPr>
        <p:spPr>
          <a:xfrm>
            <a:off x="8381226" y="1337108"/>
            <a:ext cx="429059" cy="461665"/>
          </a:xfrm>
          <a:prstGeom prst="rect">
            <a:avLst/>
          </a:prstGeom>
          <a:noFill/>
        </p:spPr>
        <p:txBody>
          <a:bodyPr wrap="square" rtlCol="0">
            <a:spAutoFit/>
          </a:bodyPr>
          <a:lstStyle/>
          <a:p>
            <a:pPr algn="ctr"/>
            <a:r>
              <a:rPr lang="en-US" altLang="zh-CN" sz="2400" i="1" dirty="0"/>
              <a:t>e</a:t>
            </a:r>
            <a:endParaRPr lang="zh-CN" altLang="en-US" sz="2400" i="1" dirty="0"/>
          </a:p>
        </p:txBody>
      </p:sp>
      <p:sp>
        <p:nvSpPr>
          <p:cNvPr id="88" name="文本框 87"/>
          <p:cNvSpPr txBox="1"/>
          <p:nvPr/>
        </p:nvSpPr>
        <p:spPr>
          <a:xfrm>
            <a:off x="9547192" y="1337108"/>
            <a:ext cx="429059" cy="461665"/>
          </a:xfrm>
          <a:prstGeom prst="rect">
            <a:avLst/>
          </a:prstGeom>
          <a:noFill/>
        </p:spPr>
        <p:txBody>
          <a:bodyPr wrap="square" rtlCol="0">
            <a:spAutoFit/>
          </a:bodyPr>
          <a:lstStyle/>
          <a:p>
            <a:pPr algn="ctr"/>
            <a:r>
              <a:rPr lang="en-US" altLang="zh-CN" sz="2400" i="1" dirty="0"/>
              <a:t>f</a:t>
            </a:r>
            <a:endParaRPr lang="zh-CN" altLang="en-US" sz="2400" i="1" dirty="0"/>
          </a:p>
        </p:txBody>
      </p:sp>
      <p:sp>
        <p:nvSpPr>
          <p:cNvPr id="89" name="文本框 88"/>
          <p:cNvSpPr txBox="1"/>
          <p:nvPr/>
        </p:nvSpPr>
        <p:spPr>
          <a:xfrm>
            <a:off x="9737690" y="2507743"/>
            <a:ext cx="429059" cy="461665"/>
          </a:xfrm>
          <a:prstGeom prst="rect">
            <a:avLst/>
          </a:prstGeom>
          <a:noFill/>
        </p:spPr>
        <p:txBody>
          <a:bodyPr wrap="square" rtlCol="0">
            <a:spAutoFit/>
          </a:bodyPr>
          <a:lstStyle/>
          <a:p>
            <a:pPr algn="ctr"/>
            <a:r>
              <a:rPr lang="en-US" altLang="zh-CN" sz="2400" i="1" dirty="0"/>
              <a:t>g</a:t>
            </a:r>
            <a:endParaRPr lang="zh-CN" altLang="en-US" sz="2400" i="1" dirty="0"/>
          </a:p>
        </p:txBody>
      </p:sp>
      <p:sp>
        <p:nvSpPr>
          <p:cNvPr id="90" name="文本框 89"/>
          <p:cNvSpPr txBox="1"/>
          <p:nvPr/>
        </p:nvSpPr>
        <p:spPr>
          <a:xfrm>
            <a:off x="10383890" y="4085931"/>
            <a:ext cx="429059" cy="461665"/>
          </a:xfrm>
          <a:prstGeom prst="rect">
            <a:avLst/>
          </a:prstGeom>
          <a:noFill/>
        </p:spPr>
        <p:txBody>
          <a:bodyPr wrap="square" rtlCol="0">
            <a:spAutoFit/>
          </a:bodyPr>
          <a:lstStyle/>
          <a:p>
            <a:pPr algn="ctr"/>
            <a:r>
              <a:rPr lang="en-US" altLang="zh-CN" sz="2400" i="1" dirty="0"/>
              <a:t>k</a:t>
            </a:r>
            <a:endParaRPr lang="zh-CN" altLang="en-US" sz="2400" i="1" dirty="0"/>
          </a:p>
        </p:txBody>
      </p:sp>
      <p:sp>
        <p:nvSpPr>
          <p:cNvPr id="91" name="文本框 90"/>
          <p:cNvSpPr txBox="1"/>
          <p:nvPr/>
        </p:nvSpPr>
        <p:spPr>
          <a:xfrm>
            <a:off x="10467979" y="2996616"/>
            <a:ext cx="429059" cy="461665"/>
          </a:xfrm>
          <a:prstGeom prst="rect">
            <a:avLst/>
          </a:prstGeom>
          <a:noFill/>
        </p:spPr>
        <p:txBody>
          <a:bodyPr wrap="square" rtlCol="0">
            <a:spAutoFit/>
          </a:bodyPr>
          <a:lstStyle/>
          <a:p>
            <a:pPr algn="ctr"/>
            <a:r>
              <a:rPr lang="en-US" altLang="zh-CN" sz="2400" i="1" dirty="0"/>
              <a:t>h</a:t>
            </a:r>
            <a:endParaRPr lang="zh-CN" altLang="en-US" sz="2400" i="1" dirty="0"/>
          </a:p>
        </p:txBody>
      </p:sp>
      <p:sp>
        <p:nvSpPr>
          <p:cNvPr id="92" name="文本框 91"/>
          <p:cNvSpPr txBox="1"/>
          <p:nvPr/>
        </p:nvSpPr>
        <p:spPr>
          <a:xfrm>
            <a:off x="11762941" y="2810331"/>
            <a:ext cx="429059" cy="461665"/>
          </a:xfrm>
          <a:prstGeom prst="rect">
            <a:avLst/>
          </a:prstGeom>
          <a:noFill/>
        </p:spPr>
        <p:txBody>
          <a:bodyPr wrap="square" rtlCol="0">
            <a:spAutoFit/>
          </a:bodyPr>
          <a:lstStyle/>
          <a:p>
            <a:pPr algn="ctr"/>
            <a:r>
              <a:rPr lang="en-US" altLang="zh-CN" sz="2400" i="1" dirty="0"/>
              <a:t>i</a:t>
            </a:r>
            <a:endParaRPr lang="zh-CN" altLang="en-US" sz="2400" i="1" dirty="0"/>
          </a:p>
        </p:txBody>
      </p:sp>
      <p:sp>
        <p:nvSpPr>
          <p:cNvPr id="93" name="文本框 92"/>
          <p:cNvSpPr txBox="1"/>
          <p:nvPr/>
        </p:nvSpPr>
        <p:spPr>
          <a:xfrm>
            <a:off x="11712693" y="1367056"/>
            <a:ext cx="429059" cy="461665"/>
          </a:xfrm>
          <a:prstGeom prst="rect">
            <a:avLst/>
          </a:prstGeom>
          <a:noFill/>
        </p:spPr>
        <p:txBody>
          <a:bodyPr wrap="square" rtlCol="0">
            <a:spAutoFit/>
          </a:bodyPr>
          <a:lstStyle/>
          <a:p>
            <a:pPr algn="ctr"/>
            <a:r>
              <a:rPr lang="en-US" altLang="zh-CN" sz="2400" i="1" dirty="0"/>
              <a:t>j</a:t>
            </a:r>
            <a:endParaRPr lang="zh-CN" altLang="en-US" sz="2400" i="1" dirty="0"/>
          </a:p>
        </p:txBody>
      </p:sp>
      <mc:AlternateContent xmlns:mc="http://schemas.openxmlformats.org/markup-compatibility/2006" xmlns:a14="http://schemas.microsoft.com/office/drawing/2010/main">
        <mc:Choice Requires="a14">
          <p:sp>
            <p:nvSpPr>
              <p:cNvPr id="100" name="矩形 99"/>
              <p:cNvSpPr/>
              <p:nvPr/>
            </p:nvSpPr>
            <p:spPr>
              <a:xfrm>
                <a:off x="834428" y="4785483"/>
                <a:ext cx="26560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𝑓𝑜𝑟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𝑒𝑎𝑐h</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𝑑𝑒𝑔𝑒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00" name="矩形 99"/>
              <p:cNvSpPr>
                <a:spLocks noRot="1" noChangeAspect="1" noMove="1" noResize="1" noEditPoints="1" noAdjustHandles="1" noChangeArrowheads="1" noChangeShapeType="1" noTextEdit="1"/>
              </p:cNvSpPr>
              <p:nvPr/>
            </p:nvSpPr>
            <p:spPr>
              <a:xfrm>
                <a:off x="834428" y="4785483"/>
                <a:ext cx="2656048" cy="400110"/>
              </a:xfrm>
              <a:prstGeom prst="rect">
                <a:avLst/>
              </a:prstGeom>
              <a:blipFill rotWithShape="0">
                <a:blip r:embed="rId3"/>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矩形 100"/>
              <p:cNvSpPr/>
              <p:nvPr/>
            </p:nvSpPr>
            <p:spPr>
              <a:xfrm>
                <a:off x="3838381" y="5618984"/>
                <a:ext cx="3920240" cy="789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nary>
                            <m:naryPr>
                              <m:chr m:val="∑"/>
                              <m:limLoc m:val="subSup"/>
                              <m:ctrlPr>
                                <a:rPr lang="en-US" altLang="zh-CN" sz="2000" b="0" i="1" smtClean="0">
                                  <a:latin typeface="Cambria Math" panose="02040503050406030204" pitchFamily="18" charset="0"/>
                                </a:rPr>
                              </m:ctrlPr>
                            </m:naryPr>
                            <m:sub>
                              <m:d>
                                <m:dPr>
                                  <m:ctrlPr>
                                    <a:rPr lang="en-US" altLang="zh-CN" sz="2000" b="0" i="1" smtClean="0">
                                      <a:latin typeface="Cambria Math" panose="02040503050406030204" pitchFamily="18" charset="0"/>
                                    </a:rPr>
                                  </m:ctrlPr>
                                </m:dPr>
                                <m:e>
                                  <m:r>
                                    <m:rPr>
                                      <m:brk m:alnAt="25"/>
                                    </m:rP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r>
                                <m:rPr>
                                  <m:brk m:alnAt="25"/>
                                </m:rP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𝐺</m:t>
                                  </m:r>
                                </m:sub>
                              </m:sSub>
                            </m:sub>
                            <m:sup/>
                            <m:e>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e>
                                  </m:func>
                                </m:e>
                              </m:d>
                            </m:e>
                          </m:nary>
                        </m:e>
                      </m:d>
                    </m:oMath>
                  </m:oMathPara>
                </a14:m>
                <a:endParaRPr lang="zh-CN" altLang="en-US" sz="2000" dirty="0"/>
              </a:p>
            </p:txBody>
          </p:sp>
        </mc:Choice>
        <mc:Fallback xmlns="">
          <p:sp>
            <p:nvSpPr>
              <p:cNvPr id="101" name="矩形 100"/>
              <p:cNvSpPr>
                <a:spLocks noRot="1" noChangeAspect="1" noMove="1" noResize="1" noEditPoints="1" noAdjustHandles="1" noChangeArrowheads="1" noChangeShapeType="1" noTextEdit="1"/>
              </p:cNvSpPr>
              <p:nvPr/>
            </p:nvSpPr>
            <p:spPr>
              <a:xfrm>
                <a:off x="3838381" y="5618984"/>
                <a:ext cx="3920240" cy="78976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矩形 101"/>
              <p:cNvSpPr/>
              <p:nvPr/>
            </p:nvSpPr>
            <p:spPr>
              <a:xfrm>
                <a:off x="8448003" y="5669250"/>
                <a:ext cx="2833404" cy="789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nary>
                            <m:naryPr>
                              <m:chr m:val="∑"/>
                              <m:limLoc m:val="subSup"/>
                              <m:ctrlPr>
                                <a:rPr lang="en-US" altLang="zh-CN" sz="2000" b="0" i="1" smtClean="0">
                                  <a:latin typeface="Cambria Math" panose="02040503050406030204" pitchFamily="18" charset="0"/>
                                </a:rPr>
                              </m:ctrlPr>
                            </m:naryPr>
                            <m:sub>
                              <m:d>
                                <m:dPr>
                                  <m:ctrlPr>
                                    <a:rPr lang="en-US" altLang="zh-CN" sz="2000" b="0" i="1" smtClean="0">
                                      <a:latin typeface="Cambria Math" panose="02040503050406030204" pitchFamily="18" charset="0"/>
                                    </a:rPr>
                                  </m:ctrlPr>
                                </m:dPr>
                                <m:e>
                                  <m:r>
                                    <m:rPr>
                                      <m:brk m:alnAt="25"/>
                                    </m:rPr>
                                    <a:rPr lang="en-US" altLang="zh-CN" sz="2000" b="0" i="1" smtClean="0">
                                      <a:latin typeface="Cambria Math" panose="02040503050406030204" pitchFamily="18" charset="0"/>
                                    </a:rPr>
                                    <m:t>𝑣</m:t>
                                  </m:r>
                                </m:e>
                              </m:d>
                              <m:r>
                                <m:rPr>
                                  <m:brk m:alnAt="25"/>
                                </m:rP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𝑉</m:t>
                                  </m:r>
                                </m:e>
                                <m:sub>
                                  <m:r>
                                    <a:rPr lang="en-US" altLang="zh-CN" sz="2000" b="0" i="1" smtClean="0">
                                      <a:latin typeface="Cambria Math" panose="02040503050406030204" pitchFamily="18" charset="0"/>
                                      <a:ea typeface="Cambria Math" panose="02040503050406030204" pitchFamily="18" charset="0"/>
                                    </a:rPr>
                                    <m:t>𝐺</m:t>
                                  </m:r>
                                </m:sub>
                              </m:sSub>
                            </m:sub>
                            <m:sup/>
                            <m:e>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e>
                                  </m:func>
                                </m:e>
                              </m:d>
                              <m:r>
                                <a:rPr lang="en-US" altLang="zh-CN" sz="2000" b="0" i="1" baseline="30000" smtClean="0">
                                  <a:latin typeface="Cambria Math" panose="02040503050406030204" pitchFamily="18" charset="0"/>
                                </a:rPr>
                                <m:t>2</m:t>
                              </m:r>
                            </m:e>
                          </m:nary>
                        </m:e>
                      </m:d>
                    </m:oMath>
                  </m:oMathPara>
                </a14:m>
                <a:endParaRPr lang="zh-CN" altLang="en-US" sz="2000" dirty="0"/>
              </a:p>
            </p:txBody>
          </p:sp>
        </mc:Choice>
        <mc:Fallback xmlns="">
          <p:sp>
            <p:nvSpPr>
              <p:cNvPr id="102" name="矩形 101"/>
              <p:cNvSpPr>
                <a:spLocks noRot="1" noChangeAspect="1" noMove="1" noResize="1" noEditPoints="1" noAdjustHandles="1" noChangeArrowheads="1" noChangeShapeType="1" noTextEdit="1"/>
              </p:cNvSpPr>
              <p:nvPr/>
            </p:nvSpPr>
            <p:spPr>
              <a:xfrm>
                <a:off x="8448003" y="5669250"/>
                <a:ext cx="2833404" cy="78976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p:cNvSpPr txBox="1"/>
              <p:nvPr/>
            </p:nvSpPr>
            <p:spPr>
              <a:xfrm>
                <a:off x="916577" y="2148928"/>
                <a:ext cx="4046108"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𝑠𝑢𝑝𝑝𝑜𝑟𝑡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𝑛𝑏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 |</m:t>
                      </m:r>
                    </m:oMath>
                  </m:oMathPara>
                </a14:m>
                <a:endParaRPr lang="zh-CN" altLang="en-US" sz="2000" dirty="0"/>
              </a:p>
            </p:txBody>
          </p:sp>
        </mc:Choice>
        <mc:Fallback xmlns="">
          <p:sp>
            <p:nvSpPr>
              <p:cNvPr id="94" name="文本框 93"/>
              <p:cNvSpPr txBox="1">
                <a:spLocks noRot="1" noChangeAspect="1" noMove="1" noResize="1" noEditPoints="1" noAdjustHandles="1" noChangeArrowheads="1" noChangeShapeType="1" noTextEdit="1"/>
              </p:cNvSpPr>
              <p:nvPr/>
            </p:nvSpPr>
            <p:spPr>
              <a:xfrm>
                <a:off x="916577" y="2148928"/>
                <a:ext cx="4046108" cy="347403"/>
              </a:xfrm>
              <a:prstGeom prst="rect">
                <a:avLst/>
              </a:prstGeom>
              <a:blipFill rotWithShape="0">
                <a:blip r:embed="rId6"/>
                <a:stretch>
                  <a:fillRect l="-1355" r="-1657" b="-24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509776" y="1513071"/>
                <a:ext cx="2553520"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solidFill>
                            <a:srgbClr val="FF0000"/>
                          </a:solidFill>
                          <a:latin typeface="Cambria Math" panose="02040503050406030204" pitchFamily="18" charset="0"/>
                        </a:rPr>
                        <m:t>𝑐𝑜𝑚𝑝𝑢𝑡𝑒</m:t>
                      </m:r>
                      <m:r>
                        <a:rPr lang="en-US" altLang="zh-CN" sz="2000" b="0" i="1" smtClean="0">
                          <a:solidFill>
                            <a:srgbClr val="FF0000"/>
                          </a:solidFill>
                          <a:latin typeface="Cambria Math" panose="02040503050406030204" pitchFamily="18" charset="0"/>
                        </a:rPr>
                        <m:t> </m:t>
                      </m:r>
                      <m:r>
                        <a:rPr lang="en-US" altLang="zh-CN" sz="2000" i="1">
                          <a:solidFill>
                            <a:srgbClr val="FF0000"/>
                          </a:solidFill>
                          <a:latin typeface="Cambria Math" panose="02040503050406030204" pitchFamily="18" charset="0"/>
                        </a:rPr>
                        <m:t>𝑠𝑢𝑝𝑝𝑜𝑟𝑡</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𝑒</m:t>
                          </m:r>
                        </m:e>
                      </m:d>
                    </m:oMath>
                  </m:oMathPara>
                </a14:m>
                <a:endParaRPr lang="zh-CN" altLang="en-US" sz="2000" dirty="0">
                  <a:solidFill>
                    <a:srgbClr val="FF0000"/>
                  </a:solidFill>
                </a:endParaRPr>
              </a:p>
            </p:txBody>
          </p:sp>
        </mc:Choice>
        <mc:Fallback xmlns="">
          <p:sp>
            <p:nvSpPr>
              <p:cNvPr id="104" name="矩形 103"/>
              <p:cNvSpPr>
                <a:spLocks noRot="1" noChangeAspect="1" noMove="1" noResize="1" noEditPoints="1" noAdjustHandles="1" noChangeArrowheads="1" noChangeShapeType="1" noTextEdit="1"/>
              </p:cNvSpPr>
              <p:nvPr/>
            </p:nvSpPr>
            <p:spPr>
              <a:xfrm>
                <a:off x="509776" y="1513071"/>
                <a:ext cx="2553520" cy="400110"/>
              </a:xfrm>
              <a:prstGeom prst="rect">
                <a:avLst/>
              </a:prstGeom>
              <a:blipFill rotWithShape="0">
                <a:blip r:embed="rId7"/>
                <a:stretch>
                  <a:fillRect l="-716"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p:cNvSpPr/>
              <p:nvPr/>
            </p:nvSpPr>
            <p:spPr>
              <a:xfrm>
                <a:off x="546337" y="3940251"/>
                <a:ext cx="1776512"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000" b="0" i="1" smtClean="0">
                          <a:solidFill>
                            <a:srgbClr val="FF0000"/>
                          </a:solidFill>
                          <a:latin typeface="Cambria Math" panose="02040503050406030204" pitchFamily="18" charset="0"/>
                        </a:rPr>
                        <m:t>𝑅𝑒𝑚𝑜𝑣𝑒</m:t>
                      </m:r>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𝑒𝑑𝑔𝑒</m:t>
                      </m:r>
                    </m:oMath>
                  </m:oMathPara>
                </a14:m>
                <a:endParaRPr lang="zh-CN" altLang="en-US" sz="2000" dirty="0">
                  <a:solidFill>
                    <a:srgbClr val="FF0000"/>
                  </a:solidFill>
                </a:endParaRPr>
              </a:p>
            </p:txBody>
          </p:sp>
        </mc:Choice>
        <mc:Fallback xmlns="">
          <p:sp>
            <p:nvSpPr>
              <p:cNvPr id="105" name="矩形 104"/>
              <p:cNvSpPr>
                <a:spLocks noRot="1" noChangeAspect="1" noMove="1" noResize="1" noEditPoints="1" noAdjustHandles="1" noChangeArrowheads="1" noChangeShapeType="1" noTextEdit="1"/>
              </p:cNvSpPr>
              <p:nvPr/>
            </p:nvSpPr>
            <p:spPr>
              <a:xfrm>
                <a:off x="546337" y="3940251"/>
                <a:ext cx="1776512" cy="400110"/>
              </a:xfrm>
              <a:prstGeom prst="rect">
                <a:avLst/>
              </a:prstGeom>
              <a:blipFill rotWithShape="0">
                <a:blip r:embed="rId8"/>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3838381" y="4785483"/>
                <a:ext cx="24538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deg</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06" name="矩形 105"/>
              <p:cNvSpPr>
                <a:spLocks noRot="1" noChangeAspect="1" noMove="1" noResize="1" noEditPoints="1" noAdjustHandles="1" noChangeArrowheads="1" noChangeShapeType="1" noTextEdit="1"/>
              </p:cNvSpPr>
              <p:nvPr/>
            </p:nvSpPr>
            <p:spPr>
              <a:xfrm>
                <a:off x="3838381" y="4785483"/>
                <a:ext cx="2453877" cy="400110"/>
              </a:xfrm>
              <a:prstGeom prst="rect">
                <a:avLst/>
              </a:prstGeom>
              <a:blipFill rotWithShape="0">
                <a:blip r:embed="rId9"/>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p:cNvSpPr/>
              <p:nvPr/>
            </p:nvSpPr>
            <p:spPr>
              <a:xfrm>
                <a:off x="863456" y="2791929"/>
                <a:ext cx="3851311" cy="789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nary>
                            <m:naryPr>
                              <m:chr m:val="∑"/>
                              <m:limLoc m:val="subSup"/>
                              <m:ctrlPr>
                                <a:rPr lang="en-US" altLang="zh-CN" sz="2000" b="0" i="1" smtClean="0">
                                  <a:latin typeface="Cambria Math" panose="02040503050406030204" pitchFamily="18" charset="0"/>
                                </a:rPr>
                              </m:ctrlPr>
                            </m:naryPr>
                            <m:sub>
                              <m:d>
                                <m:dPr>
                                  <m:ctrlPr>
                                    <a:rPr lang="en-US" altLang="zh-CN" sz="2000" b="0" i="1" smtClean="0">
                                      <a:latin typeface="Cambria Math" panose="02040503050406030204" pitchFamily="18" charset="0"/>
                                    </a:rPr>
                                  </m:ctrlPr>
                                </m:dPr>
                                <m:e>
                                  <m:r>
                                    <m:rPr>
                                      <m:brk m:alnAt="25"/>
                                    </m:rP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r>
                                <m:rPr>
                                  <m:brk m:alnAt="25"/>
                                </m:rP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𝐺</m:t>
                                  </m:r>
                                </m:sub>
                              </m:sSub>
                            </m:sub>
                            <m:sup/>
                            <m:e>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e>
                                  </m:func>
                                  <m:r>
                                    <a:rPr lang="zh-CN" altLang="en-US"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e>
                                  </m:func>
                                </m:e>
                              </m:d>
                            </m:e>
                          </m:nary>
                        </m:e>
                      </m:d>
                    </m:oMath>
                  </m:oMathPara>
                </a14:m>
                <a:endParaRPr lang="zh-CN" altLang="en-US" sz="2000" dirty="0"/>
              </a:p>
            </p:txBody>
          </p:sp>
        </mc:Choice>
        <mc:Fallback xmlns="">
          <p:sp>
            <p:nvSpPr>
              <p:cNvPr id="107" name="矩形 106"/>
              <p:cNvSpPr>
                <a:spLocks noRot="1" noChangeAspect="1" noMove="1" noResize="1" noEditPoints="1" noAdjustHandles="1" noChangeArrowheads="1" noChangeShapeType="1" noTextEdit="1"/>
              </p:cNvSpPr>
              <p:nvPr/>
            </p:nvSpPr>
            <p:spPr>
              <a:xfrm>
                <a:off x="863456" y="2791929"/>
                <a:ext cx="3851311" cy="789768"/>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p:cNvSpPr/>
              <p:nvPr/>
            </p:nvSpPr>
            <p:spPr>
              <a:xfrm>
                <a:off x="2334253" y="3951983"/>
                <a:ext cx="4490460"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zh-CN" sz="2000" i="1" smtClean="0">
                          <a:latin typeface="Cambria Math" panose="02040503050406030204" pitchFamily="18" charset="0"/>
                        </a:rPr>
                        <m:t>Up</m:t>
                      </m:r>
                      <m:r>
                        <a:rPr lang="en-US" altLang="zh-CN" sz="2000" b="0" i="1" smtClean="0">
                          <a:latin typeface="Cambria Math" panose="02040503050406030204" pitchFamily="18" charset="0"/>
                        </a:rPr>
                        <m:t>𝑑𝑎𝑡𝑖𝑛𝑔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𝑡h𝑒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𝑎𝑑𝑗𝑎𝑐𝑒𝑛𝑐𝑦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𝑙𝑖𝑠𝑡𝑠</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𝑎𝑛𝑑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𝑣</m:t>
                      </m:r>
                    </m:oMath>
                  </m:oMathPara>
                </a14:m>
                <a:endParaRPr lang="zh-CN" altLang="en-US" sz="2000" dirty="0"/>
              </a:p>
            </p:txBody>
          </p:sp>
        </mc:Choice>
        <mc:Fallback xmlns="">
          <p:sp>
            <p:nvSpPr>
              <p:cNvPr id="108" name="矩形 107"/>
              <p:cNvSpPr>
                <a:spLocks noRot="1" noChangeAspect="1" noMove="1" noResize="1" noEditPoints="1" noAdjustHandles="1" noChangeArrowheads="1" noChangeShapeType="1" noTextEdit="1"/>
              </p:cNvSpPr>
              <p:nvPr/>
            </p:nvSpPr>
            <p:spPr>
              <a:xfrm>
                <a:off x="2334253" y="3951983"/>
                <a:ext cx="4490460" cy="400110"/>
              </a:xfrm>
              <a:prstGeom prst="rect">
                <a:avLst/>
              </a:prstGeom>
              <a:blipFill rotWithShape="0">
                <a:blip r:embed="rId11"/>
                <a:stretch>
                  <a:fillRect l="-543"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780869" y="5784281"/>
                <a:ext cx="25536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𝑓𝑜𝑟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𝑎𝑙𝑙</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𝑑𝑒𝑔𝑒𝑠</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09" name="矩形 108"/>
              <p:cNvSpPr>
                <a:spLocks noRot="1" noChangeAspect="1" noMove="1" noResize="1" noEditPoints="1" noAdjustHandles="1" noChangeArrowheads="1" noChangeShapeType="1" noTextEdit="1"/>
              </p:cNvSpPr>
              <p:nvPr/>
            </p:nvSpPr>
            <p:spPr>
              <a:xfrm>
                <a:off x="780869" y="5784281"/>
                <a:ext cx="2553648" cy="400110"/>
              </a:xfrm>
              <a:prstGeom prst="rect">
                <a:avLst/>
              </a:prstGeom>
              <a:blipFill rotWithShape="0">
                <a:blip r:embed="rId12"/>
                <a:stretch>
                  <a:fillRect b="-15385"/>
                </a:stretch>
              </a:blipFill>
            </p:spPr>
            <p:txBody>
              <a:bodyPr/>
              <a:lstStyle/>
              <a:p>
                <a:r>
                  <a:rPr lang="zh-CN" altLang="en-US">
                    <a:noFill/>
                  </a:rPr>
                  <a:t> </a:t>
                </a:r>
              </a:p>
            </p:txBody>
          </p:sp>
        </mc:Fallback>
      </mc:AlternateContent>
      <p:sp>
        <p:nvSpPr>
          <p:cNvPr id="5" name="右箭头 4"/>
          <p:cNvSpPr/>
          <p:nvPr/>
        </p:nvSpPr>
        <p:spPr>
          <a:xfrm>
            <a:off x="7873746" y="5984336"/>
            <a:ext cx="516860"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385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fade">
                                      <p:cBhvr>
                                        <p:cTn id="46" dur="250"/>
                                        <p:tgtEl>
                                          <p:spTgt spid="102"/>
                                        </p:tgtEl>
                                      </p:cBhvr>
                                    </p:animEffect>
                                    <p:anim calcmode="lin" valueType="num">
                                      <p:cBhvr>
                                        <p:cTn id="47" dur="250" fill="hold"/>
                                        <p:tgtEl>
                                          <p:spTgt spid="102"/>
                                        </p:tgtEl>
                                        <p:attrNameLst>
                                          <p:attrName>ppt_x</p:attrName>
                                        </p:attrNameLst>
                                      </p:cBhvr>
                                      <p:tavLst>
                                        <p:tav tm="0">
                                          <p:val>
                                            <p:strVal val="#ppt_x"/>
                                          </p:val>
                                        </p:tav>
                                        <p:tav tm="100000">
                                          <p:val>
                                            <p:strVal val="#ppt_x"/>
                                          </p:val>
                                        </p:tav>
                                      </p:tavLst>
                                    </p:anim>
                                    <p:anim calcmode="lin" valueType="num">
                                      <p:cBhvr>
                                        <p:cTn id="48" dur="25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2" grpId="0"/>
      <p:bldP spid="94" grpId="0"/>
      <p:bldP spid="106" grpId="0"/>
      <p:bldP spid="107" grpId="0"/>
      <p:bldP spid="108" grpId="0"/>
      <p:bldP spid="109"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435299" y="508085"/>
            <a:ext cx="1967205"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OurSolution</a:t>
            </a:r>
          </a:p>
        </p:txBody>
      </p:sp>
      <p:sp>
        <p:nvSpPr>
          <p:cNvPr id="54" name="矩形 53"/>
          <p:cNvSpPr/>
          <p:nvPr/>
        </p:nvSpPr>
        <p:spPr>
          <a:xfrm>
            <a:off x="3026099" y="508085"/>
            <a:ext cx="3762697"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An Improved Algorithm </a:t>
            </a:r>
          </a:p>
        </p:txBody>
      </p:sp>
      <mc:AlternateContent xmlns:mc="http://schemas.openxmlformats.org/markup-compatibility/2006" xmlns:a14="http://schemas.microsoft.com/office/drawing/2010/main">
        <mc:Choice Requires="a14">
          <p:sp>
            <p:nvSpPr>
              <p:cNvPr id="55" name="矩形 54"/>
              <p:cNvSpPr/>
              <p:nvPr/>
            </p:nvSpPr>
            <p:spPr>
              <a:xfrm>
                <a:off x="3804853" y="1613658"/>
                <a:ext cx="4650119" cy="1055225"/>
              </a:xfrm>
              <a:prstGeom prst="rect">
                <a:avLst/>
              </a:prstGeom>
              <a:ln w="28575">
                <a:solidFill>
                  <a:srgbClr val="0070C0"/>
                </a:solidFill>
              </a:ln>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Comupte the support for edges in G</a:t>
                </a:r>
              </a:p>
              <a:p>
                <a:pPr algn="ct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𝑂</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000" i="1" dirty="0" smtClean="0">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𝑚</m:t>
                          </m:r>
                        </m:e>
                        <m:sup>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1.5</m:t>
                          </m:r>
                        </m:sup>
                      </m:sSup>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3804853" y="1613658"/>
                <a:ext cx="4650119" cy="1055225"/>
              </a:xfrm>
              <a:prstGeom prst="rect">
                <a:avLst/>
              </a:prstGeom>
              <a:blipFill rotWithShape="0">
                <a:blip r:embed="rId2"/>
                <a:stretch>
                  <a:fillRect l="-1042"/>
                </a:stretch>
              </a:blipFill>
              <a:ln w="28575">
                <a:solidFill>
                  <a:srgbClr val="0070C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3009827" y="3488930"/>
                <a:ext cx="6240170" cy="1015663"/>
              </a:xfrm>
              <a:prstGeom prst="rect">
                <a:avLst/>
              </a:prstGeom>
              <a:ln w="28575">
                <a:solidFill>
                  <a:srgbClr val="0070C0"/>
                </a:solidFill>
              </a:ln>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Sort all edges in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ascending order</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of their support</a:t>
                </a:r>
              </a:p>
              <a:p>
                <a:pPr algn="ctr">
                  <a:lnSpc>
                    <a:spcPct val="150000"/>
                  </a:lnSpc>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𝑂</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𝑚</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𝑡𝑖𝑚𝑒</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𝑢𝑠𝑖𝑛𝑔</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𝑏𝑖𝑛</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𝑠𝑜𝑟𝑡</m:t>
                    </m:r>
                  </m:oMath>
                </a14:m>
                <a:r>
                  <a:rPr lang="en-US" altLang="zh-CN" sz="2000" dirty="0">
                    <a:latin typeface="微软雅黑" panose="020B0503020204020204" pitchFamily="34" charset="-122"/>
                    <a:ea typeface="微软雅黑" panose="020B0503020204020204" pitchFamily="34" charset="-122"/>
                    <a:cs typeface="Arial" panose="020B0604020202020204" pitchFamily="34" charset="0"/>
                  </a:rPr>
                  <a:t> ,kept in a arry </a:t>
                </a:r>
                <a14:m>
                  <m:oMath xmlns:m="http://schemas.openxmlformats.org/officeDocument/2006/math">
                    <m:r>
                      <a:rPr lang="el-GR" altLang="zh-CN" sz="2000" b="1" i="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𝜜</m:t>
                    </m:r>
                  </m:oMath>
                </a14:m>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6" name="矩形 55"/>
              <p:cNvSpPr>
                <a:spLocks noRot="1" noChangeAspect="1" noMove="1" noResize="1" noEditPoints="1" noAdjustHandles="1" noChangeArrowheads="1" noChangeShapeType="1" noTextEdit="1"/>
              </p:cNvSpPr>
              <p:nvPr/>
            </p:nvSpPr>
            <p:spPr>
              <a:xfrm>
                <a:off x="3009827" y="3488930"/>
                <a:ext cx="6240170" cy="1015663"/>
              </a:xfrm>
              <a:prstGeom prst="rect">
                <a:avLst/>
              </a:prstGeom>
              <a:blipFill rotWithShape="0">
                <a:blip r:embed="rId3"/>
                <a:stretch>
                  <a:fillRect l="-875" b="-2326"/>
                </a:stretch>
              </a:blipFill>
              <a:ln w="28575">
                <a:solidFill>
                  <a:srgbClr val="0070C0"/>
                </a:solidFill>
              </a:ln>
            </p:spPr>
            <p:txBody>
              <a:bodyPr/>
              <a:lstStyle/>
              <a:p>
                <a:r>
                  <a:rPr lang="zh-CN" altLang="en-US">
                    <a:noFill/>
                  </a:rPr>
                  <a:t> </a:t>
                </a:r>
              </a:p>
            </p:txBody>
          </p:sp>
        </mc:Fallback>
      </mc:AlternateContent>
      <p:sp>
        <p:nvSpPr>
          <p:cNvPr id="58" name="矩形 57"/>
          <p:cNvSpPr/>
          <p:nvPr/>
        </p:nvSpPr>
        <p:spPr>
          <a:xfrm>
            <a:off x="4508539" y="5311370"/>
            <a:ext cx="3242746" cy="961289"/>
          </a:xfrm>
          <a:prstGeom prst="rect">
            <a:avLst/>
          </a:prstGeom>
          <a:ln w="28575">
            <a:solidFill>
              <a:srgbClr val="0070C0"/>
            </a:solidFill>
          </a:ln>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Remove edges</a:t>
            </a:r>
          </a:p>
          <a:p>
            <a:pPr algn="ct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But not explicitly remove</a:t>
            </a:r>
          </a:p>
        </p:txBody>
      </p:sp>
    </p:spTree>
    <p:extLst>
      <p:ext uri="{BB962C8B-B14F-4D97-AF65-F5344CB8AC3E}">
        <p14:creationId xmlns:p14="http://schemas.microsoft.com/office/powerpoint/2010/main" val="358239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3026099" y="508085"/>
            <a:ext cx="3762697"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An Improved Algorithm </a:t>
            </a:r>
          </a:p>
        </p:txBody>
      </p:sp>
      <p:sp>
        <p:nvSpPr>
          <p:cNvPr id="105" name="椭圆 104"/>
          <p:cNvSpPr/>
          <p:nvPr/>
        </p:nvSpPr>
        <p:spPr>
          <a:xfrm>
            <a:off x="7001304" y="11930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6" name="椭圆 105"/>
          <p:cNvSpPr/>
          <p:nvPr/>
        </p:nvSpPr>
        <p:spPr>
          <a:xfrm>
            <a:off x="7001304" y="230871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7" name="椭圆 106"/>
          <p:cNvSpPr/>
          <p:nvPr/>
        </p:nvSpPr>
        <p:spPr>
          <a:xfrm>
            <a:off x="7001304" y="3458497"/>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8" name="椭圆 107"/>
          <p:cNvSpPr/>
          <p:nvPr/>
        </p:nvSpPr>
        <p:spPr>
          <a:xfrm>
            <a:off x="8331403" y="2308715"/>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09" name="椭圆 108"/>
          <p:cNvSpPr/>
          <p:nvPr/>
        </p:nvSpPr>
        <p:spPr>
          <a:xfrm>
            <a:off x="8331834" y="11930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0" name="椭圆 109"/>
          <p:cNvSpPr/>
          <p:nvPr/>
        </p:nvSpPr>
        <p:spPr>
          <a:xfrm>
            <a:off x="8316889" y="344263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1" name="椭圆 110"/>
          <p:cNvSpPr/>
          <p:nvPr/>
        </p:nvSpPr>
        <p:spPr>
          <a:xfrm>
            <a:off x="9663281" y="119301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2" name="椭圆 111"/>
          <p:cNvSpPr/>
          <p:nvPr/>
        </p:nvSpPr>
        <p:spPr>
          <a:xfrm>
            <a:off x="9663281" y="22959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3" name="椭圆 112"/>
          <p:cNvSpPr/>
          <p:nvPr/>
        </p:nvSpPr>
        <p:spPr>
          <a:xfrm>
            <a:off x="11552200" y="1209276"/>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4" name="椭圆 113"/>
          <p:cNvSpPr/>
          <p:nvPr/>
        </p:nvSpPr>
        <p:spPr>
          <a:xfrm>
            <a:off x="10548453" y="22959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5" name="椭圆 114"/>
          <p:cNvSpPr/>
          <p:nvPr/>
        </p:nvSpPr>
        <p:spPr>
          <a:xfrm>
            <a:off x="11552200" y="2295951"/>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sp>
        <p:nvSpPr>
          <p:cNvPr id="116" name="椭圆 115"/>
          <p:cNvSpPr/>
          <p:nvPr/>
        </p:nvSpPr>
        <p:spPr>
          <a:xfrm>
            <a:off x="10481820" y="3394638"/>
            <a:ext cx="233200" cy="233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i="1" dirty="0">
              <a:solidFill>
                <a:schemeClr val="tx1"/>
              </a:solidFill>
            </a:endParaRPr>
          </a:p>
        </p:txBody>
      </p:sp>
      <p:cxnSp>
        <p:nvCxnSpPr>
          <p:cNvPr id="117" name="直接连接符 116"/>
          <p:cNvCxnSpPr>
            <a:stCxn id="107" idx="0"/>
            <a:endCxn id="106" idx="4"/>
          </p:cNvCxnSpPr>
          <p:nvPr/>
        </p:nvCxnSpPr>
        <p:spPr>
          <a:xfrm flipV="1">
            <a:off x="7117904" y="2541916"/>
            <a:ext cx="0" cy="91658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06" idx="0"/>
            <a:endCxn id="105" idx="4"/>
          </p:cNvCxnSpPr>
          <p:nvPr/>
        </p:nvCxnSpPr>
        <p:spPr>
          <a:xfrm flipV="1">
            <a:off x="7117904" y="1426211"/>
            <a:ext cx="0" cy="88250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90"/>
          <p:cNvCxnSpPr>
            <a:stCxn id="107" idx="2"/>
            <a:endCxn id="105" idx="2"/>
          </p:cNvCxnSpPr>
          <p:nvPr/>
        </p:nvCxnSpPr>
        <p:spPr>
          <a:xfrm rot="10800000">
            <a:off x="7001304" y="1309611"/>
            <a:ext cx="12700" cy="2265486"/>
          </a:xfrm>
          <a:prstGeom prst="curvedConnector3">
            <a:avLst>
              <a:gd name="adj1" fmla="val 1800000"/>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9" idx="2"/>
            <a:endCxn id="105" idx="6"/>
          </p:cNvCxnSpPr>
          <p:nvPr/>
        </p:nvCxnSpPr>
        <p:spPr>
          <a:xfrm flipH="1">
            <a:off x="7234504" y="1309611"/>
            <a:ext cx="1097330"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8" idx="2"/>
            <a:endCxn id="106" idx="6"/>
          </p:cNvCxnSpPr>
          <p:nvPr/>
        </p:nvCxnSpPr>
        <p:spPr>
          <a:xfrm flipH="1">
            <a:off x="7234504" y="2425315"/>
            <a:ext cx="1096899" cy="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08" idx="3"/>
            <a:endCxn id="107" idx="6"/>
          </p:cNvCxnSpPr>
          <p:nvPr/>
        </p:nvCxnSpPr>
        <p:spPr>
          <a:xfrm flipH="1">
            <a:off x="7234504" y="2507764"/>
            <a:ext cx="1131050" cy="1067333"/>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08" idx="0"/>
            <a:endCxn id="109" idx="4"/>
          </p:cNvCxnSpPr>
          <p:nvPr/>
        </p:nvCxnSpPr>
        <p:spPr>
          <a:xfrm flipV="1">
            <a:off x="8448003" y="1426211"/>
            <a:ext cx="431" cy="88250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8" idx="1"/>
            <a:endCxn id="105" idx="5"/>
          </p:cNvCxnSpPr>
          <p:nvPr/>
        </p:nvCxnSpPr>
        <p:spPr>
          <a:xfrm flipH="1" flipV="1">
            <a:off x="7200353" y="1392060"/>
            <a:ext cx="1165201" cy="95080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endCxn id="106" idx="7"/>
          </p:cNvCxnSpPr>
          <p:nvPr/>
        </p:nvCxnSpPr>
        <p:spPr>
          <a:xfrm flipH="1">
            <a:off x="7200353" y="1379781"/>
            <a:ext cx="1116536" cy="96308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endCxn id="107" idx="7"/>
          </p:cNvCxnSpPr>
          <p:nvPr/>
        </p:nvCxnSpPr>
        <p:spPr>
          <a:xfrm flipH="1">
            <a:off x="7200353" y="1442476"/>
            <a:ext cx="1163532" cy="205017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1" idx="2"/>
            <a:endCxn id="109" idx="6"/>
          </p:cNvCxnSpPr>
          <p:nvPr/>
        </p:nvCxnSpPr>
        <p:spPr>
          <a:xfrm flipH="1">
            <a:off x="8565034" y="1309611"/>
            <a:ext cx="109824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2" idx="1"/>
            <a:endCxn id="109" idx="5"/>
          </p:cNvCxnSpPr>
          <p:nvPr/>
        </p:nvCxnSpPr>
        <p:spPr>
          <a:xfrm flipH="1" flipV="1">
            <a:off x="8530883" y="1392060"/>
            <a:ext cx="1166549"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2" idx="0"/>
            <a:endCxn id="111" idx="4"/>
          </p:cNvCxnSpPr>
          <p:nvPr/>
        </p:nvCxnSpPr>
        <p:spPr>
          <a:xfrm flipV="1">
            <a:off x="9779881" y="1426211"/>
            <a:ext cx="0" cy="86974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0" idx="7"/>
            <a:endCxn id="112" idx="3"/>
          </p:cNvCxnSpPr>
          <p:nvPr/>
        </p:nvCxnSpPr>
        <p:spPr>
          <a:xfrm flipV="1">
            <a:off x="8515938" y="2495000"/>
            <a:ext cx="1181494" cy="98178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14" idx="1"/>
            <a:endCxn id="111" idx="5"/>
          </p:cNvCxnSpPr>
          <p:nvPr/>
        </p:nvCxnSpPr>
        <p:spPr>
          <a:xfrm flipH="1" flipV="1">
            <a:off x="9862330" y="1392060"/>
            <a:ext cx="720274"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4" idx="2"/>
            <a:endCxn id="112" idx="6"/>
          </p:cNvCxnSpPr>
          <p:nvPr/>
        </p:nvCxnSpPr>
        <p:spPr>
          <a:xfrm flipH="1">
            <a:off x="9896481" y="2412551"/>
            <a:ext cx="651972"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5" idx="2"/>
            <a:endCxn id="114" idx="6"/>
          </p:cNvCxnSpPr>
          <p:nvPr/>
        </p:nvCxnSpPr>
        <p:spPr>
          <a:xfrm flipH="1">
            <a:off x="10781653" y="2412551"/>
            <a:ext cx="770547"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5" idx="0"/>
            <a:endCxn id="113" idx="4"/>
          </p:cNvCxnSpPr>
          <p:nvPr/>
        </p:nvCxnSpPr>
        <p:spPr>
          <a:xfrm flipV="1">
            <a:off x="11668800" y="1442476"/>
            <a:ext cx="0" cy="85347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13" idx="2"/>
            <a:endCxn id="111" idx="6"/>
          </p:cNvCxnSpPr>
          <p:nvPr/>
        </p:nvCxnSpPr>
        <p:spPr>
          <a:xfrm flipH="1" flipV="1">
            <a:off x="9896481" y="1309611"/>
            <a:ext cx="1655719" cy="162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3" idx="3"/>
            <a:endCxn id="114" idx="7"/>
          </p:cNvCxnSpPr>
          <p:nvPr/>
        </p:nvCxnSpPr>
        <p:spPr>
          <a:xfrm flipH="1">
            <a:off x="10747502" y="1408325"/>
            <a:ext cx="838849" cy="92177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5" idx="1"/>
            <a:endCxn id="111" idx="5"/>
          </p:cNvCxnSpPr>
          <p:nvPr/>
        </p:nvCxnSpPr>
        <p:spPr>
          <a:xfrm flipH="1" flipV="1">
            <a:off x="9862330" y="1392060"/>
            <a:ext cx="1724021" cy="93804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6" idx="2"/>
            <a:endCxn id="108" idx="5"/>
          </p:cNvCxnSpPr>
          <p:nvPr/>
        </p:nvCxnSpPr>
        <p:spPr>
          <a:xfrm flipH="1" flipV="1">
            <a:off x="8530452" y="2507764"/>
            <a:ext cx="1951368" cy="100347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16" idx="6"/>
            <a:endCxn id="115" idx="3"/>
          </p:cNvCxnSpPr>
          <p:nvPr/>
        </p:nvCxnSpPr>
        <p:spPr>
          <a:xfrm flipV="1">
            <a:off x="10715020" y="2495000"/>
            <a:ext cx="871331" cy="101623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6886132" y="801325"/>
            <a:ext cx="463544" cy="461665"/>
          </a:xfrm>
          <a:prstGeom prst="rect">
            <a:avLst/>
          </a:prstGeom>
          <a:noFill/>
        </p:spPr>
        <p:txBody>
          <a:bodyPr wrap="square" rtlCol="0">
            <a:spAutoFit/>
          </a:bodyPr>
          <a:lstStyle/>
          <a:p>
            <a:pPr algn="ctr"/>
            <a:r>
              <a:rPr lang="en-US" altLang="zh-CN" sz="2400" i="1" dirty="0"/>
              <a:t>a</a:t>
            </a:r>
            <a:endParaRPr lang="zh-CN" altLang="en-US" sz="2400" i="1" dirty="0"/>
          </a:p>
        </p:txBody>
      </p:sp>
      <p:sp>
        <p:nvSpPr>
          <p:cNvPr id="141" name="文本框 140"/>
          <p:cNvSpPr txBox="1"/>
          <p:nvPr/>
        </p:nvSpPr>
        <p:spPr>
          <a:xfrm>
            <a:off x="6711302" y="2463216"/>
            <a:ext cx="463544" cy="461665"/>
          </a:xfrm>
          <a:prstGeom prst="rect">
            <a:avLst/>
          </a:prstGeom>
          <a:noFill/>
        </p:spPr>
        <p:txBody>
          <a:bodyPr wrap="square" rtlCol="0">
            <a:spAutoFit/>
          </a:bodyPr>
          <a:lstStyle/>
          <a:p>
            <a:pPr algn="ctr"/>
            <a:r>
              <a:rPr lang="en-US" altLang="zh-CN" sz="2400" i="1" dirty="0"/>
              <a:t>b</a:t>
            </a:r>
            <a:endParaRPr lang="zh-CN" altLang="en-US" sz="2400" i="1" dirty="0"/>
          </a:p>
        </p:txBody>
      </p:sp>
      <p:sp>
        <p:nvSpPr>
          <p:cNvPr id="142" name="文本框 141"/>
          <p:cNvSpPr txBox="1"/>
          <p:nvPr/>
        </p:nvSpPr>
        <p:spPr>
          <a:xfrm>
            <a:off x="6886132" y="3571722"/>
            <a:ext cx="463544" cy="461665"/>
          </a:xfrm>
          <a:prstGeom prst="rect">
            <a:avLst/>
          </a:prstGeom>
          <a:noFill/>
        </p:spPr>
        <p:txBody>
          <a:bodyPr wrap="square" rtlCol="0">
            <a:spAutoFit/>
          </a:bodyPr>
          <a:lstStyle/>
          <a:p>
            <a:pPr algn="ctr"/>
            <a:r>
              <a:rPr lang="en-US" altLang="zh-CN" sz="2400" i="1" dirty="0"/>
              <a:t>c</a:t>
            </a:r>
            <a:endParaRPr lang="zh-CN" altLang="en-US" sz="2400" i="1" dirty="0"/>
          </a:p>
        </p:txBody>
      </p:sp>
      <p:sp>
        <p:nvSpPr>
          <p:cNvPr id="143" name="文本框 142"/>
          <p:cNvSpPr txBox="1"/>
          <p:nvPr/>
        </p:nvSpPr>
        <p:spPr>
          <a:xfrm>
            <a:off x="8218959" y="3622074"/>
            <a:ext cx="429059" cy="461665"/>
          </a:xfrm>
          <a:prstGeom prst="rect">
            <a:avLst/>
          </a:prstGeom>
          <a:noFill/>
        </p:spPr>
        <p:txBody>
          <a:bodyPr wrap="square" rtlCol="0">
            <a:spAutoFit/>
          </a:bodyPr>
          <a:lstStyle/>
          <a:p>
            <a:pPr algn="ctr"/>
            <a:r>
              <a:rPr lang="en-US" altLang="zh-CN" sz="2400" i="1" dirty="0"/>
              <a:t>L</a:t>
            </a:r>
            <a:endParaRPr lang="zh-CN" altLang="en-US" sz="2400" i="1" dirty="0"/>
          </a:p>
        </p:txBody>
      </p:sp>
      <p:sp>
        <p:nvSpPr>
          <p:cNvPr id="144" name="文本框 143"/>
          <p:cNvSpPr txBox="1"/>
          <p:nvPr/>
        </p:nvSpPr>
        <p:spPr>
          <a:xfrm>
            <a:off x="8381226" y="1985037"/>
            <a:ext cx="429059" cy="461665"/>
          </a:xfrm>
          <a:prstGeom prst="rect">
            <a:avLst/>
          </a:prstGeom>
          <a:noFill/>
        </p:spPr>
        <p:txBody>
          <a:bodyPr wrap="square" rtlCol="0">
            <a:spAutoFit/>
          </a:bodyPr>
          <a:lstStyle/>
          <a:p>
            <a:pPr algn="ctr"/>
            <a:r>
              <a:rPr lang="en-US" altLang="zh-CN" sz="2400" i="1" dirty="0"/>
              <a:t>d</a:t>
            </a:r>
            <a:endParaRPr lang="zh-CN" altLang="en-US" sz="2400" i="1" dirty="0"/>
          </a:p>
        </p:txBody>
      </p:sp>
      <p:sp>
        <p:nvSpPr>
          <p:cNvPr id="145" name="文本框 144"/>
          <p:cNvSpPr txBox="1"/>
          <p:nvPr/>
        </p:nvSpPr>
        <p:spPr>
          <a:xfrm>
            <a:off x="8381226" y="803708"/>
            <a:ext cx="429059" cy="461665"/>
          </a:xfrm>
          <a:prstGeom prst="rect">
            <a:avLst/>
          </a:prstGeom>
          <a:noFill/>
        </p:spPr>
        <p:txBody>
          <a:bodyPr wrap="square" rtlCol="0">
            <a:spAutoFit/>
          </a:bodyPr>
          <a:lstStyle/>
          <a:p>
            <a:pPr algn="ctr"/>
            <a:r>
              <a:rPr lang="en-US" altLang="zh-CN" sz="2400" i="1" dirty="0"/>
              <a:t>e</a:t>
            </a:r>
            <a:endParaRPr lang="zh-CN" altLang="en-US" sz="2400" i="1" dirty="0"/>
          </a:p>
        </p:txBody>
      </p:sp>
      <p:sp>
        <p:nvSpPr>
          <p:cNvPr id="146" name="文本框 145"/>
          <p:cNvSpPr txBox="1"/>
          <p:nvPr/>
        </p:nvSpPr>
        <p:spPr>
          <a:xfrm>
            <a:off x="9547192" y="803708"/>
            <a:ext cx="429059" cy="461665"/>
          </a:xfrm>
          <a:prstGeom prst="rect">
            <a:avLst/>
          </a:prstGeom>
          <a:noFill/>
        </p:spPr>
        <p:txBody>
          <a:bodyPr wrap="square" rtlCol="0">
            <a:spAutoFit/>
          </a:bodyPr>
          <a:lstStyle/>
          <a:p>
            <a:pPr algn="ctr"/>
            <a:r>
              <a:rPr lang="en-US" altLang="zh-CN" sz="2400" i="1" dirty="0"/>
              <a:t>f</a:t>
            </a:r>
            <a:endParaRPr lang="zh-CN" altLang="en-US" sz="2400" i="1" dirty="0"/>
          </a:p>
        </p:txBody>
      </p:sp>
      <p:sp>
        <p:nvSpPr>
          <p:cNvPr id="147" name="文本框 146"/>
          <p:cNvSpPr txBox="1"/>
          <p:nvPr/>
        </p:nvSpPr>
        <p:spPr>
          <a:xfrm>
            <a:off x="9737690" y="1974343"/>
            <a:ext cx="429059" cy="461665"/>
          </a:xfrm>
          <a:prstGeom prst="rect">
            <a:avLst/>
          </a:prstGeom>
          <a:noFill/>
        </p:spPr>
        <p:txBody>
          <a:bodyPr wrap="square" rtlCol="0">
            <a:spAutoFit/>
          </a:bodyPr>
          <a:lstStyle/>
          <a:p>
            <a:pPr algn="ctr"/>
            <a:r>
              <a:rPr lang="en-US" altLang="zh-CN" sz="2400" i="1" dirty="0"/>
              <a:t>g</a:t>
            </a:r>
            <a:endParaRPr lang="zh-CN" altLang="en-US" sz="2400" i="1" dirty="0"/>
          </a:p>
        </p:txBody>
      </p:sp>
      <p:sp>
        <p:nvSpPr>
          <p:cNvPr id="148" name="文本框 147"/>
          <p:cNvSpPr txBox="1"/>
          <p:nvPr/>
        </p:nvSpPr>
        <p:spPr>
          <a:xfrm>
            <a:off x="10383890" y="3552531"/>
            <a:ext cx="429059" cy="461665"/>
          </a:xfrm>
          <a:prstGeom prst="rect">
            <a:avLst/>
          </a:prstGeom>
          <a:noFill/>
        </p:spPr>
        <p:txBody>
          <a:bodyPr wrap="square" rtlCol="0">
            <a:spAutoFit/>
          </a:bodyPr>
          <a:lstStyle/>
          <a:p>
            <a:pPr algn="ctr"/>
            <a:r>
              <a:rPr lang="en-US" altLang="zh-CN" sz="2400" i="1" dirty="0"/>
              <a:t>k</a:t>
            </a:r>
            <a:endParaRPr lang="zh-CN" altLang="en-US" sz="2400" i="1" dirty="0"/>
          </a:p>
        </p:txBody>
      </p:sp>
      <p:sp>
        <p:nvSpPr>
          <p:cNvPr id="149" name="文本框 148"/>
          <p:cNvSpPr txBox="1"/>
          <p:nvPr/>
        </p:nvSpPr>
        <p:spPr>
          <a:xfrm>
            <a:off x="10467979" y="2463216"/>
            <a:ext cx="429059" cy="461665"/>
          </a:xfrm>
          <a:prstGeom prst="rect">
            <a:avLst/>
          </a:prstGeom>
          <a:noFill/>
        </p:spPr>
        <p:txBody>
          <a:bodyPr wrap="square" rtlCol="0">
            <a:spAutoFit/>
          </a:bodyPr>
          <a:lstStyle/>
          <a:p>
            <a:pPr algn="ctr"/>
            <a:r>
              <a:rPr lang="en-US" altLang="zh-CN" sz="2400" i="1" dirty="0"/>
              <a:t>h</a:t>
            </a:r>
            <a:endParaRPr lang="zh-CN" altLang="en-US" sz="2400" i="1" dirty="0"/>
          </a:p>
        </p:txBody>
      </p:sp>
      <p:sp>
        <p:nvSpPr>
          <p:cNvPr id="150" name="文本框 149"/>
          <p:cNvSpPr txBox="1"/>
          <p:nvPr/>
        </p:nvSpPr>
        <p:spPr>
          <a:xfrm>
            <a:off x="11022868" y="2981193"/>
            <a:ext cx="429059" cy="369332"/>
          </a:xfrm>
          <a:prstGeom prst="rect">
            <a:avLst/>
          </a:prstGeom>
          <a:noFill/>
        </p:spPr>
        <p:txBody>
          <a:bodyPr wrap="square" rtlCol="0">
            <a:spAutoFit/>
          </a:bodyPr>
          <a:lstStyle/>
          <a:p>
            <a:pPr algn="ctr"/>
            <a:r>
              <a:rPr lang="en-US" altLang="zh-CN" i="1" dirty="0">
                <a:solidFill>
                  <a:srgbClr val="FF0000"/>
                </a:solidFill>
              </a:rPr>
              <a:t>0</a:t>
            </a:r>
            <a:endParaRPr lang="zh-CN" altLang="en-US" i="1" dirty="0">
              <a:solidFill>
                <a:srgbClr val="FF0000"/>
              </a:solidFill>
            </a:endParaRPr>
          </a:p>
        </p:txBody>
      </p:sp>
      <p:sp>
        <p:nvSpPr>
          <p:cNvPr id="151" name="文本框 150"/>
          <p:cNvSpPr txBox="1"/>
          <p:nvPr/>
        </p:nvSpPr>
        <p:spPr>
          <a:xfrm>
            <a:off x="10134875" y="2738532"/>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52" name="文本框 151"/>
          <p:cNvSpPr txBox="1"/>
          <p:nvPr/>
        </p:nvSpPr>
        <p:spPr>
          <a:xfrm>
            <a:off x="9531201" y="3104985"/>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53" name="文本框 152"/>
          <p:cNvSpPr txBox="1"/>
          <p:nvPr/>
        </p:nvSpPr>
        <p:spPr>
          <a:xfrm>
            <a:off x="8836305" y="3028672"/>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54" name="文本框 153"/>
          <p:cNvSpPr txBox="1"/>
          <p:nvPr/>
        </p:nvSpPr>
        <p:spPr>
          <a:xfrm>
            <a:off x="8111438" y="2824835"/>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56" name="文本框 155"/>
          <p:cNvSpPr txBox="1"/>
          <p:nvPr/>
        </p:nvSpPr>
        <p:spPr>
          <a:xfrm>
            <a:off x="10013386" y="2363168"/>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grpSp>
        <p:nvGrpSpPr>
          <p:cNvPr id="179" name="组合 178"/>
          <p:cNvGrpSpPr/>
          <p:nvPr/>
        </p:nvGrpSpPr>
        <p:grpSpPr>
          <a:xfrm>
            <a:off x="10368074" y="989636"/>
            <a:ext cx="1631855" cy="1771226"/>
            <a:chOff x="10368074" y="1523036"/>
            <a:chExt cx="1631855" cy="1771226"/>
          </a:xfrm>
        </p:grpSpPr>
        <p:sp>
          <p:nvSpPr>
            <p:cNvPr id="155" name="文本框 154"/>
            <p:cNvSpPr txBox="1"/>
            <p:nvPr/>
          </p:nvSpPr>
          <p:spPr>
            <a:xfrm>
              <a:off x="10910102" y="2924930"/>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57" name="文本框 156"/>
            <p:cNvSpPr txBox="1"/>
            <p:nvPr/>
          </p:nvSpPr>
          <p:spPr>
            <a:xfrm>
              <a:off x="11570870" y="2240441"/>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58" name="文本框 157"/>
            <p:cNvSpPr txBox="1"/>
            <p:nvPr/>
          </p:nvSpPr>
          <p:spPr>
            <a:xfrm>
              <a:off x="10550105" y="1523036"/>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59" name="文本框 158"/>
            <p:cNvSpPr txBox="1"/>
            <p:nvPr/>
          </p:nvSpPr>
          <p:spPr>
            <a:xfrm>
              <a:off x="10368074" y="2007907"/>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60" name="文本框 159"/>
            <p:cNvSpPr txBox="1"/>
            <p:nvPr/>
          </p:nvSpPr>
          <p:spPr>
            <a:xfrm>
              <a:off x="10988590" y="1995432"/>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grpSp>
      <p:sp>
        <p:nvSpPr>
          <p:cNvPr id="161" name="文本框 160"/>
          <p:cNvSpPr txBox="1"/>
          <p:nvPr/>
        </p:nvSpPr>
        <p:spPr>
          <a:xfrm>
            <a:off x="9920346" y="17601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2" name="文本框 161"/>
          <p:cNvSpPr txBox="1"/>
          <p:nvPr/>
        </p:nvSpPr>
        <p:spPr>
          <a:xfrm>
            <a:off x="9431681" y="1579059"/>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63" name="文本框 162"/>
          <p:cNvSpPr txBox="1"/>
          <p:nvPr/>
        </p:nvSpPr>
        <p:spPr>
          <a:xfrm>
            <a:off x="8993744" y="1000316"/>
            <a:ext cx="429059" cy="369332"/>
          </a:xfrm>
          <a:prstGeom prst="rect">
            <a:avLst/>
          </a:prstGeom>
          <a:noFill/>
        </p:spPr>
        <p:txBody>
          <a:bodyPr wrap="square" rtlCol="0">
            <a:spAutoFit/>
          </a:bodyPr>
          <a:lstStyle/>
          <a:p>
            <a:pPr algn="ctr"/>
            <a:r>
              <a:rPr lang="en-US" altLang="zh-CN" i="1" dirty="0">
                <a:solidFill>
                  <a:srgbClr val="FF0000"/>
                </a:solidFill>
              </a:rPr>
              <a:t>1</a:t>
            </a:r>
            <a:endParaRPr lang="zh-CN" altLang="en-US" i="1" dirty="0">
              <a:solidFill>
                <a:srgbClr val="FF0000"/>
              </a:solidFill>
            </a:endParaRPr>
          </a:p>
        </p:txBody>
      </p:sp>
      <p:sp>
        <p:nvSpPr>
          <p:cNvPr id="170" name="文本框 169"/>
          <p:cNvSpPr txBox="1"/>
          <p:nvPr/>
        </p:nvSpPr>
        <p:spPr>
          <a:xfrm>
            <a:off x="8324271" y="1689251"/>
            <a:ext cx="429059" cy="369332"/>
          </a:xfrm>
          <a:prstGeom prst="rect">
            <a:avLst/>
          </a:prstGeom>
          <a:noFill/>
        </p:spPr>
        <p:txBody>
          <a:bodyPr wrap="square" rtlCol="0">
            <a:spAutoFit/>
          </a:bodyPr>
          <a:lstStyle/>
          <a:p>
            <a:pPr algn="ctr"/>
            <a:r>
              <a:rPr lang="en-US" altLang="zh-CN" i="1" dirty="0">
                <a:solidFill>
                  <a:srgbClr val="FF0000"/>
                </a:solidFill>
              </a:rPr>
              <a:t>4</a:t>
            </a:r>
            <a:endParaRPr lang="zh-CN" altLang="en-US" i="1" dirty="0">
              <a:solidFill>
                <a:srgbClr val="FF0000"/>
              </a:solidFill>
            </a:endParaRPr>
          </a:p>
        </p:txBody>
      </p:sp>
      <p:sp>
        <p:nvSpPr>
          <p:cNvPr id="171" name="文本框 170"/>
          <p:cNvSpPr txBox="1"/>
          <p:nvPr/>
        </p:nvSpPr>
        <p:spPr>
          <a:xfrm>
            <a:off x="8906826" y="1504585"/>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sp>
        <p:nvSpPr>
          <p:cNvPr id="172" name="文本框 171"/>
          <p:cNvSpPr txBox="1"/>
          <p:nvPr/>
        </p:nvSpPr>
        <p:spPr>
          <a:xfrm>
            <a:off x="8877869" y="2117213"/>
            <a:ext cx="429059" cy="369332"/>
          </a:xfrm>
          <a:prstGeom prst="rect">
            <a:avLst/>
          </a:prstGeom>
          <a:noFill/>
        </p:spPr>
        <p:txBody>
          <a:bodyPr wrap="square" rtlCol="0">
            <a:spAutoFit/>
          </a:bodyPr>
          <a:lstStyle/>
          <a:p>
            <a:pPr algn="ctr"/>
            <a:r>
              <a:rPr lang="en-US" altLang="zh-CN" i="1" dirty="0">
                <a:solidFill>
                  <a:srgbClr val="FF0000"/>
                </a:solidFill>
              </a:rPr>
              <a:t>2</a:t>
            </a:r>
            <a:endParaRPr lang="zh-CN" altLang="en-US" i="1" dirty="0">
              <a:solidFill>
                <a:srgbClr val="FF0000"/>
              </a:solidFill>
            </a:endParaRPr>
          </a:p>
        </p:txBody>
      </p:sp>
      <p:grpSp>
        <p:nvGrpSpPr>
          <p:cNvPr id="178" name="组合 177"/>
          <p:cNvGrpSpPr/>
          <p:nvPr/>
        </p:nvGrpSpPr>
        <p:grpSpPr>
          <a:xfrm>
            <a:off x="6401655" y="1000316"/>
            <a:ext cx="2046204" cy="2146244"/>
            <a:chOff x="6401655" y="1533716"/>
            <a:chExt cx="2046204" cy="2146244"/>
          </a:xfrm>
        </p:grpSpPr>
        <p:sp>
          <p:nvSpPr>
            <p:cNvPr id="164" name="文本框 163"/>
            <p:cNvSpPr txBox="1"/>
            <p:nvPr/>
          </p:nvSpPr>
          <p:spPr>
            <a:xfrm>
              <a:off x="7544088" y="1533716"/>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5" name="文本框 164"/>
            <p:cNvSpPr txBox="1"/>
            <p:nvPr/>
          </p:nvSpPr>
          <p:spPr>
            <a:xfrm>
              <a:off x="6401655" y="269664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6" name="文本框 165"/>
            <p:cNvSpPr txBox="1"/>
            <p:nvPr/>
          </p:nvSpPr>
          <p:spPr>
            <a:xfrm>
              <a:off x="6990931" y="22100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7" name="文本框 166"/>
            <p:cNvSpPr txBox="1"/>
            <p:nvPr/>
          </p:nvSpPr>
          <p:spPr>
            <a:xfrm>
              <a:off x="6990931" y="324711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8" name="文本框 167"/>
            <p:cNvSpPr txBox="1"/>
            <p:nvPr/>
          </p:nvSpPr>
          <p:spPr>
            <a:xfrm>
              <a:off x="7400318" y="2676323"/>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69" name="文本框 168"/>
            <p:cNvSpPr txBox="1"/>
            <p:nvPr/>
          </p:nvSpPr>
          <p:spPr>
            <a:xfrm>
              <a:off x="7561547" y="3310628"/>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73" name="文本框 172"/>
            <p:cNvSpPr txBox="1"/>
            <p:nvPr/>
          </p:nvSpPr>
          <p:spPr>
            <a:xfrm>
              <a:off x="7677511" y="1913181"/>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sp>
          <p:nvSpPr>
            <p:cNvPr id="174" name="文本框 173"/>
            <p:cNvSpPr txBox="1"/>
            <p:nvPr/>
          </p:nvSpPr>
          <p:spPr>
            <a:xfrm>
              <a:off x="8018800" y="2236592"/>
              <a:ext cx="429059" cy="369332"/>
            </a:xfrm>
            <a:prstGeom prst="rect">
              <a:avLst/>
            </a:prstGeom>
            <a:noFill/>
          </p:spPr>
          <p:txBody>
            <a:bodyPr wrap="square" rtlCol="0">
              <a:spAutoFit/>
            </a:bodyPr>
            <a:lstStyle/>
            <a:p>
              <a:pPr algn="ctr"/>
              <a:r>
                <a:rPr lang="en-US" altLang="zh-CN" i="1" dirty="0">
                  <a:solidFill>
                    <a:srgbClr val="FF0000"/>
                  </a:solidFill>
                </a:rPr>
                <a:t>3</a:t>
              </a:r>
              <a:endParaRPr lang="zh-CN" altLang="en-US" i="1" dirty="0">
                <a:solidFill>
                  <a:srgbClr val="FF0000"/>
                </a:solidFill>
              </a:endParaRPr>
            </a:p>
          </p:txBody>
        </p:sp>
      </p:grpSp>
      <p:cxnSp>
        <p:nvCxnSpPr>
          <p:cNvPr id="176" name="直接连接符 175"/>
          <p:cNvCxnSpPr>
            <a:stCxn id="110" idx="0"/>
            <a:endCxn id="108" idx="4"/>
          </p:cNvCxnSpPr>
          <p:nvPr/>
        </p:nvCxnSpPr>
        <p:spPr>
          <a:xfrm flipV="1">
            <a:off x="8433489" y="2541915"/>
            <a:ext cx="14514" cy="90071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80" name="表格 179"/>
              <p:cNvGraphicFramePr>
                <a:graphicFrameLocks noGrp="1"/>
              </p:cNvGraphicFramePr>
              <p:nvPr>
                <p:extLst>
                  <p:ext uri="{D42A27DB-BD31-4B8C-83A1-F6EECF244321}">
                    <p14:modId xmlns:p14="http://schemas.microsoft.com/office/powerpoint/2010/main" val="3410329718"/>
                  </p:ext>
                </p:extLst>
              </p:nvPr>
            </p:nvGraphicFramePr>
            <p:xfrm>
              <a:off x="5891370" y="4899192"/>
              <a:ext cx="6108560" cy="370840"/>
            </p:xfrm>
            <a:graphic>
              <a:graphicData uri="http://schemas.openxmlformats.org/drawingml/2006/table">
                <a:tbl>
                  <a:tblPr firstRow="1" bandRow="1">
                    <a:tableStyleId>{2D5ABB26-0587-4C30-8999-92F81FD0307C}</a:tableStyleId>
                  </a:tblPr>
                  <a:tblGrid>
                    <a:gridCol w="763570">
                      <a:extLst>
                        <a:ext uri="{9D8B030D-6E8A-4147-A177-3AD203B41FA5}">
                          <a16:colId xmlns="" xmlns:a16="http://schemas.microsoft.com/office/drawing/2014/main" val="20000"/>
                        </a:ext>
                      </a:extLst>
                    </a:gridCol>
                    <a:gridCol w="763570">
                      <a:extLst>
                        <a:ext uri="{9D8B030D-6E8A-4147-A177-3AD203B41FA5}">
                          <a16:colId xmlns="" xmlns:a16="http://schemas.microsoft.com/office/drawing/2014/main" val="20001"/>
                        </a:ext>
                      </a:extLst>
                    </a:gridCol>
                    <a:gridCol w="763570">
                      <a:extLst>
                        <a:ext uri="{9D8B030D-6E8A-4147-A177-3AD203B41FA5}">
                          <a16:colId xmlns="" xmlns:a16="http://schemas.microsoft.com/office/drawing/2014/main" val="20002"/>
                        </a:ext>
                      </a:extLst>
                    </a:gridCol>
                    <a:gridCol w="763570">
                      <a:extLst>
                        <a:ext uri="{9D8B030D-6E8A-4147-A177-3AD203B41FA5}">
                          <a16:colId xmlns="" xmlns:a16="http://schemas.microsoft.com/office/drawing/2014/main" val="20003"/>
                        </a:ext>
                      </a:extLst>
                    </a:gridCol>
                    <a:gridCol w="763570">
                      <a:extLst>
                        <a:ext uri="{9D8B030D-6E8A-4147-A177-3AD203B41FA5}">
                          <a16:colId xmlns="" xmlns:a16="http://schemas.microsoft.com/office/drawing/2014/main" val="20004"/>
                        </a:ext>
                      </a:extLst>
                    </a:gridCol>
                    <a:gridCol w="763570">
                      <a:extLst>
                        <a:ext uri="{9D8B030D-6E8A-4147-A177-3AD203B41FA5}">
                          <a16:colId xmlns="" xmlns:a16="http://schemas.microsoft.com/office/drawing/2014/main" val="20005"/>
                        </a:ext>
                      </a:extLst>
                    </a:gridCol>
                    <a:gridCol w="763570">
                      <a:extLst>
                        <a:ext uri="{9D8B030D-6E8A-4147-A177-3AD203B41FA5}">
                          <a16:colId xmlns="" xmlns:a16="http://schemas.microsoft.com/office/drawing/2014/main" val="20006"/>
                        </a:ext>
                      </a:extLst>
                    </a:gridCol>
                    <a:gridCol w="763570">
                      <a:extLst>
                        <a:ext uri="{9D8B030D-6E8A-4147-A177-3AD203B41FA5}">
                          <a16:colId xmlns="" xmlns:a16="http://schemas.microsoft.com/office/drawing/2014/main" val="2000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𝑔</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zh-CN" b="0" i="0"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𝑔</m:t>
                                </m:r>
                                <m:r>
                                  <a:rPr lang="en-US" altLang="zh-CN" b="0" i="1" smtClean="0">
                                    <a:solidFill>
                                      <a:srgbClr val="FF0000"/>
                                    </a:solidFill>
                                    <a:latin typeface="Cambria Math" panose="02040503050406030204" pitchFamily="18"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𝑎</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𝑐</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mc:Choice>
        <mc:Fallback xmlns="">
          <p:graphicFrame>
            <p:nvGraphicFramePr>
              <p:cNvPr id="180" name="表格 179"/>
              <p:cNvGraphicFramePr>
                <a:graphicFrameLocks noGrp="1"/>
              </p:cNvGraphicFramePr>
              <p:nvPr>
                <p:extLst>
                  <p:ext uri="{D42A27DB-BD31-4B8C-83A1-F6EECF244321}">
                    <p14:modId xmlns:p14="http://schemas.microsoft.com/office/powerpoint/2010/main" val="3410329718"/>
                  </p:ext>
                </p:extLst>
              </p:nvPr>
            </p:nvGraphicFramePr>
            <p:xfrm>
              <a:off x="5891370" y="4899192"/>
              <a:ext cx="6108560" cy="370840"/>
            </p:xfrm>
            <a:graphic>
              <a:graphicData uri="http://schemas.openxmlformats.org/drawingml/2006/table">
                <a:tbl>
                  <a:tblPr firstRow="1" bandRow="1">
                    <a:tableStyleId>{2D5ABB26-0587-4C30-8999-92F81FD0307C}</a:tableStyleId>
                  </a:tblPr>
                  <a:tblGrid>
                    <a:gridCol w="763570">
                      <a:extLst>
                        <a:ext uri="{9D8B030D-6E8A-4147-A177-3AD203B41FA5}">
                          <a16:colId xmlns:a16="http://schemas.microsoft.com/office/drawing/2014/main" xmlns="" xmlns:a14="http://schemas.microsoft.com/office/drawing/2010/main" val="20000"/>
                        </a:ext>
                      </a:extLst>
                    </a:gridCol>
                    <a:gridCol w="763570">
                      <a:extLst>
                        <a:ext uri="{9D8B030D-6E8A-4147-A177-3AD203B41FA5}">
                          <a16:colId xmlns:a16="http://schemas.microsoft.com/office/drawing/2014/main" xmlns="" xmlns:a14="http://schemas.microsoft.com/office/drawing/2010/main" val="20001"/>
                        </a:ext>
                      </a:extLst>
                    </a:gridCol>
                    <a:gridCol w="763570">
                      <a:extLst>
                        <a:ext uri="{9D8B030D-6E8A-4147-A177-3AD203B41FA5}">
                          <a16:colId xmlns:a16="http://schemas.microsoft.com/office/drawing/2014/main" xmlns="" xmlns:a14="http://schemas.microsoft.com/office/drawing/2010/main" val="20002"/>
                        </a:ext>
                      </a:extLst>
                    </a:gridCol>
                    <a:gridCol w="763570">
                      <a:extLst>
                        <a:ext uri="{9D8B030D-6E8A-4147-A177-3AD203B41FA5}">
                          <a16:colId xmlns:a16="http://schemas.microsoft.com/office/drawing/2014/main" xmlns="" xmlns:a14="http://schemas.microsoft.com/office/drawing/2010/main" val="20003"/>
                        </a:ext>
                      </a:extLst>
                    </a:gridCol>
                    <a:gridCol w="763570">
                      <a:extLst>
                        <a:ext uri="{9D8B030D-6E8A-4147-A177-3AD203B41FA5}">
                          <a16:colId xmlns:a16="http://schemas.microsoft.com/office/drawing/2014/main" xmlns="" xmlns:a14="http://schemas.microsoft.com/office/drawing/2010/main" val="20004"/>
                        </a:ext>
                      </a:extLst>
                    </a:gridCol>
                    <a:gridCol w="763570">
                      <a:extLst>
                        <a:ext uri="{9D8B030D-6E8A-4147-A177-3AD203B41FA5}">
                          <a16:colId xmlns:a16="http://schemas.microsoft.com/office/drawing/2014/main" xmlns="" xmlns:a14="http://schemas.microsoft.com/office/drawing/2010/main" val="20005"/>
                        </a:ext>
                      </a:extLst>
                    </a:gridCol>
                    <a:gridCol w="763570">
                      <a:extLst>
                        <a:ext uri="{9D8B030D-6E8A-4147-A177-3AD203B41FA5}">
                          <a16:colId xmlns:a16="http://schemas.microsoft.com/office/drawing/2014/main" xmlns="" xmlns:a14="http://schemas.microsoft.com/office/drawing/2010/main" val="20006"/>
                        </a:ext>
                      </a:extLst>
                    </a:gridCol>
                    <a:gridCol w="763570">
                      <a:extLst>
                        <a:ext uri="{9D8B030D-6E8A-4147-A177-3AD203B41FA5}">
                          <a16:colId xmlns:a16="http://schemas.microsoft.com/office/drawing/2014/main" xmlns="" xmlns:a14="http://schemas.microsoft.com/office/drawing/2010/main" val="20007"/>
                        </a:ext>
                      </a:extLst>
                    </a:gridCol>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800" t="-8065" r="-704000"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8065" r="-598413"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1600" t="-8065" r="-503200" b="-24194"/>
                          </a:stretch>
                        </a:blipFill>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402400" t="-8065" r="-302400" b="-24194"/>
                          </a:stretch>
                        </a:blipFill>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97619" t="-8065" r="-100794" b="-2419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703200" t="-8065" r="-1600" b="-24194"/>
                          </a:stretch>
                        </a:blipFill>
                      </a:tcPr>
                    </a:tc>
                    <a:extLst>
                      <a:ext uri="{0D108BD9-81ED-4DB2-BD59-A6C34878D82A}">
                        <a16:rowId xmlns:a16="http://schemas.microsoft.com/office/drawing/2014/main" xmlns="" xmlns:a14="http://schemas.microsoft.com/office/drawing/2010/main" val="10000"/>
                      </a:ext>
                    </a:extLst>
                  </a:tr>
                </a:tbl>
              </a:graphicData>
            </a:graphic>
          </p:graphicFrame>
        </mc:Fallback>
      </mc:AlternateContent>
      <p:sp>
        <p:nvSpPr>
          <p:cNvPr id="181" name="文本框 180"/>
          <p:cNvSpPr txBox="1"/>
          <p:nvPr/>
        </p:nvSpPr>
        <p:spPr>
          <a:xfrm>
            <a:off x="5354354" y="4892913"/>
            <a:ext cx="572615" cy="400110"/>
          </a:xfrm>
          <a:prstGeom prst="rect">
            <a:avLst/>
          </a:prstGeom>
          <a:noFill/>
        </p:spPr>
        <p:txBody>
          <a:bodyPr wrap="square" rtlCol="0">
            <a:spAutoFit/>
          </a:bodyPr>
          <a:lstStyle/>
          <a:p>
            <a:pPr algn="ctr"/>
            <a:r>
              <a:rPr lang="en-US" altLang="zh-CN" sz="2000" dirty="0"/>
              <a:t>A</a:t>
            </a:r>
            <a:endParaRPr lang="zh-CN" altLang="en-US" sz="2000" dirty="0"/>
          </a:p>
        </p:txBody>
      </p:sp>
      <p:sp>
        <p:nvSpPr>
          <p:cNvPr id="182" name="文本框 181"/>
          <p:cNvSpPr txBox="1"/>
          <p:nvPr/>
        </p:nvSpPr>
        <p:spPr>
          <a:xfrm>
            <a:off x="11657370" y="2315563"/>
            <a:ext cx="429059" cy="461665"/>
          </a:xfrm>
          <a:prstGeom prst="rect">
            <a:avLst/>
          </a:prstGeom>
          <a:noFill/>
        </p:spPr>
        <p:txBody>
          <a:bodyPr wrap="square" rtlCol="0">
            <a:spAutoFit/>
          </a:bodyPr>
          <a:lstStyle/>
          <a:p>
            <a:pPr algn="ctr"/>
            <a:r>
              <a:rPr lang="en-US" altLang="zh-CN" sz="2400" i="1" dirty="0"/>
              <a:t>i</a:t>
            </a:r>
            <a:endParaRPr lang="zh-CN" altLang="en-US" sz="2400" i="1" dirty="0"/>
          </a:p>
        </p:txBody>
      </p:sp>
      <p:sp>
        <p:nvSpPr>
          <p:cNvPr id="183" name="文本框 182"/>
          <p:cNvSpPr txBox="1"/>
          <p:nvPr/>
        </p:nvSpPr>
        <p:spPr>
          <a:xfrm>
            <a:off x="11657370" y="803508"/>
            <a:ext cx="429059" cy="461665"/>
          </a:xfrm>
          <a:prstGeom prst="rect">
            <a:avLst/>
          </a:prstGeom>
          <a:noFill/>
        </p:spPr>
        <p:txBody>
          <a:bodyPr wrap="square" rtlCol="0">
            <a:spAutoFit/>
          </a:bodyPr>
          <a:lstStyle/>
          <a:p>
            <a:pPr algn="ctr"/>
            <a:r>
              <a:rPr lang="en-US" altLang="zh-CN" sz="2400" i="1" dirty="0"/>
              <a:t>j</a:t>
            </a:r>
            <a:endParaRPr lang="zh-CN" altLang="en-US" sz="2400" i="1" dirty="0"/>
          </a:p>
        </p:txBody>
      </p:sp>
      <p:sp>
        <p:nvSpPr>
          <p:cNvPr id="184" name="文本框 183"/>
          <p:cNvSpPr txBox="1"/>
          <p:nvPr/>
        </p:nvSpPr>
        <p:spPr>
          <a:xfrm>
            <a:off x="3968965" y="1397823"/>
            <a:ext cx="745285" cy="400110"/>
          </a:xfrm>
          <a:prstGeom prst="rect">
            <a:avLst/>
          </a:prstGeom>
          <a:noFill/>
        </p:spPr>
        <p:txBody>
          <a:bodyPr wrap="square" rtlCol="0">
            <a:spAutoFit/>
          </a:bodyPr>
          <a:lstStyle/>
          <a:p>
            <a:pPr algn="ctr"/>
            <a:r>
              <a:rPr lang="en-US" altLang="zh-CN" sz="2000" dirty="0"/>
              <a:t>k=2</a:t>
            </a:r>
            <a:endParaRPr lang="zh-CN" altLang="en-US" sz="2000" dirty="0"/>
          </a:p>
        </p:txBody>
      </p:sp>
      <mc:AlternateContent xmlns:mc="http://schemas.openxmlformats.org/markup-compatibility/2006" xmlns:a14="http://schemas.microsoft.com/office/drawing/2010/main">
        <mc:Choice Requires="a14">
          <p:sp>
            <p:nvSpPr>
              <p:cNvPr id="185" name="矩形 184"/>
              <p:cNvSpPr/>
              <p:nvPr/>
            </p:nvSpPr>
            <p:spPr>
              <a:xfrm>
                <a:off x="565798" y="1399806"/>
                <a:ext cx="3388941"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zh-CN" sz="2000" i="1" smtClean="0">
                          <a:latin typeface="Cambria Math" panose="02040503050406030204" pitchFamily="18" charset="0"/>
                        </a:rPr>
                        <m:t>re</m:t>
                      </m:r>
                      <m:r>
                        <a:rPr lang="en-US" altLang="zh-CN" sz="2000" b="0" i="1" smtClean="0">
                          <a:latin typeface="Cambria Math" panose="02040503050406030204" pitchFamily="18" charset="0"/>
                        </a:rPr>
                        <m:t>𝑚𝑜𝑣𝑒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 :</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zh-CN" altLang="en-US" sz="2000" dirty="0"/>
              </a:p>
            </p:txBody>
          </p:sp>
        </mc:Choice>
        <mc:Fallback xmlns="">
          <p:sp>
            <p:nvSpPr>
              <p:cNvPr id="185" name="矩形 184"/>
              <p:cNvSpPr>
                <a:spLocks noRot="1" noChangeAspect="1" noMove="1" noResize="1" noEditPoints="1" noAdjustHandles="1" noChangeArrowheads="1" noChangeShapeType="1" noTextEdit="1"/>
              </p:cNvSpPr>
              <p:nvPr/>
            </p:nvSpPr>
            <p:spPr>
              <a:xfrm>
                <a:off x="565798" y="1399806"/>
                <a:ext cx="3388941" cy="400110"/>
              </a:xfrm>
              <a:prstGeom prst="rect">
                <a:avLst/>
              </a:prstGeom>
              <a:blipFill rotWithShape="0">
                <a:blip r:embed="rId4"/>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p:cNvSpPr txBox="1"/>
              <p:nvPr/>
            </p:nvSpPr>
            <p:spPr>
              <a:xfrm>
                <a:off x="638558" y="2126456"/>
                <a:ext cx="14586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Φ</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87" name="文本框 186"/>
              <p:cNvSpPr txBox="1">
                <a:spLocks noRot="1" noChangeAspect="1" noMove="1" noResize="1" noEditPoints="1" noAdjustHandles="1" noChangeArrowheads="1" noChangeShapeType="1" noTextEdit="1"/>
              </p:cNvSpPr>
              <p:nvPr/>
            </p:nvSpPr>
            <p:spPr>
              <a:xfrm>
                <a:off x="638558" y="2126456"/>
                <a:ext cx="1458669" cy="307777"/>
              </a:xfrm>
              <a:prstGeom prst="rect">
                <a:avLst/>
              </a:prstGeom>
              <a:blipFill rotWithShape="0">
                <a:blip r:embed="rId5"/>
                <a:stretch>
                  <a:fillRect l="-3766" t="-2000" r="-5858" b="-36000"/>
                </a:stretch>
              </a:blipFill>
            </p:spPr>
            <p:txBody>
              <a:bodyPr/>
              <a:lstStyle/>
              <a:p>
                <a:r>
                  <a:rPr lang="zh-CN" altLang="en-US">
                    <a:noFill/>
                  </a:rPr>
                  <a:t> </a:t>
                </a:r>
              </a:p>
            </p:txBody>
          </p:sp>
        </mc:Fallback>
      </mc:AlternateContent>
      <p:sp>
        <p:nvSpPr>
          <p:cNvPr id="188" name="文本框 187"/>
          <p:cNvSpPr txBox="1"/>
          <p:nvPr/>
        </p:nvSpPr>
        <p:spPr>
          <a:xfrm>
            <a:off x="563038" y="2670068"/>
            <a:ext cx="745285" cy="400110"/>
          </a:xfrm>
          <a:prstGeom prst="rect">
            <a:avLst/>
          </a:prstGeom>
          <a:solidFill>
            <a:srgbClr val="D0CECE"/>
          </a:solidFill>
        </p:spPr>
        <p:txBody>
          <a:bodyPr wrap="square" rtlCol="0">
            <a:spAutoFit/>
          </a:bodyPr>
          <a:lstStyle/>
          <a:p>
            <a:pPr algn="ctr"/>
            <a:r>
              <a:rPr lang="en-US" altLang="zh-CN" sz="2000" dirty="0"/>
              <a:t>k=3</a:t>
            </a:r>
            <a:endParaRPr lang="zh-CN" altLang="en-US" sz="2000" dirty="0"/>
          </a:p>
        </p:txBody>
      </p:sp>
      <p:sp>
        <p:nvSpPr>
          <p:cNvPr id="195" name="下箭头 194"/>
          <p:cNvSpPr/>
          <p:nvPr/>
        </p:nvSpPr>
        <p:spPr>
          <a:xfrm>
            <a:off x="6203336" y="4480965"/>
            <a:ext cx="215900" cy="302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k-class"/>
          <p:cNvGrpSpPr/>
          <p:nvPr/>
        </p:nvGrpSpPr>
        <p:grpSpPr>
          <a:xfrm>
            <a:off x="447047" y="2650572"/>
            <a:ext cx="3208227" cy="712827"/>
            <a:chOff x="447047" y="2710732"/>
            <a:chExt cx="3208227" cy="712827"/>
          </a:xfrm>
        </p:grpSpPr>
        <p:sp>
          <p:nvSpPr>
            <p:cNvPr id="202" name="文本框 201"/>
            <p:cNvSpPr txBox="1"/>
            <p:nvPr/>
          </p:nvSpPr>
          <p:spPr>
            <a:xfrm>
              <a:off x="447047" y="2710732"/>
              <a:ext cx="964294" cy="400110"/>
            </a:xfrm>
            <a:prstGeom prst="rect">
              <a:avLst/>
            </a:prstGeom>
            <a:solidFill>
              <a:srgbClr val="D0CECE"/>
            </a:solidFill>
          </p:spPr>
          <p:txBody>
            <a:bodyPr wrap="square" rtlCol="0">
              <a:spAutoFit/>
            </a:bodyPr>
            <a:lstStyle/>
            <a:p>
              <a:pPr algn="ctr"/>
              <a:r>
                <a:rPr lang="en-US" altLang="zh-CN" sz="2000" dirty="0">
                  <a:solidFill>
                    <a:srgbClr val="FF0000"/>
                  </a:solidFill>
                </a:rPr>
                <a:t>k-class</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2" name="文本框 1"/>
                <p:cNvSpPr txBox="1"/>
                <p:nvPr/>
              </p:nvSpPr>
              <p:spPr>
                <a:xfrm>
                  <a:off x="562953" y="3146560"/>
                  <a:ext cx="30923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𝑑𝑒𝑓𝑖𝑛𝑒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𝐺</m:t>
                            </m:r>
                          </m:sub>
                        </m:sSub>
                        <m:r>
                          <a:rPr lang="en-US" altLang="zh-CN" b="0" i="1" smtClean="0">
                            <a:latin typeface="Cambria Math" panose="02040503050406030204" pitchFamily="18" charset="0"/>
                            <a:ea typeface="Cambria Math" panose="02040503050406030204" pitchFamily="18" charset="0"/>
                          </a:rPr>
                          <m:t> , </m:t>
                        </m:r>
                        <m:r>
                          <a:rPr lang="zh-CN" altLang="en-US" b="0" i="1" smtClean="0">
                            <a:latin typeface="Cambria Math" panose="02040503050406030204" pitchFamily="18" charset="0"/>
                            <a:ea typeface="Cambria Math" panose="02040503050406030204" pitchFamily="18" charset="0"/>
                          </a:rPr>
                          <m:t>𝜙</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𝑒</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62953" y="3146560"/>
                  <a:ext cx="3092321" cy="276999"/>
                </a:xfrm>
                <a:prstGeom prst="rect">
                  <a:avLst/>
                </a:prstGeom>
                <a:blipFill rotWithShape="0">
                  <a:blip r:embed="rId6"/>
                  <a:stretch>
                    <a:fillRect l="-2165" t="-2174" r="-2362" b="-36957"/>
                  </a:stretch>
                </a:blipFill>
              </p:spPr>
              <p:txBody>
                <a:bodyPr/>
                <a:lstStyle/>
                <a:p>
                  <a:r>
                    <a:rPr lang="zh-CN" altLang="en-US">
                      <a:noFill/>
                    </a:rPr>
                    <a:t> </a:t>
                  </a:r>
                </a:p>
              </p:txBody>
            </p:sp>
          </mc:Fallback>
        </mc:AlternateContent>
      </p:grpSp>
      <p:sp>
        <p:nvSpPr>
          <p:cNvPr id="92" name="nb(b)"/>
          <p:cNvSpPr/>
          <p:nvPr/>
        </p:nvSpPr>
        <p:spPr>
          <a:xfrm>
            <a:off x="8310207" y="2287378"/>
            <a:ext cx="280893" cy="28089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nb(b)"/>
          <p:cNvSpPr/>
          <p:nvPr/>
        </p:nvSpPr>
        <p:spPr>
          <a:xfrm>
            <a:off x="10457972" y="3370790"/>
            <a:ext cx="280893" cy="28089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4" name="文本框 93"/>
              <p:cNvSpPr txBox="1"/>
              <p:nvPr/>
            </p:nvSpPr>
            <p:spPr>
              <a:xfrm>
                <a:off x="3450509" y="2714424"/>
                <a:ext cx="12996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𝑑</m:t>
                              </m:r>
                            </m:e>
                          </m:d>
                        </m:e>
                      </m:func>
                      <m:r>
                        <a:rPr lang="en-US" altLang="zh-CN" sz="2000" b="0" i="1" smtClean="0">
                          <a:latin typeface="Cambria Math" panose="02040503050406030204" pitchFamily="18" charset="0"/>
                        </a:rPr>
                        <m:t>=7</m:t>
                      </m:r>
                    </m:oMath>
                  </m:oMathPara>
                </a14:m>
                <a:endParaRPr lang="zh-CN" altLang="en-US" sz="2000" dirty="0"/>
              </a:p>
            </p:txBody>
          </p:sp>
        </mc:Choice>
        <mc:Fallback xmlns="">
          <p:sp>
            <p:nvSpPr>
              <p:cNvPr id="94" name="文本框 93"/>
              <p:cNvSpPr txBox="1">
                <a:spLocks noRot="1" noChangeAspect="1" noMove="1" noResize="1" noEditPoints="1" noAdjustHandles="1" noChangeArrowheads="1" noChangeShapeType="1" noTextEdit="1"/>
              </p:cNvSpPr>
              <p:nvPr/>
            </p:nvSpPr>
            <p:spPr>
              <a:xfrm>
                <a:off x="3450509" y="2714424"/>
                <a:ext cx="1299650" cy="307777"/>
              </a:xfrm>
              <a:prstGeom prst="rect">
                <a:avLst/>
              </a:prstGeom>
              <a:blipFill rotWithShape="0">
                <a:blip r:embed="rId7"/>
                <a:stretch>
                  <a:fillRect l="-6103" r="-422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1436772" y="2668431"/>
                <a:ext cx="14740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deg</m:t>
                          </m:r>
                        </m:fName>
                        <m:e>
                          <m:d>
                            <m:dPr>
                              <m:ctrlPr>
                                <a:rPr lang="en-US" altLang="zh-CN" sz="2000" i="1">
                                  <a:latin typeface="Cambria Math" panose="02040503050406030204" pitchFamily="18" charset="0"/>
                                </a:rPr>
                              </m:ctrlPr>
                            </m:dPr>
                            <m:e>
                              <m:r>
                                <a:rPr lang="en-US" altLang="zh-CN" sz="2000">
                                  <a:latin typeface="Cambria Math" panose="02040503050406030204" pitchFamily="18" charset="0"/>
                                </a:rPr>
                                <m:t>𝑘</m:t>
                              </m:r>
                            </m:e>
                          </m:d>
                        </m:e>
                      </m:func>
                      <m:r>
                        <a:rPr lang="en-US" altLang="zh-CN" sz="2000">
                          <a:latin typeface="Cambria Math" panose="02040503050406030204" pitchFamily="18" charset="0"/>
                        </a:rPr>
                        <m:t>=3</m:t>
                      </m:r>
                    </m:oMath>
                  </m:oMathPara>
                </a14:m>
                <a:endParaRPr lang="zh-CN" altLang="en-US" sz="2000" dirty="0">
                  <a:latin typeface="Cambria Math" panose="02040503050406030204" pitchFamily="18" charset="0"/>
                </a:endParaRPr>
              </a:p>
            </p:txBody>
          </p:sp>
        </mc:Choice>
        <mc:Fallback xmlns="">
          <p:sp>
            <p:nvSpPr>
              <p:cNvPr id="95" name="矩形 94"/>
              <p:cNvSpPr>
                <a:spLocks noRot="1" noChangeAspect="1" noMove="1" noResize="1" noEditPoints="1" noAdjustHandles="1" noChangeArrowheads="1" noChangeShapeType="1" noTextEdit="1"/>
              </p:cNvSpPr>
              <p:nvPr/>
            </p:nvSpPr>
            <p:spPr>
              <a:xfrm>
                <a:off x="1436772" y="2668431"/>
                <a:ext cx="1474058" cy="400110"/>
              </a:xfrm>
              <a:prstGeom prst="rect">
                <a:avLst/>
              </a:prstGeom>
              <a:blipFill rotWithShape="0">
                <a:blip r:embed="rId8"/>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3045618" y="2733653"/>
                <a:ext cx="2500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0000"/>
                          </a:solidFill>
                          <a:latin typeface="Cambria Math" panose="02040503050406030204" pitchFamily="18" charset="0"/>
                        </a:rPr>
                        <m:t>&lt;</m:t>
                      </m:r>
                    </m:oMath>
                  </m:oMathPara>
                </a14:m>
                <a:endParaRPr lang="zh-CN" altLang="en-US" sz="2000" b="1" dirty="0">
                  <a:solidFill>
                    <a:srgbClr val="FF0000"/>
                  </a:solidFill>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3045618" y="2733653"/>
                <a:ext cx="250068" cy="307777"/>
              </a:xfrm>
              <a:prstGeom prst="rect">
                <a:avLst/>
              </a:prstGeom>
              <a:blipFill rotWithShape="0">
                <a:blip r:embed="rId9"/>
                <a:stretch>
                  <a:fillRect l="-19512" r="-19512"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561284" y="3302739"/>
                <a:ext cx="19507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b="0" i="0" smtClean="0">
                              <a:latin typeface="Cambria Math" panose="02040503050406030204" pitchFamily="18" charset="0"/>
                            </a:rPr>
                            <m:t>nb</m:t>
                          </m:r>
                        </m:fName>
                        <m:e>
                          <m:d>
                            <m:dPr>
                              <m:ctrlPr>
                                <a:rPr lang="en-US" altLang="zh-CN" sz="2000" i="1">
                                  <a:latin typeface="Cambria Math" panose="02040503050406030204" pitchFamily="18" charset="0"/>
                                </a:rPr>
                              </m:ctrlPr>
                            </m:dPr>
                            <m:e>
                              <m:r>
                                <a:rPr lang="en-US" altLang="zh-CN" sz="2000" smtClean="0">
                                  <a:solidFill>
                                    <a:srgbClr val="FF0000"/>
                                  </a:solidFill>
                                  <a:latin typeface="Cambria Math" panose="02040503050406030204" pitchFamily="18" charset="0"/>
                                </a:rPr>
                                <m:t>𝑘</m:t>
                              </m:r>
                            </m:e>
                          </m:d>
                        </m:e>
                      </m:func>
                      <m:r>
                        <a:rPr lang="en-US" altLang="zh-CN" sz="2000">
                          <a:latin typeface="Cambria Math" panose="02040503050406030204" pitchFamily="18" charset="0"/>
                        </a:rPr>
                        <m:t>=</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d</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g</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i</m:t>
                      </m:r>
                      <m:r>
                        <a:rPr lang="en-US" altLang="zh-CN" sz="2000" b="0" i="0" smtClean="0">
                          <a:latin typeface="Cambria Math" panose="02040503050406030204" pitchFamily="18" charset="0"/>
                        </a:rPr>
                        <m:t>}</m:t>
                      </m:r>
                    </m:oMath>
                  </m:oMathPara>
                </a14:m>
                <a:endParaRPr lang="zh-CN" altLang="en-US" sz="2000" dirty="0">
                  <a:latin typeface="Cambria Math" panose="02040503050406030204" pitchFamily="18" charset="0"/>
                </a:endParaRPr>
              </a:p>
            </p:txBody>
          </p:sp>
        </mc:Choice>
        <mc:Fallback xmlns="">
          <p:sp>
            <p:nvSpPr>
              <p:cNvPr id="97" name="矩形 96"/>
              <p:cNvSpPr>
                <a:spLocks noRot="1" noChangeAspect="1" noMove="1" noResize="1" noEditPoints="1" noAdjustHandles="1" noChangeArrowheads="1" noChangeShapeType="1" noTextEdit="1"/>
              </p:cNvSpPr>
              <p:nvPr/>
            </p:nvSpPr>
            <p:spPr>
              <a:xfrm>
                <a:off x="561284" y="3302739"/>
                <a:ext cx="1950727" cy="400110"/>
              </a:xfrm>
              <a:prstGeom prst="rect">
                <a:avLst/>
              </a:prstGeom>
              <a:blipFill rotWithShape="0">
                <a:blip r:embed="rId10"/>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506663" y="3930402"/>
                <a:ext cx="31811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i="1">
                              <a:latin typeface="Cambria Math" panose="02040503050406030204" pitchFamily="18" charset="0"/>
                            </a:rPr>
                            <m:t>if</m:t>
                          </m:r>
                          <m:r>
                            <a:rPr lang="en-US" altLang="zh-CN" sz="2000" b="0" i="1" smtClean="0">
                              <a:latin typeface="Cambria Math" panose="02040503050406030204" pitchFamily="18" charset="0"/>
                            </a:rPr>
                            <m:t> </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d</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w</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𝐺</m:t>
                              </m:r>
                            </m:sub>
                          </m:sSub>
                        </m:fName>
                        <m:e>
                          <m:r>
                            <a:rPr lang="en-US" altLang="zh-CN" sz="2000" b="0" i="0" smtClean="0">
                              <a:latin typeface="Cambria Math" panose="02040503050406030204" pitchFamily="18" charset="0"/>
                            </a:rPr>
                            <m:t>  (</m:t>
                          </m:r>
                          <m:r>
                            <m:rPr>
                              <m:sty m:val="p"/>
                            </m:rPr>
                            <a:rPr lang="en-US" altLang="zh-CN" sz="2000" b="0" i="0" smtClean="0">
                              <a:solidFill>
                                <a:srgbClr val="FF0000"/>
                              </a:solidFill>
                              <a:latin typeface="Cambria Math" panose="02040503050406030204" pitchFamily="18" charset="0"/>
                            </a:rPr>
                            <m:t>w</m:t>
                          </m:r>
                          <m:r>
                            <a:rPr lang="en-US" altLang="zh-CN" sz="2000" i="1">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nb</m:t>
                          </m:r>
                          <m:r>
                            <a:rPr lang="en-US" altLang="zh-CN" sz="2000" b="0" i="0" smtClean="0">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k</m:t>
                          </m:r>
                          <m:r>
                            <a:rPr lang="en-US" altLang="zh-CN" sz="2000" b="0" i="0" smtClean="0">
                              <a:solidFill>
                                <a:srgbClr val="FF0000"/>
                              </a:solidFill>
                              <a:latin typeface="Cambria Math" panose="02040503050406030204" pitchFamily="18" charset="0"/>
                              <a:ea typeface="Cambria Math" panose="02040503050406030204" pitchFamily="18" charset="0"/>
                            </a:rPr>
                            <m:t>))</m:t>
                          </m:r>
                        </m:e>
                      </m:func>
                    </m:oMath>
                  </m:oMathPara>
                </a14:m>
                <a:endParaRPr lang="zh-CN" altLang="en-US" sz="2000" dirty="0">
                  <a:latin typeface="Cambria Math" panose="02040503050406030204" pitchFamily="18" charset="0"/>
                </a:endParaRPr>
              </a:p>
            </p:txBody>
          </p:sp>
        </mc:Choice>
        <mc:Fallback xmlns="">
          <p:sp>
            <p:nvSpPr>
              <p:cNvPr id="98" name="矩形 97"/>
              <p:cNvSpPr>
                <a:spLocks noRot="1" noChangeAspect="1" noMove="1" noResize="1" noEditPoints="1" noAdjustHandles="1" noChangeArrowheads="1" noChangeShapeType="1" noTextEdit="1"/>
              </p:cNvSpPr>
              <p:nvPr/>
            </p:nvSpPr>
            <p:spPr>
              <a:xfrm>
                <a:off x="506663" y="3930402"/>
                <a:ext cx="3181127" cy="400110"/>
              </a:xfrm>
              <a:prstGeom prst="rect">
                <a:avLst/>
              </a:prstGeom>
              <a:blipFill rotWithShape="0">
                <a:blip r:embed="rId11"/>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76613" y="4480965"/>
                <a:ext cx="3303405"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𝒈</m:t>
                              </m:r>
                            </m:e>
                          </m:d>
                        </m:e>
                      </m:func>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e>
                          </m:d>
                        </m:e>
                      </m:func>
                      <m:r>
                        <a:rPr lang="en-US" altLang="zh-CN" sz="2000" b="0" i="1" smtClean="0">
                          <a:latin typeface="Cambria Math" panose="02040503050406030204" pitchFamily="18" charset="0"/>
                        </a:rPr>
                        <m:t>−1)</m:t>
                      </m:r>
                    </m:oMath>
                  </m:oMathPara>
                </a14:m>
                <a:endParaRPr lang="zh-CN" altLang="en-US" sz="2000" dirty="0"/>
              </a:p>
            </p:txBody>
          </p:sp>
        </mc:Choice>
        <mc:Fallback xmlns="">
          <p:sp>
            <p:nvSpPr>
              <p:cNvPr id="99" name="矩形 98"/>
              <p:cNvSpPr>
                <a:spLocks noRot="1" noChangeAspect="1" noMove="1" noResize="1" noEditPoints="1" noAdjustHandles="1" noChangeArrowheads="1" noChangeShapeType="1" noTextEdit="1"/>
              </p:cNvSpPr>
              <p:nvPr/>
            </p:nvSpPr>
            <p:spPr>
              <a:xfrm>
                <a:off x="576613" y="4480965"/>
                <a:ext cx="3303405" cy="400110"/>
              </a:xfrm>
              <a:prstGeom prst="rect">
                <a:avLst/>
              </a:prstGeom>
              <a:blipFill rotWithShape="0">
                <a:blip r:embed="rId12"/>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576613" y="4958175"/>
                <a:ext cx="3303405"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𝒈</m:t>
                              </m:r>
                            </m:e>
                          </m:d>
                        </m:e>
                      </m:func>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sup</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e>
                          </m:d>
                        </m:e>
                      </m:func>
                      <m:r>
                        <a:rPr lang="en-US" altLang="zh-CN" sz="2000" b="0" i="1" smtClean="0">
                          <a:latin typeface="Cambria Math" panose="02040503050406030204" pitchFamily="18" charset="0"/>
                        </a:rPr>
                        <m:t>−1)</m:t>
                      </m:r>
                    </m:oMath>
                  </m:oMathPara>
                </a14:m>
                <a:endParaRPr lang="zh-CN" altLang="en-US" sz="2000" dirty="0"/>
              </a:p>
            </p:txBody>
          </p:sp>
        </mc:Choice>
        <mc:Fallback xmlns="">
          <p:sp>
            <p:nvSpPr>
              <p:cNvPr id="100" name="矩形 99"/>
              <p:cNvSpPr>
                <a:spLocks noRot="1" noChangeAspect="1" noMove="1" noResize="1" noEditPoints="1" noAdjustHandles="1" noChangeArrowheads="1" noChangeShapeType="1" noTextEdit="1"/>
              </p:cNvSpPr>
              <p:nvPr/>
            </p:nvSpPr>
            <p:spPr>
              <a:xfrm>
                <a:off x="576613" y="4958175"/>
                <a:ext cx="3303405" cy="400110"/>
              </a:xfrm>
              <a:prstGeom prst="rect">
                <a:avLst/>
              </a:prstGeom>
              <a:blipFill rotWithShape="0">
                <a:blip r:embed="rId13"/>
                <a:stretch>
                  <a:fillRect b="-15152"/>
                </a:stretch>
              </a:blipFill>
            </p:spPr>
            <p:txBody>
              <a:bodyPr/>
              <a:lstStyle/>
              <a:p>
                <a:r>
                  <a:rPr lang="zh-CN" altLang="en-US">
                    <a:noFill/>
                  </a:rPr>
                  <a:t> </a:t>
                </a:r>
              </a:p>
            </p:txBody>
          </p:sp>
        </mc:Fallback>
      </mc:AlternateContent>
      <p:sp>
        <p:nvSpPr>
          <p:cNvPr id="101" name="文本框 100"/>
          <p:cNvSpPr txBox="1"/>
          <p:nvPr/>
        </p:nvSpPr>
        <p:spPr>
          <a:xfrm>
            <a:off x="8877869" y="2117213"/>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1</a:t>
            </a:r>
            <a:endParaRPr lang="zh-CN" altLang="en-US" i="1" dirty="0">
              <a:solidFill>
                <a:srgbClr val="00B050"/>
              </a:solidFill>
            </a:endParaRPr>
          </a:p>
        </p:txBody>
      </p:sp>
      <p:cxnSp>
        <p:nvCxnSpPr>
          <p:cNvPr id="177" name="直接连接符 176"/>
          <p:cNvCxnSpPr>
            <a:stCxn id="112" idx="2"/>
            <a:endCxn id="108" idx="6"/>
          </p:cNvCxnSpPr>
          <p:nvPr/>
        </p:nvCxnSpPr>
        <p:spPr>
          <a:xfrm flipH="1">
            <a:off x="8564603" y="2412551"/>
            <a:ext cx="1098678" cy="1276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0147939" y="2738532"/>
            <a:ext cx="429059" cy="369332"/>
          </a:xfrm>
          <a:prstGeom prst="rect">
            <a:avLst/>
          </a:prstGeom>
          <a:solidFill>
            <a:srgbClr val="D0CECE"/>
          </a:solidFill>
        </p:spPr>
        <p:txBody>
          <a:bodyPr wrap="square" rtlCol="0">
            <a:spAutoFit/>
          </a:bodyPr>
          <a:lstStyle/>
          <a:p>
            <a:pPr algn="ctr"/>
            <a:r>
              <a:rPr lang="en-US" altLang="zh-CN" i="1" dirty="0">
                <a:solidFill>
                  <a:srgbClr val="00B050"/>
                </a:solidFill>
              </a:rPr>
              <a:t>0</a:t>
            </a:r>
            <a:endParaRPr lang="zh-CN" altLang="en-US" i="1" dirty="0">
              <a:solidFill>
                <a:srgbClr val="00B050"/>
              </a:solidFill>
            </a:endParaRPr>
          </a:p>
        </p:txBody>
      </p:sp>
      <p:cxnSp>
        <p:nvCxnSpPr>
          <p:cNvPr id="175" name="直接连接符 174"/>
          <p:cNvCxnSpPr>
            <a:stCxn id="116" idx="1"/>
            <a:endCxn id="112" idx="5"/>
          </p:cNvCxnSpPr>
          <p:nvPr/>
        </p:nvCxnSpPr>
        <p:spPr>
          <a:xfrm flipH="1" flipV="1">
            <a:off x="9862330" y="2495000"/>
            <a:ext cx="653641" cy="933789"/>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lv 圆"/>
          <p:cNvSpPr/>
          <p:nvPr/>
        </p:nvSpPr>
        <p:spPr>
          <a:xfrm>
            <a:off x="7477377" y="4787392"/>
            <a:ext cx="611152" cy="61115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lv 圆"/>
          <p:cNvSpPr/>
          <p:nvPr/>
        </p:nvSpPr>
        <p:spPr>
          <a:xfrm>
            <a:off x="8999318" y="4787392"/>
            <a:ext cx="611152" cy="61115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p:cNvSpPr/>
          <p:nvPr/>
        </p:nvSpPr>
        <p:spPr>
          <a:xfrm rot="1474100">
            <a:off x="3470194" y="3718203"/>
            <a:ext cx="1260281" cy="400110"/>
          </a:xfrm>
          <a:prstGeom prst="rect">
            <a:avLst/>
          </a:prstGeom>
        </p:spPr>
        <p:txBody>
          <a:bodyPr wrap="none">
            <a:spAutoFit/>
          </a:bodyPr>
          <a:lstStyle/>
          <a:p>
            <a:r>
              <a:rPr lang="en-US" altLang="zh-CN" sz="2000" dirty="0">
                <a:solidFill>
                  <a:schemeClr val="accent5"/>
                </a:solidFill>
                <a:latin typeface="Cambria Math" panose="02040503050406030204" pitchFamily="18" charset="0"/>
              </a:rPr>
              <a:t>Efficient ?</a:t>
            </a:r>
            <a:endParaRPr lang="zh-CN" altLang="en-US" sz="2000" dirty="0">
              <a:solidFill>
                <a:schemeClr val="accent5"/>
              </a:solidFill>
              <a:latin typeface="Cambria Math" panose="02040503050406030204" pitchFamily="18" charset="0"/>
            </a:endParaRPr>
          </a:p>
        </p:txBody>
      </p:sp>
      <p:sp>
        <p:nvSpPr>
          <p:cNvPr id="192" name="矩形 191"/>
          <p:cNvSpPr/>
          <p:nvPr/>
        </p:nvSpPr>
        <p:spPr>
          <a:xfrm rot="19796546">
            <a:off x="3907901" y="4667582"/>
            <a:ext cx="1075551" cy="400110"/>
          </a:xfrm>
          <a:prstGeom prst="rect">
            <a:avLst/>
          </a:prstGeom>
        </p:spPr>
        <p:txBody>
          <a:bodyPr wrap="none">
            <a:spAutoFit/>
          </a:bodyPr>
          <a:lstStyle/>
          <a:p>
            <a:r>
              <a:rPr lang="en-US" altLang="zh-CN" sz="2000" dirty="0">
                <a:solidFill>
                  <a:schemeClr val="accent5"/>
                </a:solidFill>
                <a:latin typeface="Cambria Math" panose="02040503050406030204" pitchFamily="18" charset="0"/>
              </a:rPr>
              <a:t>Reorder</a:t>
            </a:r>
            <a:endParaRPr lang="zh-CN" altLang="en-US" sz="2000" dirty="0">
              <a:solidFill>
                <a:schemeClr val="accent5"/>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93" name="文本框 192"/>
              <p:cNvSpPr txBox="1"/>
              <p:nvPr/>
            </p:nvSpPr>
            <p:spPr>
              <a:xfrm>
                <a:off x="561284" y="5660152"/>
                <a:ext cx="15259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Φ</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93" name="文本框 192"/>
              <p:cNvSpPr txBox="1">
                <a:spLocks noRot="1" noChangeAspect="1" noMove="1" noResize="1" noEditPoints="1" noAdjustHandles="1" noChangeArrowheads="1" noChangeShapeType="1" noTextEdit="1"/>
              </p:cNvSpPr>
              <p:nvPr/>
            </p:nvSpPr>
            <p:spPr>
              <a:xfrm>
                <a:off x="561284" y="5660152"/>
                <a:ext cx="1525995" cy="307777"/>
              </a:xfrm>
              <a:prstGeom prst="rect">
                <a:avLst/>
              </a:prstGeom>
              <a:blipFill rotWithShape="0">
                <a:blip r:embed="rId14"/>
                <a:stretch>
                  <a:fillRect l="-3200" t="-4000" r="-5600" b="-36000"/>
                </a:stretch>
              </a:blipFill>
            </p:spPr>
            <p:txBody>
              <a:bodyPr/>
              <a:lstStyle/>
              <a:p>
                <a:r>
                  <a:rPr lang="zh-CN" altLang="en-US">
                    <a:noFill/>
                  </a:rPr>
                  <a:t> </a:t>
                </a:r>
              </a:p>
            </p:txBody>
          </p:sp>
        </mc:Fallback>
      </mc:AlternateContent>
      <p:sp>
        <p:nvSpPr>
          <p:cNvPr id="194" name="矩形 193"/>
          <p:cNvSpPr/>
          <p:nvPr/>
        </p:nvSpPr>
        <p:spPr>
          <a:xfrm>
            <a:off x="435299" y="508085"/>
            <a:ext cx="1967205"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OurSolution</a:t>
            </a:r>
          </a:p>
        </p:txBody>
      </p:sp>
      <p:sp>
        <p:nvSpPr>
          <p:cNvPr id="4" name="矩形 3"/>
          <p:cNvSpPr/>
          <p:nvPr/>
        </p:nvSpPr>
        <p:spPr>
          <a:xfrm>
            <a:off x="5688658" y="4099905"/>
            <a:ext cx="24946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not explicitly remove</a:t>
            </a:r>
            <a:endParaRPr lang="zh-CN" altLang="en-US" dirty="0"/>
          </a:p>
        </p:txBody>
      </p:sp>
    </p:spTree>
    <p:extLst>
      <p:ext uri="{BB962C8B-B14F-4D97-AF65-F5344CB8AC3E}">
        <p14:creationId xmlns:p14="http://schemas.microsoft.com/office/powerpoint/2010/main" val="286899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500"/>
                                        <p:tgtEl>
                                          <p:spTgt spid="1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fade">
                                      <p:cBhvr>
                                        <p:cTn id="15" dur="500"/>
                                        <p:tgtEl>
                                          <p:spTgt spid="18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fade">
                                      <p:cBhvr>
                                        <p:cTn id="19" dur="500"/>
                                        <p:tgtEl>
                                          <p:spTgt spid="18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5"/>
                                        </p:tgtEl>
                                        <p:attrNameLst>
                                          <p:attrName>style.visibility</p:attrName>
                                        </p:attrNameLst>
                                      </p:cBhvr>
                                      <p:to>
                                        <p:strVal val="visible"/>
                                      </p:to>
                                    </p:set>
                                    <p:animEffect transition="in" filter="wipe(up)">
                                      <p:cBhvr>
                                        <p:cTn id="24" dur="250"/>
                                        <p:tgtEl>
                                          <p:spTgt spid="19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7"/>
                                        </p:tgtEl>
                                        <p:attrNameLst>
                                          <p:attrName>style.visibility</p:attrName>
                                        </p:attrNameLst>
                                      </p:cBhvr>
                                      <p:to>
                                        <p:strVal val="visible"/>
                                      </p:to>
                                    </p:set>
                                    <p:animEffect transition="in" filter="fade">
                                      <p:cBhvr>
                                        <p:cTn id="29" dur="500"/>
                                        <p:tgtEl>
                                          <p:spTgt spid="18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1" nodeType="clickEffect">
                                  <p:stCondLst>
                                    <p:cond delay="0"/>
                                  </p:stCondLst>
                                  <p:childTnLst>
                                    <p:animMotion origin="layout" path="M 1.66667E-6 -2.96296E-6 L 0.0612 0.00047 " pathEditMode="relative" rAng="0" ptsTypes="AA">
                                      <p:cBhvr>
                                        <p:cTn id="48" dur="750" fill="hold"/>
                                        <p:tgtEl>
                                          <p:spTgt spid="195"/>
                                        </p:tgtEl>
                                        <p:attrNameLst>
                                          <p:attrName>ppt_x</p:attrName>
                                          <p:attrName>ppt_y</p:attrName>
                                        </p:attrNameLst>
                                      </p:cBhvr>
                                      <p:rCtr x="3060" y="23"/>
                                    </p:animMotion>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88"/>
                                        </p:tgtEl>
                                        <p:attrNameLst>
                                          <p:attrName>style.visibility</p:attrName>
                                        </p:attrNameLst>
                                      </p:cBhvr>
                                      <p:to>
                                        <p:strVal val="visible"/>
                                      </p:to>
                                    </p:set>
                                    <p:animEffect transition="in" filter="wipe(down)">
                                      <p:cBhvr>
                                        <p:cTn id="58" dur="500"/>
                                        <p:tgtEl>
                                          <p:spTgt spid="188"/>
                                        </p:tgtEl>
                                      </p:cBhvr>
                                    </p:animEffec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50" fill="hold"/>
                                        <p:tgtEl>
                                          <p:spTgt spid="138"/>
                                        </p:tgtEl>
                                        <p:attrNameLst>
                                          <p:attrName>stroke.color</p:attrName>
                                        </p:attrNameLst>
                                      </p:cBhvr>
                                      <p:to>
                                        <a:srgbClr val="00B050"/>
                                      </p:to>
                                    </p:animClr>
                                    <p:set>
                                      <p:cBhvr>
                                        <p:cTn id="63" dur="250" fill="hold"/>
                                        <p:tgtEl>
                                          <p:spTgt spid="13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wheel(1)">
                                      <p:cBhvr>
                                        <p:cTn id="68" dur="500"/>
                                        <p:tgtEl>
                                          <p:spTgt spid="93"/>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wheel(1)">
                                      <p:cBhvr>
                                        <p:cTn id="71" dur="5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left)">
                                      <p:cBhvr>
                                        <p:cTn id="84" dur="500"/>
                                        <p:tgtEl>
                                          <p:spTgt spid="9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fade">
                                      <p:cBhvr>
                                        <p:cTn id="89" dur="500"/>
                                        <p:tgtEl>
                                          <p:spTgt spid="97"/>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98"/>
                                        </p:tgtEl>
                                        <p:attrNameLst>
                                          <p:attrName>style.visibility</p:attrName>
                                        </p:attrNameLst>
                                      </p:cBhvr>
                                      <p:to>
                                        <p:strVal val="visible"/>
                                      </p:to>
                                    </p:set>
                                    <p:animEffect transition="in" filter="fade">
                                      <p:cBhvr>
                                        <p:cTn id="94" dur="750"/>
                                        <p:tgtEl>
                                          <p:spTgt spid="98"/>
                                        </p:tgtEl>
                                      </p:cBhvr>
                                    </p:animEffect>
                                    <p:anim calcmode="lin" valueType="num">
                                      <p:cBhvr>
                                        <p:cTn id="95" dur="750" fill="hold"/>
                                        <p:tgtEl>
                                          <p:spTgt spid="98"/>
                                        </p:tgtEl>
                                        <p:attrNameLst>
                                          <p:attrName>ppt_x</p:attrName>
                                        </p:attrNameLst>
                                      </p:cBhvr>
                                      <p:tavLst>
                                        <p:tav tm="0">
                                          <p:val>
                                            <p:strVal val="#ppt_x"/>
                                          </p:val>
                                        </p:tav>
                                        <p:tav tm="100000">
                                          <p:val>
                                            <p:strVal val="#ppt_x"/>
                                          </p:val>
                                        </p:tav>
                                      </p:tavLst>
                                    </p:anim>
                                    <p:anim calcmode="lin" valueType="num">
                                      <p:cBhvr>
                                        <p:cTn id="96" dur="7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99"/>
                                        </p:tgtEl>
                                        <p:attrNameLst>
                                          <p:attrName>style.visibility</p:attrName>
                                        </p:attrNameLst>
                                      </p:cBhvr>
                                      <p:to>
                                        <p:strVal val="visible"/>
                                      </p:to>
                                    </p:set>
                                    <p:animEffect transition="in" filter="fade">
                                      <p:cBhvr>
                                        <p:cTn id="101" dur="500"/>
                                        <p:tgtEl>
                                          <p:spTgt spid="99"/>
                                        </p:tgtEl>
                                      </p:cBhvr>
                                    </p:animEffect>
                                    <p:anim calcmode="lin" valueType="num">
                                      <p:cBhvr>
                                        <p:cTn id="102" dur="500" fill="hold"/>
                                        <p:tgtEl>
                                          <p:spTgt spid="99"/>
                                        </p:tgtEl>
                                        <p:attrNameLst>
                                          <p:attrName>ppt_x</p:attrName>
                                        </p:attrNameLst>
                                      </p:cBhvr>
                                      <p:tavLst>
                                        <p:tav tm="0">
                                          <p:val>
                                            <p:strVal val="#ppt_x"/>
                                          </p:val>
                                        </p:tav>
                                        <p:tav tm="100000">
                                          <p:val>
                                            <p:strVal val="#ppt_x"/>
                                          </p:val>
                                        </p:tav>
                                      </p:tavLst>
                                    </p:anim>
                                    <p:anim calcmode="lin" valueType="num">
                                      <p:cBhvr>
                                        <p:cTn id="103" dur="500" fill="hold"/>
                                        <p:tgtEl>
                                          <p:spTgt spid="9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25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anim calcmode="lin" valueType="num">
                                      <p:cBhvr>
                                        <p:cTn id="107" dur="500" fill="hold"/>
                                        <p:tgtEl>
                                          <p:spTgt spid="100"/>
                                        </p:tgtEl>
                                        <p:attrNameLst>
                                          <p:attrName>ppt_x</p:attrName>
                                        </p:attrNameLst>
                                      </p:cBhvr>
                                      <p:tavLst>
                                        <p:tav tm="0">
                                          <p:val>
                                            <p:strVal val="#ppt_x"/>
                                          </p:val>
                                        </p:tav>
                                        <p:tav tm="100000">
                                          <p:val>
                                            <p:strVal val="#ppt_x"/>
                                          </p:val>
                                        </p:tav>
                                      </p:tavLst>
                                    </p:anim>
                                    <p:anim calcmode="lin" valueType="num">
                                      <p:cBhvr>
                                        <p:cTn id="108"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wipe(down)">
                                      <p:cBhvr>
                                        <p:cTn id="113" dur="500"/>
                                        <p:tgtEl>
                                          <p:spTgt spid="101"/>
                                        </p:tgtEl>
                                      </p:cBhvr>
                                    </p:animEffect>
                                  </p:childTnLst>
                                </p:cTn>
                              </p:par>
                            </p:childTnLst>
                          </p:cTn>
                        </p:par>
                        <p:par>
                          <p:cTn id="114" fill="hold">
                            <p:stCondLst>
                              <p:cond delay="500"/>
                            </p:stCondLst>
                            <p:childTnLst>
                              <p:par>
                                <p:cTn id="115" presetID="22" presetClass="entr" presetSubtype="4" fill="hold" grpId="0" nodeType="afterEffect">
                                  <p:stCondLst>
                                    <p:cond delay="0"/>
                                  </p:stCondLst>
                                  <p:childTnLst>
                                    <p:set>
                                      <p:cBhvr>
                                        <p:cTn id="116" dur="1" fill="hold">
                                          <p:stCondLst>
                                            <p:cond delay="0"/>
                                          </p:stCondLst>
                                        </p:cTn>
                                        <p:tgtEl>
                                          <p:spTgt spid="102"/>
                                        </p:tgtEl>
                                        <p:attrNameLst>
                                          <p:attrName>style.visibility</p:attrName>
                                        </p:attrNameLst>
                                      </p:cBhvr>
                                      <p:to>
                                        <p:strVal val="visible"/>
                                      </p:to>
                                    </p:set>
                                    <p:animEffect transition="in" filter="wipe(down)">
                                      <p:cBhvr>
                                        <p:cTn id="117" dur="500"/>
                                        <p:tgtEl>
                                          <p:spTgt spid="10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93"/>
                                        </p:tgtEl>
                                        <p:attrNameLst>
                                          <p:attrName>style.visibility</p:attrName>
                                        </p:attrNameLst>
                                      </p:cBhvr>
                                      <p:to>
                                        <p:strVal val="visible"/>
                                      </p:to>
                                    </p:set>
                                    <p:animEffect transition="in" filter="fade">
                                      <p:cBhvr>
                                        <p:cTn id="122" dur="500"/>
                                        <p:tgtEl>
                                          <p:spTgt spid="193"/>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1" fill="hold" grpId="0" nodeType="clickEffect">
                                  <p:stCondLst>
                                    <p:cond delay="0"/>
                                  </p:stCondLst>
                                  <p:childTnLst>
                                    <p:set>
                                      <p:cBhvr>
                                        <p:cTn id="126" dur="1" fill="hold">
                                          <p:stCondLst>
                                            <p:cond delay="0"/>
                                          </p:stCondLst>
                                        </p:cTn>
                                        <p:tgtEl>
                                          <p:spTgt spid="189"/>
                                        </p:tgtEl>
                                        <p:attrNameLst>
                                          <p:attrName>style.visibility</p:attrName>
                                        </p:attrNameLst>
                                      </p:cBhvr>
                                      <p:to>
                                        <p:strVal val="visible"/>
                                      </p:to>
                                    </p:set>
                                    <p:animEffect transition="in" filter="wheel(1)">
                                      <p:cBhvr>
                                        <p:cTn id="127" dur="500"/>
                                        <p:tgtEl>
                                          <p:spTgt spid="189"/>
                                        </p:tgtEl>
                                      </p:cBhvr>
                                    </p:animEffect>
                                  </p:childTnLst>
                                </p:cTn>
                              </p:par>
                              <p:par>
                                <p:cTn id="128" presetID="21" presetClass="entr" presetSubtype="1" fill="hold" grpId="0" nodeType="withEffect">
                                  <p:stCondLst>
                                    <p:cond delay="200"/>
                                  </p:stCondLst>
                                  <p:childTnLst>
                                    <p:set>
                                      <p:cBhvr>
                                        <p:cTn id="129" dur="1" fill="hold">
                                          <p:stCondLst>
                                            <p:cond delay="0"/>
                                          </p:stCondLst>
                                        </p:cTn>
                                        <p:tgtEl>
                                          <p:spTgt spid="190"/>
                                        </p:tgtEl>
                                        <p:attrNameLst>
                                          <p:attrName>style.visibility</p:attrName>
                                        </p:attrNameLst>
                                      </p:cBhvr>
                                      <p:to>
                                        <p:strVal val="visible"/>
                                      </p:to>
                                    </p:set>
                                    <p:animEffect transition="in" filter="wheel(1)">
                                      <p:cBhvr>
                                        <p:cTn id="130" dur="500"/>
                                        <p:tgtEl>
                                          <p:spTgt spid="190"/>
                                        </p:tgtEl>
                                      </p:cBhvr>
                                    </p:animEffect>
                                  </p:childTnLst>
                                </p:cTn>
                              </p:par>
                            </p:childTnLst>
                          </p:cTn>
                        </p:par>
                      </p:childTnLst>
                    </p:cTn>
                  </p:par>
                  <p:par>
                    <p:cTn id="131" fill="hold">
                      <p:stCondLst>
                        <p:cond delay="indefinite"/>
                      </p:stCondLst>
                      <p:childTnLst>
                        <p:par>
                          <p:cTn id="132" fill="hold">
                            <p:stCondLst>
                              <p:cond delay="0"/>
                            </p:stCondLst>
                            <p:childTnLst>
                              <p:par>
                                <p:cTn id="133" presetID="23" presetClass="entr" presetSubtype="32" fill="hold" grpId="0" nodeType="clickEffect">
                                  <p:stCondLst>
                                    <p:cond delay="0"/>
                                  </p:stCondLst>
                                  <p:childTnLst>
                                    <p:set>
                                      <p:cBhvr>
                                        <p:cTn id="134" dur="1" fill="hold">
                                          <p:stCondLst>
                                            <p:cond delay="0"/>
                                          </p:stCondLst>
                                        </p:cTn>
                                        <p:tgtEl>
                                          <p:spTgt spid="191"/>
                                        </p:tgtEl>
                                        <p:attrNameLst>
                                          <p:attrName>style.visibility</p:attrName>
                                        </p:attrNameLst>
                                      </p:cBhvr>
                                      <p:to>
                                        <p:strVal val="visible"/>
                                      </p:to>
                                    </p:set>
                                    <p:anim calcmode="lin" valueType="num">
                                      <p:cBhvr>
                                        <p:cTn id="135" dur="250" fill="hold"/>
                                        <p:tgtEl>
                                          <p:spTgt spid="191"/>
                                        </p:tgtEl>
                                        <p:attrNameLst>
                                          <p:attrName>ppt_w</p:attrName>
                                        </p:attrNameLst>
                                      </p:cBhvr>
                                      <p:tavLst>
                                        <p:tav tm="0">
                                          <p:val>
                                            <p:strVal val="4*#ppt_w"/>
                                          </p:val>
                                        </p:tav>
                                        <p:tav tm="100000">
                                          <p:val>
                                            <p:strVal val="#ppt_w"/>
                                          </p:val>
                                        </p:tav>
                                      </p:tavLst>
                                    </p:anim>
                                    <p:anim calcmode="lin" valueType="num">
                                      <p:cBhvr>
                                        <p:cTn id="136" dur="250" fill="hold"/>
                                        <p:tgtEl>
                                          <p:spTgt spid="191"/>
                                        </p:tgtEl>
                                        <p:attrNameLst>
                                          <p:attrName>ppt_h</p:attrName>
                                        </p:attrNameLst>
                                      </p:cBhvr>
                                      <p:tavLst>
                                        <p:tav tm="0">
                                          <p:val>
                                            <p:strVal val="4*#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3" presetClass="entr" presetSubtype="32" fill="hold" grpId="0" nodeType="clickEffect">
                                  <p:stCondLst>
                                    <p:cond delay="0"/>
                                  </p:stCondLst>
                                  <p:childTnLst>
                                    <p:set>
                                      <p:cBhvr>
                                        <p:cTn id="140" dur="1" fill="hold">
                                          <p:stCondLst>
                                            <p:cond delay="0"/>
                                          </p:stCondLst>
                                        </p:cTn>
                                        <p:tgtEl>
                                          <p:spTgt spid="192"/>
                                        </p:tgtEl>
                                        <p:attrNameLst>
                                          <p:attrName>style.visibility</p:attrName>
                                        </p:attrNameLst>
                                      </p:cBhvr>
                                      <p:to>
                                        <p:strVal val="visible"/>
                                      </p:to>
                                    </p:set>
                                    <p:anim calcmode="lin" valueType="num">
                                      <p:cBhvr>
                                        <p:cTn id="141" dur="250" fill="hold"/>
                                        <p:tgtEl>
                                          <p:spTgt spid="192"/>
                                        </p:tgtEl>
                                        <p:attrNameLst>
                                          <p:attrName>ppt_w</p:attrName>
                                        </p:attrNameLst>
                                      </p:cBhvr>
                                      <p:tavLst>
                                        <p:tav tm="0">
                                          <p:val>
                                            <p:strVal val="4*#ppt_w"/>
                                          </p:val>
                                        </p:tav>
                                        <p:tav tm="100000">
                                          <p:val>
                                            <p:strVal val="#ppt_w"/>
                                          </p:val>
                                        </p:tav>
                                      </p:tavLst>
                                    </p:anim>
                                    <p:anim calcmode="lin" valueType="num">
                                      <p:cBhvr>
                                        <p:cTn id="142" dur="250" fill="hold"/>
                                        <p:tgtEl>
                                          <p:spTgt spid="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4" grpId="0"/>
      <p:bldP spid="185" grpId="0"/>
      <p:bldP spid="187" grpId="0"/>
      <p:bldP spid="188" grpId="0" animBg="1"/>
      <p:bldP spid="195" grpId="0" animBg="1"/>
      <p:bldP spid="195" grpId="1" animBg="1"/>
      <p:bldP spid="92" grpId="0" animBg="1"/>
      <p:bldP spid="93" grpId="0" animBg="1"/>
      <p:bldP spid="94" grpId="0"/>
      <p:bldP spid="95" grpId="0"/>
      <p:bldP spid="96" grpId="0"/>
      <p:bldP spid="97" grpId="0"/>
      <p:bldP spid="98" grpId="0"/>
      <p:bldP spid="99" grpId="0"/>
      <p:bldP spid="100" grpId="0"/>
      <p:bldP spid="101" grpId="0" animBg="1"/>
      <p:bldP spid="102" grpId="0" animBg="1"/>
      <p:bldP spid="189" grpId="0" animBg="1"/>
      <p:bldP spid="190" grpId="0" animBg="1"/>
      <p:bldP spid="191" grpId="0"/>
      <p:bldP spid="192" grpId="0"/>
      <p:bldP spid="193" grpId="0"/>
      <p:bldP spid="4" grpId="0"/>
      <p:bldP spid="4"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5484</TotalTime>
  <Words>4686</Words>
  <Application>Microsoft Office PowerPoint</Application>
  <PresentationFormat>宽屏</PresentationFormat>
  <Paragraphs>1282</Paragraphs>
  <Slides>59</Slides>
  <Notes>46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Helvetica Neue</vt:lpstr>
      <vt:lpstr>华文隶书</vt:lpstr>
      <vt:lpstr>宋体</vt:lpstr>
      <vt:lpstr>微软雅黑</vt:lpstr>
      <vt:lpstr>Arial</vt:lpstr>
      <vt:lpstr>Calibri</vt:lpstr>
      <vt:lpstr>Calibri Light</vt:lpstr>
      <vt:lpstr>Cambria Math</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1424</cp:revision>
  <dcterms:created xsi:type="dcterms:W3CDTF">2016-11-19T09:18:31Z</dcterms:created>
  <dcterms:modified xsi:type="dcterms:W3CDTF">2016-12-16T08:27:07Z</dcterms:modified>
</cp:coreProperties>
</file>