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08" r:id="rId3"/>
    <p:sldId id="309" r:id="rId4"/>
    <p:sldId id="310" r:id="rId5"/>
    <p:sldId id="322" r:id="rId6"/>
    <p:sldId id="323" r:id="rId7"/>
    <p:sldId id="311" r:id="rId8"/>
    <p:sldId id="324" r:id="rId9"/>
    <p:sldId id="314" r:id="rId10"/>
    <p:sldId id="315" r:id="rId11"/>
    <p:sldId id="325" r:id="rId12"/>
    <p:sldId id="340" r:id="rId13"/>
    <p:sldId id="341" r:id="rId14"/>
    <p:sldId id="342" r:id="rId15"/>
    <p:sldId id="343" r:id="rId16"/>
    <p:sldId id="307" r:id="rId17"/>
    <p:sldId id="326" r:id="rId18"/>
    <p:sldId id="257" r:id="rId19"/>
    <p:sldId id="339" r:id="rId20"/>
    <p:sldId id="317" r:id="rId21"/>
    <p:sldId id="318" r:id="rId22"/>
    <p:sldId id="335" r:id="rId23"/>
    <p:sldId id="336" r:id="rId24"/>
    <p:sldId id="337" r:id="rId25"/>
    <p:sldId id="338" r:id="rId26"/>
    <p:sldId id="319" r:id="rId27"/>
    <p:sldId id="260" r:id="rId28"/>
    <p:sldId id="330" r:id="rId29"/>
    <p:sldId id="331" r:id="rId30"/>
    <p:sldId id="332" r:id="rId31"/>
    <p:sldId id="333" r:id="rId32"/>
    <p:sldId id="334" r:id="rId33"/>
    <p:sldId id="31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D0CECE"/>
    <a:srgbClr val="AA263C"/>
    <a:srgbClr val="DE9090"/>
    <a:srgbClr val="2B9B9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2703" autoAdjust="0"/>
  </p:normalViewPr>
  <p:slideViewPr>
    <p:cSldViewPr snapToGrid="0" showGuides="1">
      <p:cViewPr varScale="1">
        <p:scale>
          <a:sx n="76" d="100"/>
          <a:sy n="76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7046-8BAF-45CF-A17B-85BC31D2DA1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9A64-0F2F-4B2F-AACF-EB0FC89C7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3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作者最后将评判标准由激活结点的个数转变为了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Opinion </a:t>
            </a:r>
            <a:r>
              <a:rPr lang="zh-CN" altLang="en-US" baseline="0" dirty="0" smtClean="0"/>
              <a:t>值相加的结果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深圳大学</a:t>
            </a:r>
            <a:endParaRPr lang="en-US" altLang="zh-CN" dirty="0" smtClean="0"/>
          </a:p>
          <a:p>
            <a:r>
              <a:rPr lang="zh-CN" altLang="en-US" dirty="0" smtClean="0"/>
              <a:t>悉尼科技大学</a:t>
            </a:r>
            <a:endParaRPr lang="en-US" altLang="zh-CN" dirty="0" smtClean="0"/>
          </a:p>
          <a:p>
            <a:r>
              <a:rPr lang="zh-CN" altLang="en-US" dirty="0" smtClean="0"/>
              <a:t>香港中文大学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2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21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 (v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 表示以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为根，含有标签集合 </a:t>
            </a:r>
            <a:r>
              <a:rPr lang="en-US" altLang="zh-CN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的树 </a:t>
            </a:r>
            <a:endParaRPr lang="en-US" altLang="zh-CN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60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注意我们会用一个 </a:t>
                </a:r>
                <a:r>
                  <a:rPr lang="en-US" altLang="zh-CN" baseline="0" dirty="0" smtClean="0"/>
                  <a:t>D </a:t>
                </a:r>
                <a:r>
                  <a:rPr lang="zh-CN" altLang="en-US" baseline="0" dirty="0" smtClean="0"/>
                  <a:t>来保存已经求得的状态的最优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注意合并时 </a:t>
                </a:r>
                <a:r>
                  <a:rPr lang="en-US" altLang="zh-CN" baseline="0" dirty="0" smtClean="0"/>
                  <a:t>X </a:t>
                </a:r>
                <a:r>
                  <a:rPr lang="zh-CN" altLang="en-US" baseline="0" dirty="0" smtClean="0"/>
                  <a:t>与</a:t>
                </a:r>
                <a:r>
                  <a:rPr lang="en-US" altLang="zh-CN" baseline="0" dirty="0" smtClean="0"/>
                  <a:t>X- </a:t>
                </a:r>
                <a:r>
                  <a:rPr lang="zh-CN" altLang="en-US" baseline="0" dirty="0" smtClean="0"/>
                  <a:t>不能有交集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使用 </a:t>
                </a:r>
                <a:r>
                  <a:rPr lang="en-US" altLang="zh-CN" dirty="0" smtClean="0"/>
                  <a:t>Dijkstra </a:t>
                </a:r>
                <a:r>
                  <a:rPr lang="zh-CN" altLang="en-US" dirty="0" smtClean="0"/>
                  <a:t>方法求解 </a:t>
                </a:r>
                <a:r>
                  <a:rPr lang="zh-CN" altLang="en-US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pc="-150" smtClean="0">
                    <a:latin typeface="Cambria Math" panose="02040503050406030204" pitchFamily="18" charset="0"/>
                  </a:rPr>
                  <a:t>𝑣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𝑝</a:t>
                </a:r>
                <a:r>
                  <a:rPr lang="zh-CN" altLang="en-US" i="0" spc="-150" baseline="-25000">
                    <a:latin typeface="Cambria Math" panose="02040503050406030204" pitchFamily="18" charset="0"/>
                  </a:rPr>
                  <a:t>) ̃</a:t>
                </a:r>
                <a:r>
                  <a:rPr lang="en-US" altLang="zh-CN" i="0" spc="-150" baseline="-2500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 smtClean="0"/>
                  <a:t> 到其它 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结点的最短路径 </a:t>
                </a:r>
                <a:endParaRPr lang="zh-CN" altLang="en-US" dirty="0"/>
              </a:p>
              <a:p>
                <a:r>
                  <a:rPr lang="en-US" altLang="zh-CN" dirty="0" smtClean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v </a:t>
                </a:r>
                <a:r>
                  <a:rPr lang="zh-CN" altLang="en-US" dirty="0" smtClean="0"/>
                  <a:t>到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虚拟结点的最短路径进行合并构成一棵树</a:t>
                </a:r>
                <a:endParaRPr lang="en-US" altLang="zh-CN" dirty="0"/>
              </a:p>
              <a:p>
                <a:r>
                  <a:rPr lang="zh-CN" altLang="en-US" dirty="0" smtClean="0"/>
                  <a:t>然后将 </a:t>
                </a:r>
                <a:r>
                  <a:rPr lang="en-US" altLang="zh-CN" dirty="0" smtClean="0"/>
                  <a:t>T(v, X)</a:t>
                </a:r>
                <a:r>
                  <a:rPr lang="zh-CN" altLang="en-US" dirty="0" smtClean="0"/>
                  <a:t>与 </a:t>
                </a:r>
                <a:r>
                  <a:rPr lang="en-US" altLang="zh-CN" dirty="0"/>
                  <a:t>T’ ( v ,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 ̅</a:t>
                </a:r>
                <a:r>
                  <a:rPr lang="en-US" altLang="zh-CN" dirty="0"/>
                  <a:t>) </a:t>
                </a:r>
                <a:r>
                  <a:rPr lang="zh-CN" altLang="en-US" dirty="0" smtClean="0"/>
                  <a:t>进行合并形成的最小生成树（</a:t>
                </a:r>
                <a:r>
                  <a:rPr lang="en-US" altLang="zh-CN" dirty="0" smtClean="0"/>
                  <a:t>MST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样获得一个可行解</a:t>
                </a:r>
                <a:endParaRPr lang="zh-CN" altLang="en-US" dirty="0"/>
              </a:p>
              <a:p>
                <a:r>
                  <a:rPr lang="zh-CN" altLang="en-US" dirty="0" smtClean="0"/>
                  <a:t>当我们再进行</a:t>
                </a:r>
                <a:r>
                  <a:rPr lang="zh-CN" altLang="en-US" baseline="0" dirty="0" smtClean="0"/>
                  <a:t> 边添加 子树合并时就要进行 增长之后的 权重和是否小于 </a:t>
                </a:r>
                <a:r>
                  <a:rPr lang="en-US" altLang="zh-CN" baseline="0" dirty="0" smtClean="0"/>
                  <a:t>Best</a:t>
                </a:r>
                <a:r>
                  <a:rPr lang="zh-CN" altLang="en-US" baseline="0" dirty="0" smtClean="0"/>
                  <a:t>的权重，如果大于就舍弃不再进行操作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注意我们会用一个 </a:t>
                </a:r>
                <a:r>
                  <a:rPr lang="en-US" altLang="zh-CN" baseline="0" dirty="0" smtClean="0"/>
                  <a:t>D </a:t>
                </a:r>
                <a:r>
                  <a:rPr lang="zh-CN" altLang="en-US" baseline="0" dirty="0" smtClean="0"/>
                  <a:t>来保存已经求得的状态的最优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注意合并时 </a:t>
                </a:r>
                <a:r>
                  <a:rPr lang="en-US" altLang="zh-CN" baseline="0" dirty="0" smtClean="0"/>
                  <a:t>X </a:t>
                </a:r>
                <a:r>
                  <a:rPr lang="zh-CN" altLang="en-US" baseline="0" dirty="0" smtClean="0"/>
                  <a:t>与</a:t>
                </a:r>
                <a:r>
                  <a:rPr lang="en-US" altLang="zh-CN" baseline="0" dirty="0" smtClean="0"/>
                  <a:t>X- </a:t>
                </a:r>
                <a:r>
                  <a:rPr lang="zh-CN" altLang="en-US" baseline="0" dirty="0" smtClean="0"/>
                  <a:t>不能有交集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6821-E27C-468A-B0DF-45C41166D2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5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Antoine Boutet</a:t>
            </a:r>
            <a:r>
              <a:rPr lang="zh-CN" altLang="en-US" sz="1200" dirty="0" smtClean="0"/>
              <a:t>，</a:t>
            </a:r>
            <a:r>
              <a:rPr lang="zh-CN" altLang="en-US" dirty="0" smtClean="0"/>
              <a:t>法国里昂大学，图像、信息学实验室，国家科学研究中心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 smtClean="0"/>
              <a:t>Anne-Marie Kermarrec  (INRIA)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 Institute for Research in Computer Science and Automation</a:t>
            </a:r>
            <a:r>
              <a:rPr lang="zh-CN" altLang="en-US" sz="1200" dirty="0" smtClean="0"/>
              <a:t>法国计算科学与自动化研究所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 smtClean="0"/>
              <a:t>Nupur Mittal  </a:t>
            </a:r>
            <a:r>
              <a:rPr lang="zh-CN" altLang="en-US" sz="1200" dirty="0" smtClean="0"/>
              <a:t>法国国家信息与自动化研究所</a:t>
            </a:r>
            <a:endParaRPr lang="fr-FR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 smtClean="0"/>
              <a:t>Francois Taiani</a:t>
            </a:r>
            <a:r>
              <a:rPr lang="zh-CN" altLang="en-US" dirty="0" smtClean="0"/>
              <a:t> 雷恩第一大学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4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微软雅黑" panose="020B0503020204020204" pitchFamily="34" charset="-122"/>
              </a:rPr>
              <a:t>play a fundamental role in many web-based applications e.g., </a:t>
            </a:r>
            <a:r>
              <a:rPr lang="en-US" altLang="zh-CN" sz="1200" b="1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search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ea typeface="微软雅黑" panose="020B0503020204020204" pitchFamily="34" charset="-122"/>
              </a:rPr>
              <a:t>，</a:t>
            </a:r>
            <a:r>
              <a:rPr lang="en-US" altLang="zh-CN" sz="1200" b="1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recommendation</a:t>
            </a:r>
            <a:r>
              <a:rPr lang="en-US" altLang="zh-CN" sz="1200" dirty="0" smtClean="0">
                <a:ea typeface="微软雅黑" panose="020B0503020204020204" pitchFamily="34" charset="-122"/>
              </a:rPr>
              <a:t> and </a:t>
            </a:r>
            <a:r>
              <a:rPr lang="en-US" altLang="zh-CN" sz="1200" b="1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classification</a:t>
            </a:r>
            <a:endParaRPr lang="zh-CN" altLang="en-US" sz="1200" b="1" i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53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2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K-class</a:t>
            </a:r>
            <a:r>
              <a:rPr lang="en-US" altLang="zh-CN" baseline="0" dirty="0"/>
              <a:t> </a:t>
            </a:r>
            <a:r>
              <a:rPr lang="zh-CN" altLang="en-US" baseline="0" dirty="0"/>
              <a:t>就是指 所指边最大的 </a:t>
            </a:r>
            <a:r>
              <a:rPr lang="en-US" altLang="zh-CN" baseline="0" dirty="0"/>
              <a:t>trussness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5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印度克勒格布尔科技大学</a:t>
            </a:r>
            <a:endParaRPr lang="en-US" altLang="zh-CN" dirty="0" smtClean="0"/>
          </a:p>
          <a:p>
            <a:r>
              <a:rPr lang="en-US" altLang="zh-CN" dirty="0" smtClean="0"/>
              <a:t>IBM</a:t>
            </a:r>
            <a:r>
              <a:rPr lang="zh-CN" altLang="en-US" dirty="0" smtClean="0"/>
              <a:t>印度研究院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3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越大表示边的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𝑡𝑟𝑢𝑠𝑠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200" b="0" i="1" smtClean="0">
                          <a:latin typeface="Cambria Math" panose="02040503050406030204" pitchFamily="18" charset="0"/>
                        </a:rPr>
                        <m:t>值起的作用就越大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𝛾越大表示边的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 𝑡𝑟𝑢𝑠𝑠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值起的作用就越大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32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77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4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微软雅黑" panose="020B0503020204020204" pitchFamily="34" charset="-122"/>
              </a:rPr>
              <a:t>To understand the influential power of the </a:t>
            </a:r>
            <a:r>
              <a:rPr lang="en-US" altLang="zh-CN" sz="1200" i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entities</a:t>
            </a:r>
            <a:endParaRPr lang="zh-CN" altLang="en-US" sz="1200" i="1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5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Different layers in the multiplex network are projected into a single layer to form an aggregated simple network and the metrics are computed over this aggregated network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2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: Each layer is treated independently in terms of evaluating the metrics and then these layerwise results are aggregated later in multiple ways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3DE3F-7251-4C21-8761-6D87E140AF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4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6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3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 smtClean="0">
                <a:latin typeface="Cambria Math" panose="02040503050406030204" pitchFamily="18" charset="0"/>
              </a:rPr>
              <a:t>作者提出</a:t>
            </a:r>
            <a:r>
              <a:rPr lang="en-US" altLang="zh-CN" sz="1200" b="1" i="0" dirty="0" smtClean="0">
                <a:latin typeface="Cambria Math" panose="02040503050406030204" pitchFamily="18" charset="0"/>
              </a:rPr>
              <a:t>OI</a:t>
            </a:r>
            <a:r>
              <a:rPr lang="zh-CN" altLang="en-US" sz="1200" b="1" i="0" dirty="0" smtClean="0">
                <a:latin typeface="Cambria Math" panose="02040503050406030204" pitchFamily="18" charset="0"/>
              </a:rPr>
              <a:t>模型的目的就是尽量模拟现实生活中传播的过程</a:t>
            </a:r>
            <a:endParaRPr lang="en-US" altLang="zh-CN" sz="1200" b="1" i="0" dirty="0" smtClean="0">
              <a:latin typeface="Cambria Math" panose="020405030504060302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 smtClean="0">
                <a:latin typeface="Cambria Math" panose="02040503050406030204" pitchFamily="18" charset="0"/>
              </a:rPr>
              <a:t>用</a:t>
            </a:r>
            <a:r>
              <a:rPr lang="en-US" altLang="zh-CN" sz="1200" b="1" i="0" dirty="0" smtClean="0">
                <a:latin typeface="Cambria Math" panose="02040503050406030204" pitchFamily="18" charset="0"/>
              </a:rPr>
              <a:t>0~1</a:t>
            </a:r>
            <a:r>
              <a:rPr lang="zh-CN" altLang="en-US" sz="1200" b="1" i="0" dirty="0" smtClean="0">
                <a:latin typeface="Cambria Math" panose="02040503050406030204" pitchFamily="18" charset="0"/>
              </a:rPr>
              <a:t>之间的一个数来表示个人意见的强烈程度</a:t>
            </a:r>
            <a:endParaRPr lang="en-US" altLang="zh-CN" sz="1200" b="1" i="0" dirty="0" smtClean="0">
              <a:latin typeface="Cambria Math" panose="020405030504060302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 smtClean="0">
                <a:latin typeface="Cambria Math" panose="02040503050406030204" pitchFamily="18" charset="0"/>
              </a:rPr>
              <a:t>O&lt;0 O=0 O&gt;0  </a:t>
            </a:r>
            <a:r>
              <a:rPr lang="zh-CN" altLang="en-US" sz="1200" b="1" i="0" dirty="0" smtClean="0">
                <a:latin typeface="Cambria Math" panose="02040503050406030204" pitchFamily="18" charset="0"/>
              </a:rPr>
              <a:t>分别代表反对</a:t>
            </a:r>
            <a:r>
              <a:rPr lang="zh-CN" altLang="en-US" sz="1200" b="1" i="0" baseline="0" dirty="0" smtClean="0">
                <a:latin typeface="Cambria Math" panose="02040503050406030204" pitchFamily="18" charset="0"/>
              </a:rPr>
              <a:t> 、中立 、支持</a:t>
            </a:r>
            <a:endParaRPr lang="en-US" altLang="zh-CN" sz="1200" b="1" i="0" dirty="0" smtClean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C9A64-0F2F-4B2F-AACF-EB0FC89C71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533-75A1-4D34-B60B-19FE2FFE8FE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6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EBD6-50C5-49CB-945D-5D722F95FA0B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5BA0-C387-4FF2-B896-2038FCBEDD19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189B-8011-42D6-AAB0-4989C82460CC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8199-757E-4F06-9123-3EBCED52D2B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20F8-2D9B-4EAA-9BED-4F648679C1F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870E-FBF2-4B39-81E4-91A0F7D266BF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BA3F-3FC4-42F2-BB1B-991CA4B4CDC2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10D1-5219-4569-9974-3F1CD69AF163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7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85A-2AED-4F84-ADC7-019D7E5A516A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8122-C68E-4EEE-A34A-FC2AFD3FFFBD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6564-6604-4E05-A97E-C2A1A640838C}" type="datetime1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682-CD23-4EBB-B68D-B3BFF0A874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.png"/><Relationship Id="rId3" Type="http://schemas.openxmlformats.org/officeDocument/2006/relationships/image" Target="../media/image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9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50773" y="2171700"/>
            <a:ext cx="326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Summary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764907" y="4469534"/>
            <a:ext cx="213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Tianzhu </a:t>
            </a:r>
            <a:r>
              <a:rPr lang="en-US" altLang="zh-CN" sz="2400" dirty="0"/>
              <a:t>Wei</a:t>
            </a:r>
          </a:p>
          <a:p>
            <a:pPr algn="ctr"/>
            <a:r>
              <a:rPr lang="en-US" altLang="zh-CN" sz="2400" dirty="0" smtClean="0"/>
              <a:t>2017 </a:t>
            </a:r>
            <a:r>
              <a:rPr lang="en-US" altLang="zh-CN" sz="2400" dirty="0"/>
              <a:t>-12-16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07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5392" y="1779384"/>
            <a:ext cx="2470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Linear Threshold ( </a:t>
            </a:r>
            <a:r>
              <a:rPr lang="zh-CN" altLang="en-US" sz="2000" b="1" dirty="0"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1313588" y="2624751"/>
            <a:ext cx="2972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微软雅黑" panose="020B0503020204020204" pitchFamily="34" charset="-122"/>
              </a:rPr>
              <a:t>Independent Cascade ( </a:t>
            </a:r>
            <a:r>
              <a:rPr lang="zh-CN" altLang="en-US" sz="2000" b="1" dirty="0"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4533901" y="2027851"/>
            <a:ext cx="139700" cy="829649"/>
          </a:xfrm>
          <a:prstGeom prst="rightBrace">
            <a:avLst>
              <a:gd name="adj1" fmla="val 50656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5400000">
            <a:off x="5164447" y="2330705"/>
            <a:ext cx="450696" cy="2239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8583" y="3692698"/>
            <a:ext cx="7249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ea typeface="微软雅黑" panose="020B0503020204020204" pitchFamily="34" charset="-122"/>
              </a:rPr>
              <a:t> Each </a:t>
            </a:r>
            <a:r>
              <a:rPr lang="zh-CN" altLang="en-US" sz="2000" dirty="0">
                <a:ea typeface="微软雅黑" panose="020B0503020204020204" pitchFamily="34" charset="-122"/>
              </a:rPr>
              <a:t>node is considered to be contributing fully and positively towards the spread of information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8583" y="4693655"/>
            <a:ext cx="7634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lphaLcParenR" startAt="2"/>
            </a:pPr>
            <a:r>
              <a:rPr lang="zh-CN" altLang="en-US" sz="2000" dirty="0" smtClean="0">
                <a:ea typeface="微软雅黑" panose="020B0503020204020204" pitchFamily="34" charset="-122"/>
              </a:rPr>
              <a:t> A </a:t>
            </a:r>
            <a:r>
              <a:rPr lang="zh-CN" altLang="en-US" sz="2000" dirty="0">
                <a:ea typeface="微软雅黑" panose="020B0503020204020204" pitchFamily="34" charset="-122"/>
              </a:rPr>
              <a:t>newly active node is always considered to perceive the information with the same intent as that of the node that activated it</a:t>
            </a:r>
          </a:p>
        </p:txBody>
      </p:sp>
      <p:sp>
        <p:nvSpPr>
          <p:cNvPr id="18" name="矩形 17"/>
          <p:cNvSpPr/>
          <p:nvPr/>
        </p:nvSpPr>
        <p:spPr>
          <a:xfrm>
            <a:off x="460767" y="490258"/>
            <a:ext cx="3070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Opinion-Aware Models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98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0482" y="2558635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290482" y="3346217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134997" y="2601812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997" y="2601812"/>
                <a:ext cx="1268168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6731" t="-2000" r="-9135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7671998" y="2706276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9" name="椭圆 8"/>
          <p:cNvSpPr/>
          <p:nvPr/>
        </p:nvSpPr>
        <p:spPr>
          <a:xfrm>
            <a:off x="9124599" y="206632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0" name="椭圆 9"/>
          <p:cNvSpPr/>
          <p:nvPr/>
        </p:nvSpPr>
        <p:spPr>
          <a:xfrm>
            <a:off x="10589362" y="2663184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9124599" y="3171965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stCxn id="8" idx="5"/>
            <a:endCxn id="11" idx="2"/>
          </p:cNvCxnSpPr>
          <p:nvPr/>
        </p:nvCxnSpPr>
        <p:spPr>
          <a:xfrm>
            <a:off x="7933039" y="2957437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6"/>
            <a:endCxn id="10" idx="1"/>
          </p:cNvCxnSpPr>
          <p:nvPr/>
        </p:nvCxnSpPr>
        <p:spPr>
          <a:xfrm>
            <a:off x="9430428" y="2213449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1" idx="6"/>
          </p:cNvCxnSpPr>
          <p:nvPr/>
        </p:nvCxnSpPr>
        <p:spPr>
          <a:xfrm flipH="1">
            <a:off x="9430428" y="2914345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8" idx="7"/>
          </p:cNvCxnSpPr>
          <p:nvPr/>
        </p:nvCxnSpPr>
        <p:spPr>
          <a:xfrm flipH="1">
            <a:off x="7933039" y="2213449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339328" y="2130134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opinion 结点"/>
          <p:cNvGrpSpPr/>
          <p:nvPr/>
        </p:nvGrpSpPr>
        <p:grpSpPr>
          <a:xfrm>
            <a:off x="7365551" y="1720621"/>
            <a:ext cx="3760569" cy="2217529"/>
            <a:chOff x="5130586" y="4733658"/>
            <a:chExt cx="3760569" cy="2089949"/>
          </a:xfrm>
        </p:grpSpPr>
        <p:sp>
          <p:nvSpPr>
            <p:cNvPr id="22" name="文本框 21"/>
            <p:cNvSpPr txBox="1"/>
            <p:nvPr/>
          </p:nvSpPr>
          <p:spPr>
            <a:xfrm>
              <a:off x="5130586" y="5379030"/>
              <a:ext cx="499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6193" y="4733658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245333" y="5343050"/>
              <a:ext cx="64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43441" y="6454275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68392" y="2374490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1290482" y="1747409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grpSp>
        <p:nvGrpSpPr>
          <p:cNvPr id="32" name="positive"/>
          <p:cNvGrpSpPr/>
          <p:nvPr/>
        </p:nvGrpSpPr>
        <p:grpSpPr>
          <a:xfrm>
            <a:off x="4245413" y="3696389"/>
            <a:ext cx="973728" cy="831786"/>
            <a:chOff x="500130" y="4973779"/>
            <a:chExt cx="1560300" cy="1332852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35" name="neutral"/>
          <p:cNvGrpSpPr/>
          <p:nvPr/>
        </p:nvGrpSpPr>
        <p:grpSpPr>
          <a:xfrm>
            <a:off x="5582386" y="3703749"/>
            <a:ext cx="833883" cy="824425"/>
            <a:chOff x="2458696" y="4925956"/>
            <a:chExt cx="1325074" cy="1310044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38" name="negative"/>
          <p:cNvGrpSpPr/>
          <p:nvPr/>
        </p:nvGrpSpPr>
        <p:grpSpPr>
          <a:xfrm>
            <a:off x="6779514" y="3702174"/>
            <a:ext cx="903196" cy="828776"/>
            <a:chOff x="3872184" y="4966835"/>
            <a:chExt cx="1379687" cy="1234343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486328" y="489600"/>
            <a:ext cx="4234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ea typeface="微软雅黑" panose="020B0503020204020204" pitchFamily="34" charset="-122"/>
              </a:rPr>
              <a:t>Model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03714" y="5419509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5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1695" y="1339334"/>
            <a:ext cx="69942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3. Efficient </a:t>
            </a:r>
            <a:r>
              <a:rPr lang="en-US" altLang="zh-CN" sz="2400" dirty="0"/>
              <a:t>and Progressive Group Steiner Tree </a:t>
            </a:r>
            <a:r>
              <a:rPr lang="en-US" altLang="zh-CN" sz="2400" dirty="0" smtClean="0"/>
              <a:t>Search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SIGMOD-2016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9" t="-9942" r="2572" b="1"/>
          <a:stretch/>
        </p:blipFill>
        <p:spPr>
          <a:xfrm>
            <a:off x="1090386" y="2598058"/>
            <a:ext cx="10087428" cy="19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342350" y="553080"/>
            <a:ext cx="339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GST Problem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52283" y="1628746"/>
            <a:ext cx="5619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labelled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S ) graph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4983" y="2603226"/>
            <a:ext cx="373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subset of labels P ( P ⊆ S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8414" y="3380460"/>
            <a:ext cx="592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minimum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weight connected tree from G that includes all the labels in 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7683500" y="3954396"/>
            <a:ext cx="3838601" cy="369332"/>
            <a:chOff x="7872186" y="3765709"/>
            <a:chExt cx="3838601" cy="369332"/>
          </a:xfrm>
        </p:grpSpPr>
        <p:sp>
          <p:nvSpPr>
            <p:cNvPr id="69" name="文本框 68"/>
            <p:cNvSpPr txBox="1"/>
            <p:nvPr/>
          </p:nvSpPr>
          <p:spPr>
            <a:xfrm>
              <a:off x="7872186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034823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004484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119117" y="3765709"/>
              <a:ext cx="591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514237" y="920141"/>
            <a:ext cx="4074459" cy="3039396"/>
            <a:chOff x="7702923" y="731454"/>
            <a:chExt cx="4074459" cy="3039396"/>
          </a:xfrm>
        </p:grpSpPr>
        <p:grpSp>
          <p:nvGrpSpPr>
            <p:cNvPr id="74" name="组合 73"/>
            <p:cNvGrpSpPr/>
            <p:nvPr/>
          </p:nvGrpSpPr>
          <p:grpSpPr>
            <a:xfrm>
              <a:off x="8796860" y="731454"/>
              <a:ext cx="2081350" cy="1031789"/>
              <a:chOff x="8796860" y="731454"/>
              <a:chExt cx="2081350" cy="103178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9763961" y="731454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8796860" y="888456"/>
                <a:ext cx="1045602" cy="874787"/>
                <a:chOff x="8796860" y="888456"/>
                <a:chExt cx="1045602" cy="874787"/>
              </a:xfrm>
            </p:grpSpPr>
            <p:cxnSp>
              <p:nvCxnSpPr>
                <p:cNvPr id="110" name="直接连接符 109"/>
                <p:cNvCxnSpPr>
                  <a:stCxn id="105" idx="4"/>
                  <a:endCxn id="91" idx="0"/>
                </p:cNvCxnSpPr>
                <p:nvPr/>
              </p:nvCxnSpPr>
              <p:spPr>
                <a:xfrm flipH="1">
                  <a:off x="8796860" y="888456"/>
                  <a:ext cx="1045602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文本框 110"/>
                <p:cNvSpPr txBox="1"/>
                <p:nvPr/>
              </p:nvSpPr>
              <p:spPr>
                <a:xfrm rot="19148785">
                  <a:off x="8872818" y="989854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9842462" y="888456"/>
                <a:ext cx="1035748" cy="874787"/>
                <a:chOff x="9842462" y="888456"/>
                <a:chExt cx="1035748" cy="874787"/>
              </a:xfrm>
            </p:grpSpPr>
            <p:cxnSp>
              <p:nvCxnSpPr>
                <p:cNvPr id="108" name="直接连接符 107"/>
                <p:cNvCxnSpPr>
                  <a:stCxn id="105" idx="4"/>
                  <a:endCxn id="78" idx="0"/>
                </p:cNvCxnSpPr>
                <p:nvPr/>
              </p:nvCxnSpPr>
              <p:spPr>
                <a:xfrm>
                  <a:off x="9842462" y="888456"/>
                  <a:ext cx="1035748" cy="874787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文本框 108"/>
                <p:cNvSpPr txBox="1"/>
                <p:nvPr/>
              </p:nvSpPr>
              <p:spPr>
                <a:xfrm rot="2485824">
                  <a:off x="10163735" y="936066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7702923" y="1763243"/>
              <a:ext cx="2003612" cy="2007607"/>
              <a:chOff x="7702923" y="1763243"/>
              <a:chExt cx="2003612" cy="2007607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871835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715815" y="285281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9235163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106700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 dirty="0"/>
              </a:p>
            </p:txBody>
          </p:sp>
          <p:cxnSp>
            <p:nvCxnSpPr>
              <p:cNvPr id="95" name="直接连接符 94"/>
              <p:cNvCxnSpPr>
                <a:stCxn id="91" idx="4"/>
                <a:endCxn id="92" idx="0"/>
              </p:cNvCxnSpPr>
              <p:nvPr/>
            </p:nvCxnSpPr>
            <p:spPr>
              <a:xfrm flipH="1">
                <a:off x="8794316" y="1920245"/>
                <a:ext cx="2544" cy="932571"/>
              </a:xfrm>
              <a:prstGeom prst="line">
                <a:avLst/>
              </a:prstGeom>
              <a:ln w="25400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92" idx="4"/>
                <a:endCxn id="94" idx="7"/>
              </p:cNvCxnSpPr>
              <p:nvPr/>
            </p:nvCxnSpPr>
            <p:spPr>
              <a:xfrm flipH="1">
                <a:off x="8240710" y="3009818"/>
                <a:ext cx="553606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92" idx="4"/>
                <a:endCxn id="93" idx="1"/>
              </p:cNvCxnSpPr>
              <p:nvPr/>
            </p:nvCxnSpPr>
            <p:spPr>
              <a:xfrm>
                <a:off x="8794316" y="3009818"/>
                <a:ext cx="463839" cy="627022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43"/>
              <p:cNvCxnSpPr>
                <a:stCxn id="91" idx="2"/>
                <a:endCxn id="94" idx="1"/>
              </p:cNvCxnSpPr>
              <p:nvPr/>
            </p:nvCxnSpPr>
            <p:spPr>
              <a:xfrm rot="10800000" flipV="1">
                <a:off x="8129693" y="1841744"/>
                <a:ext cx="588667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49"/>
              <p:cNvCxnSpPr>
                <a:stCxn id="91" idx="6"/>
                <a:endCxn id="93" idx="7"/>
              </p:cNvCxnSpPr>
              <p:nvPr/>
            </p:nvCxnSpPr>
            <p:spPr>
              <a:xfrm>
                <a:off x="8875361" y="1841744"/>
                <a:ext cx="493812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文本框 99"/>
              <p:cNvSpPr txBox="1"/>
              <p:nvPr/>
            </p:nvSpPr>
            <p:spPr>
              <a:xfrm>
                <a:off x="7702923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34838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911486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810633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859371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935135" y="1763243"/>
              <a:ext cx="1842247" cy="2007607"/>
              <a:chOff x="9935135" y="1763243"/>
              <a:chExt cx="1842247" cy="200760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0805198" y="2868056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0799709" y="176324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0217524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1293289" y="3613848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300"/>
              </a:p>
            </p:txBody>
          </p:sp>
          <p:cxnSp>
            <p:nvCxnSpPr>
              <p:cNvPr id="81" name="直接连接符 80"/>
              <p:cNvCxnSpPr>
                <a:stCxn id="78" idx="4"/>
                <a:endCxn id="77" idx="0"/>
              </p:cNvCxnSpPr>
              <p:nvPr/>
            </p:nvCxnSpPr>
            <p:spPr>
              <a:xfrm>
                <a:off x="10878210" y="1920245"/>
                <a:ext cx="5489" cy="947811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7" idx="3"/>
                <a:endCxn id="79" idx="7"/>
              </p:cNvCxnSpPr>
              <p:nvPr/>
            </p:nvCxnSpPr>
            <p:spPr>
              <a:xfrm flipH="1">
                <a:off x="10351534" y="3002066"/>
                <a:ext cx="476656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77" idx="5"/>
                <a:endCxn id="80" idx="1"/>
              </p:cNvCxnSpPr>
              <p:nvPr/>
            </p:nvCxnSpPr>
            <p:spPr>
              <a:xfrm>
                <a:off x="10939208" y="3002066"/>
                <a:ext cx="377073" cy="634774"/>
              </a:xfrm>
              <a:prstGeom prst="line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58"/>
              <p:cNvCxnSpPr>
                <a:stCxn id="78" idx="2"/>
                <a:endCxn id="79" idx="1"/>
              </p:cNvCxnSpPr>
              <p:nvPr/>
            </p:nvCxnSpPr>
            <p:spPr>
              <a:xfrm rot="10800000" flipV="1">
                <a:off x="10240517" y="1841744"/>
                <a:ext cx="559193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61"/>
              <p:cNvCxnSpPr>
                <a:stCxn id="78" idx="6"/>
                <a:endCxn id="80" idx="7"/>
              </p:cNvCxnSpPr>
              <p:nvPr/>
            </p:nvCxnSpPr>
            <p:spPr>
              <a:xfrm>
                <a:off x="10956711" y="1841744"/>
                <a:ext cx="470588" cy="1795096"/>
              </a:xfrm>
              <a:prstGeom prst="curvedConnector2">
                <a:avLst/>
              </a:prstGeom>
              <a:ln w="22225">
                <a:tailEnd type="none" w="med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9935135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0432676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1185712" y="2307663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4</a:t>
                </a:r>
                <a:endParaRPr lang="zh-CN" altLang="en-US" b="1" i="1" spc="3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02578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0943665" y="296656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1</a:t>
                </a:r>
                <a:endParaRPr lang="zh-CN" altLang="en-US" b="1" i="1" spc="300" dirty="0"/>
              </a:p>
            </p:txBody>
          </p:sp>
        </p:grpSp>
      </p:grpSp>
      <p:cxnSp>
        <p:nvCxnSpPr>
          <p:cNvPr id="112" name="直接连接符 111"/>
          <p:cNvCxnSpPr>
            <a:stCxn id="92" idx="0"/>
            <a:endCxn id="91" idx="4"/>
          </p:cNvCxnSpPr>
          <p:nvPr/>
        </p:nvCxnSpPr>
        <p:spPr>
          <a:xfrm flipV="1">
            <a:off x="8605630" y="2108932"/>
            <a:ext cx="2544" cy="93257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78" idx="0"/>
            <a:endCxn id="105" idx="4"/>
          </p:cNvCxnSpPr>
          <p:nvPr/>
        </p:nvCxnSpPr>
        <p:spPr>
          <a:xfrm flipH="1" flipV="1">
            <a:off x="9653776" y="1077143"/>
            <a:ext cx="1035748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77" idx="0"/>
            <a:endCxn id="78" idx="4"/>
          </p:cNvCxnSpPr>
          <p:nvPr/>
        </p:nvCxnSpPr>
        <p:spPr>
          <a:xfrm flipH="1" flipV="1">
            <a:off x="10689524" y="2108932"/>
            <a:ext cx="5489" cy="947811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1" idx="0"/>
            <a:endCxn id="105" idx="4"/>
          </p:cNvCxnSpPr>
          <p:nvPr/>
        </p:nvCxnSpPr>
        <p:spPr>
          <a:xfrm flipV="1">
            <a:off x="8608174" y="1077143"/>
            <a:ext cx="1045602" cy="874787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94" idx="7"/>
            <a:endCxn id="92" idx="4"/>
          </p:cNvCxnSpPr>
          <p:nvPr/>
        </p:nvCxnSpPr>
        <p:spPr>
          <a:xfrm flipV="1">
            <a:off x="8052024" y="3198505"/>
            <a:ext cx="553606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1"/>
            <a:endCxn id="92" idx="4"/>
          </p:cNvCxnSpPr>
          <p:nvPr/>
        </p:nvCxnSpPr>
        <p:spPr>
          <a:xfrm flipH="1" flipV="1">
            <a:off x="8605630" y="3198505"/>
            <a:ext cx="463839" cy="627022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80" idx="1"/>
            <a:endCxn id="77" idx="5"/>
          </p:cNvCxnSpPr>
          <p:nvPr/>
        </p:nvCxnSpPr>
        <p:spPr>
          <a:xfrm flipH="1" flipV="1">
            <a:off x="10750522" y="3190753"/>
            <a:ext cx="377073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79" idx="7"/>
            <a:endCxn id="77" idx="3"/>
          </p:cNvCxnSpPr>
          <p:nvPr/>
        </p:nvCxnSpPr>
        <p:spPr>
          <a:xfrm flipV="1">
            <a:off x="10162848" y="3190753"/>
            <a:ext cx="476656" cy="634774"/>
          </a:xfrm>
          <a:prstGeom prst="line">
            <a:avLst/>
          </a:prstGeom>
          <a:ln w="31750">
            <a:solidFill>
              <a:srgbClr val="FF0000"/>
            </a:solidFill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9556621" y="8925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1" name="椭圆 120"/>
          <p:cNvSpPr/>
          <p:nvPr/>
        </p:nvSpPr>
        <p:spPr>
          <a:xfrm>
            <a:off x="8512046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2" name="椭圆 121"/>
          <p:cNvSpPr/>
          <p:nvPr/>
        </p:nvSpPr>
        <p:spPr>
          <a:xfrm>
            <a:off x="10598021" y="19212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3" name="椭圆 122"/>
          <p:cNvSpPr/>
          <p:nvPr/>
        </p:nvSpPr>
        <p:spPr>
          <a:xfrm>
            <a:off x="8512046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4" name="椭圆 123"/>
          <p:cNvSpPr/>
          <p:nvPr/>
        </p:nvSpPr>
        <p:spPr>
          <a:xfrm>
            <a:off x="10598021" y="3026107"/>
            <a:ext cx="195618" cy="1956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5" name="椭圆 124"/>
          <p:cNvSpPr/>
          <p:nvPr/>
        </p:nvSpPr>
        <p:spPr>
          <a:xfrm>
            <a:off x="790244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6" name="椭圆 125"/>
          <p:cNvSpPr/>
          <p:nvPr/>
        </p:nvSpPr>
        <p:spPr>
          <a:xfrm>
            <a:off x="9035921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7" name="椭圆 126"/>
          <p:cNvSpPr/>
          <p:nvPr/>
        </p:nvSpPr>
        <p:spPr>
          <a:xfrm>
            <a:off x="10016996" y="3788107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8" name="椭圆 127"/>
          <p:cNvSpPr/>
          <p:nvPr/>
        </p:nvSpPr>
        <p:spPr>
          <a:xfrm>
            <a:off x="11083796" y="3778582"/>
            <a:ext cx="195618" cy="19561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300"/>
          </a:p>
        </p:txBody>
      </p:sp>
      <p:sp>
        <p:nvSpPr>
          <p:cNvPr id="129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2F1CC4D-4CCE-4D2A-B22C-25A859CB1CDC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3717559" y="685044"/>
            <a:ext cx="230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Steiner Tree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2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51170" y="553423"/>
            <a:ext cx="2496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 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5805" y="629303"/>
            <a:ext cx="4183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parameterized DP algorithm</a:t>
            </a:r>
          </a:p>
        </p:txBody>
      </p:sp>
      <p:sp>
        <p:nvSpPr>
          <p:cNvPr id="87" name="矩形 86"/>
          <p:cNvSpPr/>
          <p:nvPr/>
        </p:nvSpPr>
        <p:spPr>
          <a:xfrm>
            <a:off x="490275" y="2308890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) 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0275" y="3168387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76000" y="1306369"/>
            <a:ext cx="698390" cy="369332"/>
            <a:chOff x="8127097" y="1529702"/>
            <a:chExt cx="698390" cy="369332"/>
          </a:xfrm>
        </p:grpSpPr>
        <p:sp>
          <p:nvSpPr>
            <p:cNvPr id="89" name="椭圆 88"/>
            <p:cNvSpPr/>
            <p:nvPr/>
          </p:nvSpPr>
          <p:spPr>
            <a:xfrm>
              <a:off x="8622350" y="1612800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127097" y="1529702"/>
              <a:ext cx="54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v</a:t>
              </a:r>
              <a:endParaRPr lang="zh-CN" altLang="en-US" b="1" i="1" spc="300" dirty="0"/>
            </a:p>
          </p:txBody>
        </p:sp>
      </p:grpSp>
      <p:cxnSp>
        <p:nvCxnSpPr>
          <p:cNvPr id="5" name="直接连接符 4"/>
          <p:cNvCxnSpPr>
            <a:stCxn id="89" idx="4"/>
            <a:endCxn id="92" idx="0"/>
          </p:cNvCxnSpPr>
          <p:nvPr/>
        </p:nvCxnSpPr>
        <p:spPr>
          <a:xfrm flipH="1">
            <a:off x="9562487" y="1592604"/>
            <a:ext cx="10335" cy="4831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720007" y="1223272"/>
            <a:ext cx="102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300" dirty="0" smtClean="0">
                <a:solidFill>
                  <a:srgbClr val="FF0000"/>
                </a:solidFill>
              </a:rPr>
              <a:t>T(v,X)</a:t>
            </a:r>
            <a:endParaRPr lang="zh-CN" altLang="en-US" b="1" spc="3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9320" y="1977062"/>
            <a:ext cx="2413622" cy="1368102"/>
            <a:chOff x="7799297" y="2245108"/>
            <a:chExt cx="2413622" cy="1368102"/>
          </a:xfrm>
        </p:grpSpPr>
        <p:sp>
          <p:nvSpPr>
            <p:cNvPr id="92" name="椭圆 91"/>
            <p:cNvSpPr/>
            <p:nvPr/>
          </p:nvSpPr>
          <p:spPr>
            <a:xfrm>
              <a:off x="8810895" y="2343752"/>
              <a:ext cx="203137" cy="203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362750" y="2249378"/>
              <a:ext cx="51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u</a:t>
              </a:r>
              <a:endParaRPr lang="zh-CN" altLang="en-US" b="1" i="1" spc="300" dirty="0"/>
            </a:p>
          </p:txBody>
        </p:sp>
        <p:sp>
          <p:nvSpPr>
            <p:cNvPr id="95" name="椭圆 94"/>
            <p:cNvSpPr>
              <a:spLocks/>
            </p:cNvSpPr>
            <p:nvPr/>
          </p:nvSpPr>
          <p:spPr>
            <a:xfrm flipV="1">
              <a:off x="7799297" y="3022132"/>
              <a:ext cx="2193027" cy="58062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>
              <a:stCxn id="92" idx="4"/>
            </p:cNvCxnSpPr>
            <p:nvPr/>
          </p:nvCxnSpPr>
          <p:spPr>
            <a:xfrm flipH="1">
              <a:off x="8899603" y="2546889"/>
              <a:ext cx="12861" cy="776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9461894" y="3135350"/>
              <a:ext cx="437339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spc="300" dirty="0" smtClean="0"/>
                <a:t>X</a:t>
              </a:r>
              <a:endParaRPr lang="zh-CN" altLang="en-US" b="1" i="1" spc="300" dirty="0"/>
            </a:p>
          </p:txBody>
        </p:sp>
        <p:cxnSp>
          <p:nvCxnSpPr>
            <p:cNvPr id="96" name="直接连接符 95"/>
            <p:cNvCxnSpPr>
              <a:stCxn id="92" idx="3"/>
            </p:cNvCxnSpPr>
            <p:nvPr/>
          </p:nvCxnSpPr>
          <p:spPr>
            <a:xfrm flipH="1">
              <a:off x="8357350" y="2517141"/>
              <a:ext cx="483293" cy="8144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5"/>
            </p:cNvCxnSpPr>
            <p:nvPr/>
          </p:nvCxnSpPr>
          <p:spPr>
            <a:xfrm>
              <a:off x="8984284" y="2517141"/>
              <a:ext cx="383628" cy="7734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9050043" y="2245108"/>
              <a:ext cx="1162876" cy="477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T(u,X)</a:t>
              </a:r>
              <a:endParaRPr lang="zh-CN" altLang="en-US" b="1" spc="300" dirty="0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7332548" y="4849355"/>
            <a:ext cx="1771418" cy="1356658"/>
            <a:chOff x="5525576" y="4226199"/>
            <a:chExt cx="1388439" cy="10633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848350" y="4840794"/>
              <a:ext cx="1055594" cy="448756"/>
              <a:chOff x="3651250" y="5551994"/>
              <a:chExt cx="1055594" cy="448756"/>
            </a:xfrm>
          </p:grpSpPr>
          <p:sp>
            <p:nvSpPr>
              <p:cNvPr id="111" name="椭圆 110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2</a:t>
                </a:r>
                <a:endParaRPr lang="zh-CN" altLang="en-US" b="1" i="1" baseline="-25000" dirty="0"/>
              </a:p>
            </p:txBody>
          </p:sp>
        </p:grpSp>
        <p:sp>
          <p:nvSpPr>
            <p:cNvPr id="113" name="椭圆 112"/>
            <p:cNvSpPr/>
            <p:nvPr/>
          </p:nvSpPr>
          <p:spPr>
            <a:xfrm>
              <a:off x="5885557" y="4310766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18" name="直接连接符 117"/>
            <p:cNvCxnSpPr>
              <a:stCxn id="113" idx="5"/>
            </p:cNvCxnSpPr>
            <p:nvPr/>
          </p:nvCxnSpPr>
          <p:spPr>
            <a:xfrm>
              <a:off x="6019567" y="4444775"/>
              <a:ext cx="389847" cy="5473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3" idx="4"/>
            </p:cNvCxnSpPr>
            <p:nvPr/>
          </p:nvCxnSpPr>
          <p:spPr>
            <a:xfrm>
              <a:off x="5964059" y="4467768"/>
              <a:ext cx="240521" cy="5974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5525576" y="4226199"/>
              <a:ext cx="361876" cy="31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6122845" y="4262942"/>
              <a:ext cx="791170" cy="28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2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175630" y="4827916"/>
            <a:ext cx="1920370" cy="1421470"/>
            <a:chOff x="5441783" y="5642209"/>
            <a:chExt cx="1385142" cy="102529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645150" y="6218744"/>
              <a:ext cx="1055594" cy="448756"/>
              <a:chOff x="3651250" y="5551994"/>
              <a:chExt cx="1055594" cy="448756"/>
            </a:xfrm>
          </p:grpSpPr>
          <p:sp>
            <p:nvSpPr>
              <p:cNvPr id="115" name="椭圆 114"/>
              <p:cNvSpPr>
                <a:spLocks/>
              </p:cNvSpPr>
              <p:nvPr/>
            </p:nvSpPr>
            <p:spPr>
              <a:xfrm flipV="1">
                <a:off x="3651250" y="5551994"/>
                <a:ext cx="933450" cy="44875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115174" y="5564306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/>
                  <a:t>X</a:t>
                </a:r>
                <a:r>
                  <a:rPr lang="en-US" altLang="zh-CN" b="1" i="1" baseline="-25000" dirty="0" smtClean="0"/>
                  <a:t>1</a:t>
                </a:r>
                <a:endParaRPr lang="zh-CN" altLang="en-US" b="1" i="1" baseline="-25000" dirty="0"/>
              </a:p>
            </p:txBody>
          </p:sp>
        </p:grpSp>
        <p:sp>
          <p:nvSpPr>
            <p:cNvPr id="117" name="椭圆 116"/>
            <p:cNvSpPr/>
            <p:nvPr/>
          </p:nvSpPr>
          <p:spPr>
            <a:xfrm>
              <a:off x="6338589" y="5713483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-300"/>
            </a:p>
          </p:txBody>
        </p:sp>
        <p:cxnSp>
          <p:nvCxnSpPr>
            <p:cNvPr id="120" name="直接连接符 119"/>
            <p:cNvCxnSpPr>
              <a:stCxn id="117" idx="3"/>
            </p:cNvCxnSpPr>
            <p:nvPr/>
          </p:nvCxnSpPr>
          <p:spPr>
            <a:xfrm flipH="1">
              <a:off x="5873750" y="5847493"/>
              <a:ext cx="487831" cy="572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7" idx="4"/>
            </p:cNvCxnSpPr>
            <p:nvPr/>
          </p:nvCxnSpPr>
          <p:spPr>
            <a:xfrm flipH="1">
              <a:off x="6216650" y="5870485"/>
              <a:ext cx="200440" cy="4985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6515236" y="5642209"/>
              <a:ext cx="311689" cy="28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300" dirty="0" smtClean="0"/>
                <a:t>v</a:t>
              </a:r>
              <a:endParaRPr lang="zh-CN" altLang="en-US" sz="2000" b="1" i="1" spc="300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441783" y="5697472"/>
              <a:ext cx="740612" cy="266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T(v,</a:t>
              </a:r>
              <a:r>
                <a:rPr lang="en-US" altLang="zh-CN" b="1" dirty="0" smtClean="0"/>
                <a:t>X</a:t>
              </a:r>
              <a:r>
                <a:rPr lang="en-US" altLang="zh-CN" b="1" baseline="-25000" dirty="0" smtClean="0"/>
                <a:t>1</a:t>
              </a:r>
              <a:r>
                <a:rPr lang="en-US" altLang="zh-CN" b="1" spc="300" dirty="0" smtClean="0"/>
                <a:t>)</a:t>
              </a:r>
              <a:endParaRPr lang="zh-CN" altLang="en-US" b="1" spc="300" dirty="0"/>
            </a:p>
          </p:txBody>
        </p:sp>
      </p:grpSp>
      <p:cxnSp>
        <p:nvCxnSpPr>
          <p:cNvPr id="126" name="直接箭头连接符 125"/>
          <p:cNvCxnSpPr/>
          <p:nvPr/>
        </p:nvCxnSpPr>
        <p:spPr>
          <a:xfrm flipV="1">
            <a:off x="5655780" y="4210148"/>
            <a:ext cx="409960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90275" y="1491035"/>
            <a:ext cx="70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weight of the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(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could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 obtained by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20925" y="2553801"/>
            <a:ext cx="3868861" cy="1521530"/>
            <a:chOff x="478539" y="4318681"/>
            <a:chExt cx="3868861" cy="1521530"/>
          </a:xfrm>
        </p:grpSpPr>
        <p:grpSp>
          <p:nvGrpSpPr>
            <p:cNvPr id="45" name="组合 44"/>
            <p:cNvGrpSpPr/>
            <p:nvPr/>
          </p:nvGrpSpPr>
          <p:grpSpPr>
            <a:xfrm>
              <a:off x="478539" y="4318681"/>
              <a:ext cx="2107712" cy="1163066"/>
              <a:chOff x="2889738" y="4837684"/>
              <a:chExt cx="2107712" cy="1163066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3261270" y="4853107"/>
                <a:ext cx="348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spc="300" dirty="0" smtClean="0"/>
                  <a:t>V </a:t>
                </a:r>
                <a:endParaRPr lang="zh-CN" altLang="en-US" b="1" i="1" spc="300" dirty="0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3657066" y="4837684"/>
                <a:ext cx="1340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spc="300" dirty="0" smtClean="0"/>
                  <a:t>T(v,X)</a:t>
                </a:r>
                <a:endParaRPr lang="zh-CN" altLang="en-US" b="1" spc="3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671589" y="5027683"/>
                <a:ext cx="157002" cy="15700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-300"/>
              </a:p>
            </p:txBody>
          </p:sp>
          <p:cxnSp>
            <p:nvCxnSpPr>
              <p:cNvPr id="104" name="直接连接符 103"/>
              <p:cNvCxnSpPr>
                <a:stCxn id="101" idx="4"/>
              </p:cNvCxnSpPr>
              <p:nvPr/>
            </p:nvCxnSpPr>
            <p:spPr>
              <a:xfrm flipH="1">
                <a:off x="3511550" y="5184685"/>
                <a:ext cx="238540" cy="6065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2889738" y="5551994"/>
                <a:ext cx="1694962" cy="448756"/>
                <a:chOff x="2889738" y="5551994"/>
                <a:chExt cx="1694962" cy="448756"/>
              </a:xfrm>
            </p:grpSpPr>
            <p:sp>
              <p:nvSpPr>
                <p:cNvPr id="103" name="椭圆 102"/>
                <p:cNvSpPr>
                  <a:spLocks/>
                </p:cNvSpPr>
                <p:nvPr/>
              </p:nvSpPr>
              <p:spPr>
                <a:xfrm flipV="1">
                  <a:off x="2889738" y="5551994"/>
                  <a:ext cx="1694962" cy="44875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4247790" y="5568434"/>
                  <a:ext cx="3071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X</a:t>
                  </a:r>
                  <a:endParaRPr lang="zh-CN" altLang="en-US" b="1" i="1" spc="300" dirty="0"/>
                </a:p>
              </p:txBody>
            </p:sp>
          </p:grpSp>
          <p:cxnSp>
            <p:nvCxnSpPr>
              <p:cNvPr id="106" name="直接连接符 105"/>
              <p:cNvCxnSpPr>
                <a:stCxn id="101" idx="3"/>
              </p:cNvCxnSpPr>
              <p:nvPr/>
            </p:nvCxnSpPr>
            <p:spPr>
              <a:xfrm flipH="1">
                <a:off x="3181350" y="5161693"/>
                <a:ext cx="513231" cy="5914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>
                <a:stCxn id="101" idx="5"/>
              </p:cNvCxnSpPr>
              <p:nvPr/>
            </p:nvCxnSpPr>
            <p:spPr>
              <a:xfrm>
                <a:off x="3805599" y="5161693"/>
                <a:ext cx="360001" cy="61680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>
                <a:stCxn id="101" idx="4"/>
              </p:cNvCxnSpPr>
              <p:nvPr/>
            </p:nvCxnSpPr>
            <p:spPr>
              <a:xfrm>
                <a:off x="3750090" y="5184685"/>
                <a:ext cx="160506" cy="5938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/>
            <p:cNvSpPr txBox="1"/>
            <p:nvPr/>
          </p:nvSpPr>
          <p:spPr>
            <a:xfrm>
              <a:off x="2213134" y="5193880"/>
              <a:ext cx="213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300" dirty="0" smtClean="0"/>
                <a:t>X = 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∪ X</a:t>
              </a:r>
              <a:r>
                <a:rPr lang="en-US" altLang="zh-CN" b="1" spc="300" baseline="-25000" dirty="0" smtClean="0"/>
                <a:t>2</a:t>
              </a:r>
            </a:p>
            <a:p>
              <a:pPr algn="ctr"/>
              <a:r>
                <a:rPr lang="en-US" altLang="zh-CN" b="1" spc="300" baseline="-25000" dirty="0" smtClean="0"/>
                <a:t> </a:t>
              </a:r>
              <a:r>
                <a:rPr lang="en-US" altLang="zh-CN" b="1" spc="300" dirty="0" smtClean="0"/>
                <a:t>(X</a:t>
              </a:r>
              <a:r>
                <a:rPr lang="en-US" altLang="zh-CN" b="1" spc="300" baseline="-25000" dirty="0" smtClean="0"/>
                <a:t>1</a:t>
              </a:r>
              <a:r>
                <a:rPr lang="en-US" altLang="zh-CN" b="1" spc="300" dirty="0" smtClean="0"/>
                <a:t> ∩ X</a:t>
              </a:r>
              <a:r>
                <a:rPr lang="en-US" altLang="zh-CN" b="1" spc="300" baseline="-25000" dirty="0" smtClean="0"/>
                <a:t>2</a:t>
              </a:r>
              <a:r>
                <a:rPr lang="en-US" altLang="zh-CN" b="1" spc="300" dirty="0" smtClean="0"/>
                <a:t>=NULL)</a:t>
              </a:r>
              <a:endParaRPr lang="zh-CN" altLang="en-US" b="1" spc="300" dirty="0"/>
            </a:p>
          </p:txBody>
        </p:sp>
      </p:grpSp>
      <p:cxnSp>
        <p:nvCxnSpPr>
          <p:cNvPr id="139" name="直接箭头连接符 138"/>
          <p:cNvCxnSpPr/>
          <p:nvPr/>
        </p:nvCxnSpPr>
        <p:spPr>
          <a:xfrm flipH="1" flipV="1">
            <a:off x="7066419" y="4160781"/>
            <a:ext cx="365163" cy="651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4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7" grpId="1"/>
      <p:bldP spid="87" grpId="2"/>
      <p:bldP spid="88" grpId="0"/>
      <p:bldP spid="88" grpId="1"/>
      <p:bldP spid="99" grpId="0"/>
      <p:bldP spid="99" grpId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45" y="1269000"/>
            <a:ext cx="190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reprocessing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a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virtual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b="0" i="1" spc="-150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a label p ∈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create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 undirected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edge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000" b="0" i="0" spc="-150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 ) with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zero weight for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v ∈ V that includes a label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Font typeface="+mj-lt"/>
                  <a:buAutoNum type="alphaLcParenR"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compute the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single-source shortest path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pc="-15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000" i="1" spc="-150" baseline="-25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all the other nodes in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graph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G.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49" y="1921196"/>
                <a:ext cx="6798163" cy="2400657"/>
              </a:xfrm>
              <a:prstGeom prst="rect">
                <a:avLst/>
              </a:prstGeom>
              <a:blipFill rotWithShape="0">
                <a:blip r:embed="rId3"/>
                <a:stretch>
                  <a:fillRect l="-1166" r="-1973"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580406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1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231" r="-10588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椭圆 4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766708" y="4970976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2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231" r="-11765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椭圆 53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718888" y="4992287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3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4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椭圆 56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3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0747289" y="4990731"/>
            <a:ext cx="519629" cy="596713"/>
            <a:chOff x="6820379" y="3735963"/>
            <a:chExt cx="519629" cy="596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pc="-15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 spc="-150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altLang="zh-CN" sz="2000" dirty="0" smtClean="0"/>
                    <a:t>4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379" y="3932566"/>
                  <a:ext cx="519629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091" r="-11765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椭圆 59"/>
            <p:cNvSpPr/>
            <p:nvPr/>
          </p:nvSpPr>
          <p:spPr>
            <a:xfrm>
              <a:off x="7078000" y="3735963"/>
              <a:ext cx="157002" cy="1570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spc="300" dirty="0"/>
            </a:p>
          </p:txBody>
        </p:sp>
      </p:grpSp>
      <p:cxnSp>
        <p:nvCxnSpPr>
          <p:cNvPr id="61" name="直接连接符 60"/>
          <p:cNvCxnSpPr>
            <a:stCxn id="100" idx="3"/>
            <a:endCxn id="50" idx="0"/>
          </p:cNvCxnSpPr>
          <p:nvPr/>
        </p:nvCxnSpPr>
        <p:spPr>
          <a:xfrm flipH="1">
            <a:off x="7916528" y="4438832"/>
            <a:ext cx="471782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85" idx="3"/>
            <a:endCxn id="57" idx="7"/>
          </p:cNvCxnSpPr>
          <p:nvPr/>
        </p:nvCxnSpPr>
        <p:spPr>
          <a:xfrm flipH="1">
            <a:off x="10110519" y="4438832"/>
            <a:ext cx="388615" cy="576447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6" idx="3"/>
            <a:endCxn id="60" idx="7"/>
          </p:cNvCxnSpPr>
          <p:nvPr/>
        </p:nvCxnSpPr>
        <p:spPr>
          <a:xfrm flipH="1">
            <a:off x="11138920" y="4438832"/>
            <a:ext cx="435979" cy="574891"/>
          </a:xfrm>
          <a:prstGeom prst="line">
            <a:avLst/>
          </a:prstGeom>
          <a:ln w="22225">
            <a:prstDash val="dash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  <m:r>
                        <a:rPr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altLang="zh-CN" sz="24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910" y="2246794"/>
                <a:ext cx="128503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t="-3333" r="-4286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351170" y="553423"/>
            <a:ext cx="3570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961541" y="1422428"/>
            <a:ext cx="4074459" cy="3403587"/>
            <a:chOff x="7514237" y="920141"/>
            <a:chExt cx="4074459" cy="3403587"/>
          </a:xfrm>
        </p:grpSpPr>
        <p:grpSp>
          <p:nvGrpSpPr>
            <p:cNvPr id="68" name="组合 67"/>
            <p:cNvGrpSpPr/>
            <p:nvPr/>
          </p:nvGrpSpPr>
          <p:grpSpPr>
            <a:xfrm>
              <a:off x="7683500" y="3954396"/>
              <a:ext cx="3838601" cy="369332"/>
              <a:chOff x="7872186" y="3765709"/>
              <a:chExt cx="3838601" cy="369332"/>
            </a:xfrm>
          </p:grpSpPr>
          <p:sp>
            <p:nvSpPr>
              <p:cNvPr id="70" name="文本框 69"/>
              <p:cNvSpPr txBox="1"/>
              <p:nvPr/>
            </p:nvSpPr>
            <p:spPr>
              <a:xfrm>
                <a:off x="7872186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v1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034823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v2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04484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v3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1119117" y="3765709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v4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514237" y="920141"/>
              <a:ext cx="4074459" cy="3039396"/>
              <a:chOff x="7702923" y="731454"/>
              <a:chExt cx="4074459" cy="303939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8796860" y="731454"/>
                <a:ext cx="2081350" cy="1031789"/>
                <a:chOff x="8796860" y="731454"/>
                <a:chExt cx="2081350" cy="1031789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9763961" y="731454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grpSp>
              <p:nvGrpSpPr>
                <p:cNvPr id="112" name="组合 111"/>
                <p:cNvGrpSpPr/>
                <p:nvPr/>
              </p:nvGrpSpPr>
              <p:grpSpPr>
                <a:xfrm>
                  <a:off x="8796860" y="888456"/>
                  <a:ext cx="1045602" cy="874787"/>
                  <a:chOff x="8796860" y="888456"/>
                  <a:chExt cx="1045602" cy="874787"/>
                </a:xfrm>
              </p:grpSpPr>
              <p:cxnSp>
                <p:nvCxnSpPr>
                  <p:cNvPr id="116" name="直接连接符 115"/>
                  <p:cNvCxnSpPr>
                    <a:stCxn id="111" idx="4"/>
                    <a:endCxn id="97" idx="0"/>
                  </p:cNvCxnSpPr>
                  <p:nvPr/>
                </p:nvCxnSpPr>
                <p:spPr>
                  <a:xfrm flipH="1">
                    <a:off x="8796860" y="888456"/>
                    <a:ext cx="1045602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文本框 116"/>
                  <p:cNvSpPr txBox="1"/>
                  <p:nvPr/>
                </p:nvSpPr>
                <p:spPr>
                  <a:xfrm rot="19148785">
                    <a:off x="8872818" y="989854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  <p:grpSp>
              <p:nvGrpSpPr>
                <p:cNvPr id="113" name="组合 112"/>
                <p:cNvGrpSpPr/>
                <p:nvPr/>
              </p:nvGrpSpPr>
              <p:grpSpPr>
                <a:xfrm>
                  <a:off x="9842462" y="888456"/>
                  <a:ext cx="1035748" cy="874787"/>
                  <a:chOff x="9842462" y="888456"/>
                  <a:chExt cx="1035748" cy="874787"/>
                </a:xfrm>
              </p:grpSpPr>
              <p:cxnSp>
                <p:nvCxnSpPr>
                  <p:cNvPr id="114" name="直接连接符 113"/>
                  <p:cNvCxnSpPr>
                    <a:stCxn id="111" idx="4"/>
                    <a:endCxn id="84" idx="0"/>
                  </p:cNvCxnSpPr>
                  <p:nvPr/>
                </p:nvCxnSpPr>
                <p:spPr>
                  <a:xfrm>
                    <a:off x="9842462" y="888456"/>
                    <a:ext cx="1035748" cy="874787"/>
                  </a:xfrm>
                  <a:prstGeom prst="line">
                    <a:avLst/>
                  </a:prstGeom>
                  <a:ln w="22225">
                    <a:tailEnd type="none" w="med" len="sm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本框 114"/>
                  <p:cNvSpPr txBox="1"/>
                  <p:nvPr/>
                </p:nvSpPr>
                <p:spPr>
                  <a:xfrm rot="2485824">
                    <a:off x="10163735" y="936066"/>
                    <a:ext cx="5916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i="1" spc="300" dirty="0" smtClean="0"/>
                      <a:t>1</a:t>
                    </a:r>
                    <a:endParaRPr lang="zh-CN" altLang="en-US" b="1" i="1" spc="300" dirty="0"/>
                  </a:p>
                </p:txBody>
              </p:sp>
            </p:grpSp>
          </p:grpSp>
          <p:grpSp>
            <p:nvGrpSpPr>
              <p:cNvPr id="81" name="组合 80"/>
              <p:cNvGrpSpPr/>
              <p:nvPr/>
            </p:nvGrpSpPr>
            <p:grpSpPr>
              <a:xfrm>
                <a:off x="7702923" y="1763243"/>
                <a:ext cx="2003612" cy="2007607"/>
                <a:chOff x="7702923" y="1763243"/>
                <a:chExt cx="2003612" cy="2007607"/>
              </a:xfrm>
            </p:grpSpPr>
            <p:sp>
              <p:nvSpPr>
                <p:cNvPr id="97" name="椭圆 96"/>
                <p:cNvSpPr/>
                <p:nvPr/>
              </p:nvSpPr>
              <p:spPr>
                <a:xfrm>
                  <a:off x="871835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715815" y="285281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235163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8106700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 dirty="0"/>
                </a:p>
              </p:txBody>
            </p:sp>
            <p:cxnSp>
              <p:nvCxnSpPr>
                <p:cNvPr id="101" name="直接连接符 100"/>
                <p:cNvCxnSpPr>
                  <a:stCxn id="97" idx="4"/>
                  <a:endCxn id="98" idx="0"/>
                </p:cNvCxnSpPr>
                <p:nvPr/>
              </p:nvCxnSpPr>
              <p:spPr>
                <a:xfrm flipH="1">
                  <a:off x="8794316" y="1920245"/>
                  <a:ext cx="2544" cy="932571"/>
                </a:xfrm>
                <a:prstGeom prst="line">
                  <a:avLst/>
                </a:prstGeom>
                <a:ln w="25400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>
                  <a:stCxn id="98" idx="4"/>
                  <a:endCxn id="100" idx="7"/>
                </p:cNvCxnSpPr>
                <p:nvPr/>
              </p:nvCxnSpPr>
              <p:spPr>
                <a:xfrm flipH="1">
                  <a:off x="8240710" y="3009818"/>
                  <a:ext cx="553606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>
                  <a:stCxn id="98" idx="4"/>
                  <a:endCxn id="99" idx="1"/>
                </p:cNvCxnSpPr>
                <p:nvPr/>
              </p:nvCxnSpPr>
              <p:spPr>
                <a:xfrm>
                  <a:off x="8794316" y="3009818"/>
                  <a:ext cx="463839" cy="627022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43"/>
                <p:cNvCxnSpPr>
                  <a:stCxn id="97" idx="2"/>
                  <a:endCxn id="100" idx="1"/>
                </p:cNvCxnSpPr>
                <p:nvPr/>
              </p:nvCxnSpPr>
              <p:spPr>
                <a:xfrm rot="10800000" flipV="1">
                  <a:off x="8129693" y="1841744"/>
                  <a:ext cx="588667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49"/>
                <p:cNvCxnSpPr>
                  <a:stCxn id="97" idx="6"/>
                  <a:endCxn id="99" idx="7"/>
                </p:cNvCxnSpPr>
                <p:nvPr/>
              </p:nvCxnSpPr>
              <p:spPr>
                <a:xfrm>
                  <a:off x="8875361" y="1841744"/>
                  <a:ext cx="493812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7702923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834838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8" name="文本框 107"/>
                <p:cNvSpPr txBox="1"/>
                <p:nvPr/>
              </p:nvSpPr>
              <p:spPr>
                <a:xfrm>
                  <a:off x="911486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810633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8859371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9935135" y="1763243"/>
                <a:ext cx="1842247" cy="2007607"/>
                <a:chOff x="9935135" y="1763243"/>
                <a:chExt cx="1842247" cy="2007607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10805198" y="2868056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10799709" y="1763243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-300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10217524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1293289" y="3613848"/>
                  <a:ext cx="157002" cy="157002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pc="300"/>
                </a:p>
              </p:txBody>
            </p:sp>
            <p:cxnSp>
              <p:nvCxnSpPr>
                <p:cNvPr id="87" name="直接连接符 86"/>
                <p:cNvCxnSpPr>
                  <a:stCxn id="84" idx="4"/>
                  <a:endCxn id="83" idx="0"/>
                </p:cNvCxnSpPr>
                <p:nvPr/>
              </p:nvCxnSpPr>
              <p:spPr>
                <a:xfrm>
                  <a:off x="10878210" y="1920245"/>
                  <a:ext cx="5489" cy="947811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stCxn id="83" idx="3"/>
                  <a:endCxn id="85" idx="7"/>
                </p:cNvCxnSpPr>
                <p:nvPr/>
              </p:nvCxnSpPr>
              <p:spPr>
                <a:xfrm flipH="1">
                  <a:off x="10351534" y="3002066"/>
                  <a:ext cx="476656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>
                  <a:stCxn id="83" idx="5"/>
                  <a:endCxn id="86" idx="1"/>
                </p:cNvCxnSpPr>
                <p:nvPr/>
              </p:nvCxnSpPr>
              <p:spPr>
                <a:xfrm>
                  <a:off x="10939208" y="3002066"/>
                  <a:ext cx="377073" cy="634774"/>
                </a:xfrm>
                <a:prstGeom prst="line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58"/>
                <p:cNvCxnSpPr>
                  <a:stCxn id="84" idx="2"/>
                  <a:endCxn id="85" idx="1"/>
                </p:cNvCxnSpPr>
                <p:nvPr/>
              </p:nvCxnSpPr>
              <p:spPr>
                <a:xfrm rot="10800000" flipV="1">
                  <a:off x="10240517" y="1841744"/>
                  <a:ext cx="559193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61"/>
                <p:cNvCxnSpPr>
                  <a:stCxn id="84" idx="6"/>
                  <a:endCxn id="86" idx="7"/>
                </p:cNvCxnSpPr>
                <p:nvPr/>
              </p:nvCxnSpPr>
              <p:spPr>
                <a:xfrm>
                  <a:off x="10956711" y="1841744"/>
                  <a:ext cx="470588" cy="1795096"/>
                </a:xfrm>
                <a:prstGeom prst="curvedConnector2">
                  <a:avLst/>
                </a:prstGeom>
                <a:ln w="22225">
                  <a:tailEnd type="none" w="med" len="sm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/>
                <p:cNvSpPr txBox="1"/>
                <p:nvPr/>
              </p:nvSpPr>
              <p:spPr>
                <a:xfrm>
                  <a:off x="9935135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432676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1185712" y="2307663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4</a:t>
                  </a:r>
                  <a:endParaRPr lang="zh-CN" altLang="en-US" b="1" i="1" spc="3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2578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10943665" y="2966569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i="1" spc="300" dirty="0" smtClean="0"/>
                    <a:t>1</a:t>
                  </a:r>
                  <a:endParaRPr lang="zh-CN" altLang="en-US" b="1" i="1" spc="300" dirty="0"/>
                </a:p>
              </p:txBody>
            </p:sp>
          </p:grpSp>
        </p:grpSp>
      </p:grpSp>
      <p:sp>
        <p:nvSpPr>
          <p:cNvPr id="121" name="矩形 120"/>
          <p:cNvSpPr/>
          <p:nvPr/>
        </p:nvSpPr>
        <p:spPr>
          <a:xfrm>
            <a:off x="383200" y="1546255"/>
            <a:ext cx="357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Edge growing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3200" y="2187426"/>
            <a:ext cx="347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 merging operation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4813156" y="753432"/>
            <a:ext cx="2825262" cy="504093"/>
            <a:chOff x="3200400" y="1266092"/>
            <a:chExt cx="2825262" cy="504093"/>
          </a:xfrm>
        </p:grpSpPr>
        <p:cxnSp>
          <p:nvCxnSpPr>
            <p:cNvPr id="124" name="直接连接符 123"/>
            <p:cNvCxnSpPr/>
            <p:nvPr/>
          </p:nvCxnSpPr>
          <p:spPr>
            <a:xfrm>
              <a:off x="3200400" y="1266092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3200400" y="1770185"/>
              <a:ext cx="28252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矩形 125"/>
          <p:cNvSpPr/>
          <p:nvPr/>
        </p:nvSpPr>
        <p:spPr>
          <a:xfrm>
            <a:off x="4656000" y="249340"/>
            <a:ext cx="1963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riority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4967929" y="825316"/>
            <a:ext cx="591670" cy="522664"/>
            <a:chOff x="3598147" y="3255317"/>
            <a:chExt cx="591670" cy="522664"/>
          </a:xfrm>
        </p:grpSpPr>
        <p:sp>
          <p:nvSpPr>
            <p:cNvPr id="129" name="椭圆 128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v1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506729" y="825316"/>
            <a:ext cx="591670" cy="522664"/>
            <a:chOff x="3598147" y="3255317"/>
            <a:chExt cx="591670" cy="522664"/>
          </a:xfrm>
        </p:grpSpPr>
        <p:sp>
          <p:nvSpPr>
            <p:cNvPr id="132" name="椭圆 131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v2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045529" y="825316"/>
            <a:ext cx="591670" cy="522664"/>
            <a:chOff x="3598147" y="3255317"/>
            <a:chExt cx="591670" cy="522664"/>
          </a:xfrm>
        </p:grpSpPr>
        <p:sp>
          <p:nvSpPr>
            <p:cNvPr id="135" name="椭圆 134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v3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584330" y="825316"/>
            <a:ext cx="591670" cy="522664"/>
            <a:chOff x="3598147" y="3255317"/>
            <a:chExt cx="591670" cy="522664"/>
          </a:xfrm>
        </p:grpSpPr>
        <p:sp>
          <p:nvSpPr>
            <p:cNvPr id="138" name="椭圆 137"/>
            <p:cNvSpPr/>
            <p:nvPr/>
          </p:nvSpPr>
          <p:spPr>
            <a:xfrm>
              <a:off x="3807261" y="3255317"/>
              <a:ext cx="157002" cy="15700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spc="300" dirty="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598147" y="3377871"/>
              <a:ext cx="5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smtClean="0">
                  <a:solidFill>
                    <a:srgbClr val="FF0000"/>
                  </a:solidFill>
                </a:rPr>
                <a:t>v4</a:t>
              </a:r>
              <a:endParaRPr lang="zh-CN" altLang="en-US" sz="20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1022238" y="2998637"/>
            <a:ext cx="102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/>
              <a:t>T(v,</a:t>
            </a:r>
            <a:r>
              <a:rPr lang="en-US" altLang="zh-CN" sz="2000" b="1" dirty="0" smtClean="0"/>
              <a:t>X </a:t>
            </a:r>
            <a:r>
              <a:rPr lang="en-US" altLang="zh-CN" sz="2000" b="1" spc="300" dirty="0" smtClean="0"/>
              <a:t>)</a:t>
            </a:r>
            <a:endParaRPr lang="zh-CN" altLang="en-US" sz="2000" b="1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spc="300" dirty="0" smtClean="0">
                    <a:solidFill>
                      <a:srgbClr val="FF0000"/>
                    </a:solidFill>
                  </a:rPr>
                  <a:t>T’(v</a:t>
                </a:r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000" b="1" spc="3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000" b="1" spc="300" dirty="0">
                    <a:solidFill>
                      <a:srgbClr val="FF0000"/>
                    </a:solidFill>
                  </a:rPr>
                  <a:t> )</a:t>
                </a:r>
                <a:endParaRPr lang="zh-CN" altLang="en-US" sz="2000" b="1" spc="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24" y="3020534"/>
                <a:ext cx="1323560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4608" t="-7576" r="-967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’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(v</a:t>
                </a:r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altLang="zh-CN" sz="2400" b="1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spc="3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4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∪</a:t>
                </a:r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Shortest-path( v 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1" i="1" spc="-150" baseline="-2500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latin typeface="+mj-lt"/>
                    <a:ea typeface="微软雅黑" panose="020B0503020204020204" pitchFamily="34" charset="-122"/>
                  </a:rPr>
                  <a:t> )</a:t>
                </a:r>
                <a:endParaRPr lang="zh-CN" altLang="en-US" sz="2400" b="1" dirty="0">
                  <a:solidFill>
                    <a:srgbClr val="FF0000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35" y="4522293"/>
                <a:ext cx="537702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18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接连接符 143"/>
          <p:cNvCxnSpPr>
            <a:stCxn id="98" idx="4"/>
            <a:endCxn id="100" idx="7"/>
          </p:cNvCxnSpPr>
          <p:nvPr/>
        </p:nvCxnSpPr>
        <p:spPr>
          <a:xfrm flipH="1">
            <a:off x="8499328" y="3700792"/>
            <a:ext cx="553606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98" idx="4"/>
            <a:endCxn id="99" idx="1"/>
          </p:cNvCxnSpPr>
          <p:nvPr/>
        </p:nvCxnSpPr>
        <p:spPr>
          <a:xfrm>
            <a:off x="9052934" y="3700792"/>
            <a:ext cx="463839" cy="62702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stCxn id="97" idx="2"/>
            <a:endCxn id="100" idx="1"/>
          </p:cNvCxnSpPr>
          <p:nvPr/>
        </p:nvCxnSpPr>
        <p:spPr>
          <a:xfrm rot="10800000" flipV="1">
            <a:off x="8388311" y="2532718"/>
            <a:ext cx="588667" cy="1795096"/>
          </a:xfrm>
          <a:prstGeom prst="curvedConnector2">
            <a:avLst/>
          </a:prstGeom>
          <a:ln w="57150">
            <a:solidFill>
              <a:srgbClr val="7030A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11" idx="4"/>
            <a:endCxn id="97" idx="0"/>
          </p:cNvCxnSpPr>
          <p:nvPr/>
        </p:nvCxnSpPr>
        <p:spPr>
          <a:xfrm flipH="1">
            <a:off x="9055478" y="1579430"/>
            <a:ext cx="1045602" cy="874787"/>
          </a:xfrm>
          <a:prstGeom prst="line">
            <a:avLst/>
          </a:prstGeom>
          <a:ln w="57150">
            <a:solidFill>
              <a:srgbClr val="7030A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84" idx="0"/>
            <a:endCxn id="111" idx="4"/>
          </p:cNvCxnSpPr>
          <p:nvPr/>
        </p:nvCxnSpPr>
        <p:spPr>
          <a:xfrm flipH="1" flipV="1">
            <a:off x="10101080" y="1579430"/>
            <a:ext cx="1035748" cy="874787"/>
          </a:xfrm>
          <a:prstGeom prst="line">
            <a:avLst/>
          </a:prstGeom>
          <a:ln w="57150">
            <a:solidFill>
              <a:srgbClr val="7030A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85" idx="1"/>
            <a:endCxn id="84" idx="2"/>
          </p:cNvCxnSpPr>
          <p:nvPr/>
        </p:nvCxnSpPr>
        <p:spPr>
          <a:xfrm rot="5400000" flipH="1" flipV="1">
            <a:off x="9881182" y="3150670"/>
            <a:ext cx="1795096" cy="559193"/>
          </a:xfrm>
          <a:prstGeom prst="curvedConnector2">
            <a:avLst/>
          </a:prstGeom>
          <a:ln w="57150">
            <a:solidFill>
              <a:srgbClr val="7030A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86" idx="7"/>
            <a:endCxn id="84" idx="6"/>
          </p:cNvCxnSpPr>
          <p:nvPr/>
        </p:nvCxnSpPr>
        <p:spPr>
          <a:xfrm rot="16200000" flipV="1">
            <a:off x="10553075" y="3194972"/>
            <a:ext cx="1795096" cy="470588"/>
          </a:xfrm>
          <a:prstGeom prst="curvedConnector2">
            <a:avLst/>
          </a:prstGeom>
          <a:ln w="57150">
            <a:solidFill>
              <a:srgbClr val="00B05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v , P ) = MST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( T(v , X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∪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T’(v,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</a:rPr>
                  <a:t>) )</a:t>
                </a:r>
                <a:endParaRPr lang="zh-CN" altLang="en-US" sz="2400" b="1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3" y="4082613"/>
                <a:ext cx="5377022" cy="468270"/>
              </a:xfrm>
              <a:prstGeom prst="rect">
                <a:avLst/>
              </a:prstGeom>
              <a:blipFill rotWithShape="0">
                <a:blip r:embed="rId11"/>
                <a:stretch>
                  <a:fillRect t="-1039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/>
              <p:cNvSpPr/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pc="-15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( v , P )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4" name="矩形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036" y="753589"/>
                <a:ext cx="1284326" cy="468270"/>
              </a:xfrm>
              <a:prstGeom prst="rect">
                <a:avLst/>
              </a:prstGeom>
              <a:blipFill rotWithShape="0">
                <a:blip r:embed="rId12"/>
                <a:stretch>
                  <a:fillRect l="-948" t="-9211" r="-66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连接符 174"/>
          <p:cNvCxnSpPr>
            <a:stCxn id="99" idx="3"/>
            <a:endCxn id="54" idx="0"/>
          </p:cNvCxnSpPr>
          <p:nvPr/>
        </p:nvCxnSpPr>
        <p:spPr>
          <a:xfrm flipH="1">
            <a:off x="9102830" y="4438832"/>
            <a:ext cx="413943" cy="532144"/>
          </a:xfrm>
          <a:prstGeom prst="line">
            <a:avLst/>
          </a:prstGeom>
          <a:ln w="57150">
            <a:solidFill>
              <a:srgbClr val="FF000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57" idx="7"/>
            <a:endCxn id="85" idx="3"/>
          </p:cNvCxnSpPr>
          <p:nvPr/>
        </p:nvCxnSpPr>
        <p:spPr>
          <a:xfrm flipV="1">
            <a:off x="10110519" y="4438832"/>
            <a:ext cx="388615" cy="576447"/>
          </a:xfrm>
          <a:prstGeom prst="line">
            <a:avLst/>
          </a:prstGeom>
          <a:ln w="57150">
            <a:solidFill>
              <a:srgbClr val="7030A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60" idx="7"/>
            <a:endCxn id="86" idx="3"/>
          </p:cNvCxnSpPr>
          <p:nvPr/>
        </p:nvCxnSpPr>
        <p:spPr>
          <a:xfrm flipV="1">
            <a:off x="11138920" y="4438832"/>
            <a:ext cx="435979" cy="574891"/>
          </a:xfrm>
          <a:prstGeom prst="line">
            <a:avLst/>
          </a:prstGeom>
          <a:ln w="57150">
            <a:solidFill>
              <a:srgbClr val="00B050"/>
            </a:solidFill>
            <a:prstDash val="solid"/>
            <a:tailEnd type="non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C4D-4CCE-4D2A-B22C-25A859CB1C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25638 0.33287 " pathEditMode="relative" rAng="0" ptsTypes="AA">
                                      <p:cBhvr>
                                        <p:cTn id="12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allAtOnce"/>
      <p:bldP spid="78" grpId="0"/>
      <p:bldP spid="78" grpId="1"/>
      <p:bldP spid="121" grpId="0" build="allAtOnce"/>
      <p:bldP spid="122" grpId="0" build="allAtOnce"/>
      <p:bldP spid="126" grpId="0"/>
      <p:bldP spid="140" grpId="0"/>
      <p:bldP spid="140" grpId="1"/>
      <p:bldP spid="141" grpId="0"/>
      <p:bldP spid="141" grpId="1"/>
      <p:bldP spid="142" grpId="0"/>
      <p:bldP spid="142" grpId="1"/>
      <p:bldP spid="173" grpId="0"/>
      <p:bldP spid="173" grpId="1"/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3034" y="1408936"/>
            <a:ext cx="943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ea typeface="微软雅黑" panose="020B0503020204020204" pitchFamily="34" charset="-122"/>
                <a:cs typeface="Tahoma" panose="020B0604030504040204" pitchFamily="34" charset="0"/>
              </a:rPr>
              <a:t>4. Being </a:t>
            </a:r>
            <a:r>
              <a:rPr lang="en-US" altLang="zh-CN" sz="2400" dirty="0">
                <a:ea typeface="微软雅黑" panose="020B0503020204020204" pitchFamily="34" charset="-122"/>
                <a:cs typeface="Tahoma" panose="020B0604030504040204" pitchFamily="34" charset="0"/>
              </a:rPr>
              <a:t>prepared in a sparse world : The case of KNN graph </a:t>
            </a:r>
            <a:r>
              <a:rPr lang="en-US" altLang="zh-CN" sz="2400" dirty="0" smtClean="0">
                <a:ea typeface="微软雅黑" panose="020B0503020204020204" pitchFamily="34" charset="-122"/>
                <a:cs typeface="Tahoma" panose="020B0604030504040204" pitchFamily="34" charset="0"/>
              </a:rPr>
              <a:t>construction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ICDE-2016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634" y="2946053"/>
            <a:ext cx="113633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47849" y="2287675"/>
            <a:ext cx="2736063" cy="1883008"/>
            <a:chOff x="1674849" y="2630575"/>
            <a:chExt cx="2736063" cy="1883008"/>
          </a:xfrm>
        </p:grpSpPr>
        <p:cxnSp>
          <p:nvCxnSpPr>
            <p:cNvPr id="6" name="直接箭头连接符 31"/>
            <p:cNvCxnSpPr>
              <a:stCxn id="13" idx="5"/>
              <a:endCxn id="10" idx="3"/>
            </p:cNvCxnSpPr>
            <p:nvPr/>
          </p:nvCxnSpPr>
          <p:spPr>
            <a:xfrm rot="16200000" flipH="1">
              <a:off x="3031699" y="3998352"/>
              <a:ext cx="980" cy="832951"/>
            </a:xfrm>
            <a:prstGeom prst="curvedConnector3">
              <a:avLst>
                <a:gd name="adj1" fmla="val 153107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674849" y="2630575"/>
              <a:ext cx="2736063" cy="1883008"/>
              <a:chOff x="1674849" y="2630575"/>
              <a:chExt cx="2736063" cy="188300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674849" y="2630575"/>
                <a:ext cx="2736063" cy="1883008"/>
                <a:chOff x="1674849" y="2630575"/>
                <a:chExt cx="2736063" cy="1883008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283569" y="3842589"/>
                  <a:ext cx="1127343" cy="6709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entity</a:t>
                  </a:r>
                  <a:endParaRPr lang="zh-CN" altLang="en-US" b="1" dirty="0"/>
                </a:p>
              </p:txBody>
            </p:sp>
            <p:cxnSp>
              <p:nvCxnSpPr>
                <p:cNvPr id="11" name="直接箭头连接符 10"/>
                <p:cNvCxnSpPr>
                  <a:stCxn id="10" idx="0"/>
                  <a:endCxn id="12" idx="4"/>
                </p:cNvCxnSpPr>
                <p:nvPr/>
              </p:nvCxnSpPr>
              <p:spPr>
                <a:xfrm flipV="1">
                  <a:off x="3847241" y="3200026"/>
                  <a:ext cx="12525" cy="6425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椭圆 11"/>
                <p:cNvSpPr/>
                <p:nvPr/>
              </p:nvSpPr>
              <p:spPr>
                <a:xfrm>
                  <a:off x="3308620" y="2630575"/>
                  <a:ext cx="1102292" cy="56945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item1</a:t>
                  </a:r>
                  <a:endParaRPr lang="zh-CN" altLang="en-US" dirty="0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674849" y="3845490"/>
                  <a:ext cx="1102292" cy="6664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item2</a:t>
                  </a:r>
                  <a:endParaRPr lang="zh-CN" altLang="en-US" dirty="0"/>
                </a:p>
              </p:txBody>
            </p:sp>
            <p:cxnSp>
              <p:nvCxnSpPr>
                <p:cNvPr id="14" name="直接箭头连接符 13"/>
                <p:cNvCxnSpPr>
                  <a:stCxn id="10" idx="2"/>
                  <a:endCxn id="13" idx="6"/>
                </p:cNvCxnSpPr>
                <p:nvPr/>
              </p:nvCxnSpPr>
              <p:spPr>
                <a:xfrm flipH="1">
                  <a:off x="2777141" y="4178086"/>
                  <a:ext cx="506428" cy="6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接箭头连接符 8"/>
              <p:cNvCxnSpPr/>
              <p:nvPr/>
            </p:nvCxnSpPr>
            <p:spPr>
              <a:xfrm flipH="1">
                <a:off x="4013200" y="3174626"/>
                <a:ext cx="14386" cy="6933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/>
          <p:cNvGrpSpPr/>
          <p:nvPr/>
        </p:nvGrpSpPr>
        <p:grpSpPr>
          <a:xfrm>
            <a:off x="4118817" y="3550458"/>
            <a:ext cx="1811394" cy="569451"/>
            <a:chOff x="4245817" y="3893358"/>
            <a:chExt cx="1811394" cy="569451"/>
          </a:xfrm>
        </p:grpSpPr>
        <p:grpSp>
          <p:nvGrpSpPr>
            <p:cNvPr id="16" name="组合 15"/>
            <p:cNvGrpSpPr/>
            <p:nvPr/>
          </p:nvGrpSpPr>
          <p:grpSpPr>
            <a:xfrm>
              <a:off x="4410912" y="3893358"/>
              <a:ext cx="1646299" cy="569451"/>
              <a:chOff x="4410912" y="3893358"/>
              <a:chExt cx="1646299" cy="5694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954919" y="3893358"/>
                <a:ext cx="1102292" cy="56945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……</a:t>
                </a:r>
                <a:endParaRPr lang="zh-CN" altLang="en-US" b="1" dirty="0"/>
              </a:p>
            </p:txBody>
          </p:sp>
          <p:cxnSp>
            <p:nvCxnSpPr>
              <p:cNvPr id="19" name="直接箭头连接符 18"/>
              <p:cNvCxnSpPr>
                <a:stCxn id="10" idx="6"/>
                <a:endCxn id="18" idx="2"/>
              </p:cNvCxnSpPr>
              <p:nvPr/>
            </p:nvCxnSpPr>
            <p:spPr>
              <a:xfrm>
                <a:off x="4410912" y="4165386"/>
                <a:ext cx="544007" cy="126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接箭头连接符 21"/>
            <p:cNvCxnSpPr>
              <a:stCxn id="18" idx="3"/>
              <a:endCxn id="10" idx="5"/>
            </p:cNvCxnSpPr>
            <p:nvPr/>
          </p:nvCxnSpPr>
          <p:spPr>
            <a:xfrm rot="5400000">
              <a:off x="4669480" y="3955751"/>
              <a:ext cx="23203" cy="870530"/>
            </a:xfrm>
            <a:prstGeom prst="curvedConnector3">
              <a:avLst>
                <a:gd name="adj1" fmla="val 150871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3337286" y="3646381"/>
            <a:ext cx="76590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Alice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648127" y="3640034"/>
            <a:ext cx="88927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coffee</a:t>
            </a:r>
            <a:endParaRPr lang="zh-CN" altLang="en-US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37285" y="2387735"/>
            <a:ext cx="76590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275295" y="3420115"/>
            <a:ext cx="1119029" cy="115310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 rot="19484752" flipV="1">
            <a:off x="2095456" y="2761853"/>
            <a:ext cx="252031" cy="56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253047" y="2220257"/>
            <a:ext cx="1682068" cy="1330202"/>
            <a:chOff x="4253047" y="2232957"/>
            <a:chExt cx="1682068" cy="1330202"/>
          </a:xfrm>
        </p:grpSpPr>
        <p:sp>
          <p:nvSpPr>
            <p:cNvPr id="26" name="椭圆 25"/>
            <p:cNvSpPr/>
            <p:nvPr/>
          </p:nvSpPr>
          <p:spPr>
            <a:xfrm>
              <a:off x="4807772" y="2232957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entity</a:t>
              </a:r>
              <a:endParaRPr lang="zh-CN" altLang="en-US" b="1" dirty="0"/>
            </a:p>
          </p:txBody>
        </p:sp>
        <p:cxnSp>
          <p:nvCxnSpPr>
            <p:cNvPr id="27" name="直接箭头连接符 26"/>
            <p:cNvCxnSpPr>
              <a:stCxn id="26" idx="2"/>
              <a:endCxn id="12" idx="6"/>
            </p:cNvCxnSpPr>
            <p:nvPr/>
          </p:nvCxnSpPr>
          <p:spPr>
            <a:xfrm flipH="1">
              <a:off x="4283912" y="2568454"/>
              <a:ext cx="523860" cy="3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4"/>
              <a:endCxn id="18" idx="0"/>
            </p:cNvCxnSpPr>
            <p:nvPr/>
          </p:nvCxnSpPr>
          <p:spPr>
            <a:xfrm>
              <a:off x="5371444" y="2903951"/>
              <a:ext cx="7621" cy="6465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253047" y="2685002"/>
              <a:ext cx="602068" cy="1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5529872" y="2903951"/>
              <a:ext cx="0" cy="659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43985" y="2341567"/>
            <a:ext cx="180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ratings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5025" y="335818"/>
            <a:ext cx="5255630" cy="3480148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35299" y="508085"/>
            <a:ext cx="2515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</a:p>
        </p:txBody>
      </p:sp>
      <p:sp>
        <p:nvSpPr>
          <p:cNvPr id="34" name="矩形 33"/>
          <p:cNvSpPr/>
          <p:nvPr/>
        </p:nvSpPr>
        <p:spPr>
          <a:xfrm>
            <a:off x="951986" y="5492919"/>
            <a:ext cx="5382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Our objective is to </a:t>
            </a:r>
            <a:r>
              <a:rPr lang="zh-CN" altLang="en-US" sz="2000" dirty="0">
                <a:solidFill>
                  <a:srgbClr val="FF0000"/>
                </a:solidFill>
              </a:rPr>
              <a:t>approximate</a:t>
            </a:r>
            <a:r>
              <a:rPr lang="zh-CN" altLang="en-US" sz="2000" dirty="0"/>
              <a:t> a KNN graph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7786881" y="4437384"/>
            <a:ext cx="2931918" cy="1904771"/>
            <a:chOff x="7359297" y="4246884"/>
            <a:chExt cx="2931918" cy="1904771"/>
          </a:xfrm>
        </p:grpSpPr>
        <p:sp>
          <p:nvSpPr>
            <p:cNvPr id="36" name="椭圆 35"/>
            <p:cNvSpPr/>
            <p:nvPr/>
          </p:nvSpPr>
          <p:spPr>
            <a:xfrm>
              <a:off x="7359297" y="5480661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entity</a:t>
              </a:r>
              <a:endParaRPr lang="zh-CN" altLang="en-US" b="1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9163872" y="5480661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···</a:t>
              </a:r>
              <a:endParaRPr lang="zh-CN" altLang="en-US" b="1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036529" y="4246884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entity</a:t>
              </a:r>
              <a:endParaRPr lang="zh-CN" altLang="en-US" b="1" dirty="0"/>
            </a:p>
          </p:txBody>
        </p:sp>
        <p:cxnSp>
          <p:nvCxnSpPr>
            <p:cNvPr id="39" name="直接箭头连接符 38"/>
            <p:cNvCxnSpPr>
              <a:stCxn id="36" idx="0"/>
              <a:endCxn id="38" idx="4"/>
            </p:cNvCxnSpPr>
            <p:nvPr/>
          </p:nvCxnSpPr>
          <p:spPr>
            <a:xfrm flipV="1">
              <a:off x="7922969" y="4917878"/>
              <a:ext cx="677232" cy="5627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6" idx="6"/>
              <a:endCxn id="37" idx="2"/>
            </p:cNvCxnSpPr>
            <p:nvPr/>
          </p:nvCxnSpPr>
          <p:spPr>
            <a:xfrm>
              <a:off x="8486640" y="5816158"/>
              <a:ext cx="6772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42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20" grpId="1" build="allAtOnce"/>
      <p:bldP spid="21" grpId="0" build="allAtOnce" animBg="1"/>
      <p:bldP spid="21" grpId="1" build="allAtOnce"/>
      <p:bldP spid="22" grpId="0" build="allAtOnce" animBg="1"/>
      <p:bldP spid="22" grpId="1" build="allAtOnce"/>
      <p:bldP spid="23" grpId="0" animBg="1"/>
      <p:bldP spid="24" grpId="0" animBg="1"/>
      <p:bldP spid="31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1795" y="640868"/>
            <a:ext cx="3163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ea typeface="微软雅黑" panose="020B0503020204020204" pitchFamily="34" charset="-122"/>
                <a:cs typeface="Tahoma" panose="020B0604030504040204" pitchFamily="34" charset="0"/>
              </a:rPr>
              <a:t>KNN graph construction</a:t>
            </a:r>
            <a:endParaRPr lang="zh-CN" altLang="en-US" sz="24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5329" y="687126"/>
            <a:ext cx="5255630" cy="348014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533676" y="4855377"/>
            <a:ext cx="30348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User’s profile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UP</a:t>
            </a:r>
            <a:r>
              <a:rPr lang="en-US" altLang="zh-CN" baseline="-25000" dirty="0"/>
              <a:t>Alice </a:t>
            </a:r>
            <a:r>
              <a:rPr lang="en-US" altLang="zh-CN" dirty="0"/>
              <a:t>= { book , coffee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5520539" y="4573727"/>
            <a:ext cx="2371227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Item’s profile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book</a:t>
            </a:r>
            <a:r>
              <a:rPr lang="en-US" altLang="zh-CN" dirty="0" smtClean="0"/>
              <a:t>  </a:t>
            </a:r>
            <a:r>
              <a:rPr lang="en-US" altLang="zh-CN" dirty="0"/>
              <a:t>= { Alice 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coffee </a:t>
            </a:r>
            <a:r>
              <a:rPr lang="en-US" altLang="zh-CN" dirty="0"/>
              <a:t>= { Alice , Bob </a:t>
            </a:r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baseline="-25000" dirty="0" smtClean="0"/>
              <a:t>······</a:t>
            </a:r>
            <a:endParaRPr lang="zh-CN" altLang="en-US" sz="2400" baseline="-25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843743" y="5111962"/>
            <a:ext cx="2586257" cy="456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RCS</a:t>
            </a:r>
            <a:r>
              <a:rPr lang="en-US" altLang="zh-CN" baseline="-25000" dirty="0"/>
              <a:t>Alice </a:t>
            </a:r>
            <a:r>
              <a:rPr lang="en-US" altLang="zh-CN" dirty="0"/>
              <a:t>= { ( Bob , 1 )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2" name="右箭头 21"/>
          <p:cNvSpPr/>
          <p:nvPr/>
        </p:nvSpPr>
        <p:spPr>
          <a:xfrm>
            <a:off x="4773227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8171983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2851" y="1051699"/>
            <a:ext cx="1597037" cy="1234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224153" y="5778707"/>
            <a:ext cx="1825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Ordered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343061" y="1818005"/>
            <a:ext cx="2447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 smtClean="0">
                <a:latin typeface="Calibri" panose="020F0502020204030204" pitchFamily="34" charset="0"/>
              </a:rPr>
              <a:t>sim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( userA , userB )  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2873358" y="1445516"/>
            <a:ext cx="173450" cy="1104595"/>
          </a:xfrm>
          <a:prstGeom prst="leftBrace">
            <a:avLst>
              <a:gd name="adj1" fmla="val 11241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6702" y="2286503"/>
            <a:ext cx="32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number of common items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56295" y="1292194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ratings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31440" y="1813902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Cosine</a:t>
            </a:r>
            <a:endParaRPr lang="zh-CN" altLang="en-US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/>
      <p:bldP spid="28" grpId="0" animBg="1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2148" y="917147"/>
            <a:ext cx="6742004" cy="255217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94137" y="1767352"/>
            <a:ext cx="5060514" cy="588723"/>
          </a:xfrm>
          <a:prstGeom prst="roundRect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145369" y="4568869"/>
            <a:ext cx="9896324" cy="1708160"/>
            <a:chOff x="1145369" y="4568869"/>
            <a:chExt cx="9896324" cy="1708160"/>
          </a:xfrm>
        </p:grpSpPr>
        <p:sp>
          <p:nvSpPr>
            <p:cNvPr id="7" name="文本框 6"/>
            <p:cNvSpPr txBox="1"/>
            <p:nvPr/>
          </p:nvSpPr>
          <p:spPr>
            <a:xfrm>
              <a:off x="1145369" y="4850519"/>
              <a:ext cx="303488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User’s profile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UP</a:t>
              </a:r>
              <a:r>
                <a:rPr lang="en-US" altLang="zh-CN" baseline="-25000" dirty="0"/>
                <a:t>Alice </a:t>
              </a:r>
              <a:r>
                <a:rPr lang="en-US" altLang="zh-CN" dirty="0"/>
                <a:t>= { book , coffee </a:t>
              </a:r>
              <a:r>
                <a:rPr lang="en-US" altLang="zh-CN" dirty="0" smtClean="0"/>
                <a:t>}</a:t>
              </a:r>
              <a:endParaRPr lang="en-US" altLang="zh-CN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32232" y="4568869"/>
              <a:ext cx="2371227" cy="1708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Item’s profile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IP</a:t>
              </a:r>
              <a:r>
                <a:rPr lang="en-US" altLang="zh-CN" baseline="-25000" dirty="0" smtClean="0"/>
                <a:t>book</a:t>
              </a:r>
              <a:r>
                <a:rPr lang="en-US" altLang="zh-CN" dirty="0" smtClean="0"/>
                <a:t>  </a:t>
              </a:r>
              <a:r>
                <a:rPr lang="en-US" altLang="zh-CN" dirty="0"/>
                <a:t>= { Alice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IP</a:t>
              </a:r>
              <a:r>
                <a:rPr lang="en-US" altLang="zh-CN" baseline="-25000" dirty="0" smtClean="0"/>
                <a:t>coffee </a:t>
              </a:r>
              <a:r>
                <a:rPr lang="en-US" altLang="zh-CN" dirty="0"/>
                <a:t>= { Alice , Bob </a:t>
              </a:r>
              <a:r>
                <a:rPr lang="en-US" altLang="zh-CN" dirty="0" smtClean="0"/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aseline="-25000" dirty="0" smtClean="0"/>
                <a:t>······</a:t>
              </a:r>
              <a:endParaRPr lang="zh-CN" altLang="en-US" sz="2400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55436" y="5107104"/>
              <a:ext cx="2586257" cy="4565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RCS</a:t>
              </a:r>
              <a:r>
                <a:rPr lang="en-US" altLang="zh-CN" baseline="-25000" dirty="0"/>
                <a:t>Alice </a:t>
              </a:r>
              <a:r>
                <a:rPr lang="en-US" altLang="zh-CN" dirty="0"/>
                <a:t>= { ( Bob , 1 ) </a:t>
              </a:r>
              <a:r>
                <a:rPr lang="en-US" altLang="zh-CN" dirty="0" smtClean="0"/>
                <a:t>}</a:t>
              </a:r>
              <a:endParaRPr lang="en-US" altLang="zh-CN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384920" y="5238283"/>
              <a:ext cx="475989" cy="253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7783676" y="5238283"/>
              <a:ext cx="475989" cy="2539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835846" y="5773849"/>
              <a:ext cx="1825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Ordered</a:t>
              </a:r>
              <a:endParaRPr lang="zh-CN" altLang="en-US" sz="2000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068341" y="4747004"/>
            <a:ext cx="3215559" cy="1152755"/>
          </a:xfrm>
          <a:prstGeom prst="roundRect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3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299" y="508085"/>
            <a:ext cx="150938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8937" y="3768025"/>
            <a:ext cx="553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Being prepared in a sparse world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:</a:t>
            </a: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The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case of KNN graph construction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76081" y="1226723"/>
            <a:ext cx="4839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Cross-layer Betweenness Centrality</a:t>
            </a:r>
          </a:p>
        </p:txBody>
      </p:sp>
      <p:sp>
        <p:nvSpPr>
          <p:cNvPr id="7" name="矩形 6"/>
          <p:cNvSpPr/>
          <p:nvPr/>
        </p:nvSpPr>
        <p:spPr>
          <a:xfrm>
            <a:off x="2576081" y="2647935"/>
            <a:ext cx="693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Efficient and Progressive Group Steiner Tree Search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6081" y="1937329"/>
            <a:ext cx="9044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Combining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Scalability and Efficiency with Opinion-Aware Models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8937" y="5467562"/>
            <a:ext cx="680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ApproxmiateClosestCommunitySearchInNetworks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8937" y="4848856"/>
            <a:ext cx="5695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Truss decomposition in massive networks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2149369" y="3960344"/>
            <a:ext cx="328443" cy="1830846"/>
          </a:xfrm>
          <a:prstGeom prst="leftBrace">
            <a:avLst>
              <a:gd name="adj1" fmla="val 86152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" name="左大括号 17"/>
          <p:cNvSpPr/>
          <p:nvPr/>
        </p:nvSpPr>
        <p:spPr>
          <a:xfrm>
            <a:off x="2149369" y="1459761"/>
            <a:ext cx="277643" cy="1410439"/>
          </a:xfrm>
          <a:prstGeom prst="leftBrace">
            <a:avLst>
              <a:gd name="adj1" fmla="val 86152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9835915" y="5203790"/>
            <a:ext cx="110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K-Truss</a:t>
            </a:r>
            <a:endParaRPr lang="zh-CN" altLang="en-US" sz="2000" dirty="0"/>
          </a:p>
        </p:txBody>
      </p:sp>
      <p:sp>
        <p:nvSpPr>
          <p:cNvPr id="15" name="右大括号 14"/>
          <p:cNvSpPr/>
          <p:nvPr/>
        </p:nvSpPr>
        <p:spPr>
          <a:xfrm>
            <a:off x="9585387" y="5016500"/>
            <a:ext cx="199728" cy="774690"/>
          </a:xfrm>
          <a:prstGeom prst="rightBrace">
            <a:avLst>
              <a:gd name="adj1" fmla="val 60418"/>
              <a:gd name="adj2" fmla="val 5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5914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9502" y="1406570"/>
            <a:ext cx="567815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/>
              <a:t>5. Truss </a:t>
            </a:r>
            <a:r>
              <a:rPr lang="en-US" altLang="zh-CN" sz="2400" dirty="0"/>
              <a:t>decomposition in massive </a:t>
            </a:r>
            <a:r>
              <a:rPr lang="en-US" altLang="zh-CN" sz="2400" dirty="0" smtClean="0"/>
              <a:t>networks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VLDB-2012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942" y="2790241"/>
            <a:ext cx="10479518" cy="1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4835" y="1794778"/>
                <a:ext cx="5102038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Given a graph G, compute the k-truss of G for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𝑘𝑚𝑎𝑥</m:t>
                    </m:r>
                  </m:oMath>
                </a14:m>
                <a:endParaRPr lang="en-US" sz="2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35" y="1794778"/>
                <a:ext cx="5102038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314" r="-239"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5457126" y="236340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6223" y="25643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q1</a:t>
            </a:r>
            <a:endParaRPr lang="zh-CN" altLang="en-US" sz="2000" i="1" dirty="0"/>
          </a:p>
        </p:txBody>
      </p:sp>
      <p:sp>
        <p:nvSpPr>
          <p:cNvPr id="5" name="椭圆 4"/>
          <p:cNvSpPr/>
          <p:nvPr/>
        </p:nvSpPr>
        <p:spPr>
          <a:xfrm>
            <a:off x="6968983" y="324314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4518" y="34499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q2</a:t>
            </a:r>
            <a:endParaRPr lang="zh-CN" altLang="en-US" sz="2000" i="1" dirty="0"/>
          </a:p>
        </p:txBody>
      </p:sp>
      <p:sp>
        <p:nvSpPr>
          <p:cNvPr id="7" name="椭圆 6"/>
          <p:cNvSpPr/>
          <p:nvPr/>
        </p:nvSpPr>
        <p:spPr>
          <a:xfrm>
            <a:off x="9072849" y="324314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2654" y="347274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v4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282487" y="236340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0149" y="2554512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8386021" y="236340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73407" y="2575213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v3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9980898" y="236340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31270" y="256402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q3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9072849" y="148011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40279" y="109876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v5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6973332" y="147756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1240" y="109876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v2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7842461" y="535061"/>
            <a:ext cx="254464" cy="2544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27758" y="141004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1" name="椭圆 20"/>
          <p:cNvSpPr/>
          <p:nvPr/>
        </p:nvSpPr>
        <p:spPr>
          <a:xfrm>
            <a:off x="10824874" y="1477560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718304" y="109091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p1</a:t>
            </a:r>
            <a:endParaRPr lang="zh-CN" altLang="en-US" sz="2000" i="1" dirty="0"/>
          </a:p>
        </p:txBody>
      </p:sp>
      <p:cxnSp>
        <p:nvCxnSpPr>
          <p:cNvPr id="23" name="直接连接符 22"/>
          <p:cNvCxnSpPr>
            <a:stCxn id="3" idx="6"/>
            <a:endCxn id="9" idx="2"/>
          </p:cNvCxnSpPr>
          <p:nvPr/>
        </p:nvCxnSpPr>
        <p:spPr>
          <a:xfrm>
            <a:off x="5711590" y="2490639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6"/>
            <a:endCxn id="11" idx="2"/>
          </p:cNvCxnSpPr>
          <p:nvPr/>
        </p:nvCxnSpPr>
        <p:spPr>
          <a:xfrm>
            <a:off x="6536951" y="2490639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3" idx="2"/>
          </p:cNvCxnSpPr>
          <p:nvPr/>
        </p:nvCxnSpPr>
        <p:spPr>
          <a:xfrm>
            <a:off x="8640485" y="2490639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1497046" y="236340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13" idx="6"/>
            <a:endCxn id="26" idx="2"/>
          </p:cNvCxnSpPr>
          <p:nvPr/>
        </p:nvCxnSpPr>
        <p:spPr>
          <a:xfrm>
            <a:off x="10235362" y="2490639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663680" y="2299731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P2</a:t>
            </a:r>
            <a:endParaRPr lang="zh-CN" altLang="en-US" sz="2000" i="1" dirty="0"/>
          </a:p>
        </p:txBody>
      </p:sp>
      <p:cxnSp>
        <p:nvCxnSpPr>
          <p:cNvPr id="29" name="直接连接符 28"/>
          <p:cNvCxnSpPr>
            <a:stCxn id="21" idx="5"/>
            <a:endCxn id="26" idx="0"/>
          </p:cNvCxnSpPr>
          <p:nvPr/>
        </p:nvCxnSpPr>
        <p:spPr>
          <a:xfrm>
            <a:off x="11042073" y="1694759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3" idx="7"/>
          </p:cNvCxnSpPr>
          <p:nvPr/>
        </p:nvCxnSpPr>
        <p:spPr>
          <a:xfrm flipH="1">
            <a:off x="10198097" y="1694759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0823109" y="324314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71363" y="3459512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P3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1" idx="4"/>
            <a:endCxn id="31" idx="0"/>
          </p:cNvCxnSpPr>
          <p:nvPr/>
        </p:nvCxnSpPr>
        <p:spPr>
          <a:xfrm flipH="1">
            <a:off x="10950341" y="1732024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4"/>
            <a:endCxn id="31" idx="7"/>
          </p:cNvCxnSpPr>
          <p:nvPr/>
        </p:nvCxnSpPr>
        <p:spPr>
          <a:xfrm flipH="1">
            <a:off x="11040308" y="2617871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5"/>
            <a:endCxn id="31" idx="1"/>
          </p:cNvCxnSpPr>
          <p:nvPr/>
        </p:nvCxnSpPr>
        <p:spPr>
          <a:xfrm>
            <a:off x="10198097" y="2580606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3" idx="3"/>
            <a:endCxn id="7" idx="7"/>
          </p:cNvCxnSpPr>
          <p:nvPr/>
        </p:nvCxnSpPr>
        <p:spPr>
          <a:xfrm flipH="1">
            <a:off x="9290048" y="2580606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4"/>
            <a:endCxn id="7" idx="0"/>
          </p:cNvCxnSpPr>
          <p:nvPr/>
        </p:nvCxnSpPr>
        <p:spPr>
          <a:xfrm>
            <a:off x="9200081" y="1734581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5"/>
            <a:endCxn id="13" idx="1"/>
          </p:cNvCxnSpPr>
          <p:nvPr/>
        </p:nvCxnSpPr>
        <p:spPr>
          <a:xfrm>
            <a:off x="9290048" y="1697316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3"/>
            <a:endCxn id="11" idx="7"/>
          </p:cNvCxnSpPr>
          <p:nvPr/>
        </p:nvCxnSpPr>
        <p:spPr>
          <a:xfrm flipH="1">
            <a:off x="8603220" y="1697316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1" idx="5"/>
            <a:endCxn id="7" idx="1"/>
          </p:cNvCxnSpPr>
          <p:nvPr/>
        </p:nvCxnSpPr>
        <p:spPr>
          <a:xfrm>
            <a:off x="8603220" y="2580606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4"/>
            <a:endCxn id="5" idx="0"/>
          </p:cNvCxnSpPr>
          <p:nvPr/>
        </p:nvCxnSpPr>
        <p:spPr>
          <a:xfrm flipH="1">
            <a:off x="7096215" y="1732024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7" idx="3"/>
            <a:endCxn id="9" idx="0"/>
          </p:cNvCxnSpPr>
          <p:nvPr/>
        </p:nvCxnSpPr>
        <p:spPr>
          <a:xfrm flipH="1">
            <a:off x="6409719" y="1694759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4"/>
            <a:endCxn id="5" idx="1"/>
          </p:cNvCxnSpPr>
          <p:nvPr/>
        </p:nvCxnSpPr>
        <p:spPr>
          <a:xfrm>
            <a:off x="6409719" y="2617871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7" idx="2"/>
            <a:endCxn id="3" idx="7"/>
          </p:cNvCxnSpPr>
          <p:nvPr/>
        </p:nvCxnSpPr>
        <p:spPr>
          <a:xfrm flipH="1">
            <a:off x="5674325" y="1604792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" idx="5"/>
            <a:endCxn id="5" idx="2"/>
          </p:cNvCxnSpPr>
          <p:nvPr/>
        </p:nvCxnSpPr>
        <p:spPr>
          <a:xfrm>
            <a:off x="5674325" y="2580606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6"/>
            <a:endCxn id="7" idx="2"/>
          </p:cNvCxnSpPr>
          <p:nvPr/>
        </p:nvCxnSpPr>
        <p:spPr>
          <a:xfrm>
            <a:off x="7223447" y="3370379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15" idx="2"/>
          </p:cNvCxnSpPr>
          <p:nvPr/>
        </p:nvCxnSpPr>
        <p:spPr>
          <a:xfrm>
            <a:off x="7227796" y="1604792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5"/>
          </p:cNvCxnSpPr>
          <p:nvPr/>
        </p:nvCxnSpPr>
        <p:spPr>
          <a:xfrm>
            <a:off x="6499686" y="2580606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" idx="7"/>
          </p:cNvCxnSpPr>
          <p:nvPr/>
        </p:nvCxnSpPr>
        <p:spPr>
          <a:xfrm flipH="1">
            <a:off x="7186182" y="1649394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5"/>
            <a:endCxn id="11" idx="1"/>
          </p:cNvCxnSpPr>
          <p:nvPr/>
        </p:nvCxnSpPr>
        <p:spPr>
          <a:xfrm>
            <a:off x="7190531" y="1694759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38"/>
          <p:cNvCxnSpPr>
            <a:stCxn id="19" idx="2"/>
            <a:endCxn id="3" idx="0"/>
          </p:cNvCxnSpPr>
          <p:nvPr/>
        </p:nvCxnSpPr>
        <p:spPr>
          <a:xfrm rot="10800000" flipV="1">
            <a:off x="5584359" y="662293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41"/>
          <p:cNvCxnSpPr>
            <a:stCxn id="19" idx="6"/>
            <a:endCxn id="13" idx="0"/>
          </p:cNvCxnSpPr>
          <p:nvPr/>
        </p:nvCxnSpPr>
        <p:spPr>
          <a:xfrm>
            <a:off x="8096925" y="662293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845326" y="3978680"/>
            <a:ext cx="7173600" cy="1919279"/>
            <a:chOff x="845326" y="3978680"/>
            <a:chExt cx="7173600" cy="1919279"/>
          </a:xfrm>
        </p:grpSpPr>
        <p:sp>
          <p:nvSpPr>
            <p:cNvPr id="54" name="矩形 53"/>
            <p:cNvSpPr/>
            <p:nvPr/>
          </p:nvSpPr>
          <p:spPr>
            <a:xfrm>
              <a:off x="1335667" y="4827845"/>
              <a:ext cx="41485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Bottom-up truss decomposition</a:t>
              </a:r>
              <a:endParaRPr lang="zh-CN" altLang="en-US" sz="2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1335667" y="5436294"/>
              <a:ext cx="40423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Top-down truss decomposition</a:t>
              </a:r>
              <a:endParaRPr lang="zh-CN" altLang="en-US" sz="2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338176" y="3978680"/>
              <a:ext cx="46198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ea typeface="微软雅黑" panose="020B0503020204020204" pitchFamily="34" charset="-122"/>
                  <a:cs typeface="Arial" panose="020B0604020202020204" pitchFamily="34" charset="0"/>
                </a:rPr>
                <a:t>An </a:t>
              </a:r>
              <a:r>
                <a:rPr lang="en-US" altLang="zh-CN" sz="2400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Improved In Memory </a:t>
              </a:r>
              <a:r>
                <a:rPr lang="en-US" altLang="zh-CN" sz="2400" dirty="0">
                  <a:ea typeface="微软雅黑" panose="020B0503020204020204" pitchFamily="34" charset="-122"/>
                  <a:cs typeface="Arial" panose="020B0604020202020204" pitchFamily="34" charset="0"/>
                </a:rPr>
                <a:t>Algorithm </a:t>
              </a:r>
            </a:p>
          </p:txBody>
        </p:sp>
        <p:sp>
          <p:nvSpPr>
            <p:cNvPr id="57" name="左大括号 56"/>
            <p:cNvSpPr/>
            <p:nvPr/>
          </p:nvSpPr>
          <p:spPr>
            <a:xfrm>
              <a:off x="845326" y="4219765"/>
              <a:ext cx="318899" cy="1599288"/>
            </a:xfrm>
            <a:prstGeom prst="leftBrace">
              <a:avLst>
                <a:gd name="adj1" fmla="val 61700"/>
                <a:gd name="adj2" fmla="val 50000"/>
              </a:avLst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5642817" y="5050178"/>
              <a:ext cx="149790" cy="744345"/>
            </a:xfrm>
            <a:prstGeom prst="rightBrace">
              <a:avLst>
                <a:gd name="adj1" fmla="val 62621"/>
                <a:gd name="adj2" fmla="val 50000"/>
              </a:avLst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73503" y="5237684"/>
              <a:ext cx="1845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Massive Graph</a:t>
              </a:r>
              <a:endParaRPr lang="zh-CN" altLang="en-US" sz="2000" dirty="0"/>
            </a:p>
          </p:txBody>
        </p:sp>
      </p:grpSp>
      <p:sp>
        <p:nvSpPr>
          <p:cNvPr id="60" name="矩形 59"/>
          <p:cNvSpPr/>
          <p:nvPr/>
        </p:nvSpPr>
        <p:spPr>
          <a:xfrm>
            <a:off x="384672" y="724812"/>
            <a:ext cx="282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Truss decomposition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51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299" y="508085"/>
            <a:ext cx="21675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Exist Solution</a:t>
            </a:r>
          </a:p>
        </p:txBody>
      </p:sp>
      <p:sp>
        <p:nvSpPr>
          <p:cNvPr id="3" name="矩形 2"/>
          <p:cNvSpPr/>
          <p:nvPr/>
        </p:nvSpPr>
        <p:spPr>
          <a:xfrm>
            <a:off x="3026099" y="508085"/>
            <a:ext cx="342491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In-Memory Algorithm</a:t>
            </a:r>
          </a:p>
        </p:txBody>
      </p:sp>
      <p:sp>
        <p:nvSpPr>
          <p:cNvPr id="44" name="椭圆 43"/>
          <p:cNvSpPr/>
          <p:nvPr/>
        </p:nvSpPr>
        <p:spPr>
          <a:xfrm>
            <a:off x="700130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001304" y="28421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001304" y="39918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31403" y="28421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331834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8316889" y="39760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9663281" y="17264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663281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1552200" y="17426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10548453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1552200" y="28293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481820" y="39280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46" idx="0"/>
            <a:endCxn id="45" idx="4"/>
          </p:cNvCxnSpPr>
          <p:nvPr/>
        </p:nvCxnSpPr>
        <p:spPr>
          <a:xfrm flipV="1">
            <a:off x="7117904" y="30753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5" idx="0"/>
            <a:endCxn id="44" idx="4"/>
          </p:cNvCxnSpPr>
          <p:nvPr/>
        </p:nvCxnSpPr>
        <p:spPr>
          <a:xfrm flipV="1">
            <a:off x="7117904" y="19596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90"/>
          <p:cNvCxnSpPr>
            <a:stCxn id="46" idx="2"/>
            <a:endCxn id="44" idx="2"/>
          </p:cNvCxnSpPr>
          <p:nvPr/>
        </p:nvCxnSpPr>
        <p:spPr>
          <a:xfrm rot="10800000">
            <a:off x="7001304" y="18430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44" idx="6"/>
          </p:cNvCxnSpPr>
          <p:nvPr/>
        </p:nvCxnSpPr>
        <p:spPr>
          <a:xfrm flipH="1">
            <a:off x="7234504" y="18430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2"/>
            <a:endCxn id="45" idx="6"/>
          </p:cNvCxnSpPr>
          <p:nvPr/>
        </p:nvCxnSpPr>
        <p:spPr>
          <a:xfrm flipH="1">
            <a:off x="7234504" y="29587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7" idx="3"/>
            <a:endCxn id="46" idx="6"/>
          </p:cNvCxnSpPr>
          <p:nvPr/>
        </p:nvCxnSpPr>
        <p:spPr>
          <a:xfrm flipH="1">
            <a:off x="7234504" y="30411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0"/>
            <a:endCxn id="48" idx="4"/>
          </p:cNvCxnSpPr>
          <p:nvPr/>
        </p:nvCxnSpPr>
        <p:spPr>
          <a:xfrm flipV="1">
            <a:off x="8448003" y="19596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7" idx="1"/>
            <a:endCxn id="44" idx="5"/>
          </p:cNvCxnSpPr>
          <p:nvPr/>
        </p:nvCxnSpPr>
        <p:spPr>
          <a:xfrm flipH="1" flipV="1">
            <a:off x="7200353" y="19254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5" idx="7"/>
          </p:cNvCxnSpPr>
          <p:nvPr/>
        </p:nvCxnSpPr>
        <p:spPr>
          <a:xfrm flipH="1">
            <a:off x="7200353" y="19131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46" idx="7"/>
          </p:cNvCxnSpPr>
          <p:nvPr/>
        </p:nvCxnSpPr>
        <p:spPr>
          <a:xfrm flipH="1">
            <a:off x="7200353" y="19758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0" idx="2"/>
            <a:endCxn id="48" idx="6"/>
          </p:cNvCxnSpPr>
          <p:nvPr/>
        </p:nvCxnSpPr>
        <p:spPr>
          <a:xfrm flipH="1">
            <a:off x="8565034" y="18430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1" idx="1"/>
            <a:endCxn id="48" idx="5"/>
          </p:cNvCxnSpPr>
          <p:nvPr/>
        </p:nvCxnSpPr>
        <p:spPr>
          <a:xfrm flipH="1" flipV="1">
            <a:off x="8530883" y="19254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0"/>
            <a:endCxn id="50" idx="4"/>
          </p:cNvCxnSpPr>
          <p:nvPr/>
        </p:nvCxnSpPr>
        <p:spPr>
          <a:xfrm flipV="1">
            <a:off x="9779881" y="19596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9" idx="7"/>
            <a:endCxn id="51" idx="3"/>
          </p:cNvCxnSpPr>
          <p:nvPr/>
        </p:nvCxnSpPr>
        <p:spPr>
          <a:xfrm flipV="1">
            <a:off x="8515938" y="30284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3" idx="1"/>
            <a:endCxn id="50" idx="5"/>
          </p:cNvCxnSpPr>
          <p:nvPr/>
        </p:nvCxnSpPr>
        <p:spPr>
          <a:xfrm flipH="1" flipV="1">
            <a:off x="9862330" y="19254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2"/>
            <a:endCxn id="51" idx="6"/>
          </p:cNvCxnSpPr>
          <p:nvPr/>
        </p:nvCxnSpPr>
        <p:spPr>
          <a:xfrm flipH="1">
            <a:off x="9896481" y="29459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4" idx="2"/>
            <a:endCxn id="53" idx="6"/>
          </p:cNvCxnSpPr>
          <p:nvPr/>
        </p:nvCxnSpPr>
        <p:spPr>
          <a:xfrm flipH="1">
            <a:off x="10781653" y="29459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4" idx="0"/>
            <a:endCxn id="52" idx="4"/>
          </p:cNvCxnSpPr>
          <p:nvPr/>
        </p:nvCxnSpPr>
        <p:spPr>
          <a:xfrm flipV="1">
            <a:off x="11668800" y="19758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2" idx="2"/>
            <a:endCxn id="50" idx="6"/>
          </p:cNvCxnSpPr>
          <p:nvPr/>
        </p:nvCxnSpPr>
        <p:spPr>
          <a:xfrm flipH="1" flipV="1">
            <a:off x="9896481" y="18430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2" idx="3"/>
            <a:endCxn id="53" idx="7"/>
          </p:cNvCxnSpPr>
          <p:nvPr/>
        </p:nvCxnSpPr>
        <p:spPr>
          <a:xfrm flipH="1">
            <a:off x="10747502" y="19417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4" idx="1"/>
            <a:endCxn id="50" idx="5"/>
          </p:cNvCxnSpPr>
          <p:nvPr/>
        </p:nvCxnSpPr>
        <p:spPr>
          <a:xfrm flipH="1" flipV="1">
            <a:off x="9862330" y="19254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55" idx="2"/>
            <a:endCxn id="47" idx="5"/>
          </p:cNvCxnSpPr>
          <p:nvPr/>
        </p:nvCxnSpPr>
        <p:spPr>
          <a:xfrm flipH="1" flipV="1">
            <a:off x="8530452" y="30411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55" idx="6"/>
            <a:endCxn id="54" idx="3"/>
          </p:cNvCxnSpPr>
          <p:nvPr/>
        </p:nvCxnSpPr>
        <p:spPr>
          <a:xfrm flipV="1">
            <a:off x="10715020" y="30284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886132" y="13347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6711302" y="29966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6886132" y="41051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218959" y="41554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8381226" y="25184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8381226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9547192" y="13371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9737690" y="25077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10383890" y="40859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10467979" y="29966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11762941" y="28103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11712693" y="136705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2208836"/>
                <a:ext cx="4046108" cy="347403"/>
              </a:xfrm>
              <a:prstGeom prst="rect">
                <a:avLst/>
              </a:prstGeom>
              <a:blipFill rotWithShape="0">
                <a:blip r:embed="rId3"/>
                <a:stretch>
                  <a:fillRect l="-1355" r="-1657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2796561"/>
                <a:ext cx="2211635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82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87" y="3314381"/>
                <a:ext cx="2275559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/>
          <p:cNvSpPr/>
          <p:nvPr/>
        </p:nvSpPr>
        <p:spPr>
          <a:xfrm>
            <a:off x="4612500" y="2167892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=3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𝑠𝑢𝑝𝑝𝑜𝑟𝑡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1513071"/>
                <a:ext cx="2553520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16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nb(a)"/>
          <p:cNvSpPr/>
          <p:nvPr/>
        </p:nvSpPr>
        <p:spPr>
          <a:xfrm>
            <a:off x="8332578" y="1725422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nb(a)"/>
          <p:cNvSpPr/>
          <p:nvPr/>
        </p:nvSpPr>
        <p:spPr>
          <a:xfrm>
            <a:off x="8331372" y="2844546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nb(a)"/>
          <p:cNvSpPr/>
          <p:nvPr/>
        </p:nvSpPr>
        <p:spPr>
          <a:xfrm>
            <a:off x="7002782" y="2844524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nb(a)"/>
          <p:cNvSpPr/>
          <p:nvPr/>
        </p:nvSpPr>
        <p:spPr>
          <a:xfrm>
            <a:off x="7002561" y="3990153"/>
            <a:ext cx="233200" cy="233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nb(b)"/>
          <p:cNvSpPr/>
          <p:nvPr/>
        </p:nvSpPr>
        <p:spPr>
          <a:xfrm>
            <a:off x="6975210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nb(b)"/>
          <p:cNvSpPr/>
          <p:nvPr/>
        </p:nvSpPr>
        <p:spPr>
          <a:xfrm>
            <a:off x="8310999" y="1699745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nb(b)"/>
          <p:cNvSpPr/>
          <p:nvPr/>
        </p:nvSpPr>
        <p:spPr>
          <a:xfrm>
            <a:off x="8308618" y="2822304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nb(b)"/>
          <p:cNvSpPr/>
          <p:nvPr/>
        </p:nvSpPr>
        <p:spPr>
          <a:xfrm>
            <a:off x="6979972" y="3969567"/>
            <a:ext cx="280893" cy="2808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/>
              <p:cNvSpPr/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𝑅𝑒𝑚𝑜𝑣𝑒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9" name="矩形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6" y="4023298"/>
                <a:ext cx="1776512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4681416"/>
                <a:ext cx="33889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" y="5250035"/>
                <a:ext cx="868443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3-Truss"/>
          <p:cNvGrpSpPr/>
          <p:nvPr/>
        </p:nvGrpSpPr>
        <p:grpSpPr>
          <a:xfrm>
            <a:off x="6324601" y="1134670"/>
            <a:ext cx="5817152" cy="4070757"/>
            <a:chOff x="6451011" y="1134670"/>
            <a:chExt cx="5690741" cy="4070757"/>
          </a:xfrm>
        </p:grpSpPr>
        <p:sp>
          <p:nvSpPr>
            <p:cNvPr id="122" name="圆角矩形 121"/>
            <p:cNvSpPr/>
            <p:nvPr/>
          </p:nvSpPr>
          <p:spPr>
            <a:xfrm>
              <a:off x="6451011" y="1134670"/>
              <a:ext cx="5690741" cy="354674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802308" y="4743762"/>
              <a:ext cx="121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solidFill>
                    <a:schemeClr val="accent6"/>
                  </a:solidFill>
                </a:rPr>
                <a:t>3-Truss</a:t>
              </a:r>
              <a:endParaRPr lang="zh-CN" altLang="en-US" sz="2400" b="1" i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28" y="5250035"/>
                <a:ext cx="86844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/>
          <p:cNvSpPr txBox="1"/>
          <p:nvPr/>
        </p:nvSpPr>
        <p:spPr>
          <a:xfrm>
            <a:off x="11022868" y="35145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134875" y="32719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531201" y="36383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8836305" y="35620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111438" y="33582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910102" y="2924930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10013386" y="28965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1570870" y="224044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0550105" y="152303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368074" y="2007907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0988590" y="19954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920346" y="22935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431681" y="21124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993744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44088" y="15337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401655" y="269664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990931" y="22100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6990931" y="32471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400318" y="267632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561547" y="331062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324271" y="22226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906826" y="2037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877869" y="26506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77511" y="1913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018800" y="223659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877869" y="26294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0148079" y="3265900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9" name="直接连接符 78"/>
          <p:cNvCxnSpPr>
            <a:stCxn id="55" idx="1"/>
            <a:endCxn id="51" idx="5"/>
          </p:cNvCxnSpPr>
          <p:nvPr/>
        </p:nvCxnSpPr>
        <p:spPr>
          <a:xfrm flipH="1" flipV="1">
            <a:off x="9862330" y="30284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8111774" y="3362689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70" name="直接连接符 69"/>
          <p:cNvCxnSpPr>
            <a:stCxn id="49" idx="0"/>
            <a:endCxn id="47" idx="4"/>
          </p:cNvCxnSpPr>
          <p:nvPr/>
        </p:nvCxnSpPr>
        <p:spPr>
          <a:xfrm flipV="1">
            <a:off x="8433489" y="30753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8877869" y="2633777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66" name="直接连接符 65"/>
          <p:cNvCxnSpPr>
            <a:stCxn id="51" idx="2"/>
            <a:endCxn id="47" idx="6"/>
          </p:cNvCxnSpPr>
          <p:nvPr/>
        </p:nvCxnSpPr>
        <p:spPr>
          <a:xfrm flipH="1">
            <a:off x="8564603" y="29459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右箭头 155"/>
          <p:cNvSpPr/>
          <p:nvPr/>
        </p:nvSpPr>
        <p:spPr>
          <a:xfrm>
            <a:off x="1600587" y="5372100"/>
            <a:ext cx="342513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980758" y="4681416"/>
            <a:ext cx="1886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 using a queue</a:t>
            </a:r>
          </a:p>
        </p:txBody>
      </p:sp>
    </p:spTree>
    <p:extLst>
      <p:ext uri="{BB962C8B-B14F-4D97-AF65-F5344CB8AC3E}">
        <p14:creationId xmlns:p14="http://schemas.microsoft.com/office/powerpoint/2010/main" val="24494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  <p:bldP spid="120" grpId="0"/>
      <p:bldP spid="121" grpId="0"/>
      <p:bldP spid="125" grpId="0"/>
      <p:bldP spid="126" grpId="0"/>
      <p:bldP spid="126" grpId="1"/>
      <p:bldP spid="127" grpId="0"/>
      <p:bldP spid="128" grpId="0"/>
      <p:bldP spid="128" grpId="1"/>
      <p:bldP spid="129" grpId="0"/>
      <p:bldP spid="129" grpId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54" name="矩形 5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Comupte the support for edges in 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1.5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53" y="1613658"/>
                <a:ext cx="4650119" cy="1055225"/>
              </a:xfrm>
              <a:prstGeom prst="rect">
                <a:avLst/>
              </a:prstGeom>
              <a:blipFill rotWithShape="0">
                <a:blip r:embed="rId2"/>
                <a:stretch>
                  <a:fillRect l="-104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Sort all edges in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ascending order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of their support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𝑢𝑠𝑖𝑛𝑔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𝑏𝑖𝑛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𝑠𝑜𝑟𝑡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,kept in a arry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𝜜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27" y="3488930"/>
                <a:ext cx="624017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75" b="-23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/>
          <p:cNvSpPr/>
          <p:nvPr/>
        </p:nvSpPr>
        <p:spPr>
          <a:xfrm>
            <a:off x="4508539" y="5311370"/>
            <a:ext cx="3242746" cy="96128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Remove edges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not explicitly remove</a:t>
            </a:r>
          </a:p>
        </p:txBody>
      </p:sp>
    </p:spTree>
    <p:extLst>
      <p:ext uri="{BB962C8B-B14F-4D97-AF65-F5344CB8AC3E}">
        <p14:creationId xmlns:p14="http://schemas.microsoft.com/office/powerpoint/2010/main" val="4796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p:sp>
        <p:nvSpPr>
          <p:cNvPr id="105" name="椭圆 104"/>
          <p:cNvSpPr/>
          <p:nvPr/>
        </p:nvSpPr>
        <p:spPr>
          <a:xfrm>
            <a:off x="700130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7001304" y="230871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7001304" y="3458497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8331403" y="2308715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8331834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316889" y="34426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9663281" y="119301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9663281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11552200" y="120927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10548453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1552200" y="229595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0481820" y="3394638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17" name="直接连接符 116"/>
          <p:cNvCxnSpPr>
            <a:stCxn id="107" idx="0"/>
            <a:endCxn id="106" idx="4"/>
          </p:cNvCxnSpPr>
          <p:nvPr/>
        </p:nvCxnSpPr>
        <p:spPr>
          <a:xfrm flipV="1">
            <a:off x="7117904" y="2541916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6" idx="0"/>
            <a:endCxn id="105" idx="4"/>
          </p:cNvCxnSpPr>
          <p:nvPr/>
        </p:nvCxnSpPr>
        <p:spPr>
          <a:xfrm flipV="1">
            <a:off x="7117904" y="1426211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90"/>
          <p:cNvCxnSpPr>
            <a:stCxn id="107" idx="2"/>
            <a:endCxn id="105" idx="2"/>
          </p:cNvCxnSpPr>
          <p:nvPr/>
        </p:nvCxnSpPr>
        <p:spPr>
          <a:xfrm rot="10800000">
            <a:off x="7001304" y="1309611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05" idx="6"/>
          </p:cNvCxnSpPr>
          <p:nvPr/>
        </p:nvCxnSpPr>
        <p:spPr>
          <a:xfrm flipH="1">
            <a:off x="7234504" y="1309611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08" idx="2"/>
            <a:endCxn id="106" idx="6"/>
          </p:cNvCxnSpPr>
          <p:nvPr/>
        </p:nvCxnSpPr>
        <p:spPr>
          <a:xfrm flipH="1">
            <a:off x="7234504" y="2425315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08" idx="3"/>
            <a:endCxn id="107" idx="6"/>
          </p:cNvCxnSpPr>
          <p:nvPr/>
        </p:nvCxnSpPr>
        <p:spPr>
          <a:xfrm flipH="1">
            <a:off x="7234504" y="2507764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108" idx="0"/>
            <a:endCxn id="109" idx="4"/>
          </p:cNvCxnSpPr>
          <p:nvPr/>
        </p:nvCxnSpPr>
        <p:spPr>
          <a:xfrm flipV="1">
            <a:off x="8448003" y="1426211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8" idx="1"/>
            <a:endCxn id="105" idx="5"/>
          </p:cNvCxnSpPr>
          <p:nvPr/>
        </p:nvCxnSpPr>
        <p:spPr>
          <a:xfrm flipH="1" flipV="1">
            <a:off x="7200353" y="1392060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endCxn id="106" idx="7"/>
          </p:cNvCxnSpPr>
          <p:nvPr/>
        </p:nvCxnSpPr>
        <p:spPr>
          <a:xfrm flipH="1">
            <a:off x="7200353" y="1379781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endCxn id="107" idx="7"/>
          </p:cNvCxnSpPr>
          <p:nvPr/>
        </p:nvCxnSpPr>
        <p:spPr>
          <a:xfrm flipH="1">
            <a:off x="7200353" y="1442476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1" idx="2"/>
            <a:endCxn id="109" idx="6"/>
          </p:cNvCxnSpPr>
          <p:nvPr/>
        </p:nvCxnSpPr>
        <p:spPr>
          <a:xfrm flipH="1">
            <a:off x="8565034" y="1309611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112" idx="1"/>
            <a:endCxn id="109" idx="5"/>
          </p:cNvCxnSpPr>
          <p:nvPr/>
        </p:nvCxnSpPr>
        <p:spPr>
          <a:xfrm flipH="1" flipV="1">
            <a:off x="8530883" y="1392060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112" idx="0"/>
            <a:endCxn id="111" idx="4"/>
          </p:cNvCxnSpPr>
          <p:nvPr/>
        </p:nvCxnSpPr>
        <p:spPr>
          <a:xfrm flipV="1">
            <a:off x="9779881" y="1426211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0" idx="7"/>
            <a:endCxn id="112" idx="3"/>
          </p:cNvCxnSpPr>
          <p:nvPr/>
        </p:nvCxnSpPr>
        <p:spPr>
          <a:xfrm flipV="1">
            <a:off x="8515938" y="2495000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4" idx="1"/>
            <a:endCxn id="111" idx="5"/>
          </p:cNvCxnSpPr>
          <p:nvPr/>
        </p:nvCxnSpPr>
        <p:spPr>
          <a:xfrm flipH="1" flipV="1">
            <a:off x="9862330" y="1392060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4" idx="2"/>
            <a:endCxn id="112" idx="6"/>
          </p:cNvCxnSpPr>
          <p:nvPr/>
        </p:nvCxnSpPr>
        <p:spPr>
          <a:xfrm flipH="1">
            <a:off x="9896481" y="2412551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15" idx="2"/>
            <a:endCxn id="114" idx="6"/>
          </p:cNvCxnSpPr>
          <p:nvPr/>
        </p:nvCxnSpPr>
        <p:spPr>
          <a:xfrm flipH="1">
            <a:off x="10781653" y="2412551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5" idx="0"/>
            <a:endCxn id="113" idx="4"/>
          </p:cNvCxnSpPr>
          <p:nvPr/>
        </p:nvCxnSpPr>
        <p:spPr>
          <a:xfrm flipV="1">
            <a:off x="11668800" y="1442476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3" idx="2"/>
            <a:endCxn id="111" idx="6"/>
          </p:cNvCxnSpPr>
          <p:nvPr/>
        </p:nvCxnSpPr>
        <p:spPr>
          <a:xfrm flipH="1" flipV="1">
            <a:off x="9896481" y="1309611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3" idx="3"/>
            <a:endCxn id="114" idx="7"/>
          </p:cNvCxnSpPr>
          <p:nvPr/>
        </p:nvCxnSpPr>
        <p:spPr>
          <a:xfrm flipH="1">
            <a:off x="10747502" y="1408325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15" idx="1"/>
            <a:endCxn id="111" idx="5"/>
          </p:cNvCxnSpPr>
          <p:nvPr/>
        </p:nvCxnSpPr>
        <p:spPr>
          <a:xfrm flipH="1" flipV="1">
            <a:off x="9862330" y="1392060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6" idx="2"/>
            <a:endCxn id="108" idx="5"/>
          </p:cNvCxnSpPr>
          <p:nvPr/>
        </p:nvCxnSpPr>
        <p:spPr>
          <a:xfrm flipH="1" flipV="1">
            <a:off x="8530452" y="2507764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16" idx="6"/>
            <a:endCxn id="115" idx="3"/>
          </p:cNvCxnSpPr>
          <p:nvPr/>
        </p:nvCxnSpPr>
        <p:spPr>
          <a:xfrm flipV="1">
            <a:off x="10715020" y="2495000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6886132" y="801325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a</a:t>
            </a:r>
            <a:endParaRPr lang="zh-CN" altLang="en-US" sz="2400" i="1" dirty="0"/>
          </a:p>
        </p:txBody>
      </p:sp>
      <p:sp>
        <p:nvSpPr>
          <p:cNvPr id="141" name="文本框 140"/>
          <p:cNvSpPr txBox="1"/>
          <p:nvPr/>
        </p:nvSpPr>
        <p:spPr>
          <a:xfrm>
            <a:off x="6711302" y="2463216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b</a:t>
            </a:r>
            <a:endParaRPr lang="zh-CN" altLang="en-US" sz="2400" i="1" dirty="0"/>
          </a:p>
        </p:txBody>
      </p:sp>
      <p:sp>
        <p:nvSpPr>
          <p:cNvPr id="142" name="文本框 141"/>
          <p:cNvSpPr txBox="1"/>
          <p:nvPr/>
        </p:nvSpPr>
        <p:spPr>
          <a:xfrm>
            <a:off x="6886132" y="3571722"/>
            <a:ext cx="46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c</a:t>
            </a:r>
            <a:endParaRPr lang="zh-CN" altLang="en-US" sz="2400" i="1" dirty="0"/>
          </a:p>
        </p:txBody>
      </p:sp>
      <p:sp>
        <p:nvSpPr>
          <p:cNvPr id="143" name="文本框 142"/>
          <p:cNvSpPr txBox="1"/>
          <p:nvPr/>
        </p:nvSpPr>
        <p:spPr>
          <a:xfrm>
            <a:off x="8218959" y="3622074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L</a:t>
            </a:r>
            <a:endParaRPr lang="zh-CN" altLang="en-US" sz="24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8381226" y="1985037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d</a:t>
            </a:r>
            <a:endParaRPr lang="zh-CN" altLang="en-US" sz="2400" i="1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381226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e</a:t>
            </a:r>
            <a:endParaRPr lang="zh-CN" altLang="en-US" sz="24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547192" y="8037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f</a:t>
            </a:r>
            <a:endParaRPr lang="zh-CN" altLang="en-US" sz="2400" i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9737690" y="197434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g</a:t>
            </a:r>
            <a:endParaRPr lang="zh-CN" altLang="en-US" sz="2400" i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0383890" y="3552531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k</a:t>
            </a:r>
            <a:endParaRPr lang="zh-CN" altLang="en-US" sz="2400" i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467979" y="2463216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h</a:t>
            </a:r>
            <a:endParaRPr lang="zh-CN" altLang="en-US" sz="24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1022868" y="298119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0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134875" y="273853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531201" y="31049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36305" y="3028672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11438" y="282483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0013386" y="2363168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0368074" y="989636"/>
            <a:ext cx="1631855" cy="1771226"/>
            <a:chOff x="10368074" y="1523036"/>
            <a:chExt cx="1631855" cy="1771226"/>
          </a:xfrm>
        </p:grpSpPr>
        <p:sp>
          <p:nvSpPr>
            <p:cNvPr id="155" name="文本框 154"/>
            <p:cNvSpPr txBox="1"/>
            <p:nvPr/>
          </p:nvSpPr>
          <p:spPr>
            <a:xfrm>
              <a:off x="10910102" y="2924930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570870" y="224044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0550105" y="152303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10368074" y="2007907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0988590" y="199543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2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9920346" y="176018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3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431681" y="1579059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8993744" y="1000316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1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324271" y="1689251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4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8906826" y="1504585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FF0000"/>
                </a:solidFill>
              </a:rPr>
              <a:t>2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6401655" y="1000316"/>
            <a:ext cx="2046204" cy="2146244"/>
            <a:chOff x="6401655" y="1533716"/>
            <a:chExt cx="2046204" cy="21462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544088" y="1533716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6401655" y="269664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990931" y="22100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6990931" y="324711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7400318" y="2676323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7561547" y="3310628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7677511" y="1913181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8018800" y="2236592"/>
              <a:ext cx="42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0000"/>
                  </a:solidFill>
                </a:rPr>
                <a:t>3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76" name="直接连接符 175"/>
          <p:cNvCxnSpPr>
            <a:stCxn id="110" idx="0"/>
            <a:endCxn id="108" idx="4"/>
          </p:cNvCxnSpPr>
          <p:nvPr/>
        </p:nvCxnSpPr>
        <p:spPr>
          <a:xfrm flipV="1">
            <a:off x="8433489" y="2541915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格 1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91370" y="4899192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1600" t="-8065" r="-503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1" name="文本框 180"/>
          <p:cNvSpPr txBox="1"/>
          <p:nvPr/>
        </p:nvSpPr>
        <p:spPr>
          <a:xfrm>
            <a:off x="5354354" y="4892913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82" name="文本框 181"/>
          <p:cNvSpPr txBox="1"/>
          <p:nvPr/>
        </p:nvSpPr>
        <p:spPr>
          <a:xfrm>
            <a:off x="11657370" y="2315563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i</a:t>
            </a:r>
            <a:endParaRPr lang="zh-CN" altLang="en-US" sz="2400" i="1" dirty="0"/>
          </a:p>
        </p:txBody>
      </p:sp>
      <p:sp>
        <p:nvSpPr>
          <p:cNvPr id="183" name="文本框 182"/>
          <p:cNvSpPr txBox="1"/>
          <p:nvPr/>
        </p:nvSpPr>
        <p:spPr>
          <a:xfrm>
            <a:off x="11657370" y="803508"/>
            <a:ext cx="42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j</a:t>
            </a:r>
            <a:endParaRPr lang="zh-CN" altLang="en-US" sz="2400" i="1" dirty="0"/>
          </a:p>
        </p:txBody>
      </p:sp>
      <p:sp>
        <p:nvSpPr>
          <p:cNvPr id="184" name="文本框 183"/>
          <p:cNvSpPr txBox="1"/>
          <p:nvPr/>
        </p:nvSpPr>
        <p:spPr>
          <a:xfrm>
            <a:off x="3968965" y="1397823"/>
            <a:ext cx="745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k=2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8" y="1399806"/>
                <a:ext cx="338894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/>
              <p:cNvSpPr txBox="1"/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8" y="2126456"/>
                <a:ext cx="145866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3766" t="-2000" r="-585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文本框 187"/>
          <p:cNvSpPr txBox="1"/>
          <p:nvPr/>
        </p:nvSpPr>
        <p:spPr>
          <a:xfrm>
            <a:off x="563038" y="2670068"/>
            <a:ext cx="745285" cy="400110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k=3</a:t>
            </a:r>
            <a:endParaRPr lang="zh-CN" altLang="en-US" sz="2000" dirty="0"/>
          </a:p>
        </p:txBody>
      </p:sp>
      <p:sp>
        <p:nvSpPr>
          <p:cNvPr id="195" name="下箭头 194"/>
          <p:cNvSpPr/>
          <p:nvPr/>
        </p:nvSpPr>
        <p:spPr>
          <a:xfrm>
            <a:off x="6203336" y="4480965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k-class"/>
          <p:cNvGrpSpPr/>
          <p:nvPr/>
        </p:nvGrpSpPr>
        <p:grpSpPr>
          <a:xfrm>
            <a:off x="447047" y="2650572"/>
            <a:ext cx="3208227" cy="712827"/>
            <a:chOff x="447047" y="2710732"/>
            <a:chExt cx="3208227" cy="712827"/>
          </a:xfrm>
        </p:grpSpPr>
        <p:sp>
          <p:nvSpPr>
            <p:cNvPr id="202" name="文本框 201"/>
            <p:cNvSpPr txBox="1"/>
            <p:nvPr/>
          </p:nvSpPr>
          <p:spPr>
            <a:xfrm>
              <a:off x="447047" y="2710732"/>
              <a:ext cx="964294" cy="400110"/>
            </a:xfrm>
            <a:prstGeom prst="rect">
              <a:avLst/>
            </a:prstGeom>
            <a:solidFill>
              <a:srgbClr val="D0CEC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FF0000"/>
                  </a:solidFill>
                </a:rPr>
                <a:t>k-class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: 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3" y="3146560"/>
                  <a:ext cx="30923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65" t="-2174" r="-2362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nb(b)"/>
          <p:cNvSpPr/>
          <p:nvPr/>
        </p:nvSpPr>
        <p:spPr>
          <a:xfrm>
            <a:off x="8310207" y="2287378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nb(b)"/>
          <p:cNvSpPr/>
          <p:nvPr/>
        </p:nvSpPr>
        <p:spPr>
          <a:xfrm>
            <a:off x="10457972" y="3370790"/>
            <a:ext cx="280893" cy="28089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509" y="2714424"/>
                <a:ext cx="1299650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103" r="-422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/>
              <p:cNvSpPr/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矩形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72" y="2668431"/>
                <a:ext cx="147405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18" y="2733653"/>
                <a:ext cx="250068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9512" r="-1951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nb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302739"/>
                <a:ext cx="195072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3" y="3930402"/>
                <a:ext cx="3181127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480965"/>
                <a:ext cx="33034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3" y="4958175"/>
                <a:ext cx="33034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877869" y="2117213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1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7" name="直接连接符 176"/>
          <p:cNvCxnSpPr>
            <a:stCxn id="112" idx="2"/>
            <a:endCxn id="108" idx="6"/>
          </p:cNvCxnSpPr>
          <p:nvPr/>
        </p:nvCxnSpPr>
        <p:spPr>
          <a:xfrm flipH="1">
            <a:off x="8564603" y="2412551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0147939" y="2738532"/>
            <a:ext cx="429059" cy="369332"/>
          </a:xfrm>
          <a:prstGeom prst="rect">
            <a:avLst/>
          </a:prstGeom>
          <a:solidFill>
            <a:srgbClr val="D0CEC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00B050"/>
                </a:solidFill>
              </a:rPr>
              <a:t>0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cxnSp>
        <p:nvCxnSpPr>
          <p:cNvPr id="175" name="直接连接符 174"/>
          <p:cNvCxnSpPr>
            <a:stCxn id="116" idx="1"/>
            <a:endCxn id="112" idx="5"/>
          </p:cNvCxnSpPr>
          <p:nvPr/>
        </p:nvCxnSpPr>
        <p:spPr>
          <a:xfrm flipH="1" flipV="1">
            <a:off x="9862330" y="2495000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lv 圆"/>
          <p:cNvSpPr/>
          <p:nvPr/>
        </p:nvSpPr>
        <p:spPr>
          <a:xfrm>
            <a:off x="7477377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lv 圆"/>
          <p:cNvSpPr/>
          <p:nvPr/>
        </p:nvSpPr>
        <p:spPr>
          <a:xfrm>
            <a:off x="8999318" y="4787392"/>
            <a:ext cx="611152" cy="6111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 rot="1474100">
            <a:off x="3470194" y="3718203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Efficient ?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 rot="19796546">
            <a:off x="3907901" y="4667582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solidFill>
                <a:schemeClr val="accent5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5660152"/>
                <a:ext cx="152599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3200" t="-4000" r="-56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  <p:sp>
        <p:nvSpPr>
          <p:cNvPr id="4" name="矩形 3"/>
          <p:cNvSpPr/>
          <p:nvPr/>
        </p:nvSpPr>
        <p:spPr>
          <a:xfrm>
            <a:off x="5688658" y="4099905"/>
            <a:ext cx="249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not explicitly remove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8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612 0.0004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185" grpId="0"/>
      <p:bldP spid="187" grpId="0"/>
      <p:bldP spid="188" grpId="0" animBg="1"/>
      <p:bldP spid="195" grpId="0" animBg="1"/>
      <p:bldP spid="195" grpId="1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89" grpId="0" animBg="1"/>
      <p:bldP spid="190" grpId="0" animBg="1"/>
      <p:bldP spid="191" grpId="0"/>
      <p:bldP spid="192" grpId="0"/>
      <p:bldP spid="193" grpId="0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3026099" y="508085"/>
            <a:ext cx="3762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 Improved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0" name="表格 9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9128" y="4071877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6410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8860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71429" t="-8065" r="-41292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...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02055" t="-8065" r="-8698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1" name="文本框 100"/>
          <p:cNvSpPr txBox="1"/>
          <p:nvPr/>
        </p:nvSpPr>
        <p:spPr>
          <a:xfrm>
            <a:off x="948716" y="4093184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表格 10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39128" y="4947640"/>
              <a:ext cx="610856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8091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462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0" t="-8065" r="-704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65" r="-59841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75000" t="-8065" r="-42361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2400" t="-8065" r="-3024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/>
                              </a:solidFill>
                            </a:rPr>
                            <a:t>...</a:t>
                          </a:r>
                          <a:endParaRPr lang="zh-CN" altLang="en-US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7619" t="-8065" r="-10079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03200" t="-8065" r="-160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3" name="文本框 102"/>
          <p:cNvSpPr txBox="1"/>
          <p:nvPr/>
        </p:nvSpPr>
        <p:spPr>
          <a:xfrm>
            <a:off x="578202" y="4938274"/>
            <a:ext cx="131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Hashtable</a:t>
            </a:r>
            <a:endParaRPr lang="zh-CN" altLang="en-US" sz="2000" dirty="0"/>
          </a:p>
        </p:txBody>
      </p:sp>
      <p:sp>
        <p:nvSpPr>
          <p:cNvPr id="104" name="下箭头 103"/>
          <p:cNvSpPr/>
          <p:nvPr/>
        </p:nvSpPr>
        <p:spPr>
          <a:xfrm>
            <a:off x="2988982" y="3726856"/>
            <a:ext cx="215900" cy="30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373702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00104" y="2896867"/>
              <a:ext cx="3817850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89397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63316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76357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1600" t="-8065" r="-3032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1429" t="-8065" r="-1578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4" name="文本框 133"/>
          <p:cNvSpPr txBox="1"/>
          <p:nvPr/>
        </p:nvSpPr>
        <p:spPr>
          <a:xfrm>
            <a:off x="948716" y="2867597"/>
            <a:ext cx="572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Bin</a:t>
            </a:r>
            <a:endParaRPr lang="zh-CN" altLang="en-US" sz="2000" dirty="0"/>
          </a:p>
        </p:txBody>
      </p:sp>
      <p:cxnSp>
        <p:nvCxnSpPr>
          <p:cNvPr id="152" name="直接箭头连接符 151"/>
          <p:cNvCxnSpPr/>
          <p:nvPr/>
        </p:nvCxnSpPr>
        <p:spPr>
          <a:xfrm flipH="1">
            <a:off x="2373702" y="3267707"/>
            <a:ext cx="1106824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>
            <a:off x="3362960" y="3267707"/>
            <a:ext cx="974323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229004" y="3267707"/>
            <a:ext cx="279391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740979" y="3267707"/>
            <a:ext cx="95885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5907299" y="3267707"/>
            <a:ext cx="325390" cy="761505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7" name="lv 圆"/>
          <p:cNvSpPr/>
          <p:nvPr/>
        </p:nvSpPr>
        <p:spPr>
          <a:xfrm>
            <a:off x="3658474" y="3987663"/>
            <a:ext cx="708689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v 圆"/>
          <p:cNvSpPr/>
          <p:nvPr/>
        </p:nvSpPr>
        <p:spPr>
          <a:xfrm>
            <a:off x="5108033" y="3987663"/>
            <a:ext cx="719918" cy="53146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4821008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V="1">
            <a:off x="6218553" y="4519123"/>
            <a:ext cx="1633" cy="358228"/>
          </a:xfrm>
          <a:prstGeom prst="straightConnector1">
            <a:avLst/>
          </a:prstGeom>
          <a:ln w="15875">
            <a:solidFill>
              <a:srgbClr val="7030A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nb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3" y="831250"/>
                <a:ext cx="3181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/>
          <p:cNvSpPr/>
          <p:nvPr/>
        </p:nvSpPr>
        <p:spPr>
          <a:xfrm>
            <a:off x="8844283" y="1776097"/>
            <a:ext cx="1075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</a:rPr>
              <a:t>Reorder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8539485" y="987763"/>
            <a:ext cx="147316" cy="1066976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35299" y="508085"/>
            <a:ext cx="196720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OurSolution</a:t>
            </a:r>
          </a:p>
        </p:txBody>
      </p:sp>
    </p:spTree>
    <p:extLst>
      <p:ext uri="{BB962C8B-B14F-4D97-AF65-F5344CB8AC3E}">
        <p14:creationId xmlns:p14="http://schemas.microsoft.com/office/powerpoint/2010/main" val="1354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34" grpId="0"/>
      <p:bldP spid="157" grpId="0" animBg="1"/>
      <p:bldP spid="158" grpId="0" animBg="1"/>
      <p:bldP spid="161" grpId="0"/>
      <p:bldP spid="162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185314" y="345266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85314" y="456837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85314" y="5718152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15413" y="4568370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15844" y="345266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00899" y="570228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47291" y="345266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47291" y="455560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36210" y="3468931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32463" y="455560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736210" y="4555606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665830" y="5654293"/>
            <a:ext cx="233200" cy="2332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i="1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5" idx="0"/>
            <a:endCxn id="4" idx="4"/>
          </p:cNvCxnSpPr>
          <p:nvPr/>
        </p:nvCxnSpPr>
        <p:spPr>
          <a:xfrm flipV="1">
            <a:off x="4301914" y="4801571"/>
            <a:ext cx="0" cy="91658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0"/>
            <a:endCxn id="3" idx="4"/>
          </p:cNvCxnSpPr>
          <p:nvPr/>
        </p:nvCxnSpPr>
        <p:spPr>
          <a:xfrm flipV="1">
            <a:off x="4301914" y="3685866"/>
            <a:ext cx="0" cy="88250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90"/>
          <p:cNvCxnSpPr>
            <a:stCxn id="5" idx="2"/>
            <a:endCxn id="3" idx="2"/>
          </p:cNvCxnSpPr>
          <p:nvPr/>
        </p:nvCxnSpPr>
        <p:spPr>
          <a:xfrm rot="10800000">
            <a:off x="4185314" y="3569266"/>
            <a:ext cx="12700" cy="2265486"/>
          </a:xfrm>
          <a:prstGeom prst="curvedConnector3">
            <a:avLst>
              <a:gd name="adj1" fmla="val 1800000"/>
            </a:avLst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3" idx="6"/>
          </p:cNvCxnSpPr>
          <p:nvPr/>
        </p:nvCxnSpPr>
        <p:spPr>
          <a:xfrm flipH="1">
            <a:off x="4418514" y="3569266"/>
            <a:ext cx="1097330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2"/>
            <a:endCxn id="4" idx="6"/>
          </p:cNvCxnSpPr>
          <p:nvPr/>
        </p:nvCxnSpPr>
        <p:spPr>
          <a:xfrm flipH="1">
            <a:off x="4418514" y="4684970"/>
            <a:ext cx="1096899" cy="1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5" idx="6"/>
          </p:cNvCxnSpPr>
          <p:nvPr/>
        </p:nvCxnSpPr>
        <p:spPr>
          <a:xfrm flipH="1">
            <a:off x="4418514" y="4767419"/>
            <a:ext cx="1131050" cy="1067333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0"/>
            <a:endCxn id="7" idx="4"/>
          </p:cNvCxnSpPr>
          <p:nvPr/>
        </p:nvCxnSpPr>
        <p:spPr>
          <a:xfrm flipV="1">
            <a:off x="5632013" y="3685866"/>
            <a:ext cx="431" cy="88250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1"/>
            <a:endCxn id="3" idx="5"/>
          </p:cNvCxnSpPr>
          <p:nvPr/>
        </p:nvCxnSpPr>
        <p:spPr>
          <a:xfrm flipH="1" flipV="1">
            <a:off x="4384363" y="3651715"/>
            <a:ext cx="1165201" cy="95080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4" idx="7"/>
          </p:cNvCxnSpPr>
          <p:nvPr/>
        </p:nvCxnSpPr>
        <p:spPr>
          <a:xfrm flipH="1">
            <a:off x="4384363" y="3639436"/>
            <a:ext cx="1116536" cy="96308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5" idx="7"/>
          </p:cNvCxnSpPr>
          <p:nvPr/>
        </p:nvCxnSpPr>
        <p:spPr>
          <a:xfrm flipH="1">
            <a:off x="4384363" y="3702131"/>
            <a:ext cx="1163532" cy="205017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2"/>
            <a:endCxn id="6" idx="6"/>
          </p:cNvCxnSpPr>
          <p:nvPr/>
        </p:nvCxnSpPr>
        <p:spPr>
          <a:xfrm flipH="1">
            <a:off x="5748613" y="4672206"/>
            <a:ext cx="1098678" cy="1276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  <a:endCxn id="7" idx="6"/>
          </p:cNvCxnSpPr>
          <p:nvPr/>
        </p:nvCxnSpPr>
        <p:spPr>
          <a:xfrm flipH="1">
            <a:off x="5749044" y="3569266"/>
            <a:ext cx="109824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1"/>
            <a:endCxn id="7" idx="5"/>
          </p:cNvCxnSpPr>
          <p:nvPr/>
        </p:nvCxnSpPr>
        <p:spPr>
          <a:xfrm flipH="1" flipV="1">
            <a:off x="5714893" y="3651715"/>
            <a:ext cx="1166549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0"/>
            <a:endCxn id="9" idx="4"/>
          </p:cNvCxnSpPr>
          <p:nvPr/>
        </p:nvCxnSpPr>
        <p:spPr>
          <a:xfrm flipV="1">
            <a:off x="6963891" y="3685866"/>
            <a:ext cx="0" cy="86974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" idx="0"/>
            <a:endCxn id="6" idx="4"/>
          </p:cNvCxnSpPr>
          <p:nvPr/>
        </p:nvCxnSpPr>
        <p:spPr>
          <a:xfrm flipV="1">
            <a:off x="5617499" y="4801570"/>
            <a:ext cx="14514" cy="900716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7"/>
            <a:endCxn id="10" idx="3"/>
          </p:cNvCxnSpPr>
          <p:nvPr/>
        </p:nvCxnSpPr>
        <p:spPr>
          <a:xfrm flipV="1">
            <a:off x="5699948" y="4754655"/>
            <a:ext cx="1181494" cy="98178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1"/>
            <a:endCxn id="9" idx="5"/>
          </p:cNvCxnSpPr>
          <p:nvPr/>
        </p:nvCxnSpPr>
        <p:spPr>
          <a:xfrm flipH="1" flipV="1">
            <a:off x="7046340" y="3651715"/>
            <a:ext cx="720274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2"/>
            <a:endCxn id="10" idx="6"/>
          </p:cNvCxnSpPr>
          <p:nvPr/>
        </p:nvCxnSpPr>
        <p:spPr>
          <a:xfrm flipH="1">
            <a:off x="7080491" y="4672206"/>
            <a:ext cx="651972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2" idx="6"/>
          </p:cNvCxnSpPr>
          <p:nvPr/>
        </p:nvCxnSpPr>
        <p:spPr>
          <a:xfrm flipH="1">
            <a:off x="7965663" y="4672206"/>
            <a:ext cx="770547" cy="0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3" idx="0"/>
            <a:endCxn id="11" idx="4"/>
          </p:cNvCxnSpPr>
          <p:nvPr/>
        </p:nvCxnSpPr>
        <p:spPr>
          <a:xfrm flipV="1">
            <a:off x="8852810" y="3702131"/>
            <a:ext cx="0" cy="85347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1" idx="2"/>
            <a:endCxn id="9" idx="6"/>
          </p:cNvCxnSpPr>
          <p:nvPr/>
        </p:nvCxnSpPr>
        <p:spPr>
          <a:xfrm flipH="1" flipV="1">
            <a:off x="7080491" y="3569266"/>
            <a:ext cx="1655719" cy="16265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1" idx="3"/>
            <a:endCxn id="12" idx="7"/>
          </p:cNvCxnSpPr>
          <p:nvPr/>
        </p:nvCxnSpPr>
        <p:spPr>
          <a:xfrm flipH="1">
            <a:off x="7931512" y="3667980"/>
            <a:ext cx="838849" cy="921777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1"/>
            <a:endCxn id="9" idx="5"/>
          </p:cNvCxnSpPr>
          <p:nvPr/>
        </p:nvCxnSpPr>
        <p:spPr>
          <a:xfrm flipH="1" flipV="1">
            <a:off x="7046340" y="3651715"/>
            <a:ext cx="1724021" cy="93804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1"/>
            <a:endCxn id="10" idx="5"/>
          </p:cNvCxnSpPr>
          <p:nvPr/>
        </p:nvCxnSpPr>
        <p:spPr>
          <a:xfrm flipH="1" flipV="1">
            <a:off x="7046340" y="4754655"/>
            <a:ext cx="653641" cy="933789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4" idx="2"/>
            <a:endCxn id="6" idx="5"/>
          </p:cNvCxnSpPr>
          <p:nvPr/>
        </p:nvCxnSpPr>
        <p:spPr>
          <a:xfrm flipH="1" flipV="1">
            <a:off x="5714462" y="4767419"/>
            <a:ext cx="1951368" cy="1003474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3" idx="3"/>
          </p:cNvCxnSpPr>
          <p:nvPr/>
        </p:nvCxnSpPr>
        <p:spPr>
          <a:xfrm flipV="1">
            <a:off x="7899030" y="4754655"/>
            <a:ext cx="871331" cy="1016238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>
            <a:off x="3673942" y="3386897"/>
            <a:ext cx="2486299" cy="2760098"/>
          </a:xfrm>
          <a:custGeom>
            <a:avLst/>
            <a:gdLst>
              <a:gd name="connsiteX0" fmla="*/ 163272 w 2486299"/>
              <a:gd name="connsiteY0" fmla="*/ 434485 h 3370143"/>
              <a:gd name="connsiteX1" fmla="*/ 206815 w 2486299"/>
              <a:gd name="connsiteY1" fmla="*/ 3079714 h 3370143"/>
              <a:gd name="connsiteX2" fmla="*/ 2351301 w 2486299"/>
              <a:gd name="connsiteY2" fmla="*/ 3221228 h 3370143"/>
              <a:gd name="connsiteX3" fmla="*/ 2122701 w 2486299"/>
              <a:gd name="connsiteY3" fmla="*/ 2361256 h 3370143"/>
              <a:gd name="connsiteX4" fmla="*/ 968815 w 2486299"/>
              <a:gd name="connsiteY4" fmla="*/ 2263285 h 3370143"/>
              <a:gd name="connsiteX5" fmla="*/ 903501 w 2486299"/>
              <a:gd name="connsiteY5" fmla="*/ 184114 h 3370143"/>
              <a:gd name="connsiteX6" fmla="*/ 163272 w 2486299"/>
              <a:gd name="connsiteY6" fmla="*/ 434485 h 337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299" h="3370143">
                <a:moveTo>
                  <a:pt x="163272" y="434485"/>
                </a:moveTo>
                <a:cubicBezTo>
                  <a:pt x="47158" y="917085"/>
                  <a:pt x="-157857" y="2615257"/>
                  <a:pt x="206815" y="3079714"/>
                </a:cubicBezTo>
                <a:cubicBezTo>
                  <a:pt x="571487" y="3544171"/>
                  <a:pt x="2031987" y="3340971"/>
                  <a:pt x="2351301" y="3221228"/>
                </a:cubicBezTo>
                <a:cubicBezTo>
                  <a:pt x="2670615" y="3101485"/>
                  <a:pt x="2353115" y="2520913"/>
                  <a:pt x="2122701" y="2361256"/>
                </a:cubicBezTo>
                <a:cubicBezTo>
                  <a:pt x="1892287" y="2201599"/>
                  <a:pt x="1172015" y="2626142"/>
                  <a:pt x="968815" y="2263285"/>
                </a:cubicBezTo>
                <a:cubicBezTo>
                  <a:pt x="765615" y="1900428"/>
                  <a:pt x="1030501" y="492543"/>
                  <a:pt x="903501" y="184114"/>
                </a:cubicBezTo>
                <a:cubicBezTo>
                  <a:pt x="776501" y="-124315"/>
                  <a:pt x="279386" y="-48115"/>
                  <a:pt x="163272" y="43448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271510" y="3278868"/>
            <a:ext cx="1926105" cy="15988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7277525" y="3024010"/>
            <a:ext cx="1979998" cy="3019289"/>
          </a:xfrm>
          <a:custGeom>
            <a:avLst/>
            <a:gdLst>
              <a:gd name="connsiteX0" fmla="*/ 565632 w 1979998"/>
              <a:gd name="connsiteY0" fmla="*/ 253459 h 3019289"/>
              <a:gd name="connsiteX1" fmla="*/ 21346 w 1979998"/>
              <a:gd name="connsiteY1" fmla="*/ 2866031 h 3019289"/>
              <a:gd name="connsiteX2" fmla="*/ 1251432 w 1979998"/>
              <a:gd name="connsiteY2" fmla="*/ 2572116 h 3019289"/>
              <a:gd name="connsiteX3" fmla="*/ 1937232 w 1979998"/>
              <a:gd name="connsiteY3" fmla="*/ 1407345 h 3019289"/>
              <a:gd name="connsiteX4" fmla="*/ 1763061 w 1979998"/>
              <a:gd name="connsiteY4" fmla="*/ 231688 h 3019289"/>
              <a:gd name="connsiteX5" fmla="*/ 565632 w 1979998"/>
              <a:gd name="connsiteY5" fmla="*/ 253459 h 301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998" h="3019289">
                <a:moveTo>
                  <a:pt x="565632" y="253459"/>
                </a:moveTo>
                <a:cubicBezTo>
                  <a:pt x="275346" y="692516"/>
                  <a:pt x="-92954" y="2479588"/>
                  <a:pt x="21346" y="2866031"/>
                </a:cubicBezTo>
                <a:cubicBezTo>
                  <a:pt x="135646" y="3252474"/>
                  <a:pt x="932118" y="2815230"/>
                  <a:pt x="1251432" y="2572116"/>
                </a:cubicBezTo>
                <a:cubicBezTo>
                  <a:pt x="1570746" y="2329002"/>
                  <a:pt x="1851961" y="1797416"/>
                  <a:pt x="1937232" y="1407345"/>
                </a:cubicBezTo>
                <a:cubicBezTo>
                  <a:pt x="2022503" y="1017274"/>
                  <a:pt x="1988032" y="424002"/>
                  <a:pt x="1763061" y="231688"/>
                </a:cubicBezTo>
                <a:cubicBezTo>
                  <a:pt x="1538090" y="39374"/>
                  <a:pt x="855918" y="-185598"/>
                  <a:pt x="565632" y="25345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94083" y="1041149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Bottom-up truss decomposition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394083" y="2231703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Top-down truss decomposition</a:t>
            </a:r>
            <a:endParaRPr lang="zh-CN" altLang="en-US" sz="2400" dirty="0"/>
          </a:p>
        </p:txBody>
      </p:sp>
      <p:sp>
        <p:nvSpPr>
          <p:cNvPr id="47" name="左大括号 46"/>
          <p:cNvSpPr/>
          <p:nvPr/>
        </p:nvSpPr>
        <p:spPr>
          <a:xfrm>
            <a:off x="1024689" y="1271981"/>
            <a:ext cx="258011" cy="1166419"/>
          </a:xfrm>
          <a:prstGeom prst="leftBrace">
            <a:avLst>
              <a:gd name="adj1" fmla="val 61845"/>
              <a:gd name="adj2" fmla="val 50000"/>
            </a:avLst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75633" y="1071926"/>
            <a:ext cx="189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Lower-bounding</a:t>
            </a:r>
          </a:p>
        </p:txBody>
      </p:sp>
      <p:sp>
        <p:nvSpPr>
          <p:cNvPr id="49" name="矩形 48"/>
          <p:cNvSpPr/>
          <p:nvPr/>
        </p:nvSpPr>
        <p:spPr>
          <a:xfrm>
            <a:off x="5845408" y="2278646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Upper Bounding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59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58181" y="1317945"/>
            <a:ext cx="7078925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/>
              <a:t>6. Approximate </a:t>
            </a:r>
            <a:r>
              <a:rPr lang="en-US" altLang="zh-CN" sz="2400" dirty="0"/>
              <a:t>Closest Community Search in </a:t>
            </a:r>
            <a:r>
              <a:rPr lang="en-US" altLang="zh-CN" sz="2400" dirty="0" smtClean="0"/>
              <a:t>Networks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VLDB-2016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9334" y="2641015"/>
            <a:ext cx="8796620" cy="12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236515" y="1646209"/>
            <a:ext cx="6925777" cy="3187460"/>
            <a:chOff x="5236515" y="1646209"/>
            <a:chExt cx="6816231" cy="3187460"/>
          </a:xfrm>
        </p:grpSpPr>
        <p:sp>
          <p:nvSpPr>
            <p:cNvPr id="62" name="圆角矩形 61"/>
            <p:cNvSpPr/>
            <p:nvPr/>
          </p:nvSpPr>
          <p:spPr>
            <a:xfrm>
              <a:off x="5236515" y="1646209"/>
              <a:ext cx="6816231" cy="2827029"/>
            </a:xfrm>
            <a:prstGeom prst="roundRect">
              <a:avLst/>
            </a:prstGeom>
            <a:solidFill>
              <a:srgbClr val="DE9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0756" y="4433559"/>
              <a:ext cx="1704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4-Truss</a:t>
              </a:r>
              <a:endParaRPr lang="zh-CN" altLang="en-US" sz="2000" b="1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435299" y="508085"/>
            <a:ext cx="292785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27419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6516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939276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4811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2" name="椭圆 11"/>
          <p:cNvSpPr/>
          <p:nvPr/>
        </p:nvSpPr>
        <p:spPr>
          <a:xfrm>
            <a:off x="904314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62947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6252780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0442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8" name="椭圆 17"/>
          <p:cNvSpPr/>
          <p:nvPr/>
        </p:nvSpPr>
        <p:spPr>
          <a:xfrm>
            <a:off x="835631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43700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21" name="椭圆 20"/>
          <p:cNvSpPr/>
          <p:nvPr/>
        </p:nvSpPr>
        <p:spPr>
          <a:xfrm>
            <a:off x="995119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01563" y="31216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24" name="椭圆 23"/>
          <p:cNvSpPr/>
          <p:nvPr/>
        </p:nvSpPr>
        <p:spPr>
          <a:xfrm>
            <a:off x="9043142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10572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27" name="椭圆 26"/>
          <p:cNvSpPr/>
          <p:nvPr/>
        </p:nvSpPr>
        <p:spPr>
          <a:xfrm>
            <a:off x="6943625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81533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30" name="椭圆 29"/>
          <p:cNvSpPr/>
          <p:nvPr/>
        </p:nvSpPr>
        <p:spPr>
          <a:xfrm>
            <a:off x="7812754" y="10926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98051" y="698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33" name="椭圆 32"/>
          <p:cNvSpPr/>
          <p:nvPr/>
        </p:nvSpPr>
        <p:spPr>
          <a:xfrm>
            <a:off x="10795167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88597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36" name="直接连接符 35"/>
          <p:cNvCxnSpPr>
            <a:stCxn id="5" idx="6"/>
            <a:endCxn id="15" idx="2"/>
          </p:cNvCxnSpPr>
          <p:nvPr/>
        </p:nvCxnSpPr>
        <p:spPr>
          <a:xfrm>
            <a:off x="5681883" y="3048266"/>
            <a:ext cx="57089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6"/>
            <a:endCxn id="18" idx="2"/>
          </p:cNvCxnSpPr>
          <p:nvPr/>
        </p:nvCxnSpPr>
        <p:spPr>
          <a:xfrm>
            <a:off x="6507244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6"/>
            <a:endCxn id="21" idx="2"/>
          </p:cNvCxnSpPr>
          <p:nvPr/>
        </p:nvCxnSpPr>
        <p:spPr>
          <a:xfrm>
            <a:off x="8610778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467339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21" idx="6"/>
            <a:endCxn id="45" idx="2"/>
          </p:cNvCxnSpPr>
          <p:nvPr/>
        </p:nvCxnSpPr>
        <p:spPr>
          <a:xfrm>
            <a:off x="10205655" y="3048266"/>
            <a:ext cx="12616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633973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49" name="直接连接符 48"/>
          <p:cNvCxnSpPr>
            <a:stCxn id="33" idx="5"/>
            <a:endCxn id="45" idx="0"/>
          </p:cNvCxnSpPr>
          <p:nvPr/>
        </p:nvCxnSpPr>
        <p:spPr>
          <a:xfrm>
            <a:off x="11012366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3"/>
            <a:endCxn id="21" idx="7"/>
          </p:cNvCxnSpPr>
          <p:nvPr/>
        </p:nvCxnSpPr>
        <p:spPr>
          <a:xfrm flipH="1">
            <a:off x="10168390" y="2252386"/>
            <a:ext cx="6640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793402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41656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60" name="直接连接符 59"/>
          <p:cNvCxnSpPr>
            <a:stCxn id="33" idx="4"/>
            <a:endCxn id="58" idx="0"/>
          </p:cNvCxnSpPr>
          <p:nvPr/>
        </p:nvCxnSpPr>
        <p:spPr>
          <a:xfrm flipH="1">
            <a:off x="10920634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5" idx="4"/>
            <a:endCxn id="58" idx="7"/>
          </p:cNvCxnSpPr>
          <p:nvPr/>
        </p:nvCxnSpPr>
        <p:spPr>
          <a:xfrm flipH="1">
            <a:off x="11010601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21" idx="5"/>
            <a:endCxn id="58" idx="1"/>
          </p:cNvCxnSpPr>
          <p:nvPr/>
        </p:nvCxnSpPr>
        <p:spPr>
          <a:xfrm>
            <a:off x="10168390" y="3138233"/>
            <a:ext cx="6622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1" idx="3"/>
            <a:endCxn id="12" idx="7"/>
          </p:cNvCxnSpPr>
          <p:nvPr/>
        </p:nvCxnSpPr>
        <p:spPr>
          <a:xfrm flipH="1">
            <a:off x="9260341" y="3138233"/>
            <a:ext cx="728115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4" idx="4"/>
            <a:endCxn id="12" idx="0"/>
          </p:cNvCxnSpPr>
          <p:nvPr/>
        </p:nvCxnSpPr>
        <p:spPr>
          <a:xfrm>
            <a:off x="9170374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24" idx="5"/>
            <a:endCxn id="21" idx="1"/>
          </p:cNvCxnSpPr>
          <p:nvPr/>
        </p:nvCxnSpPr>
        <p:spPr>
          <a:xfrm>
            <a:off x="9260341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24" idx="3"/>
            <a:endCxn id="18" idx="7"/>
          </p:cNvCxnSpPr>
          <p:nvPr/>
        </p:nvCxnSpPr>
        <p:spPr>
          <a:xfrm flipH="1">
            <a:off x="8573513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8" idx="5"/>
            <a:endCxn id="12" idx="1"/>
          </p:cNvCxnSpPr>
          <p:nvPr/>
        </p:nvCxnSpPr>
        <p:spPr>
          <a:xfrm>
            <a:off x="8573513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27" idx="4"/>
            <a:endCxn id="9" idx="0"/>
          </p:cNvCxnSpPr>
          <p:nvPr/>
        </p:nvCxnSpPr>
        <p:spPr>
          <a:xfrm flipH="1">
            <a:off x="7066508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7" idx="3"/>
            <a:endCxn id="15" idx="0"/>
          </p:cNvCxnSpPr>
          <p:nvPr/>
        </p:nvCxnSpPr>
        <p:spPr>
          <a:xfrm flipH="1">
            <a:off x="6380012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5" idx="4"/>
            <a:endCxn id="9" idx="1"/>
          </p:cNvCxnSpPr>
          <p:nvPr/>
        </p:nvCxnSpPr>
        <p:spPr>
          <a:xfrm>
            <a:off x="6380012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27" idx="2"/>
            <a:endCxn id="5" idx="7"/>
          </p:cNvCxnSpPr>
          <p:nvPr/>
        </p:nvCxnSpPr>
        <p:spPr>
          <a:xfrm flipH="1">
            <a:off x="5644618" y="2162419"/>
            <a:ext cx="1299007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5" idx="5"/>
            <a:endCxn id="9" idx="2"/>
          </p:cNvCxnSpPr>
          <p:nvPr/>
        </p:nvCxnSpPr>
        <p:spPr>
          <a:xfrm>
            <a:off x="5644618" y="3138233"/>
            <a:ext cx="1294658" cy="7897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" idx="6"/>
            <a:endCxn id="12" idx="2"/>
          </p:cNvCxnSpPr>
          <p:nvPr/>
        </p:nvCxnSpPr>
        <p:spPr>
          <a:xfrm>
            <a:off x="7193740" y="3928006"/>
            <a:ext cx="184940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27" idx="6"/>
            <a:endCxn id="24" idx="2"/>
          </p:cNvCxnSpPr>
          <p:nvPr/>
        </p:nvCxnSpPr>
        <p:spPr>
          <a:xfrm>
            <a:off x="7198089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5" idx="5"/>
          </p:cNvCxnSpPr>
          <p:nvPr/>
        </p:nvCxnSpPr>
        <p:spPr>
          <a:xfrm>
            <a:off x="6469979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endCxn id="9" idx="7"/>
          </p:cNvCxnSpPr>
          <p:nvPr/>
        </p:nvCxnSpPr>
        <p:spPr>
          <a:xfrm flipH="1">
            <a:off x="7156475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7" idx="5"/>
            <a:endCxn id="18" idx="1"/>
          </p:cNvCxnSpPr>
          <p:nvPr/>
        </p:nvCxnSpPr>
        <p:spPr>
          <a:xfrm>
            <a:off x="7160824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30" idx="2"/>
            <a:endCxn id="5" idx="0"/>
          </p:cNvCxnSpPr>
          <p:nvPr/>
        </p:nvCxnSpPr>
        <p:spPr>
          <a:xfrm rot="10800000" flipV="1">
            <a:off x="5554652" y="1219920"/>
            <a:ext cx="2258103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30" idx="6"/>
            <a:endCxn id="21" idx="0"/>
          </p:cNvCxnSpPr>
          <p:nvPr/>
        </p:nvCxnSpPr>
        <p:spPr>
          <a:xfrm>
            <a:off x="8067218" y="1219920"/>
            <a:ext cx="2011205" cy="17011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60940" y="514225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Closest Truss Community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1888" y="1504821"/>
            <a:ext cx="362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Connected k-Truss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1888" y="2464155"/>
            <a:ext cx="32374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Smallest Diameter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CTC-Problem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: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and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 set of query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find a closest truss community containing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Q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1" y="4754281"/>
                <a:ext cx="8256806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38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7"/>
          <p:cNvSpPr/>
          <p:nvPr/>
        </p:nvSpPr>
        <p:spPr>
          <a:xfrm>
            <a:off x="5384863" y="1770238"/>
            <a:ext cx="4959533" cy="255501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3386" y="508085"/>
            <a:ext cx="270458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Local Exploration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9" y="1526503"/>
            <a:ext cx="4060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Form a Steiner Tree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to connect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all query nodes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299" y="2494414"/>
            <a:ext cx="27891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Expand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to get a G0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299" y="3234794"/>
            <a:ext cx="38170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Find the higest k containing Q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4752108" y="444631"/>
            <a:ext cx="7257789" cy="3985853"/>
            <a:chOff x="4752108" y="444631"/>
            <a:chExt cx="7257789" cy="3985853"/>
          </a:xfrm>
        </p:grpSpPr>
        <p:sp>
          <p:nvSpPr>
            <p:cNvPr id="10" name="椭圆 9"/>
            <p:cNvSpPr/>
            <p:nvPr/>
          </p:nvSpPr>
          <p:spPr>
            <a:xfrm>
              <a:off x="4955711" y="2921034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52108" y="312196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q1</a:t>
              </a:r>
              <a:endParaRPr lang="zh-CN" altLang="en-US" sz="2000" i="1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736080" y="3800774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1615" y="400761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q2</a:t>
              </a:r>
              <a:endParaRPr lang="zh-CN" altLang="en-US" sz="2000" i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3994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59751" y="403037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v4</a:t>
              </a:r>
              <a:endParaRPr lang="zh-CN" altLang="en-US" sz="2000" i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49584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711996" y="3112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v</a:t>
              </a:r>
              <a:r>
                <a:rPr lang="en-US" altLang="zh-CN" sz="2000" i="1" dirty="0" smtClean="0"/>
                <a:t>1</a:t>
              </a:r>
              <a:endParaRPr lang="zh-CN" altLang="en-US" sz="2000" i="1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153118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0504" y="313284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v3</a:t>
              </a:r>
              <a:endParaRPr lang="zh-CN" altLang="en-US" sz="2000" i="1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9747995" y="2921034"/>
              <a:ext cx="254464" cy="2544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81333" y="3149404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/>
                <a:t>q</a:t>
              </a:r>
              <a:r>
                <a:rPr lang="en-US" altLang="zh-CN" sz="2000" i="1" dirty="0" smtClean="0"/>
                <a:t>3</a:t>
              </a:r>
              <a:endParaRPr lang="zh-CN" altLang="en-US" sz="2000" i="1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39946" y="203774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7376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v5</a:t>
              </a:r>
              <a:endParaRPr lang="zh-CN" altLang="en-US" sz="2000" i="1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740429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578337" y="165638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v2</a:t>
              </a:r>
              <a:endParaRPr lang="zh-CN" altLang="en-US" sz="2000" i="1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622258" y="864088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494855" y="444631"/>
              <a:ext cx="52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t</a:t>
              </a:r>
              <a:endParaRPr lang="zh-CN" altLang="en-US" sz="2400" i="1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10642771" y="2035187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536201" y="1648538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p1</a:t>
              </a:r>
              <a:endParaRPr lang="zh-CN" altLang="en-US" sz="2000" i="1" dirty="0"/>
            </a:p>
          </p:txBody>
        </p:sp>
        <p:cxnSp>
          <p:nvCxnSpPr>
            <p:cNvPr id="30" name="直接连接符 29"/>
            <p:cNvCxnSpPr>
              <a:stCxn id="10" idx="6"/>
              <a:endCxn id="16" idx="2"/>
            </p:cNvCxnSpPr>
            <p:nvPr/>
          </p:nvCxnSpPr>
          <p:spPr>
            <a:xfrm>
              <a:off x="5210175" y="3048266"/>
              <a:ext cx="83940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6" idx="6"/>
              <a:endCxn id="18" idx="2"/>
            </p:cNvCxnSpPr>
            <p:nvPr/>
          </p:nvCxnSpPr>
          <p:spPr>
            <a:xfrm>
              <a:off x="6304048" y="3048266"/>
              <a:ext cx="184907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8" idx="6"/>
              <a:endCxn id="20" idx="2"/>
            </p:cNvCxnSpPr>
            <p:nvPr/>
          </p:nvCxnSpPr>
          <p:spPr>
            <a:xfrm>
              <a:off x="8407582" y="3048266"/>
              <a:ext cx="134041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11314943" y="292103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/>
            <p:cNvCxnSpPr>
              <a:stCxn id="20" idx="6"/>
              <a:endCxn id="33" idx="2"/>
            </p:cNvCxnSpPr>
            <p:nvPr/>
          </p:nvCxnSpPr>
          <p:spPr>
            <a:xfrm>
              <a:off x="10002459" y="3048266"/>
              <a:ext cx="1312484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1481577" y="2857358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P2</a:t>
              </a:r>
              <a:endParaRPr lang="zh-CN" altLang="en-US" sz="2000" i="1" dirty="0"/>
            </a:p>
          </p:txBody>
        </p:sp>
        <p:cxnSp>
          <p:nvCxnSpPr>
            <p:cNvPr id="36" name="直接连接符 35"/>
            <p:cNvCxnSpPr>
              <a:stCxn id="28" idx="5"/>
              <a:endCxn id="33" idx="0"/>
            </p:cNvCxnSpPr>
            <p:nvPr/>
          </p:nvCxnSpPr>
          <p:spPr>
            <a:xfrm>
              <a:off x="10859970" y="2252386"/>
              <a:ext cx="582205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8" idx="3"/>
              <a:endCxn id="20" idx="7"/>
            </p:cNvCxnSpPr>
            <p:nvPr/>
          </p:nvCxnSpPr>
          <p:spPr>
            <a:xfrm flipH="1">
              <a:off x="9965194" y="2252386"/>
              <a:ext cx="714842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0641006" y="3800774"/>
              <a:ext cx="254464" cy="25446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527360" y="401713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P3</a:t>
              </a:r>
              <a:endParaRPr lang="zh-CN" altLang="en-US" sz="2000" i="1" dirty="0"/>
            </a:p>
          </p:txBody>
        </p:sp>
        <p:cxnSp>
          <p:nvCxnSpPr>
            <p:cNvPr id="40" name="直接连接符 39"/>
            <p:cNvCxnSpPr>
              <a:stCxn id="28" idx="4"/>
              <a:endCxn id="38" idx="0"/>
            </p:cNvCxnSpPr>
            <p:nvPr/>
          </p:nvCxnSpPr>
          <p:spPr>
            <a:xfrm flipH="1">
              <a:off x="10768238" y="2289651"/>
              <a:ext cx="1765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3" idx="4"/>
              <a:endCxn id="38" idx="7"/>
            </p:cNvCxnSpPr>
            <p:nvPr/>
          </p:nvCxnSpPr>
          <p:spPr>
            <a:xfrm flipH="1">
              <a:off x="10858205" y="3175498"/>
              <a:ext cx="583970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5"/>
              <a:endCxn id="38" idx="1"/>
            </p:cNvCxnSpPr>
            <p:nvPr/>
          </p:nvCxnSpPr>
          <p:spPr>
            <a:xfrm>
              <a:off x="9965194" y="3138233"/>
              <a:ext cx="713077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0" idx="3"/>
              <a:endCxn id="14" idx="7"/>
            </p:cNvCxnSpPr>
            <p:nvPr/>
          </p:nvCxnSpPr>
          <p:spPr>
            <a:xfrm flipH="1">
              <a:off x="9057145" y="3138233"/>
              <a:ext cx="728115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22" idx="4"/>
              <a:endCxn id="14" idx="0"/>
            </p:cNvCxnSpPr>
            <p:nvPr/>
          </p:nvCxnSpPr>
          <p:spPr>
            <a:xfrm>
              <a:off x="8967178" y="2292208"/>
              <a:ext cx="0" cy="15085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22" idx="5"/>
              <a:endCxn id="20" idx="1"/>
            </p:cNvCxnSpPr>
            <p:nvPr/>
          </p:nvCxnSpPr>
          <p:spPr>
            <a:xfrm>
              <a:off x="9057145" y="2254943"/>
              <a:ext cx="728115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2" idx="3"/>
              <a:endCxn id="18" idx="7"/>
            </p:cNvCxnSpPr>
            <p:nvPr/>
          </p:nvCxnSpPr>
          <p:spPr>
            <a:xfrm flipH="1">
              <a:off x="8370317" y="2254943"/>
              <a:ext cx="506894" cy="703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8" idx="5"/>
              <a:endCxn id="14" idx="1"/>
            </p:cNvCxnSpPr>
            <p:nvPr/>
          </p:nvCxnSpPr>
          <p:spPr>
            <a:xfrm>
              <a:off x="8370317" y="3138233"/>
              <a:ext cx="506894" cy="6998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24" idx="4"/>
              <a:endCxn id="12" idx="0"/>
            </p:cNvCxnSpPr>
            <p:nvPr/>
          </p:nvCxnSpPr>
          <p:spPr>
            <a:xfrm flipH="1">
              <a:off x="6863312" y="2289651"/>
              <a:ext cx="4349" cy="15111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4" idx="3"/>
              <a:endCxn id="16" idx="0"/>
            </p:cNvCxnSpPr>
            <p:nvPr/>
          </p:nvCxnSpPr>
          <p:spPr>
            <a:xfrm flipH="1">
              <a:off x="6176816" y="2252386"/>
              <a:ext cx="600878" cy="66864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6" idx="4"/>
              <a:endCxn id="12" idx="1"/>
            </p:cNvCxnSpPr>
            <p:nvPr/>
          </p:nvCxnSpPr>
          <p:spPr>
            <a:xfrm>
              <a:off x="6176816" y="3175498"/>
              <a:ext cx="596529" cy="66254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4" idx="2"/>
              <a:endCxn id="10" idx="7"/>
            </p:cNvCxnSpPr>
            <p:nvPr/>
          </p:nvCxnSpPr>
          <p:spPr>
            <a:xfrm flipH="1">
              <a:off x="5172910" y="2162419"/>
              <a:ext cx="1567519" cy="79588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0" idx="5"/>
              <a:endCxn id="12" idx="2"/>
            </p:cNvCxnSpPr>
            <p:nvPr/>
          </p:nvCxnSpPr>
          <p:spPr>
            <a:xfrm>
              <a:off x="5172910" y="3138233"/>
              <a:ext cx="1563170" cy="7897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2" idx="6"/>
              <a:endCxn id="14" idx="2"/>
            </p:cNvCxnSpPr>
            <p:nvPr/>
          </p:nvCxnSpPr>
          <p:spPr>
            <a:xfrm>
              <a:off x="6990544" y="3928006"/>
              <a:ext cx="18494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4" idx="6"/>
              <a:endCxn id="22" idx="2"/>
            </p:cNvCxnSpPr>
            <p:nvPr/>
          </p:nvCxnSpPr>
          <p:spPr>
            <a:xfrm>
              <a:off x="6994893" y="2162419"/>
              <a:ext cx="1845053" cy="25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6" idx="5"/>
            </p:cNvCxnSpPr>
            <p:nvPr/>
          </p:nvCxnSpPr>
          <p:spPr>
            <a:xfrm>
              <a:off x="6266783" y="3138233"/>
              <a:ext cx="2578978" cy="7355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endCxn id="12" idx="7"/>
            </p:cNvCxnSpPr>
            <p:nvPr/>
          </p:nvCxnSpPr>
          <p:spPr>
            <a:xfrm flipH="1">
              <a:off x="6953279" y="2207021"/>
              <a:ext cx="1896912" cy="163101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4" idx="5"/>
              <a:endCxn id="18" idx="1"/>
            </p:cNvCxnSpPr>
            <p:nvPr/>
          </p:nvCxnSpPr>
          <p:spPr>
            <a:xfrm>
              <a:off x="6957628" y="2252386"/>
              <a:ext cx="1232755" cy="70591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138"/>
            <p:cNvCxnSpPr>
              <a:stCxn id="26" idx="2"/>
              <a:endCxn id="10" idx="0"/>
            </p:cNvCxnSpPr>
            <p:nvPr/>
          </p:nvCxnSpPr>
          <p:spPr>
            <a:xfrm rot="10800000" flipV="1">
              <a:off x="5082944" y="991320"/>
              <a:ext cx="2539315" cy="19297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41"/>
            <p:cNvCxnSpPr>
              <a:stCxn id="26" idx="6"/>
              <a:endCxn id="20" idx="0"/>
            </p:cNvCxnSpPr>
            <p:nvPr/>
          </p:nvCxnSpPr>
          <p:spPr>
            <a:xfrm>
              <a:off x="7876722" y="991320"/>
              <a:ext cx="1998505" cy="1929714"/>
            </a:xfrm>
            <a:prstGeom prst="curvedConnector2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5824281" y="1427985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2</a:t>
              </a:r>
              <a:endParaRPr lang="zh-CN" altLang="en-US" sz="2000" i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703018" y="1376725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2</a:t>
              </a:r>
              <a:endParaRPr lang="zh-CN" altLang="en-US" sz="2000" i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636638" y="2214390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4</a:t>
              </a:r>
              <a:endParaRPr lang="zh-CN" altLang="en-US" sz="2000" i="1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773345" y="2654357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4</a:t>
              </a:r>
              <a:endParaRPr lang="zh-CN" altLang="en-US" sz="2000" i="1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831934" y="2617799"/>
              <a:ext cx="528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dirty="0" smtClean="0"/>
                <a:t>4</a:t>
              </a:r>
              <a:endParaRPr lang="zh-CN" altLang="en-US" sz="2000" i="1" dirty="0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5179391" y="3312194"/>
            <a:ext cx="1475067" cy="763340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173757" y="3243419"/>
            <a:ext cx="1482601" cy="764194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 flipH="1" flipV="1">
            <a:off x="5248301" y="548022"/>
            <a:ext cx="1929714" cy="2539315"/>
          </a:xfrm>
          <a:prstGeom prst="curvedConnector2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003954" y="834712"/>
            <a:ext cx="1998505" cy="1929714"/>
          </a:xfrm>
          <a:prstGeom prst="curvedConnector2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12750" y="3843382"/>
            <a:ext cx="443935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smallest trussness of the edge is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7009401" y="4055238"/>
            <a:ext cx="1834896" cy="0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9156706" y="3246279"/>
            <a:ext cx="676280" cy="681727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12750" y="4527586"/>
            <a:ext cx="44393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smallest trussness of the edge is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5263000" y="4973739"/>
                <a:ext cx="5277470" cy="323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00" y="4973739"/>
                <a:ext cx="5277470" cy="323999"/>
              </a:xfrm>
              <a:prstGeom prst="rect">
                <a:avLst/>
              </a:prstGeom>
              <a:blipFill rotWithShape="0">
                <a:blip r:embed="rId3"/>
                <a:stretch>
                  <a:fillRect l="-693" t="-26415" r="-1270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5233777" y="5566184"/>
                <a:ext cx="4644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maxmum trussness of any edge in 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777" y="5566184"/>
                <a:ext cx="464499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3" grpId="0"/>
      <p:bldP spid="97" grpId="0"/>
      <p:bldP spid="98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0100" y="1404035"/>
            <a:ext cx="101727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ea typeface="微软雅黑" panose="020B0503020204020204" pitchFamily="34" charset="-122"/>
                <a:cs typeface="Tahoma" panose="020B0604030504040204" pitchFamily="34" charset="0"/>
              </a:rPr>
              <a:t>Cross-layer </a:t>
            </a:r>
            <a:r>
              <a:rPr lang="en-US" altLang="zh-CN" sz="2400" dirty="0">
                <a:ea typeface="微软雅黑" panose="020B0503020204020204" pitchFamily="34" charset="-122"/>
                <a:cs typeface="Tahoma" panose="020B0604030504040204" pitchFamily="34" charset="0"/>
              </a:rPr>
              <a:t>Betweenness Centrality in </a:t>
            </a:r>
            <a:r>
              <a:rPr lang="en-US" altLang="zh-CN" sz="2400" dirty="0" smtClean="0">
                <a:ea typeface="微软雅黑" panose="020B0503020204020204" pitchFamily="34" charset="-122"/>
                <a:cs typeface="Tahoma" panose="020B0604030504040204" pitchFamily="34" charset="0"/>
              </a:rPr>
              <a:t>Multiplex Networks </a:t>
            </a:r>
            <a:r>
              <a:rPr lang="en-US" altLang="zh-CN" sz="2400" dirty="0">
                <a:ea typeface="微软雅黑" panose="020B0503020204020204" pitchFamily="34" charset="-122"/>
                <a:cs typeface="Tahoma" panose="020B0604030504040204" pitchFamily="34" charset="0"/>
              </a:rPr>
              <a:t>with </a:t>
            </a:r>
            <a:r>
              <a:rPr lang="en-US" altLang="zh-CN" sz="2400" dirty="0" smtClean="0">
                <a:ea typeface="微软雅黑" panose="020B0503020204020204" pitchFamily="34" charset="-122"/>
                <a:cs typeface="Tahoma" panose="020B0604030504040204" pitchFamily="34" charset="0"/>
              </a:rPr>
              <a:t>Applications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ICDE-2016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14" t="14689" r="47665" b="16661"/>
          <a:stretch/>
        </p:blipFill>
        <p:spPr>
          <a:xfrm>
            <a:off x="1056905" y="2912423"/>
            <a:ext cx="5213267" cy="1033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465" t="12535" r="2338" b="16447"/>
          <a:stretch/>
        </p:blipFill>
        <p:spPr>
          <a:xfrm>
            <a:off x="7186385" y="2876796"/>
            <a:ext cx="3277590" cy="10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9791773" y="1588714"/>
            <a:ext cx="2095427" cy="2761515"/>
          </a:xfrm>
          <a:prstGeom prst="roundRect">
            <a:avLst/>
          </a:prstGeom>
          <a:solidFill>
            <a:srgbClr val="DE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5299" y="508085"/>
            <a:ext cx="202331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55711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52108" y="312196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5" name="椭圆 4"/>
          <p:cNvSpPr/>
          <p:nvPr/>
        </p:nvSpPr>
        <p:spPr>
          <a:xfrm>
            <a:off x="6736080" y="380077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71615" y="400761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7" name="椭圆 6"/>
          <p:cNvSpPr/>
          <p:nvPr/>
        </p:nvSpPr>
        <p:spPr>
          <a:xfrm>
            <a:off x="883994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9751" y="403037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9" name="椭圆 8"/>
          <p:cNvSpPr/>
          <p:nvPr/>
        </p:nvSpPr>
        <p:spPr>
          <a:xfrm>
            <a:off x="6049584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1996" y="3112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1" name="椭圆 10"/>
          <p:cNvSpPr/>
          <p:nvPr/>
        </p:nvSpPr>
        <p:spPr>
          <a:xfrm>
            <a:off x="8153118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0504" y="313284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3" name="椭圆 12"/>
          <p:cNvSpPr/>
          <p:nvPr/>
        </p:nvSpPr>
        <p:spPr>
          <a:xfrm>
            <a:off x="9747995" y="292103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81333" y="31494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5" name="椭圆 14"/>
          <p:cNvSpPr/>
          <p:nvPr/>
        </p:nvSpPr>
        <p:spPr>
          <a:xfrm>
            <a:off x="8839946" y="203774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07376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7" name="椭圆 16"/>
          <p:cNvSpPr/>
          <p:nvPr/>
        </p:nvSpPr>
        <p:spPr>
          <a:xfrm>
            <a:off x="6740429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78337" y="16563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9" name="椭圆 18"/>
          <p:cNvSpPr/>
          <p:nvPr/>
        </p:nvSpPr>
        <p:spPr>
          <a:xfrm>
            <a:off x="7622258" y="86408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94855" y="444631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21" name="椭圆 20"/>
          <p:cNvSpPr/>
          <p:nvPr/>
        </p:nvSpPr>
        <p:spPr>
          <a:xfrm>
            <a:off x="10642771" y="203518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536201" y="164853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23" name="直接连接符 22"/>
          <p:cNvCxnSpPr>
            <a:stCxn id="3" idx="6"/>
            <a:endCxn id="9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6"/>
            <a:endCxn id="11" idx="2"/>
          </p:cNvCxnSpPr>
          <p:nvPr/>
        </p:nvCxnSpPr>
        <p:spPr>
          <a:xfrm>
            <a:off x="6304048" y="304826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3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1314943" y="292103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13" idx="6"/>
            <a:endCxn id="26" idx="2"/>
          </p:cNvCxnSpPr>
          <p:nvPr/>
        </p:nvCxnSpPr>
        <p:spPr>
          <a:xfrm>
            <a:off x="10002459" y="304826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481577" y="285735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29" name="直接连接符 28"/>
          <p:cNvCxnSpPr>
            <a:stCxn id="21" idx="5"/>
            <a:endCxn id="26" idx="0"/>
          </p:cNvCxnSpPr>
          <p:nvPr/>
        </p:nvCxnSpPr>
        <p:spPr>
          <a:xfrm>
            <a:off x="10859970" y="225238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3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0641006" y="38007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527360" y="401713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33" name="直接连接符 32"/>
          <p:cNvCxnSpPr>
            <a:stCxn id="21" idx="4"/>
            <a:endCxn id="31" idx="0"/>
          </p:cNvCxnSpPr>
          <p:nvPr/>
        </p:nvCxnSpPr>
        <p:spPr>
          <a:xfrm flipH="1">
            <a:off x="10768238" y="228965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6" idx="4"/>
            <a:endCxn id="31" idx="7"/>
          </p:cNvCxnSpPr>
          <p:nvPr/>
        </p:nvCxnSpPr>
        <p:spPr>
          <a:xfrm flipH="1">
            <a:off x="10858205" y="317549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3" idx="5"/>
            <a:endCxn id="31" idx="1"/>
          </p:cNvCxnSpPr>
          <p:nvPr/>
        </p:nvCxnSpPr>
        <p:spPr>
          <a:xfrm>
            <a:off x="9965194" y="313823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4"/>
            <a:endCxn id="7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5" idx="5"/>
            <a:endCxn id="13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5" idx="3"/>
            <a:endCxn id="11" idx="7"/>
          </p:cNvCxnSpPr>
          <p:nvPr/>
        </p:nvCxnSpPr>
        <p:spPr>
          <a:xfrm flipH="1">
            <a:off x="8370317" y="225494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1" idx="5"/>
            <a:endCxn id="7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4"/>
            <a:endCxn id="5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7" idx="3"/>
            <a:endCxn id="9" idx="0"/>
          </p:cNvCxnSpPr>
          <p:nvPr/>
        </p:nvCxnSpPr>
        <p:spPr>
          <a:xfrm flipH="1">
            <a:off x="6176816" y="225238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9" idx="4"/>
            <a:endCxn id="5" idx="1"/>
          </p:cNvCxnSpPr>
          <p:nvPr/>
        </p:nvCxnSpPr>
        <p:spPr>
          <a:xfrm>
            <a:off x="6176816" y="317549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7" idx="2"/>
            <a:endCxn id="3" idx="7"/>
          </p:cNvCxnSpPr>
          <p:nvPr/>
        </p:nvCxnSpPr>
        <p:spPr>
          <a:xfrm flipH="1">
            <a:off x="5172910" y="216241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15" idx="2"/>
          </p:cNvCxnSpPr>
          <p:nvPr/>
        </p:nvCxnSpPr>
        <p:spPr>
          <a:xfrm>
            <a:off x="6994893" y="216241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9" idx="5"/>
          </p:cNvCxnSpPr>
          <p:nvPr/>
        </p:nvCxnSpPr>
        <p:spPr>
          <a:xfrm>
            <a:off x="6266783" y="313823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" idx="7"/>
          </p:cNvCxnSpPr>
          <p:nvPr/>
        </p:nvCxnSpPr>
        <p:spPr>
          <a:xfrm flipH="1">
            <a:off x="6953279" y="220702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5"/>
            <a:endCxn id="11" idx="1"/>
          </p:cNvCxnSpPr>
          <p:nvPr/>
        </p:nvCxnSpPr>
        <p:spPr>
          <a:xfrm>
            <a:off x="6957628" y="225238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38"/>
          <p:cNvCxnSpPr>
            <a:stCxn id="19" idx="2"/>
            <a:endCxn id="3" idx="0"/>
          </p:cNvCxnSpPr>
          <p:nvPr/>
        </p:nvCxnSpPr>
        <p:spPr>
          <a:xfrm rot="10800000" flipV="1">
            <a:off x="5082944" y="99132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141"/>
          <p:cNvCxnSpPr>
            <a:stCxn id="19" idx="6"/>
            <a:endCxn id="13" idx="0"/>
          </p:cNvCxnSpPr>
          <p:nvPr/>
        </p:nvCxnSpPr>
        <p:spPr>
          <a:xfrm>
            <a:off x="7876722" y="99132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824281" y="142798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8703018" y="137672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636638" y="221439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6773345" y="265435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8831934" y="261779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cxnSp>
        <p:nvCxnSpPr>
          <p:cNvPr id="58" name="直接连接符 57"/>
          <p:cNvCxnSpPr>
            <a:stCxn id="3" idx="5"/>
            <a:endCxn id="5" idx="2"/>
          </p:cNvCxnSpPr>
          <p:nvPr/>
        </p:nvCxnSpPr>
        <p:spPr>
          <a:xfrm>
            <a:off x="5172910" y="3138233"/>
            <a:ext cx="1563170" cy="789773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" idx="6"/>
            <a:endCxn id="7" idx="2"/>
          </p:cNvCxnSpPr>
          <p:nvPr/>
        </p:nvCxnSpPr>
        <p:spPr>
          <a:xfrm>
            <a:off x="6990544" y="3928006"/>
            <a:ext cx="1849402" cy="0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7" idx="7"/>
            <a:endCxn id="13" idx="3"/>
          </p:cNvCxnSpPr>
          <p:nvPr/>
        </p:nvCxnSpPr>
        <p:spPr>
          <a:xfrm flipV="1">
            <a:off x="9057145" y="3138233"/>
            <a:ext cx="728115" cy="699806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9603" y="1522919"/>
            <a:ext cx="303705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Expand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to get a G0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780787" y="2200589"/>
                <a:ext cx="28471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87" y="2200589"/>
                <a:ext cx="284712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41" r="-235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739136" y="2891032"/>
                <a:ext cx="2742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𝐺𝑡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6" y="2891032"/>
                <a:ext cx="274273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89" r="-222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/>
          <p:cNvCxnSpPr>
            <a:stCxn id="3" idx="7"/>
            <a:endCxn id="17" idx="2"/>
          </p:cNvCxnSpPr>
          <p:nvPr/>
        </p:nvCxnSpPr>
        <p:spPr>
          <a:xfrm flipV="1">
            <a:off x="5172910" y="2162419"/>
            <a:ext cx="1567519" cy="79588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3" idx="6"/>
            <a:endCxn id="9" idx="2"/>
          </p:cNvCxnSpPr>
          <p:nvPr/>
        </p:nvCxnSpPr>
        <p:spPr>
          <a:xfrm>
            <a:off x="5210175" y="3048266"/>
            <a:ext cx="839409" cy="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5" idx="1"/>
          </p:cNvCxnSpPr>
          <p:nvPr/>
        </p:nvCxnSpPr>
        <p:spPr>
          <a:xfrm>
            <a:off x="6164958" y="3172157"/>
            <a:ext cx="608387" cy="665882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7" idx="4"/>
            <a:endCxn id="5" idx="0"/>
          </p:cNvCxnSpPr>
          <p:nvPr/>
        </p:nvCxnSpPr>
        <p:spPr>
          <a:xfrm flipH="1">
            <a:off x="6863312" y="2289651"/>
            <a:ext cx="4349" cy="1511123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endCxn id="5" idx="7"/>
          </p:cNvCxnSpPr>
          <p:nvPr/>
        </p:nvCxnSpPr>
        <p:spPr>
          <a:xfrm flipH="1">
            <a:off x="6953279" y="2228096"/>
            <a:ext cx="1872741" cy="1609943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9" idx="5"/>
          </p:cNvCxnSpPr>
          <p:nvPr/>
        </p:nvCxnSpPr>
        <p:spPr>
          <a:xfrm>
            <a:off x="6266783" y="3138233"/>
            <a:ext cx="2539142" cy="719691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1" idx="5"/>
            <a:endCxn id="7" idx="1"/>
          </p:cNvCxnSpPr>
          <p:nvPr/>
        </p:nvCxnSpPr>
        <p:spPr>
          <a:xfrm>
            <a:off x="8370317" y="3138233"/>
            <a:ext cx="506894" cy="69980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5" idx="4"/>
            <a:endCxn id="7" idx="0"/>
          </p:cNvCxnSpPr>
          <p:nvPr/>
        </p:nvCxnSpPr>
        <p:spPr>
          <a:xfrm>
            <a:off x="8967178" y="2292208"/>
            <a:ext cx="0" cy="150856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1" idx="6"/>
            <a:endCxn id="13" idx="2"/>
          </p:cNvCxnSpPr>
          <p:nvPr/>
        </p:nvCxnSpPr>
        <p:spPr>
          <a:xfrm>
            <a:off x="8407582" y="3048266"/>
            <a:ext cx="1340413" cy="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5" idx="5"/>
            <a:endCxn id="13" idx="1"/>
          </p:cNvCxnSpPr>
          <p:nvPr/>
        </p:nvCxnSpPr>
        <p:spPr>
          <a:xfrm>
            <a:off x="9057145" y="2254943"/>
            <a:ext cx="728115" cy="70335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21" idx="3"/>
            <a:endCxn id="13" idx="7"/>
          </p:cNvCxnSpPr>
          <p:nvPr/>
        </p:nvCxnSpPr>
        <p:spPr>
          <a:xfrm flipH="1">
            <a:off x="9965194" y="2252386"/>
            <a:ext cx="714842" cy="705913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26" idx="2"/>
            <a:endCxn id="13" idx="6"/>
          </p:cNvCxnSpPr>
          <p:nvPr/>
        </p:nvCxnSpPr>
        <p:spPr>
          <a:xfrm flipH="1">
            <a:off x="10002459" y="3048266"/>
            <a:ext cx="1312484" cy="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31" idx="1"/>
            <a:endCxn id="13" idx="5"/>
          </p:cNvCxnSpPr>
          <p:nvPr/>
        </p:nvCxnSpPr>
        <p:spPr>
          <a:xfrm flipH="1" flipV="1">
            <a:off x="9965194" y="3138233"/>
            <a:ext cx="713077" cy="69980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6176816" y="2162419"/>
            <a:ext cx="5265359" cy="1675620"/>
            <a:chOff x="6176816" y="2162419"/>
            <a:chExt cx="5265359" cy="1675620"/>
          </a:xfrm>
        </p:grpSpPr>
        <p:cxnSp>
          <p:nvCxnSpPr>
            <p:cNvPr id="118" name="直接连接符 117"/>
            <p:cNvCxnSpPr>
              <a:stCxn id="17" idx="3"/>
              <a:endCxn id="9" idx="0"/>
            </p:cNvCxnSpPr>
            <p:nvPr/>
          </p:nvCxnSpPr>
          <p:spPr>
            <a:xfrm flipH="1">
              <a:off x="6176816" y="2252386"/>
              <a:ext cx="600878" cy="668648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1" idx="2"/>
              <a:endCxn id="9" idx="6"/>
            </p:cNvCxnSpPr>
            <p:nvPr/>
          </p:nvCxnSpPr>
          <p:spPr>
            <a:xfrm flipH="1">
              <a:off x="6304048" y="3048266"/>
              <a:ext cx="1849070" cy="0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" idx="1"/>
              <a:endCxn id="17" idx="5"/>
            </p:cNvCxnSpPr>
            <p:nvPr/>
          </p:nvCxnSpPr>
          <p:spPr>
            <a:xfrm flipH="1" flipV="1">
              <a:off x="6957628" y="2252386"/>
              <a:ext cx="1232755" cy="705913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5" idx="2"/>
              <a:endCxn id="17" idx="6"/>
            </p:cNvCxnSpPr>
            <p:nvPr/>
          </p:nvCxnSpPr>
          <p:spPr>
            <a:xfrm flipH="1" flipV="1">
              <a:off x="6994893" y="2162419"/>
              <a:ext cx="1845053" cy="2557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" idx="7"/>
              <a:endCxn id="15" idx="3"/>
            </p:cNvCxnSpPr>
            <p:nvPr/>
          </p:nvCxnSpPr>
          <p:spPr>
            <a:xfrm flipV="1">
              <a:off x="8370317" y="2254943"/>
              <a:ext cx="506894" cy="703356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26" idx="4"/>
              <a:endCxn id="31" idx="7"/>
            </p:cNvCxnSpPr>
            <p:nvPr/>
          </p:nvCxnSpPr>
          <p:spPr>
            <a:xfrm flipH="1">
              <a:off x="10858205" y="3175498"/>
              <a:ext cx="583970" cy="662541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21" idx="4"/>
              <a:endCxn id="31" idx="0"/>
            </p:cNvCxnSpPr>
            <p:nvPr/>
          </p:nvCxnSpPr>
          <p:spPr>
            <a:xfrm flipH="1">
              <a:off x="10768238" y="2289651"/>
              <a:ext cx="1765" cy="1511123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21" idx="5"/>
              <a:endCxn id="26" idx="0"/>
            </p:cNvCxnSpPr>
            <p:nvPr/>
          </p:nvCxnSpPr>
          <p:spPr>
            <a:xfrm>
              <a:off x="10859970" y="2252386"/>
              <a:ext cx="582205" cy="668648"/>
            </a:xfrm>
            <a:prstGeom prst="line">
              <a:avLst/>
            </a:prstGeom>
            <a:ln w="41275" cap="rnd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599274" y="4526386"/>
            <a:ext cx="6471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pply a truss decomposition algorithm on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</a:t>
            </a:r>
            <a:r>
              <a:rPr lang="zh-CN" altLang="en-US" sz="20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endParaRPr lang="en-US" altLang="zh-CN" sz="2000" baseline="-25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extract the maximal connected k-truss subgraph Ht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682-CD23-4EBB-B68D-B3BFF0A874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7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5" grpId="0"/>
      <p:bldP spid="73" grpId="0"/>
      <p:bldP spid="1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330199" y="539261"/>
            <a:ext cx="53993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LCTC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Steiner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假设我们已经找到了一个符合要求的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Steiner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同原方法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将由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到的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进行扩展操作得到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（通过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内的结点来进行拓展）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添加点构成三角形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4021354" y="499686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3817751" y="519779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q1</a:t>
            </a:r>
            <a:endParaRPr lang="zh-CN" altLang="en-US" sz="2000" i="1" dirty="0"/>
          </a:p>
        </p:txBody>
      </p:sp>
      <p:sp>
        <p:nvSpPr>
          <p:cNvPr id="139" name="椭圆 138"/>
          <p:cNvSpPr/>
          <p:nvPr/>
        </p:nvSpPr>
        <p:spPr>
          <a:xfrm>
            <a:off x="5801723" y="587660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637258" y="608344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q2</a:t>
            </a:r>
            <a:endParaRPr lang="zh-CN" altLang="en-US" sz="2000" i="1" dirty="0"/>
          </a:p>
        </p:txBody>
      </p:sp>
      <p:sp>
        <p:nvSpPr>
          <p:cNvPr id="141" name="椭圆 140"/>
          <p:cNvSpPr/>
          <p:nvPr/>
        </p:nvSpPr>
        <p:spPr>
          <a:xfrm>
            <a:off x="7905589" y="587660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725394" y="610620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v4</a:t>
            </a:r>
            <a:endParaRPr lang="zh-CN" altLang="en-US" sz="2000" i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4777639" y="51879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v</a:t>
            </a:r>
            <a:r>
              <a:rPr lang="en-US" altLang="zh-CN" sz="2000" i="1" dirty="0" smtClean="0"/>
              <a:t>1</a:t>
            </a:r>
            <a:endParaRPr lang="zh-CN" altLang="en-US" sz="2000" i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7006147" y="520867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v3</a:t>
            </a:r>
            <a:endParaRPr lang="zh-CN" altLang="en-US" sz="2000" i="1" dirty="0"/>
          </a:p>
        </p:txBody>
      </p:sp>
      <p:sp>
        <p:nvSpPr>
          <p:cNvPr id="147" name="椭圆 146"/>
          <p:cNvSpPr/>
          <p:nvPr/>
        </p:nvSpPr>
        <p:spPr>
          <a:xfrm>
            <a:off x="8813638" y="4996864"/>
            <a:ext cx="254464" cy="2544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746976" y="5225234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q</a:t>
            </a:r>
            <a:r>
              <a:rPr lang="en-US" altLang="zh-CN" sz="2000" i="1" dirty="0" smtClean="0"/>
              <a:t>3</a:t>
            </a:r>
            <a:endParaRPr lang="zh-CN" altLang="en-US" sz="2000" i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7773019" y="373221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v5</a:t>
            </a:r>
            <a:endParaRPr lang="zh-CN" altLang="en-US" sz="2000" i="1" dirty="0"/>
          </a:p>
        </p:txBody>
      </p:sp>
      <p:sp>
        <p:nvSpPr>
          <p:cNvPr id="152" name="文本框 151"/>
          <p:cNvSpPr txBox="1"/>
          <p:nvPr/>
        </p:nvSpPr>
        <p:spPr>
          <a:xfrm>
            <a:off x="5643980" y="373221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v2</a:t>
            </a:r>
            <a:endParaRPr lang="zh-CN" altLang="en-US" sz="2000" i="1" dirty="0"/>
          </a:p>
        </p:txBody>
      </p:sp>
      <p:sp>
        <p:nvSpPr>
          <p:cNvPr id="153" name="椭圆 152"/>
          <p:cNvSpPr/>
          <p:nvPr/>
        </p:nvSpPr>
        <p:spPr>
          <a:xfrm>
            <a:off x="6687901" y="2939918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550973" y="2419417"/>
            <a:ext cx="52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t</a:t>
            </a:r>
            <a:endParaRPr lang="zh-CN" altLang="en-US" sz="2400" i="1" dirty="0"/>
          </a:p>
        </p:txBody>
      </p:sp>
      <p:sp>
        <p:nvSpPr>
          <p:cNvPr id="155" name="椭圆 154"/>
          <p:cNvSpPr/>
          <p:nvPr/>
        </p:nvSpPr>
        <p:spPr>
          <a:xfrm>
            <a:off x="9708414" y="411101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9601844" y="372436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p1</a:t>
            </a:r>
            <a:endParaRPr lang="zh-CN" altLang="en-US" sz="2000" i="1" dirty="0"/>
          </a:p>
        </p:txBody>
      </p:sp>
      <p:cxnSp>
        <p:nvCxnSpPr>
          <p:cNvPr id="157" name="直接连接符 156"/>
          <p:cNvCxnSpPr>
            <a:stCxn id="137" idx="6"/>
            <a:endCxn id="143" idx="2"/>
          </p:cNvCxnSpPr>
          <p:nvPr/>
        </p:nvCxnSpPr>
        <p:spPr>
          <a:xfrm>
            <a:off x="4275818" y="5124096"/>
            <a:ext cx="8394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3" idx="6"/>
            <a:endCxn id="145" idx="2"/>
          </p:cNvCxnSpPr>
          <p:nvPr/>
        </p:nvCxnSpPr>
        <p:spPr>
          <a:xfrm>
            <a:off x="5369691" y="5124096"/>
            <a:ext cx="18490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5" idx="6"/>
            <a:endCxn id="147" idx="2"/>
          </p:cNvCxnSpPr>
          <p:nvPr/>
        </p:nvCxnSpPr>
        <p:spPr>
          <a:xfrm>
            <a:off x="7473225" y="5124096"/>
            <a:ext cx="134041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10380586" y="499686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cxnSp>
        <p:nvCxnSpPr>
          <p:cNvPr id="161" name="直接连接符 160"/>
          <p:cNvCxnSpPr>
            <a:stCxn id="147" idx="6"/>
            <a:endCxn id="160" idx="2"/>
          </p:cNvCxnSpPr>
          <p:nvPr/>
        </p:nvCxnSpPr>
        <p:spPr>
          <a:xfrm>
            <a:off x="9068102" y="5124096"/>
            <a:ext cx="131248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10547220" y="4933188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P2</a:t>
            </a:r>
            <a:endParaRPr lang="zh-CN" altLang="en-US" sz="2000" i="1" dirty="0"/>
          </a:p>
        </p:txBody>
      </p:sp>
      <p:cxnSp>
        <p:nvCxnSpPr>
          <p:cNvPr id="163" name="直接连接符 162"/>
          <p:cNvCxnSpPr>
            <a:stCxn id="155" idx="5"/>
            <a:endCxn id="160" idx="0"/>
          </p:cNvCxnSpPr>
          <p:nvPr/>
        </p:nvCxnSpPr>
        <p:spPr>
          <a:xfrm>
            <a:off x="9925613" y="4328216"/>
            <a:ext cx="582205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5" idx="3"/>
            <a:endCxn id="147" idx="7"/>
          </p:cNvCxnSpPr>
          <p:nvPr/>
        </p:nvCxnSpPr>
        <p:spPr>
          <a:xfrm flipH="1">
            <a:off x="9030837" y="4328216"/>
            <a:ext cx="714842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9706649" y="587660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593003" y="609296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P3</a:t>
            </a:r>
            <a:endParaRPr lang="zh-CN" altLang="en-US" sz="2000" i="1" dirty="0"/>
          </a:p>
        </p:txBody>
      </p:sp>
      <p:cxnSp>
        <p:nvCxnSpPr>
          <p:cNvPr id="167" name="直接连接符 166"/>
          <p:cNvCxnSpPr>
            <a:stCxn id="155" idx="4"/>
            <a:endCxn id="165" idx="0"/>
          </p:cNvCxnSpPr>
          <p:nvPr/>
        </p:nvCxnSpPr>
        <p:spPr>
          <a:xfrm flipH="1">
            <a:off x="9833881" y="4365481"/>
            <a:ext cx="1765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60" idx="4"/>
            <a:endCxn id="165" idx="7"/>
          </p:cNvCxnSpPr>
          <p:nvPr/>
        </p:nvCxnSpPr>
        <p:spPr>
          <a:xfrm flipH="1">
            <a:off x="9923848" y="5251328"/>
            <a:ext cx="583970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47" idx="5"/>
            <a:endCxn id="165" idx="1"/>
          </p:cNvCxnSpPr>
          <p:nvPr/>
        </p:nvCxnSpPr>
        <p:spPr>
          <a:xfrm>
            <a:off x="9030837" y="5214063"/>
            <a:ext cx="713077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49" idx="4"/>
            <a:endCxn id="141" idx="0"/>
          </p:cNvCxnSpPr>
          <p:nvPr/>
        </p:nvCxnSpPr>
        <p:spPr>
          <a:xfrm>
            <a:off x="8032821" y="4368038"/>
            <a:ext cx="0" cy="15085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49" idx="5"/>
            <a:endCxn id="147" idx="1"/>
          </p:cNvCxnSpPr>
          <p:nvPr/>
        </p:nvCxnSpPr>
        <p:spPr>
          <a:xfrm>
            <a:off x="8122788" y="4330773"/>
            <a:ext cx="728115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49" idx="3"/>
            <a:endCxn id="145" idx="7"/>
          </p:cNvCxnSpPr>
          <p:nvPr/>
        </p:nvCxnSpPr>
        <p:spPr>
          <a:xfrm flipH="1">
            <a:off x="7435960" y="4330773"/>
            <a:ext cx="506894" cy="703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45" idx="5"/>
            <a:endCxn id="141" idx="1"/>
          </p:cNvCxnSpPr>
          <p:nvPr/>
        </p:nvCxnSpPr>
        <p:spPr>
          <a:xfrm>
            <a:off x="7435960" y="5214063"/>
            <a:ext cx="506894" cy="6998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1" idx="4"/>
            <a:endCxn id="139" idx="0"/>
          </p:cNvCxnSpPr>
          <p:nvPr/>
        </p:nvCxnSpPr>
        <p:spPr>
          <a:xfrm flipH="1">
            <a:off x="5928955" y="4365481"/>
            <a:ext cx="4349" cy="151112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1" idx="3"/>
            <a:endCxn id="143" idx="0"/>
          </p:cNvCxnSpPr>
          <p:nvPr/>
        </p:nvCxnSpPr>
        <p:spPr>
          <a:xfrm flipH="1">
            <a:off x="5242459" y="4328216"/>
            <a:ext cx="600878" cy="6686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43" idx="4"/>
            <a:endCxn id="139" idx="1"/>
          </p:cNvCxnSpPr>
          <p:nvPr/>
        </p:nvCxnSpPr>
        <p:spPr>
          <a:xfrm>
            <a:off x="5242459" y="5251328"/>
            <a:ext cx="596529" cy="6625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1" idx="2"/>
            <a:endCxn id="137" idx="7"/>
          </p:cNvCxnSpPr>
          <p:nvPr/>
        </p:nvCxnSpPr>
        <p:spPr>
          <a:xfrm flipH="1">
            <a:off x="4238553" y="4238249"/>
            <a:ext cx="1567519" cy="7958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1" idx="6"/>
            <a:endCxn id="149" idx="2"/>
          </p:cNvCxnSpPr>
          <p:nvPr/>
        </p:nvCxnSpPr>
        <p:spPr>
          <a:xfrm>
            <a:off x="6060536" y="4238249"/>
            <a:ext cx="1845053" cy="25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3" idx="5"/>
          </p:cNvCxnSpPr>
          <p:nvPr/>
        </p:nvCxnSpPr>
        <p:spPr>
          <a:xfrm>
            <a:off x="5332426" y="5214063"/>
            <a:ext cx="2578978" cy="7355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endCxn id="139" idx="7"/>
          </p:cNvCxnSpPr>
          <p:nvPr/>
        </p:nvCxnSpPr>
        <p:spPr>
          <a:xfrm flipH="1">
            <a:off x="6018922" y="4282851"/>
            <a:ext cx="1896912" cy="1631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51" idx="5"/>
            <a:endCxn id="145" idx="1"/>
          </p:cNvCxnSpPr>
          <p:nvPr/>
        </p:nvCxnSpPr>
        <p:spPr>
          <a:xfrm>
            <a:off x="6023271" y="4328216"/>
            <a:ext cx="1232755" cy="705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38"/>
          <p:cNvCxnSpPr>
            <a:stCxn id="153" idx="2"/>
            <a:endCxn id="137" idx="0"/>
          </p:cNvCxnSpPr>
          <p:nvPr/>
        </p:nvCxnSpPr>
        <p:spPr>
          <a:xfrm rot="10800000" flipV="1">
            <a:off x="4148587" y="3067150"/>
            <a:ext cx="253931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41"/>
          <p:cNvCxnSpPr>
            <a:stCxn id="153" idx="6"/>
            <a:endCxn id="147" idx="0"/>
          </p:cNvCxnSpPr>
          <p:nvPr/>
        </p:nvCxnSpPr>
        <p:spPr>
          <a:xfrm>
            <a:off x="6942365" y="3067150"/>
            <a:ext cx="1998505" cy="1929714"/>
          </a:xfrm>
          <a:prstGeom prst="curved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4889924" y="350381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185" name="文本框 184"/>
          <p:cNvSpPr txBox="1"/>
          <p:nvPr/>
        </p:nvSpPr>
        <p:spPr>
          <a:xfrm>
            <a:off x="7768661" y="3452555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2</a:t>
            </a:r>
            <a:endParaRPr lang="zh-CN" altLang="en-US" sz="2000" i="1" dirty="0"/>
          </a:p>
        </p:txBody>
      </p:sp>
      <p:sp>
        <p:nvSpPr>
          <p:cNvPr id="186" name="文本框 185"/>
          <p:cNvSpPr txBox="1"/>
          <p:nvPr/>
        </p:nvSpPr>
        <p:spPr>
          <a:xfrm>
            <a:off x="4702281" y="4290220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sp>
        <p:nvSpPr>
          <p:cNvPr id="187" name="文本框 186"/>
          <p:cNvSpPr txBox="1"/>
          <p:nvPr/>
        </p:nvSpPr>
        <p:spPr>
          <a:xfrm>
            <a:off x="5838988" y="4730187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sp>
        <p:nvSpPr>
          <p:cNvPr id="188" name="文本框 187"/>
          <p:cNvSpPr txBox="1"/>
          <p:nvPr/>
        </p:nvSpPr>
        <p:spPr>
          <a:xfrm>
            <a:off x="7897577" y="4693629"/>
            <a:ext cx="528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/>
              <a:t>4</a:t>
            </a:r>
            <a:endParaRPr lang="zh-CN" altLang="en-US" sz="2000" i="1" dirty="0"/>
          </a:p>
        </p:txBody>
      </p:sp>
      <p:cxnSp>
        <p:nvCxnSpPr>
          <p:cNvPr id="189" name="直接连接符 188"/>
          <p:cNvCxnSpPr>
            <a:stCxn id="137" idx="5"/>
            <a:endCxn id="139" idx="2"/>
          </p:cNvCxnSpPr>
          <p:nvPr/>
        </p:nvCxnSpPr>
        <p:spPr>
          <a:xfrm>
            <a:off x="4238553" y="5214063"/>
            <a:ext cx="1563170" cy="789773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39" idx="6"/>
            <a:endCxn id="141" idx="2"/>
          </p:cNvCxnSpPr>
          <p:nvPr/>
        </p:nvCxnSpPr>
        <p:spPr>
          <a:xfrm>
            <a:off x="6056187" y="6003836"/>
            <a:ext cx="1849402" cy="0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41" idx="7"/>
            <a:endCxn id="147" idx="3"/>
          </p:cNvCxnSpPr>
          <p:nvPr/>
        </p:nvCxnSpPr>
        <p:spPr>
          <a:xfrm flipV="1">
            <a:off x="8122788" y="5214063"/>
            <a:ext cx="728115" cy="699806"/>
          </a:xfrm>
          <a:prstGeom prst="line">
            <a:avLst/>
          </a:prstGeom>
          <a:ln w="41275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37" idx="7"/>
            <a:endCxn id="151" idx="2"/>
          </p:cNvCxnSpPr>
          <p:nvPr/>
        </p:nvCxnSpPr>
        <p:spPr>
          <a:xfrm flipV="1">
            <a:off x="4238553" y="4238249"/>
            <a:ext cx="1567519" cy="79588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7" idx="6"/>
            <a:endCxn id="143" idx="2"/>
          </p:cNvCxnSpPr>
          <p:nvPr/>
        </p:nvCxnSpPr>
        <p:spPr>
          <a:xfrm>
            <a:off x="4275818" y="5124096"/>
            <a:ext cx="839409" cy="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43" idx="4"/>
            <a:endCxn id="139" idx="1"/>
          </p:cNvCxnSpPr>
          <p:nvPr/>
        </p:nvCxnSpPr>
        <p:spPr>
          <a:xfrm>
            <a:off x="5242459" y="5251328"/>
            <a:ext cx="596529" cy="662541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51" idx="4"/>
            <a:endCxn id="139" idx="0"/>
          </p:cNvCxnSpPr>
          <p:nvPr/>
        </p:nvCxnSpPr>
        <p:spPr>
          <a:xfrm flipH="1">
            <a:off x="5928955" y="4365481"/>
            <a:ext cx="4349" cy="1511123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endCxn id="139" idx="7"/>
          </p:cNvCxnSpPr>
          <p:nvPr/>
        </p:nvCxnSpPr>
        <p:spPr>
          <a:xfrm flipH="1">
            <a:off x="6018922" y="4303926"/>
            <a:ext cx="1872741" cy="1609943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43" idx="5"/>
          </p:cNvCxnSpPr>
          <p:nvPr/>
        </p:nvCxnSpPr>
        <p:spPr>
          <a:xfrm>
            <a:off x="5332426" y="5214063"/>
            <a:ext cx="2539142" cy="719691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45" idx="5"/>
            <a:endCxn id="141" idx="1"/>
          </p:cNvCxnSpPr>
          <p:nvPr/>
        </p:nvCxnSpPr>
        <p:spPr>
          <a:xfrm>
            <a:off x="7435960" y="5214063"/>
            <a:ext cx="506894" cy="69980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49" idx="4"/>
            <a:endCxn id="141" idx="0"/>
          </p:cNvCxnSpPr>
          <p:nvPr/>
        </p:nvCxnSpPr>
        <p:spPr>
          <a:xfrm>
            <a:off x="8032821" y="4368038"/>
            <a:ext cx="0" cy="150856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45" idx="6"/>
            <a:endCxn id="147" idx="2"/>
          </p:cNvCxnSpPr>
          <p:nvPr/>
        </p:nvCxnSpPr>
        <p:spPr>
          <a:xfrm>
            <a:off x="7473225" y="5124096"/>
            <a:ext cx="1340413" cy="0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49" idx="5"/>
            <a:endCxn id="147" idx="1"/>
          </p:cNvCxnSpPr>
          <p:nvPr/>
        </p:nvCxnSpPr>
        <p:spPr>
          <a:xfrm>
            <a:off x="8122788" y="4330773"/>
            <a:ext cx="728115" cy="703356"/>
          </a:xfrm>
          <a:prstGeom prst="line">
            <a:avLst/>
          </a:prstGeom>
          <a:ln w="412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242459" y="4238249"/>
            <a:ext cx="2700395" cy="885847"/>
            <a:chOff x="5242459" y="4238249"/>
            <a:chExt cx="2700395" cy="885847"/>
          </a:xfrm>
        </p:grpSpPr>
        <p:cxnSp>
          <p:nvCxnSpPr>
            <p:cNvPr id="68" name="直接连接符 67"/>
            <p:cNvCxnSpPr>
              <a:stCxn id="151" idx="6"/>
              <a:endCxn id="149" idx="2"/>
            </p:cNvCxnSpPr>
            <p:nvPr/>
          </p:nvCxnSpPr>
          <p:spPr>
            <a:xfrm>
              <a:off x="6060536" y="4238249"/>
              <a:ext cx="1845053" cy="2557"/>
            </a:xfrm>
            <a:prstGeom prst="line">
              <a:avLst/>
            </a:prstGeom>
            <a:ln w="412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51" idx="5"/>
              <a:endCxn id="145" idx="1"/>
            </p:cNvCxnSpPr>
            <p:nvPr/>
          </p:nvCxnSpPr>
          <p:spPr>
            <a:xfrm>
              <a:off x="6023271" y="4328216"/>
              <a:ext cx="1232755" cy="705913"/>
            </a:xfrm>
            <a:prstGeom prst="line">
              <a:avLst/>
            </a:prstGeom>
            <a:ln w="412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143" idx="6"/>
              <a:endCxn id="145" idx="2"/>
            </p:cNvCxnSpPr>
            <p:nvPr/>
          </p:nvCxnSpPr>
          <p:spPr>
            <a:xfrm>
              <a:off x="5369691" y="5124096"/>
              <a:ext cx="1849070" cy="0"/>
            </a:xfrm>
            <a:prstGeom prst="line">
              <a:avLst/>
            </a:prstGeom>
            <a:ln w="412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143" idx="0"/>
              <a:endCxn id="151" idx="3"/>
            </p:cNvCxnSpPr>
            <p:nvPr/>
          </p:nvCxnSpPr>
          <p:spPr>
            <a:xfrm flipV="1">
              <a:off x="5242459" y="4328216"/>
              <a:ext cx="600878" cy="668648"/>
            </a:xfrm>
            <a:prstGeom prst="line">
              <a:avLst/>
            </a:prstGeom>
            <a:ln w="412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145" idx="7"/>
              <a:endCxn id="149" idx="3"/>
            </p:cNvCxnSpPr>
            <p:nvPr/>
          </p:nvCxnSpPr>
          <p:spPr>
            <a:xfrm flipV="1">
              <a:off x="7435960" y="4330773"/>
              <a:ext cx="506894" cy="703356"/>
            </a:xfrm>
            <a:prstGeom prst="line">
              <a:avLst/>
            </a:prstGeom>
            <a:ln w="41275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椭圆 142"/>
          <p:cNvSpPr/>
          <p:nvPr/>
        </p:nvSpPr>
        <p:spPr>
          <a:xfrm>
            <a:off x="5115227" y="499686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5806072" y="4111017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7905589" y="411357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7218761" y="4996864"/>
            <a:ext cx="254464" cy="25446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2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2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899" y="528057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者方法使用索引结构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04799" y="1280709"/>
          <a:ext cx="58944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445"/>
              </a:tblGrid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q1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q2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t1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***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v4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894244" y="2861098"/>
            <a:ext cx="6593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3615" y="2675678"/>
              <a:ext cx="3310992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7748"/>
                    <a:gridCol w="827748"/>
                    <a:gridCol w="827748"/>
                    <a:gridCol w="8277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3615" y="2675678"/>
              <a:ext cx="3310992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7748"/>
                    <a:gridCol w="827748"/>
                    <a:gridCol w="827748"/>
                    <a:gridCol w="8277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35" t="-1613" r="-3022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735" t="-1613" r="-2022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735" t="-1613" r="-1022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735" t="-1613" r="-2206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/>
          <p:cNvCxnSpPr/>
          <p:nvPr/>
        </p:nvCxnSpPr>
        <p:spPr>
          <a:xfrm>
            <a:off x="894244" y="1634414"/>
            <a:ext cx="6593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58585" y="1441273"/>
            <a:ext cx="2296270" cy="4219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…………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4171" y="528057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改进方法使用索引结构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393871" y="1321780"/>
          <a:ext cx="1025241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241"/>
              </a:tblGrid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v1,v2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v2,v3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u,v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***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  <a:tr h="4550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b="1" dirty="0" smtClean="0"/>
                        <a:t>vm,vn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9090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422043" y="2891778"/>
            <a:ext cx="6593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81414" y="2706358"/>
              <a:ext cx="3310992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7748"/>
                    <a:gridCol w="827748"/>
                    <a:gridCol w="827748"/>
                    <a:gridCol w="82774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81414" y="2706358"/>
              <a:ext cx="3310992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7748"/>
                    <a:gridCol w="827748"/>
                    <a:gridCol w="827748"/>
                    <a:gridCol w="8277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35" t="-1613" r="-3014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735" t="-1613" r="-2014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735" t="-1613" r="-1014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735" t="-1613" r="-1471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组合 1"/>
          <p:cNvGrpSpPr/>
          <p:nvPr/>
        </p:nvGrpSpPr>
        <p:grpSpPr>
          <a:xfrm>
            <a:off x="7432434" y="1501212"/>
            <a:ext cx="2955641" cy="421989"/>
            <a:chOff x="6355244" y="1527104"/>
            <a:chExt cx="2955641" cy="421989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6355244" y="1753332"/>
              <a:ext cx="65937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7014615" y="1527104"/>
              <a:ext cx="2296270" cy="4219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…………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096000" y="4809968"/>
            <a:ext cx="553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我们的关键字存储的是边</a:t>
            </a:r>
            <a:endParaRPr lang="en-US" altLang="zh-CN" sz="1400" dirty="0" smtClean="0"/>
          </a:p>
          <a:p>
            <a:r>
              <a:rPr lang="zh-CN" altLang="en-US" sz="1400" dirty="0"/>
              <a:t>对</a:t>
            </a:r>
            <a:r>
              <a:rPr lang="zh-CN" altLang="en-US" sz="1400" dirty="0" smtClean="0"/>
              <a:t>应的 </a:t>
            </a:r>
            <a:r>
              <a:rPr lang="en-US" altLang="zh-CN" sz="1400" dirty="0" smtClean="0"/>
              <a:t>value </a:t>
            </a:r>
            <a:r>
              <a:rPr lang="zh-CN" altLang="en-US" sz="1400" dirty="0" smtClean="0"/>
              <a:t>值我们存储的是点，这个可以与边的两个点构成三角形，且是按点的 </a:t>
            </a:r>
            <a:r>
              <a:rPr lang="en-US" altLang="zh-CN" sz="1400" dirty="0" smtClean="0"/>
              <a:t>Truss</a:t>
            </a:r>
            <a:r>
              <a:rPr lang="zh-CN" altLang="en-US" sz="1400" dirty="0" smtClean="0"/>
              <a:t>值由大到小来进行存储的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7947" y="5002927"/>
            <a:ext cx="553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我们的关键字存储的是顶点</a:t>
            </a:r>
            <a:endParaRPr lang="en-US" altLang="zh-CN" sz="1400" dirty="0" smtClean="0"/>
          </a:p>
          <a:p>
            <a:r>
              <a:rPr lang="zh-CN" altLang="en-US" sz="1400" dirty="0"/>
              <a:t>对</a:t>
            </a:r>
            <a:r>
              <a:rPr lang="zh-CN" altLang="en-US" sz="1400" dirty="0" smtClean="0"/>
              <a:t>应的 </a:t>
            </a:r>
            <a:r>
              <a:rPr lang="en-US" altLang="zh-CN" sz="1400" dirty="0" smtClean="0"/>
              <a:t>value </a:t>
            </a:r>
            <a:r>
              <a:rPr lang="zh-CN" altLang="en-US" sz="1400" dirty="0" smtClean="0"/>
              <a:t>值我们存储的是从这个点出去的边，且是按照边的 </a:t>
            </a:r>
            <a:r>
              <a:rPr lang="en-US" altLang="zh-CN" sz="1400" dirty="0" smtClean="0"/>
              <a:t>Truss </a:t>
            </a:r>
            <a:r>
              <a:rPr lang="zh-CN" altLang="en-US" sz="1400" dirty="0" smtClean="0"/>
              <a:t>值由大到小进行排列的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7947" y="5833924"/>
            <a:ext cx="675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设有 </a:t>
            </a:r>
            <a:r>
              <a:rPr lang="en-US" altLang="zh-CN" dirty="0" smtClean="0"/>
              <a:t>V </a:t>
            </a:r>
            <a:r>
              <a:rPr lang="zh-CN" altLang="en-US" dirty="0" smtClean="0"/>
              <a:t>个结点  </a:t>
            </a:r>
            <a:r>
              <a:rPr lang="en-US" altLang="zh-CN" dirty="0" smtClean="0"/>
              <a:t>E</a:t>
            </a:r>
            <a:r>
              <a:rPr lang="zh-CN" altLang="en-US" dirty="0" smtClean="0"/>
              <a:t>条边</a:t>
            </a:r>
            <a:endParaRPr lang="en-US" altLang="zh-CN" dirty="0" smtClean="0"/>
          </a:p>
          <a:p>
            <a:r>
              <a:rPr lang="zh-CN" altLang="en-US" dirty="0" smtClean="0"/>
              <a:t>原始索引占用空间：</a:t>
            </a:r>
            <a:r>
              <a:rPr lang="en-US" altLang="zh-CN" dirty="0" smtClean="0"/>
              <a:t>V+2E</a:t>
            </a:r>
          </a:p>
          <a:p>
            <a:r>
              <a:rPr lang="zh-CN" altLang="en-US" dirty="0" smtClean="0"/>
              <a:t>新的索引</a:t>
            </a:r>
            <a:r>
              <a:rPr lang="zh-CN" altLang="en-US" dirty="0"/>
              <a:t>占用</a:t>
            </a:r>
            <a:r>
              <a:rPr lang="zh-CN" altLang="en-US" dirty="0" smtClean="0"/>
              <a:t>空间：</a:t>
            </a:r>
            <a:r>
              <a:rPr lang="en-US" altLang="zh-CN" dirty="0" smtClean="0"/>
              <a:t>2E+tV          ( t </a:t>
            </a:r>
            <a:r>
              <a:rPr lang="zh-CN" altLang="en-US" dirty="0" smtClean="0"/>
              <a:t>为平均每条边的</a:t>
            </a:r>
            <a:r>
              <a:rPr lang="en-US" altLang="zh-CN" dirty="0" smtClean="0"/>
              <a:t>support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096000" y="5649258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</a:t>
            </a:r>
            <a:r>
              <a:rPr lang="zh-CN" altLang="en-US" dirty="0" smtClean="0"/>
              <a:t>均下来，我们这样做索引结构可能占用更多的内存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4201" y="2828836"/>
            <a:ext cx="3366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3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952" y="582871"/>
            <a:ext cx="30950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  <a:cs typeface="Arial" panose="020B0604020202020204" pitchFamily="34" charset="0"/>
              </a:rPr>
              <a:t>Betweenness centrality</a:t>
            </a:r>
          </a:p>
        </p:txBody>
      </p:sp>
      <p:sp>
        <p:nvSpPr>
          <p:cNvPr id="3" name="矩形 2"/>
          <p:cNvSpPr/>
          <p:nvPr/>
        </p:nvSpPr>
        <p:spPr>
          <a:xfrm>
            <a:off x="3976734" y="582870"/>
            <a:ext cx="5613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微软雅黑" panose="020B0503020204020204" pitchFamily="34" charset="-122"/>
              </a:rPr>
              <a:t>Q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uantify </a:t>
            </a:r>
            <a:r>
              <a:rPr lang="zh-CN" altLang="en-US" sz="2400" dirty="0">
                <a:ea typeface="微软雅黑" panose="020B0503020204020204" pitchFamily="34" charset="-122"/>
              </a:rPr>
              <a:t>the relative importance of a vertex</a:t>
            </a:r>
          </a:p>
        </p:txBody>
      </p:sp>
      <p:pic>
        <p:nvPicPr>
          <p:cNvPr id="4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886657" y="2923018"/>
            <a:ext cx="3506068" cy="130781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19078" y="2398499"/>
            <a:ext cx="4246616" cy="1944785"/>
            <a:chOff x="7554765" y="1142134"/>
            <a:chExt cx="4246616" cy="1944785"/>
          </a:xfrm>
        </p:grpSpPr>
        <p:cxnSp>
          <p:nvCxnSpPr>
            <p:cNvPr id="6" name="直接连接符 5"/>
            <p:cNvCxnSpPr>
              <a:stCxn id="15" idx="5"/>
              <a:endCxn id="9" idx="2"/>
            </p:cNvCxnSpPr>
            <p:nvPr/>
          </p:nvCxnSpPr>
          <p:spPr>
            <a:xfrm>
              <a:off x="8925603" y="1923757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9" idx="6"/>
              <a:endCxn id="20" idx="3"/>
            </p:cNvCxnSpPr>
            <p:nvPr/>
          </p:nvCxnSpPr>
          <p:spPr>
            <a:xfrm flipV="1">
              <a:off x="9862559" y="1939968"/>
              <a:ext cx="571179" cy="261560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10" idx="5"/>
              <a:endCxn id="15" idx="1"/>
            </p:cNvCxnSpPr>
            <p:nvPr/>
          </p:nvCxnSpPr>
          <p:spPr>
            <a:xfrm>
              <a:off x="8286697" y="1505299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9481811" y="200826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961708" y="117537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1" name="直接连接符 10"/>
            <p:cNvCxnSpPr>
              <a:stCxn id="12" idx="7"/>
              <a:endCxn id="15" idx="3"/>
            </p:cNvCxnSpPr>
            <p:nvPr/>
          </p:nvCxnSpPr>
          <p:spPr>
            <a:xfrm flipV="1">
              <a:off x="7879754" y="1923757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554765" y="208265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551459" y="2630845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28713" y="2700392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600614" y="159383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2082" y="114213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420633" y="18248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8" name="直接连接符 17"/>
            <p:cNvCxnSpPr>
              <a:stCxn id="20" idx="7"/>
              <a:endCxn id="16" idx="3"/>
            </p:cNvCxnSpPr>
            <p:nvPr/>
          </p:nvCxnSpPr>
          <p:spPr>
            <a:xfrm flipV="1">
              <a:off x="10702968" y="1472055"/>
              <a:ext cx="284873" cy="194598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20" idx="5"/>
              <a:endCxn id="17" idx="2"/>
            </p:cNvCxnSpPr>
            <p:nvPr/>
          </p:nvCxnSpPr>
          <p:spPr>
            <a:xfrm>
              <a:off x="10702968" y="1939968"/>
              <a:ext cx="717665" cy="7816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10377979" y="161004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  <p:cxnSp>
          <p:nvCxnSpPr>
            <p:cNvPr id="21" name="直接连接符 20"/>
            <p:cNvCxnSpPr>
              <a:stCxn id="15" idx="6"/>
              <a:endCxn id="20" idx="2"/>
            </p:cNvCxnSpPr>
            <p:nvPr/>
          </p:nvCxnSpPr>
          <p:spPr>
            <a:xfrm>
              <a:off x="8981362" y="1787100"/>
              <a:ext cx="1396617" cy="1621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7"/>
              <a:endCxn id="9" idx="3"/>
            </p:cNvCxnSpPr>
            <p:nvPr/>
          </p:nvCxnSpPr>
          <p:spPr>
            <a:xfrm flipV="1">
              <a:off x="8876448" y="2338185"/>
              <a:ext cx="661122" cy="34926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5"/>
              <a:endCxn id="14" idx="0"/>
            </p:cNvCxnSpPr>
            <p:nvPr/>
          </p:nvCxnSpPr>
          <p:spPr>
            <a:xfrm>
              <a:off x="9806800" y="2338185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5476729" y="5851773"/>
            <a:ext cx="5802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σ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is </a:t>
            </a:r>
            <a:r>
              <a:rPr lang="en-US" altLang="zh-CN" sz="2000" dirty="0">
                <a:ea typeface="微软雅黑" panose="020B0503020204020204" pitchFamily="34" charset="-122"/>
              </a:rPr>
              <a:t>the number of shortest paths between x and y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5510977" y="4590018"/>
            <a:ext cx="62660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σ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ea typeface="微软雅黑" panose="020B0503020204020204" pitchFamily="34" charset="-122"/>
              </a:rPr>
              <a:t>x,y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 (v) 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is </a:t>
            </a:r>
            <a:r>
              <a:rPr lang="en-US" altLang="zh-CN" sz="2000" dirty="0">
                <a:ea typeface="微软雅黑" panose="020B0503020204020204" pitchFamily="34" charset="-122"/>
              </a:rPr>
              <a:t>the number of shortest paths between 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x and y that </a:t>
            </a:r>
            <a:r>
              <a:rPr lang="en-US" altLang="zh-CN" sz="2000" dirty="0">
                <a:ea typeface="微软雅黑" panose="020B0503020204020204" pitchFamily="34" charset="-122"/>
              </a:rPr>
              <a:t>pass through vertex v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384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8402" y="1017067"/>
            <a:ext cx="1895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dirty="0"/>
          </a:p>
        </p:txBody>
      </p:sp>
      <p:grpSp>
        <p:nvGrpSpPr>
          <p:cNvPr id="127" name="组合 126"/>
          <p:cNvGrpSpPr/>
          <p:nvPr/>
        </p:nvGrpSpPr>
        <p:grpSpPr>
          <a:xfrm>
            <a:off x="5929629" y="4223097"/>
            <a:ext cx="5753049" cy="2115926"/>
            <a:chOff x="1067345" y="4121500"/>
            <a:chExt cx="5753049" cy="2115926"/>
          </a:xfrm>
        </p:grpSpPr>
        <p:sp>
          <p:nvSpPr>
            <p:cNvPr id="128" name="流程图: 数据 127"/>
            <p:cNvSpPr/>
            <p:nvPr/>
          </p:nvSpPr>
          <p:spPr>
            <a:xfrm>
              <a:off x="1067345" y="4121500"/>
              <a:ext cx="5753049" cy="2115926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>
              <a:stCxn id="137" idx="6"/>
              <a:endCxn id="142" idx="2"/>
            </p:cNvCxnSpPr>
            <p:nvPr/>
          </p:nvCxnSpPr>
          <p:spPr>
            <a:xfrm>
              <a:off x="3384746" y="4804629"/>
              <a:ext cx="1396617" cy="30725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32" idx="5"/>
              <a:endCxn id="137" idx="1"/>
            </p:cNvCxnSpPr>
            <p:nvPr/>
          </p:nvCxnSpPr>
          <p:spPr>
            <a:xfrm>
              <a:off x="2690081" y="4522828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椭圆 130"/>
            <p:cNvSpPr/>
            <p:nvPr/>
          </p:nvSpPr>
          <p:spPr>
            <a:xfrm>
              <a:off x="3885195" y="5025793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2365092" y="41929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33" name="直接连接符 132"/>
            <p:cNvCxnSpPr>
              <a:stCxn id="135" idx="0"/>
              <a:endCxn id="131" idx="3"/>
            </p:cNvCxnSpPr>
            <p:nvPr/>
          </p:nvCxnSpPr>
          <p:spPr>
            <a:xfrm flipV="1">
              <a:off x="3501746" y="5355714"/>
              <a:ext cx="439208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椭圆 133"/>
            <p:cNvSpPr/>
            <p:nvPr/>
          </p:nvSpPr>
          <p:spPr>
            <a:xfrm>
              <a:off x="1958149" y="510018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311372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432097" y="5717921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003998" y="4611365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5335466" y="415966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824017" y="4842398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40" name="直接连接符 139"/>
            <p:cNvCxnSpPr>
              <a:stCxn id="142" idx="7"/>
              <a:endCxn id="138" idx="3"/>
            </p:cNvCxnSpPr>
            <p:nvPr/>
          </p:nvCxnSpPr>
          <p:spPr>
            <a:xfrm flipV="1">
              <a:off x="5106352" y="4489584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31" idx="5"/>
              <a:endCxn id="136" idx="0"/>
            </p:cNvCxnSpPr>
            <p:nvPr/>
          </p:nvCxnSpPr>
          <p:spPr>
            <a:xfrm>
              <a:off x="4210184" y="5355714"/>
              <a:ext cx="412287" cy="362207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椭圆 141"/>
            <p:cNvSpPr/>
            <p:nvPr/>
          </p:nvSpPr>
          <p:spPr>
            <a:xfrm>
              <a:off x="4781363" y="4642090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900600" y="846725"/>
            <a:ext cx="5984059" cy="2226583"/>
            <a:chOff x="1038316" y="745128"/>
            <a:chExt cx="5984059" cy="2226583"/>
          </a:xfrm>
        </p:grpSpPr>
        <p:sp>
          <p:nvSpPr>
            <p:cNvPr id="144" name="流程图: 数据 143"/>
            <p:cNvSpPr/>
            <p:nvPr/>
          </p:nvSpPr>
          <p:spPr>
            <a:xfrm>
              <a:off x="1038316" y="745128"/>
              <a:ext cx="5984059" cy="2226583"/>
            </a:xfrm>
            <a:prstGeom prst="flowChartInputOutpu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2000">
                  <a:srgbClr val="4F8DC5"/>
                </a:gs>
                <a:gs pos="66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25400" cap="rnd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/>
            <p:cNvCxnSpPr>
              <a:stCxn id="154" idx="5"/>
              <a:endCxn id="148" idx="2"/>
            </p:cNvCxnSpPr>
            <p:nvPr/>
          </p:nvCxnSpPr>
          <p:spPr>
            <a:xfrm>
              <a:off x="3328987" y="1675572"/>
              <a:ext cx="556208" cy="27777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48" idx="6"/>
              <a:endCxn id="159" idx="3"/>
            </p:cNvCxnSpPr>
            <p:nvPr/>
          </p:nvCxnSpPr>
          <p:spPr>
            <a:xfrm flipV="1">
              <a:off x="4265943" y="1706297"/>
              <a:ext cx="571179" cy="247046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49" idx="5"/>
              <a:endCxn id="154" idx="1"/>
            </p:cNvCxnSpPr>
            <p:nvPr/>
          </p:nvCxnSpPr>
          <p:spPr>
            <a:xfrm>
              <a:off x="2690081" y="1257114"/>
              <a:ext cx="369676" cy="14514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椭圆 147"/>
            <p:cNvSpPr/>
            <p:nvPr/>
          </p:nvSpPr>
          <p:spPr>
            <a:xfrm>
              <a:off x="3885195" y="1760079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b</a:t>
              </a:r>
              <a:endParaRPr lang="zh-CN" altLang="en-US" sz="2800" b="1" dirty="0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365092" y="927193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h</a:t>
              </a:r>
              <a:endParaRPr lang="zh-CN" altLang="en-US" sz="2800" b="1" dirty="0"/>
            </a:p>
          </p:txBody>
        </p:sp>
        <p:cxnSp>
          <p:nvCxnSpPr>
            <p:cNvPr id="150" name="直接连接符 149"/>
            <p:cNvCxnSpPr>
              <a:stCxn id="151" idx="7"/>
              <a:endCxn id="154" idx="3"/>
            </p:cNvCxnSpPr>
            <p:nvPr/>
          </p:nvCxnSpPr>
          <p:spPr>
            <a:xfrm flipV="1">
              <a:off x="2283138" y="1675572"/>
              <a:ext cx="776619" cy="215503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椭圆 150"/>
            <p:cNvSpPr/>
            <p:nvPr/>
          </p:nvSpPr>
          <p:spPr>
            <a:xfrm>
              <a:off x="1958149" y="183446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i</a:t>
              </a:r>
              <a:endParaRPr lang="zh-CN" altLang="en-US" sz="2800" b="1" dirty="0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3311372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d</a:t>
              </a:r>
              <a:endParaRPr lang="zh-CN" altLang="en-US" sz="2800" b="1" dirty="0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4432097" y="2452207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e</a:t>
              </a:r>
              <a:endParaRPr lang="zh-CN" altLang="en-US" sz="2800" b="1" dirty="0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3003998" y="1345651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a</a:t>
              </a:r>
              <a:endParaRPr lang="zh-CN" altLang="en-US" sz="2800" b="1" dirty="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5335466" y="893949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f</a:t>
              </a:r>
              <a:endParaRPr lang="zh-CN" altLang="en-US" sz="2800" b="1" dirty="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824017" y="1576684"/>
              <a:ext cx="380748" cy="38652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/>
                <a:t>g</a:t>
              </a:r>
              <a:endParaRPr lang="zh-CN" altLang="en-US" sz="2800" b="1" dirty="0"/>
            </a:p>
          </p:txBody>
        </p:sp>
        <p:cxnSp>
          <p:nvCxnSpPr>
            <p:cNvPr id="157" name="直接连接符 156"/>
            <p:cNvCxnSpPr>
              <a:stCxn id="159" idx="7"/>
              <a:endCxn id="155" idx="3"/>
            </p:cNvCxnSpPr>
            <p:nvPr/>
          </p:nvCxnSpPr>
          <p:spPr>
            <a:xfrm flipV="1">
              <a:off x="5106352" y="1223870"/>
              <a:ext cx="284873" cy="209112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159" idx="5"/>
              <a:endCxn id="156" idx="2"/>
            </p:cNvCxnSpPr>
            <p:nvPr/>
          </p:nvCxnSpPr>
          <p:spPr>
            <a:xfrm>
              <a:off x="5106352" y="1706297"/>
              <a:ext cx="717665" cy="63651"/>
            </a:xfrm>
            <a:prstGeom prst="line">
              <a:avLst/>
            </a:prstGeom>
            <a:ln w="3175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4781363" y="1376376"/>
              <a:ext cx="380748" cy="38652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c</a:t>
              </a:r>
              <a:endParaRPr lang="zh-CN" altLang="en-US" sz="2800" b="1" dirty="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992261" y="1503854"/>
            <a:ext cx="3884414" cy="4288696"/>
            <a:chOff x="2129977" y="1402257"/>
            <a:chExt cx="3884414" cy="428869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2129977" y="235086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537329" y="14344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191701" y="1816295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501746" y="2971711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075569" y="232183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622471" y="3014898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971737" y="2027732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504663" y="1402257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6014391" y="2082874"/>
              <a:ext cx="0" cy="267605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8244360" y="3397991"/>
            <a:ext cx="1414556" cy="991592"/>
            <a:chOff x="3382076" y="1482108"/>
            <a:chExt cx="1414556" cy="991592"/>
          </a:xfrm>
        </p:grpSpPr>
        <p:cxnSp>
          <p:nvCxnSpPr>
            <p:cNvPr id="171" name="直接连接符 170"/>
            <p:cNvCxnSpPr/>
            <p:nvPr/>
          </p:nvCxnSpPr>
          <p:spPr>
            <a:xfrm flipV="1">
              <a:off x="3612744" y="2089997"/>
              <a:ext cx="328210" cy="383703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 flipV="1">
              <a:off x="4206277" y="2106629"/>
              <a:ext cx="294533" cy="3351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 flipV="1">
              <a:off x="3382076" y="1482108"/>
              <a:ext cx="1414556" cy="9365"/>
            </a:xfrm>
            <a:prstGeom prst="line">
              <a:avLst/>
            </a:prstGeom>
            <a:ln w="31750" cap="rnd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3" name="Picture 60285"/>
          <p:cNvPicPr/>
          <p:nvPr/>
        </p:nvPicPr>
        <p:blipFill>
          <a:blip r:embed="rId3"/>
          <a:stretch>
            <a:fillRect/>
          </a:stretch>
        </p:blipFill>
        <p:spPr>
          <a:xfrm>
            <a:off x="1282269" y="2595243"/>
            <a:ext cx="2794794" cy="10425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4204" y="4411335"/>
            <a:ext cx="392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spc="300" dirty="0" smtClean="0"/>
              <a:t>C(a) = C(b) = C(c)</a:t>
            </a:r>
            <a:endParaRPr lang="zh-CN" altLang="en-US" sz="2400" b="1" i="1" spc="3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57200" y="491992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Multiplex networks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86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00117 -0.230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5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00039 0.2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0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687049" y="1358586"/>
            <a:ext cx="5609227" cy="4567101"/>
            <a:chOff x="1038316" y="745128"/>
            <a:chExt cx="5984059" cy="5492298"/>
          </a:xfrm>
        </p:grpSpPr>
        <p:grpSp>
          <p:nvGrpSpPr>
            <p:cNvPr id="5" name="组合 4"/>
            <p:cNvGrpSpPr/>
            <p:nvPr/>
          </p:nvGrpSpPr>
          <p:grpSpPr>
            <a:xfrm>
              <a:off x="1067345" y="4121500"/>
              <a:ext cx="5753049" cy="2115926"/>
              <a:chOff x="1067345" y="4121500"/>
              <a:chExt cx="5753049" cy="2115926"/>
            </a:xfrm>
          </p:grpSpPr>
          <p:sp>
            <p:nvSpPr>
              <p:cNvPr id="6" name="流程图: 数据 5"/>
              <p:cNvSpPr/>
              <p:nvPr/>
            </p:nvSpPr>
            <p:spPr>
              <a:xfrm>
                <a:off x="1067345" y="4121500"/>
                <a:ext cx="5753049" cy="2115926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15" idx="6"/>
                <a:endCxn id="20" idx="2"/>
              </p:cNvCxnSpPr>
              <p:nvPr/>
            </p:nvCxnSpPr>
            <p:spPr>
              <a:xfrm>
                <a:off x="3384746" y="4804629"/>
                <a:ext cx="1396617" cy="30725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>
                <a:stCxn id="10" idx="5"/>
                <a:endCxn id="15" idx="1"/>
              </p:cNvCxnSpPr>
              <p:nvPr/>
            </p:nvCxnSpPr>
            <p:spPr>
              <a:xfrm>
                <a:off x="2690081" y="4522828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885195" y="5025793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5092" y="41929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11" name="直接连接符 10"/>
              <p:cNvCxnSpPr>
                <a:stCxn id="13" idx="0"/>
                <a:endCxn id="9" idx="3"/>
              </p:cNvCxnSpPr>
              <p:nvPr/>
            </p:nvCxnSpPr>
            <p:spPr>
              <a:xfrm flipV="1">
                <a:off x="3501746" y="5355714"/>
                <a:ext cx="439208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1958149" y="510018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311372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432097" y="5717921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03998" y="4611365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335466" y="4159663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824017" y="4842398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18" name="直接连接符 17"/>
              <p:cNvCxnSpPr>
                <a:stCxn id="20" idx="7"/>
                <a:endCxn id="16" idx="3"/>
              </p:cNvCxnSpPr>
              <p:nvPr/>
            </p:nvCxnSpPr>
            <p:spPr>
              <a:xfrm flipV="1">
                <a:off x="5106352" y="4489584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5"/>
                <a:endCxn id="14" idx="0"/>
              </p:cNvCxnSpPr>
              <p:nvPr/>
            </p:nvCxnSpPr>
            <p:spPr>
              <a:xfrm>
                <a:off x="4210184" y="5355714"/>
                <a:ext cx="412287" cy="362207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/>
            </p:nvSpPr>
            <p:spPr>
              <a:xfrm>
                <a:off x="4781363" y="4642090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38316" y="745128"/>
              <a:ext cx="5984059" cy="2226583"/>
              <a:chOff x="1038316" y="745128"/>
              <a:chExt cx="5984059" cy="2226583"/>
            </a:xfrm>
          </p:grpSpPr>
          <p:sp>
            <p:nvSpPr>
              <p:cNvPr id="22" name="流程图: 数据 21"/>
              <p:cNvSpPr/>
              <p:nvPr/>
            </p:nvSpPr>
            <p:spPr>
              <a:xfrm>
                <a:off x="1038316" y="745128"/>
                <a:ext cx="5984059" cy="2226583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32" idx="5"/>
                <a:endCxn id="26" idx="2"/>
              </p:cNvCxnSpPr>
              <p:nvPr/>
            </p:nvCxnSpPr>
            <p:spPr>
              <a:xfrm>
                <a:off x="3328987" y="1675572"/>
                <a:ext cx="556208" cy="27777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6" idx="6"/>
                <a:endCxn id="37" idx="2"/>
              </p:cNvCxnSpPr>
              <p:nvPr/>
            </p:nvCxnSpPr>
            <p:spPr>
              <a:xfrm flipV="1">
                <a:off x="4265943" y="1569640"/>
                <a:ext cx="515420" cy="3837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7" idx="5"/>
                <a:endCxn id="32" idx="1"/>
              </p:cNvCxnSpPr>
              <p:nvPr/>
            </p:nvCxnSpPr>
            <p:spPr>
              <a:xfrm>
                <a:off x="2690081" y="1257114"/>
                <a:ext cx="369676" cy="14514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3885195" y="1760079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b</a:t>
                </a:r>
                <a:endParaRPr lang="zh-CN" altLang="en-US" sz="2800" b="1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365092" y="927192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h</a:t>
                </a:r>
                <a:endParaRPr lang="zh-CN" altLang="en-US" sz="2800" b="1" dirty="0"/>
              </a:p>
            </p:txBody>
          </p:sp>
          <p:cxnSp>
            <p:nvCxnSpPr>
              <p:cNvPr id="28" name="直接连接符 27"/>
              <p:cNvCxnSpPr>
                <a:stCxn id="29" idx="7"/>
                <a:endCxn id="32" idx="3"/>
              </p:cNvCxnSpPr>
              <p:nvPr/>
            </p:nvCxnSpPr>
            <p:spPr>
              <a:xfrm flipV="1">
                <a:off x="2283138" y="1675572"/>
                <a:ext cx="776619" cy="215503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椭圆 28"/>
              <p:cNvSpPr/>
              <p:nvPr/>
            </p:nvSpPr>
            <p:spPr>
              <a:xfrm>
                <a:off x="1958149" y="183446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i</a:t>
                </a:r>
                <a:endParaRPr lang="zh-CN" altLang="en-US" sz="2800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311372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d</a:t>
                </a:r>
                <a:endParaRPr lang="zh-CN" altLang="en-US" sz="2800" b="1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32097" y="2452207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e</a:t>
                </a:r>
                <a:endParaRPr lang="zh-CN" altLang="en-US" sz="2800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03998" y="1345651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a</a:t>
                </a:r>
                <a:endParaRPr lang="zh-CN" altLang="en-US" sz="2800" b="1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335466" y="893949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f</a:t>
                </a:r>
                <a:endParaRPr lang="zh-CN" altLang="en-US" sz="2800" b="1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5824017" y="1576684"/>
                <a:ext cx="380748" cy="38652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/>
                  <a:t>g</a:t>
                </a:r>
                <a:endParaRPr lang="zh-CN" altLang="en-US" sz="2800" b="1" dirty="0"/>
              </a:p>
            </p:txBody>
          </p:sp>
          <p:cxnSp>
            <p:nvCxnSpPr>
              <p:cNvPr id="35" name="直接连接符 34"/>
              <p:cNvCxnSpPr>
                <a:stCxn id="37" idx="7"/>
                <a:endCxn id="33" idx="3"/>
              </p:cNvCxnSpPr>
              <p:nvPr/>
            </p:nvCxnSpPr>
            <p:spPr>
              <a:xfrm flipV="1">
                <a:off x="5106352" y="1223870"/>
                <a:ext cx="284873" cy="209112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7" idx="5"/>
                <a:endCxn id="34" idx="2"/>
              </p:cNvCxnSpPr>
              <p:nvPr/>
            </p:nvCxnSpPr>
            <p:spPr>
              <a:xfrm>
                <a:off x="5106352" y="1706297"/>
                <a:ext cx="717665" cy="63651"/>
              </a:xfrm>
              <a:prstGeom prst="line">
                <a:avLst/>
              </a:prstGeom>
              <a:ln w="3175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椭圆 36"/>
              <p:cNvSpPr/>
              <p:nvPr/>
            </p:nvSpPr>
            <p:spPr>
              <a:xfrm>
                <a:off x="4781363" y="1376376"/>
                <a:ext cx="380748" cy="3865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c</a:t>
                </a:r>
                <a:endParaRPr lang="zh-CN" altLang="en-US" sz="2800" b="1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129977" y="1402257"/>
              <a:ext cx="3884414" cy="4288696"/>
              <a:chOff x="2129977" y="1402257"/>
              <a:chExt cx="3884414" cy="4288696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129977" y="235086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2537329" y="14344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191701" y="1844135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501746" y="2971711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4075569" y="232183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622471" y="3014898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971737" y="2027732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5504663" y="1402257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014391" y="2082874"/>
                <a:ext cx="0" cy="2676055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/>
          <p:cNvSpPr/>
          <p:nvPr/>
        </p:nvSpPr>
        <p:spPr>
          <a:xfrm>
            <a:off x="389180" y="956732"/>
            <a:ext cx="2001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Approach 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35496" y="1656920"/>
            <a:ext cx="2084549" cy="1294518"/>
            <a:chOff x="5904227" y="1533870"/>
            <a:chExt cx="2084549" cy="1294518"/>
          </a:xfrm>
        </p:grpSpPr>
        <p:pic>
          <p:nvPicPr>
            <p:cNvPr id="49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04227" y="2050818"/>
              <a:ext cx="2084549" cy="777570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6156270" y="1533870"/>
              <a:ext cx="7209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914400" indent="-914400" algn="ctr">
                <a:buFont typeface="+mj-ea"/>
                <a:buAutoNum type="circleNumDbPlain"/>
              </a:pPr>
              <a:r>
                <a:rPr lang="en-US" altLang="zh-CN" sz="24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2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35496" y="4322725"/>
            <a:ext cx="1999907" cy="1307152"/>
            <a:chOff x="5904227" y="4322725"/>
            <a:chExt cx="1999907" cy="1307152"/>
          </a:xfrm>
        </p:grpSpPr>
        <p:pic>
          <p:nvPicPr>
            <p:cNvPr id="50" name="Picture 602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33920" y="4894956"/>
              <a:ext cx="1970214" cy="734921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5904227" y="4322725"/>
              <a:ext cx="705445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1371600" lvl="1" indent="-914400" algn="ctr">
                <a:buFont typeface="+mj-ea"/>
                <a:buAutoNum type="circleNumDbPlain" startAt="2"/>
              </a:pPr>
              <a:r>
                <a:rPr lang="en-US" altLang="zh-CN" sz="24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2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8" name="右大括号 57"/>
          <p:cNvSpPr/>
          <p:nvPr/>
        </p:nvSpPr>
        <p:spPr>
          <a:xfrm>
            <a:off x="9214766" y="2337989"/>
            <a:ext cx="508000" cy="2977568"/>
          </a:xfrm>
          <a:prstGeom prst="rightBrace">
            <a:avLst>
              <a:gd name="adj1" fmla="val 146534"/>
              <a:gd name="adj2" fmla="val 50000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0027734" y="3528975"/>
            <a:ext cx="1597253" cy="538330"/>
            <a:chOff x="10027734" y="3514461"/>
            <a:chExt cx="1597253" cy="538330"/>
          </a:xfrm>
        </p:grpSpPr>
        <p:sp>
          <p:nvSpPr>
            <p:cNvPr id="53" name="矩形 52"/>
            <p:cNvSpPr/>
            <p:nvPr/>
          </p:nvSpPr>
          <p:spPr>
            <a:xfrm>
              <a:off x="10027734" y="3514461"/>
              <a:ext cx="64043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914400">
                <a:buFont typeface="+mj-ea"/>
                <a:buAutoNum type="circleNumDbPlain"/>
              </a:pPr>
              <a:r>
                <a:rPr lang="en-US" altLang="zh-CN" sz="28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0976805" y="3529571"/>
              <a:ext cx="648182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indent="-2286000">
                <a:buFont typeface="+mj-ea"/>
                <a:buAutoNum type="circleNumDbPlain" startAt="2"/>
              </a:pPr>
              <a:r>
                <a:rPr lang="en-US" altLang="zh-CN" sz="2800" b="1" cap="none" spc="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endPara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10638192" y="35315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92" y="3531501"/>
                  <a:ext cx="3494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文本框 60"/>
          <p:cNvSpPr txBox="1"/>
          <p:nvPr/>
        </p:nvSpPr>
        <p:spPr>
          <a:xfrm>
            <a:off x="9433837" y="4307143"/>
            <a:ext cx="2758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spc="300" dirty="0" smtClean="0"/>
              <a:t>C(a) = C(b) = C(c)</a:t>
            </a:r>
            <a:endParaRPr lang="zh-CN" altLang="en-US" sz="2000" b="1" i="1" spc="300" dirty="0"/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9809E-90CD-4D45-A221-C1A02AD0F25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57200" y="491992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Multiplex networks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65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607485" y="1082681"/>
            <a:ext cx="4497657" cy="3496596"/>
            <a:chOff x="7607485" y="1082681"/>
            <a:chExt cx="4497657" cy="3496596"/>
          </a:xfrm>
        </p:grpSpPr>
        <p:grpSp>
          <p:nvGrpSpPr>
            <p:cNvPr id="3" name="组合 2"/>
            <p:cNvGrpSpPr/>
            <p:nvPr/>
          </p:nvGrpSpPr>
          <p:grpSpPr>
            <a:xfrm>
              <a:off x="7607485" y="1082681"/>
              <a:ext cx="3835806" cy="3496596"/>
              <a:chOff x="498868" y="2221946"/>
              <a:chExt cx="4483477" cy="4086991"/>
            </a:xfrm>
          </p:grpSpPr>
          <p:sp>
            <p:nvSpPr>
              <p:cNvPr id="4" name="流程图: 数据 3"/>
              <p:cNvSpPr/>
              <p:nvPr/>
            </p:nvSpPr>
            <p:spPr>
              <a:xfrm>
                <a:off x="498868" y="2221946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数据 4"/>
              <p:cNvSpPr/>
              <p:nvPr/>
            </p:nvSpPr>
            <p:spPr>
              <a:xfrm>
                <a:off x="498868" y="4798793"/>
                <a:ext cx="4483477" cy="1510144"/>
              </a:xfrm>
              <a:prstGeom prst="flowChartInputOutpu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2000">
                    <a:srgbClr val="4F8DC5"/>
                  </a:gs>
                  <a:gs pos="66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25400" cap="rnd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/>
              <p:cNvCxnSpPr>
                <a:stCxn id="11" idx="5"/>
              </p:cNvCxnSpPr>
              <p:nvPr/>
            </p:nvCxnSpPr>
            <p:spPr>
              <a:xfrm>
                <a:off x="2051707" y="2735620"/>
                <a:ext cx="688899" cy="51293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椭圆 6"/>
              <p:cNvSpPr/>
              <p:nvPr/>
            </p:nvSpPr>
            <p:spPr>
              <a:xfrm>
                <a:off x="2582366" y="3032650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cxnSp>
            <p:nvCxnSpPr>
              <p:cNvPr id="8" name="直接连接符 7"/>
              <p:cNvCxnSpPr>
                <a:stCxn id="7" idx="6"/>
              </p:cNvCxnSpPr>
              <p:nvPr/>
            </p:nvCxnSpPr>
            <p:spPr>
              <a:xfrm flipV="1">
                <a:off x="3014166" y="2715727"/>
                <a:ext cx="1059752" cy="53282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3858018" y="2499827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885188" y="285831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683143" y="2367056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683143" y="5040984"/>
                <a:ext cx="431800" cy="431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a</a:t>
                </a:r>
                <a:endParaRPr lang="zh-CN" altLang="en-US" sz="3200" b="1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582366" y="5706578"/>
                <a:ext cx="431800" cy="4318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b</a:t>
                </a:r>
                <a:endParaRPr lang="zh-CN" altLang="en-US" sz="3200" b="1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858018" y="5173755"/>
                <a:ext cx="431800" cy="4318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 smtClean="0"/>
                  <a:t>c</a:t>
                </a:r>
                <a:endParaRPr lang="zh-CN" altLang="en-US" sz="3200" b="1" dirty="0"/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4073918" y="3009848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2" idx="6"/>
                <a:endCxn id="14" idx="2"/>
              </p:cNvCxnSpPr>
              <p:nvPr/>
            </p:nvCxnSpPr>
            <p:spPr>
              <a:xfrm>
                <a:off x="2114943" y="5256885"/>
                <a:ext cx="1743075" cy="13277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781881" y="3523339"/>
                <a:ext cx="0" cy="2125639"/>
              </a:xfrm>
              <a:prstGeom prst="line">
                <a:avLst/>
              </a:prstGeom>
              <a:ln w="38100" cap="rnd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  <a:rou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/>
            <p:cNvSpPr txBox="1"/>
            <p:nvPr/>
          </p:nvSpPr>
          <p:spPr>
            <a:xfrm>
              <a:off x="11249523" y="1206829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Layer1 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49523" y="3390674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Layer2 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909738" y="5449839"/>
            <a:ext cx="3846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Cross-layer Betweenness Centrality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8667723" y="1608920"/>
            <a:ext cx="8797" cy="185498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990105" y="3791972"/>
            <a:ext cx="1491276" cy="1207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738" y="2158366"/>
            <a:ext cx="5953957" cy="130553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rcRect l="7728" t="11896" r="8354" b="14263"/>
          <a:stretch/>
        </p:blipFill>
        <p:spPr>
          <a:xfrm>
            <a:off x="948855" y="4063933"/>
            <a:ext cx="2635569" cy="82108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57200" y="491992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Multiplex networks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89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33030" y="1866718"/>
            <a:ext cx="6092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Community Detection in Multiplex Networks</a:t>
            </a:r>
          </a:p>
        </p:txBody>
      </p:sp>
      <p:sp>
        <p:nvSpPr>
          <p:cNvPr id="18" name="矩形 17"/>
          <p:cNvSpPr/>
          <p:nvPr/>
        </p:nvSpPr>
        <p:spPr>
          <a:xfrm>
            <a:off x="1133030" y="2609188"/>
            <a:ext cx="4575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Finding Interdisciplinary Authors</a:t>
            </a:r>
          </a:p>
        </p:txBody>
      </p:sp>
      <p:sp>
        <p:nvSpPr>
          <p:cNvPr id="21" name="矩形 20"/>
          <p:cNvSpPr/>
          <p:nvPr/>
        </p:nvSpPr>
        <p:spPr>
          <a:xfrm>
            <a:off x="1133030" y="3351658"/>
            <a:ext cx="5652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Initiator Selection for Message Spreading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491992"/>
            <a:ext cx="279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Application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4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3212" y="1337330"/>
            <a:ext cx="93726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2. Combining </a:t>
            </a:r>
            <a:r>
              <a:rPr lang="en-US" altLang="zh-CN" sz="2400" dirty="0"/>
              <a:t>Scalability and Efficiency with Opinion-Aware Models</a:t>
            </a:r>
            <a:r>
              <a:rPr lang="en-US" altLang="zh-CN" sz="2400" dirty="0" smtClean="0"/>
              <a:t>.</a:t>
            </a: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SIGMOD-2016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9187" y="2825750"/>
            <a:ext cx="100298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1792</Words>
  <Application>Microsoft Office PowerPoint</Application>
  <PresentationFormat>宽屏</PresentationFormat>
  <Paragraphs>600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1596</cp:revision>
  <dcterms:created xsi:type="dcterms:W3CDTF">2016-11-19T09:18:31Z</dcterms:created>
  <dcterms:modified xsi:type="dcterms:W3CDTF">2016-12-16T13:23:27Z</dcterms:modified>
</cp:coreProperties>
</file>