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287" r:id="rId6"/>
    <p:sldId id="289" r:id="rId7"/>
    <p:sldId id="288" r:id="rId8"/>
    <p:sldId id="286" r:id="rId9"/>
    <p:sldId id="290" r:id="rId10"/>
    <p:sldId id="291" r:id="rId11"/>
    <p:sldId id="292" r:id="rId12"/>
    <p:sldId id="293" r:id="rId13"/>
    <p:sldId id="266" r:id="rId14"/>
    <p:sldId id="296" r:id="rId15"/>
    <p:sldId id="297" r:id="rId16"/>
    <p:sldId id="298" r:id="rId17"/>
    <p:sldId id="305" r:id="rId18"/>
    <p:sldId id="295" r:id="rId19"/>
    <p:sldId id="294" r:id="rId20"/>
    <p:sldId id="299" r:id="rId21"/>
    <p:sldId id="303" r:id="rId22"/>
    <p:sldId id="302" r:id="rId23"/>
    <p:sldId id="268" r:id="rId24"/>
    <p:sldId id="272" r:id="rId25"/>
    <p:sldId id="273" r:id="rId26"/>
    <p:sldId id="274" r:id="rId27"/>
    <p:sldId id="284" r:id="rId28"/>
    <p:sldId id="26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2" autoAdjust="0"/>
    <p:restoredTop sz="85610" autoAdjust="0"/>
  </p:normalViewPr>
  <p:slideViewPr>
    <p:cSldViewPr snapToGrid="0" showGuides="1">
      <p:cViewPr>
        <p:scale>
          <a:sx n="75" d="100"/>
          <a:sy n="75" d="100"/>
        </p:scale>
        <p:origin x="106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香港中文大学</a:t>
            </a:r>
            <a:endParaRPr lang="en-US" altLang="zh-CN" dirty="0"/>
          </a:p>
          <a:p>
            <a:r>
              <a:rPr lang="zh-CN" altLang="en-US" dirty="0"/>
              <a:t>新加坡南洋理工大学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第一个是作者方法 自底向上</a:t>
            </a:r>
            <a:endParaRPr lang="en-US" altLang="zh-CN" dirty="0"/>
          </a:p>
          <a:p>
            <a:r>
              <a:rPr lang="zh-CN" altLang="en-US" dirty="0"/>
              <a:t>第二个目前已经存在的方法作为对比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将所有结点按度的大小从大到小进行排列，并且等分了</a:t>
            </a:r>
            <a:r>
              <a:rPr lang="en-US" altLang="zh-CN" dirty="0"/>
              <a:t>5</a:t>
            </a:r>
            <a:r>
              <a:rPr lang="zh-CN" altLang="en-US" dirty="0"/>
              <a:t>份，横坐标分别与等分的</a:t>
            </a:r>
            <a:r>
              <a:rPr lang="en-US" altLang="zh-CN" dirty="0"/>
              <a:t>5</a:t>
            </a:r>
            <a:r>
              <a:rPr lang="zh-CN" altLang="en-US" dirty="0"/>
              <a:t>部分相对应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6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29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K-class</a:t>
            </a:r>
            <a:r>
              <a:rPr lang="en-US" altLang="zh-CN" baseline="0" dirty="0"/>
              <a:t> </a:t>
            </a:r>
            <a:r>
              <a:rPr lang="zh-CN" altLang="en-US" baseline="0" dirty="0"/>
              <a:t>就是指 所指边最大的 </a:t>
            </a:r>
            <a:r>
              <a:rPr lang="en-US" altLang="zh-CN" baseline="0" dirty="0"/>
              <a:t>trussness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8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处理大图的方法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4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先用之前的方法求解出</a:t>
            </a:r>
            <a:r>
              <a:rPr lang="en-US" altLang="zh-CN" dirty="0" smtClean="0"/>
              <a:t>sup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先分解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是作者提出的在内存中的改进方法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TD-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inmem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是之前常用的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分解方法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前两行为运行时间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第三行为加速比，作者的方法比之前的方法快了多少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第四行第五行是两种方法的占用内存的对比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8.png"/><Relationship Id="rId5" Type="http://schemas.openxmlformats.org/officeDocument/2006/relationships/image" Target="../media/image11.png"/><Relationship Id="rId10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850" y="1257300"/>
            <a:ext cx="976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Truss decomposition in massive networks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29651" y="5165725"/>
            <a:ext cx="3154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VLDB 2012</a:t>
            </a:r>
          </a:p>
          <a:p>
            <a:pPr algn="ctr"/>
            <a:r>
              <a:rPr lang="en-US" altLang="zh-CN" sz="2400" dirty="0"/>
              <a:t>Tianzhu Wei</a:t>
            </a:r>
          </a:p>
          <a:p>
            <a:pPr algn="ctr"/>
            <a:r>
              <a:rPr lang="en-US" altLang="zh-CN" sz="2400" dirty="0"/>
              <a:t>2016 – 12 - 5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0801" y="2695016"/>
            <a:ext cx="10075838" cy="17892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096000" y="2814076"/>
            <a:ext cx="0" cy="1681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641068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886072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059595"/>
                  </p:ext>
                </p:extLst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  <a:gridCol w="641068"/>
                    <a:gridCol w="886072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1429" t="-8065" r="-4129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055" t="-8065" r="-8698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1" name="文本框 100"/>
          <p:cNvSpPr txBox="1"/>
          <p:nvPr/>
        </p:nvSpPr>
        <p:spPr>
          <a:xfrm>
            <a:off x="948716" y="4093184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8091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4623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471439"/>
                  </p:ext>
                </p:extLst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80910"/>
                    <a:gridCol w="646230"/>
                    <a:gridCol w="763570"/>
                    <a:gridCol w="763570"/>
                    <a:gridCol w="763570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5000" t="-8065" r="-4236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3" name="文本框 102"/>
          <p:cNvSpPr txBox="1"/>
          <p:nvPr/>
        </p:nvSpPr>
        <p:spPr>
          <a:xfrm>
            <a:off x="578202" y="4938274"/>
            <a:ext cx="131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Hashtable</a:t>
            </a:r>
            <a:endParaRPr lang="zh-CN" altLang="en-US" sz="2000" dirty="0"/>
          </a:p>
        </p:txBody>
      </p:sp>
      <p:sp>
        <p:nvSpPr>
          <p:cNvPr id="104" name="下箭头 103"/>
          <p:cNvSpPr/>
          <p:nvPr/>
        </p:nvSpPr>
        <p:spPr>
          <a:xfrm>
            <a:off x="2988982" y="3726856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3702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541768"/>
                  </p:ext>
                </p:extLst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/>
                    <a:gridCol w="763570"/>
                    <a:gridCol w="893972"/>
                    <a:gridCol w="633168"/>
                    <a:gridCol w="7635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600" t="-8065" r="-3032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429" t="-8065" r="-1578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4" name="文本框 133"/>
          <p:cNvSpPr txBox="1"/>
          <p:nvPr/>
        </p:nvSpPr>
        <p:spPr>
          <a:xfrm>
            <a:off x="948716" y="2867597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Bin</a:t>
            </a:r>
            <a:endParaRPr lang="zh-CN" altLang="en-US" sz="20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2373702" y="3267707"/>
            <a:ext cx="1106824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3362960" y="3267707"/>
            <a:ext cx="974323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229004" y="3267707"/>
            <a:ext cx="279391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740979" y="3267707"/>
            <a:ext cx="95885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5907299" y="3267707"/>
            <a:ext cx="32539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7" name="lv 圆"/>
          <p:cNvSpPr/>
          <p:nvPr/>
        </p:nvSpPr>
        <p:spPr>
          <a:xfrm>
            <a:off x="3658474" y="3987663"/>
            <a:ext cx="708689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v 圆"/>
          <p:cNvSpPr/>
          <p:nvPr/>
        </p:nvSpPr>
        <p:spPr>
          <a:xfrm>
            <a:off x="5108033" y="3987663"/>
            <a:ext cx="719918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821008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18553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8844283" y="1776097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539485" y="987763"/>
            <a:ext cx="147316" cy="1066976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</p:spTree>
    <p:extLst>
      <p:ext uri="{BB962C8B-B14F-4D97-AF65-F5344CB8AC3E}">
        <p14:creationId xmlns:p14="http://schemas.microsoft.com/office/powerpoint/2010/main" val="33785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4" grpId="0"/>
      <p:bldP spid="157" grpId="0" animBg="1"/>
      <p:bldP spid="158" grpId="0" animBg="1"/>
      <p:bldP spid="161" grpId="0"/>
      <p:bldP spid="162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053611" y="4216791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2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999968" y="13704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00" name="椭圆 99"/>
          <p:cNvSpPr/>
          <p:nvPr/>
        </p:nvSpPr>
        <p:spPr>
          <a:xfrm>
            <a:off x="635701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357014" y="17372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357014" y="28869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687113" y="17372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687544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672599" y="28711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9018991" y="6215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9018991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0907910" y="6377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9904163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10907910" y="17244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9837530" y="28231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43" name="直接连接符 142"/>
          <p:cNvCxnSpPr>
            <a:stCxn id="102" idx="0"/>
            <a:endCxn id="101" idx="4"/>
          </p:cNvCxnSpPr>
          <p:nvPr/>
        </p:nvCxnSpPr>
        <p:spPr>
          <a:xfrm flipV="1">
            <a:off x="6473614" y="19704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01" idx="0"/>
            <a:endCxn id="100" idx="4"/>
          </p:cNvCxnSpPr>
          <p:nvPr/>
        </p:nvCxnSpPr>
        <p:spPr>
          <a:xfrm flipV="1">
            <a:off x="6473614" y="8547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90"/>
          <p:cNvCxnSpPr>
            <a:stCxn id="102" idx="2"/>
            <a:endCxn id="100" idx="2"/>
          </p:cNvCxnSpPr>
          <p:nvPr/>
        </p:nvCxnSpPr>
        <p:spPr>
          <a:xfrm rot="10800000">
            <a:off x="6357014" y="7381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04" idx="2"/>
            <a:endCxn id="100" idx="6"/>
          </p:cNvCxnSpPr>
          <p:nvPr/>
        </p:nvCxnSpPr>
        <p:spPr>
          <a:xfrm flipH="1">
            <a:off x="6590214" y="7381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03" idx="2"/>
            <a:endCxn id="101" idx="6"/>
          </p:cNvCxnSpPr>
          <p:nvPr/>
        </p:nvCxnSpPr>
        <p:spPr>
          <a:xfrm flipH="1">
            <a:off x="6590214" y="18538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03" idx="3"/>
            <a:endCxn id="102" idx="6"/>
          </p:cNvCxnSpPr>
          <p:nvPr/>
        </p:nvCxnSpPr>
        <p:spPr>
          <a:xfrm flipH="1">
            <a:off x="6590214" y="19362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03" idx="0"/>
            <a:endCxn id="104" idx="4"/>
          </p:cNvCxnSpPr>
          <p:nvPr/>
        </p:nvCxnSpPr>
        <p:spPr>
          <a:xfrm flipV="1">
            <a:off x="7803713" y="8547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03" idx="1"/>
            <a:endCxn id="100" idx="5"/>
          </p:cNvCxnSpPr>
          <p:nvPr/>
        </p:nvCxnSpPr>
        <p:spPr>
          <a:xfrm flipH="1" flipV="1">
            <a:off x="6556063" y="8205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endCxn id="101" idx="7"/>
          </p:cNvCxnSpPr>
          <p:nvPr/>
        </p:nvCxnSpPr>
        <p:spPr>
          <a:xfrm flipH="1">
            <a:off x="6556063" y="8082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02" idx="7"/>
          </p:cNvCxnSpPr>
          <p:nvPr/>
        </p:nvCxnSpPr>
        <p:spPr>
          <a:xfrm flipH="1">
            <a:off x="6556063" y="8709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2" idx="2"/>
            <a:endCxn id="103" idx="6"/>
          </p:cNvCxnSpPr>
          <p:nvPr/>
        </p:nvCxnSpPr>
        <p:spPr>
          <a:xfrm flipH="1">
            <a:off x="7920313" y="18410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1" idx="2"/>
            <a:endCxn id="104" idx="6"/>
          </p:cNvCxnSpPr>
          <p:nvPr/>
        </p:nvCxnSpPr>
        <p:spPr>
          <a:xfrm flipH="1">
            <a:off x="7920744" y="7381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32" idx="1"/>
            <a:endCxn id="104" idx="5"/>
          </p:cNvCxnSpPr>
          <p:nvPr/>
        </p:nvCxnSpPr>
        <p:spPr>
          <a:xfrm flipH="1" flipV="1">
            <a:off x="7886593" y="8205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32" idx="0"/>
            <a:endCxn id="131" idx="4"/>
          </p:cNvCxnSpPr>
          <p:nvPr/>
        </p:nvCxnSpPr>
        <p:spPr>
          <a:xfrm flipV="1">
            <a:off x="9135591" y="8547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05" idx="0"/>
            <a:endCxn id="103" idx="4"/>
          </p:cNvCxnSpPr>
          <p:nvPr/>
        </p:nvCxnSpPr>
        <p:spPr>
          <a:xfrm flipV="1">
            <a:off x="7789199" y="19704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05" idx="7"/>
            <a:endCxn id="132" idx="3"/>
          </p:cNvCxnSpPr>
          <p:nvPr/>
        </p:nvCxnSpPr>
        <p:spPr>
          <a:xfrm flipV="1">
            <a:off x="7871648" y="19235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36" idx="1"/>
            <a:endCxn id="131" idx="5"/>
          </p:cNvCxnSpPr>
          <p:nvPr/>
        </p:nvCxnSpPr>
        <p:spPr>
          <a:xfrm flipH="1" flipV="1">
            <a:off x="9218040" y="8205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36" idx="2"/>
            <a:endCxn id="132" idx="6"/>
          </p:cNvCxnSpPr>
          <p:nvPr/>
        </p:nvCxnSpPr>
        <p:spPr>
          <a:xfrm flipH="1">
            <a:off x="9252191" y="18410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1" idx="2"/>
            <a:endCxn id="136" idx="6"/>
          </p:cNvCxnSpPr>
          <p:nvPr/>
        </p:nvCxnSpPr>
        <p:spPr>
          <a:xfrm flipH="1">
            <a:off x="10137363" y="18410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1" idx="0"/>
            <a:endCxn id="134" idx="4"/>
          </p:cNvCxnSpPr>
          <p:nvPr/>
        </p:nvCxnSpPr>
        <p:spPr>
          <a:xfrm flipV="1">
            <a:off x="11024510" y="8709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34" idx="2"/>
            <a:endCxn id="131" idx="6"/>
          </p:cNvCxnSpPr>
          <p:nvPr/>
        </p:nvCxnSpPr>
        <p:spPr>
          <a:xfrm flipH="1" flipV="1">
            <a:off x="9252191" y="7381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34" idx="3"/>
            <a:endCxn id="136" idx="7"/>
          </p:cNvCxnSpPr>
          <p:nvPr/>
        </p:nvCxnSpPr>
        <p:spPr>
          <a:xfrm flipH="1">
            <a:off x="10103212" y="8368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41" idx="1"/>
            <a:endCxn id="131" idx="5"/>
          </p:cNvCxnSpPr>
          <p:nvPr/>
        </p:nvCxnSpPr>
        <p:spPr>
          <a:xfrm flipH="1" flipV="1">
            <a:off x="9218040" y="8205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42" idx="1"/>
            <a:endCxn id="132" idx="5"/>
          </p:cNvCxnSpPr>
          <p:nvPr/>
        </p:nvCxnSpPr>
        <p:spPr>
          <a:xfrm flipH="1" flipV="1">
            <a:off x="9218040" y="19235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2" idx="2"/>
            <a:endCxn id="103" idx="5"/>
          </p:cNvCxnSpPr>
          <p:nvPr/>
        </p:nvCxnSpPr>
        <p:spPr>
          <a:xfrm flipH="1" flipV="1">
            <a:off x="7886162" y="19362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42" idx="6"/>
            <a:endCxn id="141" idx="3"/>
          </p:cNvCxnSpPr>
          <p:nvPr/>
        </p:nvCxnSpPr>
        <p:spPr>
          <a:xfrm flipV="1">
            <a:off x="10070730" y="19235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117612" y="3929576"/>
            <a:ext cx="2303519" cy="2536470"/>
            <a:chOff x="813113" y="3923108"/>
            <a:chExt cx="2303519" cy="2536470"/>
          </a:xfrm>
        </p:grpSpPr>
        <p:sp>
          <p:nvSpPr>
            <p:cNvPr id="177" name="椭圆 176"/>
            <p:cNvSpPr/>
            <p:nvPr/>
          </p:nvSpPr>
          <p:spPr>
            <a:xfrm>
              <a:off x="813113" y="392310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813113" y="477755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813113" y="564430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143212" y="477755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143643" y="392310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2128698" y="56284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接连接符 182"/>
            <p:cNvCxnSpPr>
              <a:stCxn id="179" idx="0"/>
              <a:endCxn id="178" idx="4"/>
            </p:cNvCxnSpPr>
            <p:nvPr/>
          </p:nvCxnSpPr>
          <p:spPr>
            <a:xfrm flipV="1">
              <a:off x="929713" y="5010757"/>
              <a:ext cx="0" cy="633545"/>
            </a:xfrm>
            <a:prstGeom prst="line">
              <a:avLst/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78" idx="0"/>
              <a:endCxn id="177" idx="4"/>
            </p:cNvCxnSpPr>
            <p:nvPr/>
          </p:nvCxnSpPr>
          <p:spPr>
            <a:xfrm flipV="1">
              <a:off x="929713" y="4156308"/>
              <a:ext cx="0" cy="621249"/>
            </a:xfrm>
            <a:prstGeom prst="line">
              <a:avLst/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90"/>
            <p:cNvCxnSpPr>
              <a:stCxn id="179" idx="2"/>
              <a:endCxn id="177" idx="2"/>
            </p:cNvCxnSpPr>
            <p:nvPr/>
          </p:nvCxnSpPr>
          <p:spPr>
            <a:xfrm rot="10800000">
              <a:off x="813113" y="4039708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181" idx="2"/>
              <a:endCxn id="177" idx="6"/>
            </p:cNvCxnSpPr>
            <p:nvPr/>
          </p:nvCxnSpPr>
          <p:spPr>
            <a:xfrm flipH="1">
              <a:off x="1046313" y="4039708"/>
              <a:ext cx="1097330" cy="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80" idx="2"/>
              <a:endCxn id="178" idx="6"/>
            </p:cNvCxnSpPr>
            <p:nvPr/>
          </p:nvCxnSpPr>
          <p:spPr>
            <a:xfrm flipH="1">
              <a:off x="1046313" y="4894156"/>
              <a:ext cx="1096899" cy="1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80" idx="3"/>
              <a:endCxn id="179" idx="6"/>
            </p:cNvCxnSpPr>
            <p:nvPr/>
          </p:nvCxnSpPr>
          <p:spPr>
            <a:xfrm flipH="1">
              <a:off x="1046313" y="4976605"/>
              <a:ext cx="1131050" cy="784297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180" idx="1"/>
              <a:endCxn id="177" idx="5"/>
            </p:cNvCxnSpPr>
            <p:nvPr/>
          </p:nvCxnSpPr>
          <p:spPr>
            <a:xfrm flipH="1" flipV="1">
              <a:off x="1012162" y="4122157"/>
              <a:ext cx="1165201" cy="68955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181" idx="3"/>
              <a:endCxn id="178" idx="7"/>
            </p:cNvCxnSpPr>
            <p:nvPr/>
          </p:nvCxnSpPr>
          <p:spPr>
            <a:xfrm flipH="1">
              <a:off x="1012162" y="4122157"/>
              <a:ext cx="1165632" cy="689551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1" idx="3"/>
              <a:endCxn id="179" idx="7"/>
            </p:cNvCxnSpPr>
            <p:nvPr/>
          </p:nvCxnSpPr>
          <p:spPr>
            <a:xfrm flipH="1">
              <a:off x="1012162" y="4122157"/>
              <a:ext cx="1165632" cy="1556296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2" idx="0"/>
              <a:endCxn id="180" idx="4"/>
            </p:cNvCxnSpPr>
            <p:nvPr/>
          </p:nvCxnSpPr>
          <p:spPr>
            <a:xfrm flipV="1">
              <a:off x="2245298" y="5010756"/>
              <a:ext cx="14514" cy="617680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2" idx="6"/>
              <a:endCxn id="195" idx="3"/>
            </p:cNvCxnSpPr>
            <p:nvPr/>
          </p:nvCxnSpPr>
          <p:spPr>
            <a:xfrm flipV="1">
              <a:off x="2361898" y="5217584"/>
              <a:ext cx="555685" cy="527452"/>
            </a:xfrm>
            <a:prstGeom prst="line">
              <a:avLst/>
            </a:prstGeom>
            <a:ln w="31750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/>
          </p:nvSpPr>
          <p:spPr>
            <a:xfrm>
              <a:off x="2883432" y="501853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1035675" y="6059468"/>
              <a:ext cx="122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NS(P1)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39738" y="3929576"/>
            <a:ext cx="3257834" cy="2533905"/>
            <a:chOff x="3861549" y="3928972"/>
            <a:chExt cx="3257834" cy="2533905"/>
          </a:xfrm>
        </p:grpSpPr>
        <p:sp>
          <p:nvSpPr>
            <p:cNvPr id="196" name="椭圆 195"/>
            <p:cNvSpPr/>
            <p:nvPr/>
          </p:nvSpPr>
          <p:spPr>
            <a:xfrm>
              <a:off x="3861549" y="393143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861549" y="4851196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861549" y="5728833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963048" y="485119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63479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948534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6001011" y="393143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6001011" y="483843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6886183" y="4838431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5991630" y="57129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连接符 205"/>
            <p:cNvCxnSpPr>
              <a:stCxn id="200" idx="2"/>
              <a:endCxn id="196" idx="6"/>
            </p:cNvCxnSpPr>
            <p:nvPr/>
          </p:nvCxnSpPr>
          <p:spPr>
            <a:xfrm flipH="1">
              <a:off x="4094749" y="4048034"/>
              <a:ext cx="8687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199" idx="2"/>
              <a:endCxn id="197" idx="6"/>
            </p:cNvCxnSpPr>
            <p:nvPr/>
          </p:nvCxnSpPr>
          <p:spPr>
            <a:xfrm flipH="1">
              <a:off x="4094749" y="4967795"/>
              <a:ext cx="8682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99" idx="3"/>
              <a:endCxn id="198" idx="6"/>
            </p:cNvCxnSpPr>
            <p:nvPr/>
          </p:nvCxnSpPr>
          <p:spPr>
            <a:xfrm flipH="1">
              <a:off x="4094749" y="5050244"/>
              <a:ext cx="902450" cy="79518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9" idx="0"/>
              <a:endCxn id="200" idx="4"/>
            </p:cNvCxnSpPr>
            <p:nvPr/>
          </p:nvCxnSpPr>
          <p:spPr>
            <a:xfrm flipV="1">
              <a:off x="5079648" y="4164634"/>
              <a:ext cx="431" cy="68656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99" idx="1"/>
              <a:endCxn id="196" idx="5"/>
            </p:cNvCxnSpPr>
            <p:nvPr/>
          </p:nvCxnSpPr>
          <p:spPr>
            <a:xfrm flipH="1" flipV="1">
              <a:off x="4060598" y="4130483"/>
              <a:ext cx="936601" cy="75486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200" idx="3"/>
              <a:endCxn id="197" idx="7"/>
            </p:cNvCxnSpPr>
            <p:nvPr/>
          </p:nvCxnSpPr>
          <p:spPr>
            <a:xfrm flipH="1">
              <a:off x="4060598" y="4130483"/>
              <a:ext cx="937032" cy="7548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200" idx="3"/>
              <a:endCxn id="198" idx="7"/>
            </p:cNvCxnSpPr>
            <p:nvPr/>
          </p:nvCxnSpPr>
          <p:spPr>
            <a:xfrm flipH="1">
              <a:off x="4060598" y="4130483"/>
              <a:ext cx="937032" cy="16325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203" idx="2"/>
              <a:endCxn id="199" idx="6"/>
            </p:cNvCxnSpPr>
            <p:nvPr/>
          </p:nvCxnSpPr>
          <p:spPr>
            <a:xfrm flipH="1">
              <a:off x="5196248" y="4955031"/>
              <a:ext cx="804763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202" idx="2"/>
              <a:endCxn id="200" idx="6"/>
            </p:cNvCxnSpPr>
            <p:nvPr/>
          </p:nvCxnSpPr>
          <p:spPr>
            <a:xfrm flipH="1">
              <a:off x="5196679" y="4048034"/>
              <a:ext cx="80433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03" idx="1"/>
              <a:endCxn id="200" idx="5"/>
            </p:cNvCxnSpPr>
            <p:nvPr/>
          </p:nvCxnSpPr>
          <p:spPr>
            <a:xfrm flipH="1" flipV="1">
              <a:off x="5162528" y="4130483"/>
              <a:ext cx="87263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203" idx="0"/>
              <a:endCxn id="202" idx="4"/>
            </p:cNvCxnSpPr>
            <p:nvPr/>
          </p:nvCxnSpPr>
          <p:spPr>
            <a:xfrm flipV="1">
              <a:off x="6117611" y="4164634"/>
              <a:ext cx="0" cy="6737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1" idx="0"/>
              <a:endCxn id="199" idx="4"/>
            </p:cNvCxnSpPr>
            <p:nvPr/>
          </p:nvCxnSpPr>
          <p:spPr>
            <a:xfrm flipV="1">
              <a:off x="5065134" y="5084395"/>
              <a:ext cx="14514" cy="6285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1" idx="7"/>
              <a:endCxn id="203" idx="3"/>
            </p:cNvCxnSpPr>
            <p:nvPr/>
          </p:nvCxnSpPr>
          <p:spPr>
            <a:xfrm flipV="1">
              <a:off x="5147583" y="5037480"/>
              <a:ext cx="887579" cy="70963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4" idx="1"/>
              <a:endCxn id="202" idx="5"/>
            </p:cNvCxnSpPr>
            <p:nvPr/>
          </p:nvCxnSpPr>
          <p:spPr>
            <a:xfrm flipH="1" flipV="1">
              <a:off x="6200060" y="4130483"/>
              <a:ext cx="720274" cy="74209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05" idx="0"/>
              <a:endCxn id="203" idx="4"/>
            </p:cNvCxnSpPr>
            <p:nvPr/>
          </p:nvCxnSpPr>
          <p:spPr>
            <a:xfrm flipV="1">
              <a:off x="6108230" y="5071631"/>
              <a:ext cx="9381" cy="64133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5" idx="2"/>
              <a:endCxn id="199" idx="5"/>
            </p:cNvCxnSpPr>
            <p:nvPr/>
          </p:nvCxnSpPr>
          <p:spPr>
            <a:xfrm flipH="1" flipV="1">
              <a:off x="5162097" y="5050244"/>
              <a:ext cx="829533" cy="77932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椭圆 221"/>
            <p:cNvSpPr/>
            <p:nvPr/>
          </p:nvSpPr>
          <p:spPr>
            <a:xfrm>
              <a:off x="6886183" y="392897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6886183" y="57243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直接连接符 223"/>
            <p:cNvCxnSpPr>
              <a:stCxn id="222" idx="2"/>
              <a:endCxn id="202" idx="6"/>
            </p:cNvCxnSpPr>
            <p:nvPr/>
          </p:nvCxnSpPr>
          <p:spPr>
            <a:xfrm flipH="1">
              <a:off x="6234211" y="4045572"/>
              <a:ext cx="651972" cy="246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1"/>
              <a:endCxn id="203" idx="5"/>
            </p:cNvCxnSpPr>
            <p:nvPr/>
          </p:nvCxnSpPr>
          <p:spPr>
            <a:xfrm flipH="1" flipV="1">
              <a:off x="6200060" y="5037480"/>
              <a:ext cx="720274" cy="72104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0"/>
              <a:endCxn id="202" idx="5"/>
            </p:cNvCxnSpPr>
            <p:nvPr/>
          </p:nvCxnSpPr>
          <p:spPr>
            <a:xfrm flipH="1" flipV="1">
              <a:off x="6200060" y="4130483"/>
              <a:ext cx="802723" cy="159389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文本框 244"/>
            <p:cNvSpPr txBox="1"/>
            <p:nvPr/>
          </p:nvSpPr>
          <p:spPr>
            <a:xfrm>
              <a:off x="4548999" y="6062767"/>
              <a:ext cx="1329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NS(P2)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15228" y="3921824"/>
            <a:ext cx="1951691" cy="2496149"/>
            <a:chOff x="8127582" y="3920620"/>
            <a:chExt cx="1951691" cy="2496149"/>
          </a:xfrm>
        </p:grpSpPr>
        <p:sp>
          <p:nvSpPr>
            <p:cNvPr id="227" name="椭圆 226"/>
            <p:cNvSpPr/>
            <p:nvPr/>
          </p:nvSpPr>
          <p:spPr>
            <a:xfrm>
              <a:off x="8127582" y="4764674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9842330" y="392837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8838583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9842330" y="476467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9846073" y="554767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2" name="直接连接符 231"/>
            <p:cNvCxnSpPr>
              <a:stCxn id="229" idx="0"/>
              <a:endCxn id="243" idx="4"/>
            </p:cNvCxnSpPr>
            <p:nvPr/>
          </p:nvCxnSpPr>
          <p:spPr>
            <a:xfrm flipV="1">
              <a:off x="8955183" y="4153820"/>
              <a:ext cx="5069" cy="61085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229" idx="2"/>
              <a:endCxn id="227" idx="6"/>
            </p:cNvCxnSpPr>
            <p:nvPr/>
          </p:nvCxnSpPr>
          <p:spPr>
            <a:xfrm flipH="1">
              <a:off x="8360782" y="4881274"/>
              <a:ext cx="477801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230" idx="2"/>
              <a:endCxn id="229" idx="6"/>
            </p:cNvCxnSpPr>
            <p:nvPr/>
          </p:nvCxnSpPr>
          <p:spPr>
            <a:xfrm flipH="1">
              <a:off x="9071783" y="4881274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230" idx="0"/>
              <a:endCxn id="228" idx="4"/>
            </p:cNvCxnSpPr>
            <p:nvPr/>
          </p:nvCxnSpPr>
          <p:spPr>
            <a:xfrm flipV="1">
              <a:off x="9958930" y="4161572"/>
              <a:ext cx="0" cy="60310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>
              <a:stCxn id="228" idx="2"/>
              <a:endCxn id="243" idx="6"/>
            </p:cNvCxnSpPr>
            <p:nvPr/>
          </p:nvCxnSpPr>
          <p:spPr>
            <a:xfrm flipH="1" flipV="1">
              <a:off x="9076852" y="4037220"/>
              <a:ext cx="765478" cy="77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28" idx="3"/>
              <a:endCxn id="229" idx="7"/>
            </p:cNvCxnSpPr>
            <p:nvPr/>
          </p:nvCxnSpPr>
          <p:spPr>
            <a:xfrm flipH="1">
              <a:off x="9037632" y="4127421"/>
              <a:ext cx="838849" cy="6714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30" idx="1"/>
              <a:endCxn id="243" idx="5"/>
            </p:cNvCxnSpPr>
            <p:nvPr/>
          </p:nvCxnSpPr>
          <p:spPr>
            <a:xfrm flipH="1" flipV="1">
              <a:off x="9042701" y="4119669"/>
              <a:ext cx="833780" cy="67915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31" idx="1"/>
              <a:endCxn id="227" idx="5"/>
            </p:cNvCxnSpPr>
            <p:nvPr/>
          </p:nvCxnSpPr>
          <p:spPr>
            <a:xfrm flipH="1" flipV="1">
              <a:off x="8326631" y="4963723"/>
              <a:ext cx="1553593" cy="61810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>
              <a:stCxn id="231" idx="0"/>
              <a:endCxn id="230" idx="4"/>
            </p:cNvCxnSpPr>
            <p:nvPr/>
          </p:nvCxnSpPr>
          <p:spPr>
            <a:xfrm flipH="1" flipV="1">
              <a:off x="9958930" y="4997874"/>
              <a:ext cx="3743" cy="54980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椭圆 240"/>
            <p:cNvSpPr/>
            <p:nvPr/>
          </p:nvSpPr>
          <p:spPr>
            <a:xfrm>
              <a:off x="8838583" y="5547675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直接连接符 241"/>
            <p:cNvCxnSpPr>
              <a:stCxn id="231" idx="2"/>
              <a:endCxn id="241" idx="6"/>
            </p:cNvCxnSpPr>
            <p:nvPr/>
          </p:nvCxnSpPr>
          <p:spPr>
            <a:xfrm flipH="1">
              <a:off x="9071783" y="5664275"/>
              <a:ext cx="77429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椭圆 242"/>
            <p:cNvSpPr/>
            <p:nvPr/>
          </p:nvSpPr>
          <p:spPr>
            <a:xfrm>
              <a:off x="8843652" y="392062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8953178" y="6016659"/>
              <a:ext cx="1122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NS(P3)</a:t>
              </a:r>
              <a:endParaRPr lang="zh-CN" altLang="en-US" sz="2000" dirty="0"/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5845642" y="555742"/>
            <a:ext cx="2486299" cy="2760098"/>
          </a:xfrm>
          <a:custGeom>
            <a:avLst/>
            <a:gdLst>
              <a:gd name="connsiteX0" fmla="*/ 163272 w 2486299"/>
              <a:gd name="connsiteY0" fmla="*/ 434485 h 3370143"/>
              <a:gd name="connsiteX1" fmla="*/ 206815 w 2486299"/>
              <a:gd name="connsiteY1" fmla="*/ 3079714 h 3370143"/>
              <a:gd name="connsiteX2" fmla="*/ 2351301 w 2486299"/>
              <a:gd name="connsiteY2" fmla="*/ 3221228 h 3370143"/>
              <a:gd name="connsiteX3" fmla="*/ 2122701 w 2486299"/>
              <a:gd name="connsiteY3" fmla="*/ 2361256 h 3370143"/>
              <a:gd name="connsiteX4" fmla="*/ 968815 w 2486299"/>
              <a:gd name="connsiteY4" fmla="*/ 2263285 h 3370143"/>
              <a:gd name="connsiteX5" fmla="*/ 903501 w 2486299"/>
              <a:gd name="connsiteY5" fmla="*/ 184114 h 3370143"/>
              <a:gd name="connsiteX6" fmla="*/ 163272 w 2486299"/>
              <a:gd name="connsiteY6" fmla="*/ 434485 h 33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299" h="3370143">
                <a:moveTo>
                  <a:pt x="163272" y="434485"/>
                </a:moveTo>
                <a:cubicBezTo>
                  <a:pt x="47158" y="917085"/>
                  <a:pt x="-157857" y="2615257"/>
                  <a:pt x="206815" y="3079714"/>
                </a:cubicBezTo>
                <a:cubicBezTo>
                  <a:pt x="571487" y="3544171"/>
                  <a:pt x="2031987" y="3340971"/>
                  <a:pt x="2351301" y="3221228"/>
                </a:cubicBezTo>
                <a:cubicBezTo>
                  <a:pt x="2670615" y="3101485"/>
                  <a:pt x="2353115" y="2520913"/>
                  <a:pt x="2122701" y="2361256"/>
                </a:cubicBezTo>
                <a:cubicBezTo>
                  <a:pt x="1892287" y="2201599"/>
                  <a:pt x="1172015" y="2626142"/>
                  <a:pt x="968815" y="2263285"/>
                </a:cubicBezTo>
                <a:cubicBezTo>
                  <a:pt x="765615" y="1900428"/>
                  <a:pt x="1030501" y="492543"/>
                  <a:pt x="903501" y="184114"/>
                </a:cubicBezTo>
                <a:cubicBezTo>
                  <a:pt x="776501" y="-124315"/>
                  <a:pt x="279386" y="-48115"/>
                  <a:pt x="163272" y="43448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443210" y="447713"/>
            <a:ext cx="1926105" cy="1598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449225" y="192855"/>
            <a:ext cx="1979998" cy="3019289"/>
          </a:xfrm>
          <a:custGeom>
            <a:avLst/>
            <a:gdLst>
              <a:gd name="connsiteX0" fmla="*/ 565632 w 1979998"/>
              <a:gd name="connsiteY0" fmla="*/ 253459 h 3019289"/>
              <a:gd name="connsiteX1" fmla="*/ 21346 w 1979998"/>
              <a:gd name="connsiteY1" fmla="*/ 2866031 h 3019289"/>
              <a:gd name="connsiteX2" fmla="*/ 1251432 w 1979998"/>
              <a:gd name="connsiteY2" fmla="*/ 2572116 h 3019289"/>
              <a:gd name="connsiteX3" fmla="*/ 1937232 w 1979998"/>
              <a:gd name="connsiteY3" fmla="*/ 1407345 h 3019289"/>
              <a:gd name="connsiteX4" fmla="*/ 1763061 w 1979998"/>
              <a:gd name="connsiteY4" fmla="*/ 231688 h 3019289"/>
              <a:gd name="connsiteX5" fmla="*/ 565632 w 1979998"/>
              <a:gd name="connsiteY5" fmla="*/ 253459 h 301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998" h="3019289">
                <a:moveTo>
                  <a:pt x="565632" y="253459"/>
                </a:moveTo>
                <a:cubicBezTo>
                  <a:pt x="275346" y="692516"/>
                  <a:pt x="-92954" y="2479588"/>
                  <a:pt x="21346" y="2866031"/>
                </a:cubicBezTo>
                <a:cubicBezTo>
                  <a:pt x="135646" y="3252474"/>
                  <a:pt x="932118" y="2815230"/>
                  <a:pt x="1251432" y="2572116"/>
                </a:cubicBezTo>
                <a:cubicBezTo>
                  <a:pt x="1570746" y="2329002"/>
                  <a:pt x="1851961" y="1797416"/>
                  <a:pt x="1937232" y="1407345"/>
                </a:cubicBezTo>
                <a:cubicBezTo>
                  <a:pt x="2022503" y="1017274"/>
                  <a:pt x="1988032" y="424002"/>
                  <a:pt x="1763061" y="231688"/>
                </a:cubicBezTo>
                <a:cubicBezTo>
                  <a:pt x="1538090" y="39374"/>
                  <a:pt x="855918" y="-185598"/>
                  <a:pt x="565632" y="2534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088" y="1566450"/>
            <a:ext cx="2742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neighborhood subgraph </a:t>
            </a:r>
          </a:p>
        </p:txBody>
      </p:sp>
      <p:sp>
        <p:nvSpPr>
          <p:cNvPr id="13" name="矩形 12"/>
          <p:cNvSpPr/>
          <p:nvPr/>
        </p:nvSpPr>
        <p:spPr>
          <a:xfrm>
            <a:off x="435299" y="2187147"/>
            <a:ext cx="1721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internal edges </a:t>
            </a:r>
          </a:p>
        </p:txBody>
      </p:sp>
      <p:sp>
        <p:nvSpPr>
          <p:cNvPr id="14" name="矩形 13"/>
          <p:cNvSpPr/>
          <p:nvPr/>
        </p:nvSpPr>
        <p:spPr>
          <a:xfrm>
            <a:off x="435299" y="2606158"/>
            <a:ext cx="170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external edges</a:t>
            </a:r>
          </a:p>
        </p:txBody>
      </p:sp>
    </p:spTree>
    <p:extLst>
      <p:ext uri="{BB962C8B-B14F-4D97-AF65-F5344CB8AC3E}">
        <p14:creationId xmlns:p14="http://schemas.microsoft.com/office/powerpoint/2010/main" val="15726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03148" y="3779985"/>
            <a:ext cx="2210355" cy="2309572"/>
            <a:chOff x="7803148" y="3779985"/>
            <a:chExt cx="2210355" cy="2309572"/>
          </a:xfrm>
        </p:grpSpPr>
        <p:sp>
          <p:nvSpPr>
            <p:cNvPr id="316" name="文本框 315"/>
            <p:cNvSpPr txBox="1"/>
            <p:nvPr/>
          </p:nvSpPr>
          <p:spPr>
            <a:xfrm>
              <a:off x="9584444" y="439040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8619959" y="377998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7803148" y="442093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8642563" y="423626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8999198" y="413712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8961835" y="49723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4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8058902" y="467606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8122466" y="52194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9573103" y="52344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8911179" y="5720225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24" idx="2"/>
            <a:endCxn id="223" idx="6"/>
          </p:cNvCxnSpPr>
          <p:nvPr/>
        </p:nvCxnSpPr>
        <p:spPr>
          <a:xfrm flipH="1">
            <a:off x="10540234" y="1873482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24" idx="0"/>
            <a:endCxn id="222" idx="4"/>
          </p:cNvCxnSpPr>
          <p:nvPr/>
        </p:nvCxnSpPr>
        <p:spPr>
          <a:xfrm flipV="1">
            <a:off x="11427381" y="903407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22" idx="3"/>
            <a:endCxn id="223" idx="7"/>
          </p:cNvCxnSpPr>
          <p:nvPr/>
        </p:nvCxnSpPr>
        <p:spPr>
          <a:xfrm flipH="1">
            <a:off x="10506083" y="869256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25" idx="6"/>
            <a:endCxn id="224" idx="3"/>
          </p:cNvCxnSpPr>
          <p:nvPr/>
        </p:nvCxnSpPr>
        <p:spPr>
          <a:xfrm flipV="1">
            <a:off x="10473601" y="1955931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298" name="椭圆 297"/>
          <p:cNvSpPr/>
          <p:nvPr/>
        </p:nvSpPr>
        <p:spPr>
          <a:xfrm>
            <a:off x="7794363" y="488049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9509111" y="40441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>
                <a:solidFill>
                  <a:schemeClr val="bg1"/>
                </a:solidFill>
              </a:rPr>
              <a:t>j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8505364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9509111" y="488049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chemeClr val="bg1"/>
                </a:solidFill>
              </a:rPr>
              <a:t>i</a:t>
            </a:r>
            <a:endParaRPr lang="zh-CN" altLang="en-US" sz="2400" i="1" dirty="0">
              <a:solidFill>
                <a:schemeClr val="bg1"/>
              </a:solidFill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9512854" y="56635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303" name="直接连接符 302"/>
          <p:cNvCxnSpPr>
            <a:stCxn id="300" idx="0"/>
            <a:endCxn id="314" idx="4"/>
          </p:cNvCxnSpPr>
          <p:nvPr/>
        </p:nvCxnSpPr>
        <p:spPr>
          <a:xfrm flipH="1" flipV="1">
            <a:off x="7845983" y="4269645"/>
            <a:ext cx="775981" cy="61085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0" idx="2"/>
            <a:endCxn id="298" idx="6"/>
          </p:cNvCxnSpPr>
          <p:nvPr/>
        </p:nvCxnSpPr>
        <p:spPr>
          <a:xfrm flipH="1">
            <a:off x="8027563" y="4997099"/>
            <a:ext cx="477801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1" idx="2"/>
            <a:endCxn id="300" idx="6"/>
          </p:cNvCxnSpPr>
          <p:nvPr/>
        </p:nvCxnSpPr>
        <p:spPr>
          <a:xfrm flipH="1">
            <a:off x="8738564" y="4997099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301" idx="0"/>
            <a:endCxn id="299" idx="4"/>
          </p:cNvCxnSpPr>
          <p:nvPr/>
        </p:nvCxnSpPr>
        <p:spPr>
          <a:xfrm flipV="1">
            <a:off x="9625711" y="4277397"/>
            <a:ext cx="0" cy="60310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9" idx="2"/>
            <a:endCxn id="314" idx="6"/>
          </p:cNvCxnSpPr>
          <p:nvPr/>
        </p:nvCxnSpPr>
        <p:spPr>
          <a:xfrm flipH="1" flipV="1">
            <a:off x="7962583" y="4153045"/>
            <a:ext cx="1546528" cy="775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9" idx="3"/>
            <a:endCxn id="300" idx="7"/>
          </p:cNvCxnSpPr>
          <p:nvPr/>
        </p:nvCxnSpPr>
        <p:spPr>
          <a:xfrm flipH="1">
            <a:off x="8704413" y="4243246"/>
            <a:ext cx="838849" cy="6714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1" idx="1"/>
            <a:endCxn id="314" idx="5"/>
          </p:cNvCxnSpPr>
          <p:nvPr/>
        </p:nvCxnSpPr>
        <p:spPr>
          <a:xfrm flipH="1" flipV="1">
            <a:off x="7928432" y="4235494"/>
            <a:ext cx="1614830" cy="67915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2" idx="1"/>
            <a:endCxn id="298" idx="5"/>
          </p:cNvCxnSpPr>
          <p:nvPr/>
        </p:nvCxnSpPr>
        <p:spPr>
          <a:xfrm flipH="1" flipV="1">
            <a:off x="7993412" y="5079548"/>
            <a:ext cx="1553593" cy="61810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2" idx="0"/>
            <a:endCxn id="301" idx="4"/>
          </p:cNvCxnSpPr>
          <p:nvPr/>
        </p:nvCxnSpPr>
        <p:spPr>
          <a:xfrm flipH="1" flipV="1">
            <a:off x="9625711" y="5113699"/>
            <a:ext cx="3743" cy="5498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椭圆 311"/>
          <p:cNvSpPr/>
          <p:nvPr/>
        </p:nvSpPr>
        <p:spPr>
          <a:xfrm>
            <a:off x="8505364" y="566350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313" name="直接连接符 312"/>
          <p:cNvCxnSpPr>
            <a:stCxn id="302" idx="2"/>
            <a:endCxn id="312" idx="6"/>
          </p:cNvCxnSpPr>
          <p:nvPr/>
        </p:nvCxnSpPr>
        <p:spPr>
          <a:xfrm flipH="1">
            <a:off x="8738564" y="5780100"/>
            <a:ext cx="77429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7729383" y="4036445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8619959" y="5987341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P3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smtClean="0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6" name="矩形 85"/>
          <p:cNvSpPr/>
          <p:nvPr/>
        </p:nvSpPr>
        <p:spPr>
          <a:xfrm>
            <a:off x="391629" y="2222770"/>
            <a:ext cx="1787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2-class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1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17" idx="0"/>
            <a:endCxn id="218" idx="4"/>
          </p:cNvCxnSpPr>
          <p:nvPr/>
        </p:nvCxnSpPr>
        <p:spPr>
          <a:xfrm flipV="1">
            <a:off x="8206584" y="887142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1" idx="2"/>
            <a:endCxn id="217" idx="6"/>
          </p:cNvCxnSpPr>
          <p:nvPr/>
        </p:nvCxnSpPr>
        <p:spPr>
          <a:xfrm flipH="1">
            <a:off x="8323184" y="1873482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0" idx="2"/>
            <a:endCxn id="218" idx="6"/>
          </p:cNvCxnSpPr>
          <p:nvPr/>
        </p:nvCxnSpPr>
        <p:spPr>
          <a:xfrm flipH="1">
            <a:off x="8323615" y="770542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1"/>
            <a:endCxn id="218" idx="5"/>
          </p:cNvCxnSpPr>
          <p:nvPr/>
        </p:nvCxnSpPr>
        <p:spPr>
          <a:xfrm flipH="1" flipV="1">
            <a:off x="8289464" y="852991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220" idx="4"/>
          </p:cNvCxnSpPr>
          <p:nvPr/>
        </p:nvCxnSpPr>
        <p:spPr>
          <a:xfrm flipV="1">
            <a:off x="9538462" y="887142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19" name="椭圆 118"/>
          <p:cNvSpPr/>
          <p:nvPr/>
        </p:nvSpPr>
        <p:spPr>
          <a:xfrm>
            <a:off x="7454399" y="4104639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454399" y="502440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454399" y="590203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8555898" y="502440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8556329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541384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9593861" y="410463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9593861" y="501163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0479033" y="501163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9584480" y="5886172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/>
          <p:cNvCxnSpPr>
            <a:stCxn id="123" idx="2"/>
            <a:endCxn id="119" idx="6"/>
          </p:cNvCxnSpPr>
          <p:nvPr/>
        </p:nvCxnSpPr>
        <p:spPr>
          <a:xfrm flipH="1">
            <a:off x="7687599" y="4221239"/>
            <a:ext cx="8687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2" idx="2"/>
            <a:endCxn id="120" idx="6"/>
          </p:cNvCxnSpPr>
          <p:nvPr/>
        </p:nvCxnSpPr>
        <p:spPr>
          <a:xfrm flipH="1">
            <a:off x="7687599" y="5141000"/>
            <a:ext cx="8682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2" idx="3"/>
            <a:endCxn id="121" idx="6"/>
          </p:cNvCxnSpPr>
          <p:nvPr/>
        </p:nvCxnSpPr>
        <p:spPr>
          <a:xfrm flipH="1">
            <a:off x="7687599" y="5223449"/>
            <a:ext cx="902450" cy="7951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2" idx="0"/>
            <a:endCxn id="123" idx="4"/>
          </p:cNvCxnSpPr>
          <p:nvPr/>
        </p:nvCxnSpPr>
        <p:spPr>
          <a:xfrm flipV="1">
            <a:off x="8672498" y="4337839"/>
            <a:ext cx="431" cy="68656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1"/>
            <a:endCxn id="119" idx="5"/>
          </p:cNvCxnSpPr>
          <p:nvPr/>
        </p:nvCxnSpPr>
        <p:spPr>
          <a:xfrm flipH="1" flipV="1">
            <a:off x="7653448" y="4303688"/>
            <a:ext cx="936601" cy="75486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3" idx="3"/>
            <a:endCxn id="120" idx="7"/>
          </p:cNvCxnSpPr>
          <p:nvPr/>
        </p:nvCxnSpPr>
        <p:spPr>
          <a:xfrm flipH="1">
            <a:off x="7653448" y="4303688"/>
            <a:ext cx="937032" cy="7548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3"/>
            <a:endCxn id="121" idx="7"/>
          </p:cNvCxnSpPr>
          <p:nvPr/>
        </p:nvCxnSpPr>
        <p:spPr>
          <a:xfrm flipH="1">
            <a:off x="7653448" y="4303688"/>
            <a:ext cx="937032" cy="163250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6" idx="2"/>
            <a:endCxn id="122" idx="6"/>
          </p:cNvCxnSpPr>
          <p:nvPr/>
        </p:nvCxnSpPr>
        <p:spPr>
          <a:xfrm flipH="1">
            <a:off x="8789098" y="5128236"/>
            <a:ext cx="804763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5" idx="2"/>
            <a:endCxn id="123" idx="6"/>
          </p:cNvCxnSpPr>
          <p:nvPr/>
        </p:nvCxnSpPr>
        <p:spPr>
          <a:xfrm flipH="1">
            <a:off x="8789529" y="4221239"/>
            <a:ext cx="80433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6" idx="1"/>
            <a:endCxn id="123" idx="5"/>
          </p:cNvCxnSpPr>
          <p:nvPr/>
        </p:nvCxnSpPr>
        <p:spPr>
          <a:xfrm flipH="1" flipV="1">
            <a:off x="8755378" y="4303688"/>
            <a:ext cx="87263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6" idx="0"/>
            <a:endCxn id="125" idx="4"/>
          </p:cNvCxnSpPr>
          <p:nvPr/>
        </p:nvCxnSpPr>
        <p:spPr>
          <a:xfrm flipV="1">
            <a:off x="9710461" y="4337839"/>
            <a:ext cx="0" cy="67379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4" idx="0"/>
            <a:endCxn id="122" idx="4"/>
          </p:cNvCxnSpPr>
          <p:nvPr/>
        </p:nvCxnSpPr>
        <p:spPr>
          <a:xfrm flipV="1">
            <a:off x="8657984" y="5257600"/>
            <a:ext cx="14514" cy="6285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4" idx="7"/>
            <a:endCxn id="126" idx="3"/>
          </p:cNvCxnSpPr>
          <p:nvPr/>
        </p:nvCxnSpPr>
        <p:spPr>
          <a:xfrm flipV="1">
            <a:off x="8740433" y="5210685"/>
            <a:ext cx="887579" cy="7096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27" idx="1"/>
            <a:endCxn id="125" idx="5"/>
          </p:cNvCxnSpPr>
          <p:nvPr/>
        </p:nvCxnSpPr>
        <p:spPr>
          <a:xfrm flipH="1" flipV="1">
            <a:off x="9792910" y="4303688"/>
            <a:ext cx="720274" cy="74209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28" idx="0"/>
            <a:endCxn id="126" idx="4"/>
          </p:cNvCxnSpPr>
          <p:nvPr/>
        </p:nvCxnSpPr>
        <p:spPr>
          <a:xfrm flipV="1">
            <a:off x="9701080" y="5244836"/>
            <a:ext cx="9381" cy="64133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28" idx="2"/>
            <a:endCxn id="122" idx="5"/>
          </p:cNvCxnSpPr>
          <p:nvPr/>
        </p:nvCxnSpPr>
        <p:spPr>
          <a:xfrm flipH="1" flipV="1">
            <a:off x="8754947" y="5223449"/>
            <a:ext cx="829533" cy="77932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/>
          <p:cNvSpPr/>
          <p:nvPr/>
        </p:nvSpPr>
        <p:spPr>
          <a:xfrm>
            <a:off x="10479033" y="4102177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10479033" y="5897580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i="1" dirty="0">
              <a:solidFill>
                <a:schemeClr val="tx1"/>
              </a:solidFill>
            </a:endParaRPr>
          </a:p>
        </p:txBody>
      </p:sp>
      <p:cxnSp>
        <p:nvCxnSpPr>
          <p:cNvPr id="147" name="直接连接符 146"/>
          <p:cNvCxnSpPr>
            <a:stCxn id="145" idx="2"/>
            <a:endCxn id="125" idx="6"/>
          </p:cNvCxnSpPr>
          <p:nvPr/>
        </p:nvCxnSpPr>
        <p:spPr>
          <a:xfrm flipH="1">
            <a:off x="9827061" y="4218777"/>
            <a:ext cx="651972" cy="246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46" idx="1"/>
            <a:endCxn id="126" idx="5"/>
          </p:cNvCxnSpPr>
          <p:nvPr/>
        </p:nvCxnSpPr>
        <p:spPr>
          <a:xfrm flipH="1" flipV="1">
            <a:off x="9792910" y="5210685"/>
            <a:ext cx="720274" cy="72104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0"/>
            <a:endCxn id="125" idx="5"/>
          </p:cNvCxnSpPr>
          <p:nvPr/>
        </p:nvCxnSpPr>
        <p:spPr>
          <a:xfrm flipH="1" flipV="1">
            <a:off x="9792910" y="4303688"/>
            <a:ext cx="802723" cy="159389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8141849" y="6235972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P2</a:t>
            </a:r>
            <a:endParaRPr lang="zh-CN" altLang="en-US" sz="2400" i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7478329" y="3821808"/>
            <a:ext cx="2955660" cy="997252"/>
            <a:chOff x="7478329" y="3821808"/>
            <a:chExt cx="2955660" cy="997252"/>
          </a:xfrm>
        </p:grpSpPr>
        <p:sp>
          <p:nvSpPr>
            <p:cNvPr id="151" name="文本框 150"/>
            <p:cNvSpPr txBox="1"/>
            <p:nvPr/>
          </p:nvSpPr>
          <p:spPr>
            <a:xfrm>
              <a:off x="7819955" y="3861095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478329" y="4418950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0004930" y="3821808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2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943774" y="3841214"/>
              <a:ext cx="429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</a:rPr>
                <a:t>3</a:t>
              </a:r>
              <a:endParaRPr lang="zh-CN" altLang="en-US" sz="20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9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2349761" y="588902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14" name="椭圆 213"/>
          <p:cNvSpPr/>
          <p:nvPr/>
        </p:nvSpPr>
        <p:spPr>
          <a:xfrm>
            <a:off x="675988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6759885" y="176964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759885" y="291942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8089984" y="176964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8090415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8075470" y="290356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9421862" y="65394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9421862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1310781" y="67020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10307034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11310781" y="175688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0240401" y="285556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26" name="直接连接符 225"/>
          <p:cNvCxnSpPr>
            <a:stCxn id="216" idx="0"/>
            <a:endCxn id="215" idx="4"/>
          </p:cNvCxnSpPr>
          <p:nvPr/>
        </p:nvCxnSpPr>
        <p:spPr>
          <a:xfrm flipV="1">
            <a:off x="6876485" y="2002847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0"/>
            <a:endCxn id="214" idx="4"/>
          </p:cNvCxnSpPr>
          <p:nvPr/>
        </p:nvCxnSpPr>
        <p:spPr>
          <a:xfrm flipV="1">
            <a:off x="6876485" y="887142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90"/>
          <p:cNvCxnSpPr>
            <a:stCxn id="216" idx="2"/>
            <a:endCxn id="214" idx="2"/>
          </p:cNvCxnSpPr>
          <p:nvPr/>
        </p:nvCxnSpPr>
        <p:spPr>
          <a:xfrm rot="10800000">
            <a:off x="6759885" y="770542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8" idx="2"/>
            <a:endCxn id="214" idx="6"/>
          </p:cNvCxnSpPr>
          <p:nvPr/>
        </p:nvCxnSpPr>
        <p:spPr>
          <a:xfrm flipH="1">
            <a:off x="6993085" y="770542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2"/>
            <a:endCxn id="215" idx="6"/>
          </p:cNvCxnSpPr>
          <p:nvPr/>
        </p:nvCxnSpPr>
        <p:spPr>
          <a:xfrm flipH="1">
            <a:off x="6993085" y="1886246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7" idx="3"/>
            <a:endCxn id="216" idx="6"/>
          </p:cNvCxnSpPr>
          <p:nvPr/>
        </p:nvCxnSpPr>
        <p:spPr>
          <a:xfrm flipH="1">
            <a:off x="6993085" y="1968695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7" idx="1"/>
            <a:endCxn id="214" idx="5"/>
          </p:cNvCxnSpPr>
          <p:nvPr/>
        </p:nvCxnSpPr>
        <p:spPr>
          <a:xfrm flipH="1" flipV="1">
            <a:off x="6958934" y="852991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endCxn id="215" idx="7"/>
          </p:cNvCxnSpPr>
          <p:nvPr/>
        </p:nvCxnSpPr>
        <p:spPr>
          <a:xfrm flipH="1">
            <a:off x="6958934" y="840712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endCxn id="216" idx="7"/>
          </p:cNvCxnSpPr>
          <p:nvPr/>
        </p:nvCxnSpPr>
        <p:spPr>
          <a:xfrm flipH="1">
            <a:off x="6958934" y="903407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19" idx="0"/>
            <a:endCxn id="217" idx="4"/>
          </p:cNvCxnSpPr>
          <p:nvPr/>
        </p:nvCxnSpPr>
        <p:spPr>
          <a:xfrm flipV="1">
            <a:off x="8192070" y="2002846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7"/>
            <a:endCxn id="221" idx="3"/>
          </p:cNvCxnSpPr>
          <p:nvPr/>
        </p:nvCxnSpPr>
        <p:spPr>
          <a:xfrm flipV="1">
            <a:off x="8274519" y="1955931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3" idx="1"/>
            <a:endCxn id="220" idx="5"/>
          </p:cNvCxnSpPr>
          <p:nvPr/>
        </p:nvCxnSpPr>
        <p:spPr>
          <a:xfrm flipH="1" flipV="1">
            <a:off x="9620911" y="852991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2"/>
            <a:endCxn id="221" idx="6"/>
          </p:cNvCxnSpPr>
          <p:nvPr/>
        </p:nvCxnSpPr>
        <p:spPr>
          <a:xfrm flipH="1">
            <a:off x="9655062" y="1873482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>
            <a:stCxn id="222" idx="2"/>
            <a:endCxn id="220" idx="6"/>
          </p:cNvCxnSpPr>
          <p:nvPr/>
        </p:nvCxnSpPr>
        <p:spPr>
          <a:xfrm flipH="1" flipV="1">
            <a:off x="9655062" y="770542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24" idx="1"/>
            <a:endCxn id="220" idx="5"/>
          </p:cNvCxnSpPr>
          <p:nvPr/>
        </p:nvCxnSpPr>
        <p:spPr>
          <a:xfrm flipH="1" flipV="1">
            <a:off x="9620911" y="852991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25" idx="1"/>
            <a:endCxn id="221" idx="5"/>
          </p:cNvCxnSpPr>
          <p:nvPr/>
        </p:nvCxnSpPr>
        <p:spPr>
          <a:xfrm flipH="1" flipV="1">
            <a:off x="9620911" y="1955931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25" idx="2"/>
            <a:endCxn id="217" idx="5"/>
          </p:cNvCxnSpPr>
          <p:nvPr/>
        </p:nvCxnSpPr>
        <p:spPr>
          <a:xfrm flipH="1" flipV="1">
            <a:off x="8289033" y="1968695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29" y="1566244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35127" y="2901221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65226" y="2901221"/>
            <a:ext cx="1565078" cy="1348904"/>
            <a:chOff x="2165226" y="2901221"/>
            <a:chExt cx="1565078" cy="1348904"/>
          </a:xfrm>
        </p:grpSpPr>
        <p:sp>
          <p:nvSpPr>
            <p:cNvPr id="260" name="椭圆 259"/>
            <p:cNvSpPr/>
            <p:nvPr/>
          </p:nvSpPr>
          <p:spPr>
            <a:xfrm>
              <a:off x="2165226" y="401692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6565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3497104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3497104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75" name="直接连接符 274"/>
            <p:cNvCxnSpPr>
              <a:stCxn id="260" idx="0"/>
              <a:endCxn id="261" idx="4"/>
            </p:cNvCxnSpPr>
            <p:nvPr/>
          </p:nvCxnSpPr>
          <p:spPr>
            <a:xfrm flipV="1">
              <a:off x="2281826" y="313442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4" idx="2"/>
              <a:endCxn id="260" idx="6"/>
            </p:cNvCxnSpPr>
            <p:nvPr/>
          </p:nvCxnSpPr>
          <p:spPr>
            <a:xfrm flipH="1">
              <a:off x="2398426" y="4120761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2"/>
              <a:endCxn id="261" idx="6"/>
            </p:cNvCxnSpPr>
            <p:nvPr/>
          </p:nvCxnSpPr>
          <p:spPr>
            <a:xfrm flipH="1">
              <a:off x="2398857" y="3017821"/>
              <a:ext cx="109824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4" idx="1"/>
              <a:endCxn id="261" idx="5"/>
            </p:cNvCxnSpPr>
            <p:nvPr/>
          </p:nvCxnSpPr>
          <p:spPr>
            <a:xfrm flipH="1" flipV="1">
              <a:off x="2364706" y="3100270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63" idx="4"/>
            </p:cNvCxnSpPr>
            <p:nvPr/>
          </p:nvCxnSpPr>
          <p:spPr>
            <a:xfrm flipV="1">
              <a:off x="3613704" y="3134421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/>
          <p:cNvSpPr txBox="1"/>
          <p:nvPr/>
        </p:nvSpPr>
        <p:spPr>
          <a:xfrm>
            <a:off x="8624065" y="3239390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382276" y="2917486"/>
            <a:ext cx="1466957" cy="1496043"/>
            <a:chOff x="4382276" y="2917486"/>
            <a:chExt cx="1466957" cy="1496043"/>
          </a:xfrm>
        </p:grpSpPr>
        <p:grpSp>
          <p:nvGrpSpPr>
            <p:cNvPr id="4" name="组合 3"/>
            <p:cNvGrpSpPr/>
            <p:nvPr/>
          </p:nvGrpSpPr>
          <p:grpSpPr>
            <a:xfrm>
              <a:off x="4382276" y="2917486"/>
              <a:ext cx="1236947" cy="1319875"/>
              <a:chOff x="4382276" y="2917486"/>
              <a:chExt cx="1236947" cy="1319875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5386023" y="2917486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j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4382276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chemeClr val="bg1"/>
                    </a:solidFill>
                  </a:rPr>
                  <a:t>h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86023" y="4004161"/>
                <a:ext cx="233200" cy="2332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 err="1">
                    <a:solidFill>
                      <a:schemeClr val="bg1"/>
                    </a:solidFill>
                  </a:rPr>
                  <a:t>i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" name="直接连接符 286"/>
              <p:cNvCxnSpPr>
                <a:stCxn id="267" idx="2"/>
                <a:endCxn id="266" idx="6"/>
              </p:cNvCxnSpPr>
              <p:nvPr/>
            </p:nvCxnSpPr>
            <p:spPr>
              <a:xfrm flipH="1">
                <a:off x="4615476" y="4120761"/>
                <a:ext cx="770547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>
                <a:stCxn id="267" idx="0"/>
                <a:endCxn id="265" idx="4"/>
              </p:cNvCxnSpPr>
              <p:nvPr/>
            </p:nvCxnSpPr>
            <p:spPr>
              <a:xfrm flipV="1">
                <a:off x="5502623" y="3150686"/>
                <a:ext cx="0" cy="853475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>
                <a:stCxn id="265" idx="3"/>
                <a:endCxn id="266" idx="7"/>
              </p:cNvCxnSpPr>
              <p:nvPr/>
            </p:nvCxnSpPr>
            <p:spPr>
              <a:xfrm flipH="1">
                <a:off x="4581325" y="3116535"/>
                <a:ext cx="838849" cy="921777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4743313" y="3233135"/>
              <a:ext cx="1105920" cy="1180394"/>
              <a:chOff x="4743313" y="3233135"/>
              <a:chExt cx="1105920" cy="1180394"/>
            </a:xfrm>
          </p:grpSpPr>
          <p:sp>
            <p:nvSpPr>
              <p:cNvPr id="329" name="文本框 328"/>
              <p:cNvSpPr txBox="1"/>
              <p:nvPr/>
            </p:nvSpPr>
            <p:spPr>
              <a:xfrm>
                <a:off x="5420174" y="347022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4743313" y="3233135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4754531" y="4044197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550592" y="4019442"/>
            <a:ext cx="2303519" cy="2587939"/>
            <a:chOff x="7550592" y="4019442"/>
            <a:chExt cx="2303519" cy="2587939"/>
          </a:xfrm>
        </p:grpSpPr>
        <p:sp>
          <p:nvSpPr>
            <p:cNvPr id="155" name="椭圆 154"/>
            <p:cNvSpPr/>
            <p:nvPr/>
          </p:nvSpPr>
          <p:spPr>
            <a:xfrm>
              <a:off x="7550592" y="401944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550592" y="487389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7550592" y="574063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8880691" y="487389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8881122" y="401944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8866177" y="572477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61" name="直接连接符 160"/>
            <p:cNvCxnSpPr>
              <a:stCxn id="157" idx="0"/>
              <a:endCxn id="156" idx="4"/>
            </p:cNvCxnSpPr>
            <p:nvPr/>
          </p:nvCxnSpPr>
          <p:spPr>
            <a:xfrm flipV="1">
              <a:off x="7667192" y="5107091"/>
              <a:ext cx="0" cy="63354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56" idx="0"/>
              <a:endCxn id="155" idx="4"/>
            </p:cNvCxnSpPr>
            <p:nvPr/>
          </p:nvCxnSpPr>
          <p:spPr>
            <a:xfrm flipV="1">
              <a:off x="7667192" y="4252642"/>
              <a:ext cx="0" cy="6212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90"/>
            <p:cNvCxnSpPr>
              <a:stCxn id="157" idx="2"/>
              <a:endCxn id="155" idx="2"/>
            </p:cNvCxnSpPr>
            <p:nvPr/>
          </p:nvCxnSpPr>
          <p:spPr>
            <a:xfrm rot="10800000">
              <a:off x="7550592" y="4136042"/>
              <a:ext cx="12700" cy="1721194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9" idx="2"/>
              <a:endCxn id="155" idx="6"/>
            </p:cNvCxnSpPr>
            <p:nvPr/>
          </p:nvCxnSpPr>
          <p:spPr>
            <a:xfrm flipH="1">
              <a:off x="7783792" y="4136042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58" idx="2"/>
              <a:endCxn id="156" idx="6"/>
            </p:cNvCxnSpPr>
            <p:nvPr/>
          </p:nvCxnSpPr>
          <p:spPr>
            <a:xfrm flipH="1">
              <a:off x="7783792" y="4990490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8" idx="3"/>
              <a:endCxn id="157" idx="6"/>
            </p:cNvCxnSpPr>
            <p:nvPr/>
          </p:nvCxnSpPr>
          <p:spPr>
            <a:xfrm flipH="1">
              <a:off x="7783792" y="5072939"/>
              <a:ext cx="1131050" cy="78429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58" idx="1"/>
              <a:endCxn id="155" idx="5"/>
            </p:cNvCxnSpPr>
            <p:nvPr/>
          </p:nvCxnSpPr>
          <p:spPr>
            <a:xfrm flipH="1" flipV="1">
              <a:off x="7749641" y="4218491"/>
              <a:ext cx="1165201" cy="68955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59" idx="3"/>
              <a:endCxn id="156" idx="7"/>
            </p:cNvCxnSpPr>
            <p:nvPr/>
          </p:nvCxnSpPr>
          <p:spPr>
            <a:xfrm flipH="1">
              <a:off x="7749641" y="4218491"/>
              <a:ext cx="1165632" cy="68955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59" idx="3"/>
              <a:endCxn id="157" idx="7"/>
            </p:cNvCxnSpPr>
            <p:nvPr/>
          </p:nvCxnSpPr>
          <p:spPr>
            <a:xfrm flipH="1">
              <a:off x="7749641" y="4218491"/>
              <a:ext cx="1165632" cy="155629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60" idx="0"/>
              <a:endCxn id="158" idx="4"/>
            </p:cNvCxnSpPr>
            <p:nvPr/>
          </p:nvCxnSpPr>
          <p:spPr>
            <a:xfrm flipV="1">
              <a:off x="8982777" y="5107090"/>
              <a:ext cx="14514" cy="61768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60" idx="6"/>
              <a:endCxn id="173" idx="3"/>
            </p:cNvCxnSpPr>
            <p:nvPr/>
          </p:nvCxnSpPr>
          <p:spPr>
            <a:xfrm flipV="1">
              <a:off x="9099377" y="5313918"/>
              <a:ext cx="555685" cy="52745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9620911" y="5114869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7732057" y="6145716"/>
              <a:ext cx="918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P1</a:t>
              </a:r>
              <a:endParaRPr lang="zh-CN" altLang="en-US" sz="2400" i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1491" y="4450936"/>
            <a:ext cx="871870" cy="1106517"/>
            <a:chOff x="6911491" y="4450936"/>
            <a:chExt cx="871870" cy="1106517"/>
          </a:xfrm>
        </p:grpSpPr>
        <p:sp>
          <p:nvSpPr>
            <p:cNvPr id="175" name="文本框 174"/>
            <p:cNvSpPr txBox="1"/>
            <p:nvPr/>
          </p:nvSpPr>
          <p:spPr>
            <a:xfrm>
              <a:off x="6911491" y="47332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7326170" y="44509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7354302" y="518812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5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8927723" y="291037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8388227" y="275770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10531386" y="270971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50870" y="508085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a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直接连接符 271"/>
          <p:cNvCxnSpPr>
            <a:stCxn id="261" idx="2"/>
            <a:endCxn id="257" idx="6"/>
          </p:cNvCxnSpPr>
          <p:nvPr/>
        </p:nvCxnSpPr>
        <p:spPr>
          <a:xfrm flipH="1">
            <a:off x="7284070" y="62468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0" idx="2"/>
            <a:endCxn id="258" idx="6"/>
          </p:cNvCxnSpPr>
          <p:nvPr/>
        </p:nvCxnSpPr>
        <p:spPr>
          <a:xfrm flipH="1">
            <a:off x="7284070" y="174038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0" idx="3"/>
            <a:endCxn id="259" idx="6"/>
          </p:cNvCxnSpPr>
          <p:nvPr/>
        </p:nvCxnSpPr>
        <p:spPr>
          <a:xfrm flipH="1">
            <a:off x="7284070" y="182283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60" idx="1"/>
            <a:endCxn id="257" idx="5"/>
          </p:cNvCxnSpPr>
          <p:nvPr/>
        </p:nvCxnSpPr>
        <p:spPr>
          <a:xfrm flipH="1" flipV="1">
            <a:off x="7249919" y="70713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endCxn id="258" idx="7"/>
          </p:cNvCxnSpPr>
          <p:nvPr/>
        </p:nvCxnSpPr>
        <p:spPr>
          <a:xfrm flipH="1">
            <a:off x="7249919" y="69485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endCxn id="259" idx="7"/>
          </p:cNvCxnSpPr>
          <p:nvPr/>
        </p:nvCxnSpPr>
        <p:spPr>
          <a:xfrm flipH="1">
            <a:off x="7249919" y="75755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8380969" y="162378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8381400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9712847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9712847" y="161102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75" name="直接连接符 274"/>
          <p:cNvCxnSpPr>
            <a:stCxn id="260" idx="0"/>
            <a:endCxn id="261" idx="4"/>
          </p:cNvCxnSpPr>
          <p:nvPr/>
        </p:nvCxnSpPr>
        <p:spPr>
          <a:xfrm flipV="1">
            <a:off x="8497569" y="74128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4" idx="2"/>
            <a:endCxn id="260" idx="6"/>
          </p:cNvCxnSpPr>
          <p:nvPr/>
        </p:nvCxnSpPr>
        <p:spPr>
          <a:xfrm flipH="1">
            <a:off x="8614169" y="1727625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63" idx="2"/>
            <a:endCxn id="261" idx="6"/>
          </p:cNvCxnSpPr>
          <p:nvPr/>
        </p:nvCxnSpPr>
        <p:spPr>
          <a:xfrm flipH="1">
            <a:off x="8614600" y="624685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64" idx="1"/>
            <a:endCxn id="261" idx="5"/>
          </p:cNvCxnSpPr>
          <p:nvPr/>
        </p:nvCxnSpPr>
        <p:spPr>
          <a:xfrm flipH="1" flipV="1">
            <a:off x="8580449" y="707134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64" idx="0"/>
            <a:endCxn id="263" idx="4"/>
          </p:cNvCxnSpPr>
          <p:nvPr/>
        </p:nvCxnSpPr>
        <p:spPr>
          <a:xfrm flipV="1">
            <a:off x="9829447" y="741285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62" idx="0"/>
            <a:endCxn id="260" idx="4"/>
          </p:cNvCxnSpPr>
          <p:nvPr/>
        </p:nvCxnSpPr>
        <p:spPr>
          <a:xfrm flipH="1" flipV="1">
            <a:off x="8497569" y="1856989"/>
            <a:ext cx="7258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62" idx="7"/>
            <a:endCxn id="264" idx="3"/>
          </p:cNvCxnSpPr>
          <p:nvPr/>
        </p:nvCxnSpPr>
        <p:spPr>
          <a:xfrm flipV="1">
            <a:off x="8587276" y="1810074"/>
            <a:ext cx="1159722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66" idx="1"/>
            <a:endCxn id="263" idx="5"/>
          </p:cNvCxnSpPr>
          <p:nvPr/>
        </p:nvCxnSpPr>
        <p:spPr>
          <a:xfrm flipH="1" flipV="1">
            <a:off x="9911896" y="70713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66" idx="2"/>
            <a:endCxn id="264" idx="6"/>
          </p:cNvCxnSpPr>
          <p:nvPr/>
        </p:nvCxnSpPr>
        <p:spPr>
          <a:xfrm flipH="1">
            <a:off x="9946047" y="1727625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65" idx="2"/>
            <a:endCxn id="263" idx="6"/>
          </p:cNvCxnSpPr>
          <p:nvPr/>
        </p:nvCxnSpPr>
        <p:spPr>
          <a:xfrm flipH="1" flipV="1">
            <a:off x="9946047" y="624685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67" idx="1"/>
            <a:endCxn id="263" idx="5"/>
          </p:cNvCxnSpPr>
          <p:nvPr/>
        </p:nvCxnSpPr>
        <p:spPr>
          <a:xfrm flipH="1" flipV="1">
            <a:off x="9911896" y="707134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68" idx="1"/>
            <a:endCxn id="264" idx="5"/>
          </p:cNvCxnSpPr>
          <p:nvPr/>
        </p:nvCxnSpPr>
        <p:spPr>
          <a:xfrm flipH="1" flipV="1">
            <a:off x="9911896" y="1810074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2"/>
            <a:endCxn id="260" idx="5"/>
          </p:cNvCxnSpPr>
          <p:nvPr/>
        </p:nvCxnSpPr>
        <p:spPr>
          <a:xfrm flipH="1" flipV="1">
            <a:off x="8580018" y="1822838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0598019" y="524350"/>
            <a:ext cx="1236947" cy="1319875"/>
            <a:chOff x="4382276" y="2917486"/>
            <a:chExt cx="1236947" cy="1319875"/>
          </a:xfrm>
        </p:grpSpPr>
        <p:sp>
          <p:nvSpPr>
            <p:cNvPr id="265" name="椭圆 264"/>
            <p:cNvSpPr/>
            <p:nvPr/>
          </p:nvSpPr>
          <p:spPr>
            <a:xfrm>
              <a:off x="5386023" y="291748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82276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5386023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87" name="直接连接符 286"/>
            <p:cNvCxnSpPr>
              <a:stCxn id="267" idx="2"/>
              <a:endCxn id="266" idx="6"/>
            </p:cNvCxnSpPr>
            <p:nvPr/>
          </p:nvCxnSpPr>
          <p:spPr>
            <a:xfrm flipH="1">
              <a:off x="4615476" y="412076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67" idx="0"/>
              <a:endCxn id="265" idx="4"/>
            </p:cNvCxnSpPr>
            <p:nvPr/>
          </p:nvCxnSpPr>
          <p:spPr>
            <a:xfrm flipV="1">
              <a:off x="5502623" y="315068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65" idx="3"/>
              <a:endCxn id="266" idx="7"/>
            </p:cNvCxnSpPr>
            <p:nvPr/>
          </p:nvCxnSpPr>
          <p:spPr>
            <a:xfrm flipH="1">
              <a:off x="4581325" y="311653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文本框 328"/>
          <p:cNvSpPr txBox="1"/>
          <p:nvPr/>
        </p:nvSpPr>
        <p:spPr>
          <a:xfrm>
            <a:off x="11635917" y="107708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0959056" y="83999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0970274" y="165106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43480" y="148765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822446" y="108321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822446" y="209825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6016" y="244660"/>
            <a:ext cx="2081986" cy="2261633"/>
            <a:chOff x="8446016" y="244660"/>
            <a:chExt cx="2081986" cy="2261633"/>
          </a:xfrm>
        </p:grpSpPr>
        <p:sp>
          <p:nvSpPr>
            <p:cNvPr id="196" name="文本框 195"/>
            <p:cNvSpPr txBox="1"/>
            <p:nvPr/>
          </p:nvSpPr>
          <p:spPr>
            <a:xfrm>
              <a:off x="8918781" y="24466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907300" y="77889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9418807" y="8547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30273" y="140675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8446016" y="213696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8780364" y="207618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9434539" y="20641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0098943" y="1966354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0001785" y="141874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5" name="文本框 204"/>
          <p:cNvSpPr txBox="1"/>
          <p:nvPr/>
        </p:nvSpPr>
        <p:spPr>
          <a:xfrm>
            <a:off x="8170596" y="105279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90" y="1724790"/>
            <a:ext cx="6028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let U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 = {v : v ∈ VG</a:t>
            </a:r>
            <a:r>
              <a:rPr lang="en-US" altLang="zh-CN" sz="2000" baseline="-25000" dirty="0"/>
              <a:t>new</a:t>
            </a:r>
            <a:r>
              <a:rPr lang="en-US" altLang="zh-CN" sz="2000" dirty="0"/>
              <a:t> , ∃e =(u, v) ∈ EG</a:t>
            </a:r>
            <a:r>
              <a:rPr lang="en-US" altLang="zh-CN" sz="2000" baseline="-25000" dirty="0"/>
              <a:t>new </a:t>
            </a:r>
            <a:r>
              <a:rPr lang="en-US" altLang="zh-CN" sz="2000" dirty="0"/>
              <a:t>, s.t. </a:t>
            </a:r>
            <a:r>
              <a:rPr lang="el-GR" altLang="zh-CN" sz="2000" dirty="0"/>
              <a:t>φ(</a:t>
            </a:r>
            <a:r>
              <a:rPr lang="en-US" altLang="zh-CN" sz="2000" dirty="0"/>
              <a:t>e) ≤ k}</a:t>
            </a:r>
            <a:endParaRPr lang="zh-CN" altLang="en-US" sz="2000" dirty="0"/>
          </a:p>
        </p:txBody>
      </p:sp>
      <p:sp>
        <p:nvSpPr>
          <p:cNvPr id="206" name="矩形 205"/>
          <p:cNvSpPr/>
          <p:nvPr/>
        </p:nvSpPr>
        <p:spPr>
          <a:xfrm>
            <a:off x="435299" y="2490061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10573678" y="30289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0565537" y="81361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10326685" y="108657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" name="椭圆 10" hidden="1"/>
          <p:cNvSpPr/>
          <p:nvPr/>
        </p:nvSpPr>
        <p:spPr>
          <a:xfrm>
            <a:off x="6371755" y="114056"/>
            <a:ext cx="2699771" cy="3116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/>
              <p:cNvSpPr/>
              <p:nvPr/>
            </p:nvSpPr>
            <p:spPr>
              <a:xfrm>
                <a:off x="435299" y="3241832"/>
                <a:ext cx="38895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2" name="矩形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9" y="3241832"/>
                <a:ext cx="388959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 hidden="1"/>
          <p:cNvSpPr/>
          <p:nvPr/>
        </p:nvSpPr>
        <p:spPr>
          <a:xfrm>
            <a:off x="9497604" y="91130"/>
            <a:ext cx="2699771" cy="20458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8133167" y="4654694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133598" y="353899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118653" y="578861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465045" y="353899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465045" y="464193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350217" y="464193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283584" y="574061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249767" y="3772190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803068" y="3538990"/>
            <a:ext cx="1364250" cy="2498686"/>
            <a:chOff x="6803068" y="3730062"/>
            <a:chExt cx="1364250" cy="2498686"/>
          </a:xfrm>
        </p:grpSpPr>
        <p:sp>
          <p:nvSpPr>
            <p:cNvPr id="104" name="椭圆 103"/>
            <p:cNvSpPr/>
            <p:nvPr/>
          </p:nvSpPr>
          <p:spPr>
            <a:xfrm>
              <a:off x="6803068" y="373006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6803068" y="48457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6803068" y="599554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0" name="直接连接符 119"/>
            <p:cNvCxnSpPr>
              <a:stCxn id="109" idx="2"/>
              <a:endCxn id="104" idx="6"/>
            </p:cNvCxnSpPr>
            <p:nvPr/>
          </p:nvCxnSpPr>
          <p:spPr>
            <a:xfrm flipH="1">
              <a:off x="7036268" y="3833014"/>
              <a:ext cx="1097330" cy="136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8" idx="2"/>
              <a:endCxn id="105" idx="6"/>
            </p:cNvCxnSpPr>
            <p:nvPr/>
          </p:nvCxnSpPr>
          <p:spPr>
            <a:xfrm flipH="1">
              <a:off x="7036268" y="4948718"/>
              <a:ext cx="1096899" cy="136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08" idx="3"/>
              <a:endCxn id="107" idx="6"/>
            </p:cNvCxnSpPr>
            <p:nvPr/>
          </p:nvCxnSpPr>
          <p:spPr>
            <a:xfrm flipH="1">
              <a:off x="7036268" y="5031167"/>
              <a:ext cx="1131050" cy="10809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8" idx="1"/>
              <a:endCxn id="104" idx="5"/>
            </p:cNvCxnSpPr>
            <p:nvPr/>
          </p:nvCxnSpPr>
          <p:spPr>
            <a:xfrm flipH="1" flipV="1">
              <a:off x="7002117" y="3929111"/>
              <a:ext cx="1165201" cy="93715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endCxn id="105" idx="7"/>
            </p:cNvCxnSpPr>
            <p:nvPr/>
          </p:nvCxnSpPr>
          <p:spPr>
            <a:xfrm flipH="1">
              <a:off x="7002117" y="3916832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endCxn id="107" idx="7"/>
            </p:cNvCxnSpPr>
            <p:nvPr/>
          </p:nvCxnSpPr>
          <p:spPr>
            <a:xfrm flipH="1">
              <a:off x="7002117" y="3979527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直接连接符 127"/>
          <p:cNvCxnSpPr>
            <a:stCxn id="111" idx="2"/>
            <a:endCxn id="109" idx="6"/>
          </p:cNvCxnSpPr>
          <p:nvPr/>
        </p:nvCxnSpPr>
        <p:spPr>
          <a:xfrm flipH="1">
            <a:off x="8366798" y="365559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1"/>
            <a:endCxn id="109" idx="5"/>
          </p:cNvCxnSpPr>
          <p:nvPr/>
        </p:nvCxnSpPr>
        <p:spPr>
          <a:xfrm flipH="1" flipV="1">
            <a:off x="8332647" y="373803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0" idx="0"/>
            <a:endCxn id="108" idx="4"/>
          </p:cNvCxnSpPr>
          <p:nvPr/>
        </p:nvCxnSpPr>
        <p:spPr>
          <a:xfrm flipV="1">
            <a:off x="8235253" y="4887894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0" idx="7"/>
            <a:endCxn id="112" idx="3"/>
          </p:cNvCxnSpPr>
          <p:nvPr/>
        </p:nvCxnSpPr>
        <p:spPr>
          <a:xfrm flipV="1">
            <a:off x="8317702" y="4840979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4" idx="1"/>
            <a:endCxn id="111" idx="5"/>
          </p:cNvCxnSpPr>
          <p:nvPr/>
        </p:nvCxnSpPr>
        <p:spPr>
          <a:xfrm flipH="1" flipV="1">
            <a:off x="9664094" y="3738039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4" idx="2"/>
            <a:endCxn id="112" idx="6"/>
          </p:cNvCxnSpPr>
          <p:nvPr/>
        </p:nvCxnSpPr>
        <p:spPr>
          <a:xfrm flipH="1">
            <a:off x="9698245" y="4758530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16" idx="1"/>
            <a:endCxn id="112" idx="5"/>
          </p:cNvCxnSpPr>
          <p:nvPr/>
        </p:nvCxnSpPr>
        <p:spPr>
          <a:xfrm flipH="1" flipV="1">
            <a:off x="9664094" y="4840979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16" idx="2"/>
            <a:endCxn id="108" idx="5"/>
          </p:cNvCxnSpPr>
          <p:nvPr/>
        </p:nvCxnSpPr>
        <p:spPr>
          <a:xfrm flipH="1" flipV="1">
            <a:off x="8332216" y="4853743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664094" y="3555255"/>
            <a:ext cx="1923070" cy="2288314"/>
            <a:chOff x="9664094" y="3746327"/>
            <a:chExt cx="1923070" cy="2288314"/>
          </a:xfrm>
        </p:grpSpPr>
        <p:sp>
          <p:nvSpPr>
            <p:cNvPr id="113" name="椭圆 112"/>
            <p:cNvSpPr/>
            <p:nvPr/>
          </p:nvSpPr>
          <p:spPr>
            <a:xfrm>
              <a:off x="11353964" y="374632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353964" y="483300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直接连接符 134"/>
            <p:cNvCxnSpPr>
              <a:stCxn id="115" idx="2"/>
              <a:endCxn id="114" idx="6"/>
            </p:cNvCxnSpPr>
            <p:nvPr/>
          </p:nvCxnSpPr>
          <p:spPr>
            <a:xfrm flipH="1" flipV="1">
              <a:off x="10583417" y="4935954"/>
              <a:ext cx="770547" cy="136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13" idx="2"/>
              <a:endCxn id="111" idx="6"/>
            </p:cNvCxnSpPr>
            <p:nvPr/>
          </p:nvCxnSpPr>
          <p:spPr>
            <a:xfrm flipH="1" flipV="1">
              <a:off x="9698245" y="3833014"/>
              <a:ext cx="1655719" cy="2991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13" idx="3"/>
              <a:endCxn id="114" idx="7"/>
            </p:cNvCxnSpPr>
            <p:nvPr/>
          </p:nvCxnSpPr>
          <p:spPr>
            <a:xfrm flipH="1">
              <a:off x="10549266" y="3945376"/>
              <a:ext cx="838849" cy="90812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15" idx="1"/>
              <a:endCxn id="111" idx="5"/>
            </p:cNvCxnSpPr>
            <p:nvPr/>
          </p:nvCxnSpPr>
          <p:spPr>
            <a:xfrm flipH="1" flipV="1">
              <a:off x="9664094" y="3915463"/>
              <a:ext cx="1724021" cy="95169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16" idx="6"/>
              <a:endCxn id="115" idx="3"/>
            </p:cNvCxnSpPr>
            <p:nvPr/>
          </p:nvCxnSpPr>
          <p:spPr>
            <a:xfrm flipV="1">
              <a:off x="10516784" y="5032051"/>
              <a:ext cx="871331" cy="100259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/>
              <p:cNvSpPr/>
              <p:nvPr/>
            </p:nvSpPr>
            <p:spPr>
              <a:xfrm>
                <a:off x="1328530" y="2484043"/>
                <a:ext cx="3978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Add sup(e) &lt;=k-2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,and remove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44" name="矩形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30" y="2484043"/>
                <a:ext cx="397846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85" t="-7576" r="-45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813884" y="3327483"/>
            <a:ext cx="2818286" cy="3268800"/>
            <a:chOff x="7813884" y="3327483"/>
            <a:chExt cx="2818286" cy="3268800"/>
          </a:xfrm>
        </p:grpSpPr>
        <p:sp>
          <p:nvSpPr>
            <p:cNvPr id="143" name="文本框 142"/>
            <p:cNvSpPr txBox="1"/>
            <p:nvPr/>
          </p:nvSpPr>
          <p:spPr>
            <a:xfrm>
              <a:off x="7813884" y="6134618"/>
              <a:ext cx="2818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NS &amp; compute sup(e)</a:t>
              </a:r>
              <a:endParaRPr lang="zh-CN" altLang="en-US" sz="2400" i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913160" y="3327483"/>
              <a:ext cx="2420816" cy="2347802"/>
              <a:chOff x="7913160" y="3327483"/>
              <a:chExt cx="2420816" cy="2347802"/>
            </a:xfrm>
          </p:grpSpPr>
          <p:sp>
            <p:nvSpPr>
              <p:cNvPr id="145" name="文本框 144"/>
              <p:cNvSpPr txBox="1"/>
              <p:nvPr/>
            </p:nvSpPr>
            <p:spPr>
              <a:xfrm>
                <a:off x="8692770" y="3327483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8692770" y="3832598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8230788" y="4133351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8737987" y="4418659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9193811" y="3982026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9739469" y="4389198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9904917" y="5075294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9400388" y="5153586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8704251" y="5305953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7913160" y="519977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 smtClean="0">
                    <a:solidFill>
                      <a:srgbClr val="FF0000"/>
                    </a:solidFill>
                  </a:rPr>
                  <a:t>1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7" name="文本框 156"/>
          <p:cNvSpPr txBox="1"/>
          <p:nvPr/>
        </p:nvSpPr>
        <p:spPr>
          <a:xfrm>
            <a:off x="8710000" y="4423005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27" name="直接连接符 126"/>
          <p:cNvCxnSpPr>
            <a:stCxn id="112" idx="2"/>
            <a:endCxn id="108" idx="6"/>
          </p:cNvCxnSpPr>
          <p:nvPr/>
        </p:nvCxnSpPr>
        <p:spPr>
          <a:xfrm flipH="1">
            <a:off x="8366367" y="4758530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9200263" y="3981161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30" name="直接连接符 129"/>
          <p:cNvCxnSpPr>
            <a:stCxn id="112" idx="0"/>
            <a:endCxn id="111" idx="4"/>
          </p:cNvCxnSpPr>
          <p:nvPr/>
        </p:nvCxnSpPr>
        <p:spPr>
          <a:xfrm flipV="1">
            <a:off x="9581645" y="3772190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/>
              <p:cNvSpPr/>
              <p:nvPr/>
            </p:nvSpPr>
            <p:spPr>
              <a:xfrm>
                <a:off x="435299" y="3241832"/>
                <a:ext cx="5326715" cy="400110"/>
              </a:xfrm>
              <a:prstGeom prst="rect">
                <a:avLst/>
              </a:prstGeom>
              <a:solidFill>
                <a:srgbClr val="D0CECE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9" name="矩形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9" y="3241832"/>
                <a:ext cx="532671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0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6" grpId="0"/>
      <p:bldP spid="11" grpId="0" animBg="1"/>
      <p:bldP spid="212" grpId="0"/>
      <p:bldP spid="72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6" grpId="0" animBg="1"/>
      <p:bldP spid="144" grpId="0"/>
      <p:bldP spid="157" grpId="0" animBg="1"/>
      <p:bldP spid="158" grpId="0" animBg="1"/>
      <p:bldP spid="1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98"/>
          <p:cNvSpPr txBox="1"/>
          <p:nvPr/>
        </p:nvSpPr>
        <p:spPr>
          <a:xfrm>
            <a:off x="8927723" y="2910376"/>
            <a:ext cx="9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Gnew</a:t>
            </a:r>
            <a:endParaRPr lang="zh-CN" altLang="en-US" sz="2400" i="1" dirty="0"/>
          </a:p>
        </p:txBody>
      </p:sp>
      <p:sp>
        <p:nvSpPr>
          <p:cNvPr id="255" name="矩形 254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56" name="矩形 255"/>
          <p:cNvSpPr/>
          <p:nvPr/>
        </p:nvSpPr>
        <p:spPr>
          <a:xfrm>
            <a:off x="2548446" y="627477"/>
            <a:ext cx="1804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Bottom-up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8388227" y="275770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10531386" y="270971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50870" y="508085"/>
            <a:ext cx="233200" cy="2498686"/>
            <a:chOff x="835127" y="2901221"/>
            <a:chExt cx="233200" cy="2498686"/>
          </a:xfrm>
        </p:grpSpPr>
        <p:sp>
          <p:nvSpPr>
            <p:cNvPr id="257" name="椭圆 256"/>
            <p:cNvSpPr/>
            <p:nvPr/>
          </p:nvSpPr>
          <p:spPr>
            <a:xfrm>
              <a:off x="835127" y="290122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bg1"/>
                  </a:solidFill>
                </a:rPr>
                <a:t>a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35127" y="401692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835127" y="516670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69" name="直接连接符 268"/>
            <p:cNvCxnSpPr>
              <a:stCxn id="259" idx="0"/>
              <a:endCxn id="258" idx="4"/>
            </p:cNvCxnSpPr>
            <p:nvPr/>
          </p:nvCxnSpPr>
          <p:spPr>
            <a:xfrm flipV="1">
              <a:off x="951727" y="425012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>
              <a:stCxn id="258" idx="0"/>
              <a:endCxn id="257" idx="4"/>
            </p:cNvCxnSpPr>
            <p:nvPr/>
          </p:nvCxnSpPr>
          <p:spPr>
            <a:xfrm flipV="1">
              <a:off x="951727" y="313442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0"/>
            <p:cNvCxnSpPr>
              <a:stCxn id="259" idx="2"/>
              <a:endCxn id="257" idx="2"/>
            </p:cNvCxnSpPr>
            <p:nvPr/>
          </p:nvCxnSpPr>
          <p:spPr>
            <a:xfrm rot="10800000">
              <a:off x="835127" y="301782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直接连接符 271"/>
          <p:cNvCxnSpPr>
            <a:stCxn id="261" idx="2"/>
            <a:endCxn id="257" idx="6"/>
          </p:cNvCxnSpPr>
          <p:nvPr/>
        </p:nvCxnSpPr>
        <p:spPr>
          <a:xfrm flipH="1">
            <a:off x="7284070" y="624685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0" idx="2"/>
            <a:endCxn id="258" idx="6"/>
          </p:cNvCxnSpPr>
          <p:nvPr/>
        </p:nvCxnSpPr>
        <p:spPr>
          <a:xfrm flipH="1">
            <a:off x="7284070" y="1740389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60" idx="3"/>
            <a:endCxn id="259" idx="6"/>
          </p:cNvCxnSpPr>
          <p:nvPr/>
        </p:nvCxnSpPr>
        <p:spPr>
          <a:xfrm flipH="1">
            <a:off x="7284070" y="1822838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stCxn id="260" idx="1"/>
            <a:endCxn id="257" idx="5"/>
          </p:cNvCxnSpPr>
          <p:nvPr/>
        </p:nvCxnSpPr>
        <p:spPr>
          <a:xfrm flipH="1" flipV="1">
            <a:off x="7249919" y="707134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endCxn id="258" idx="7"/>
          </p:cNvCxnSpPr>
          <p:nvPr/>
        </p:nvCxnSpPr>
        <p:spPr>
          <a:xfrm flipH="1">
            <a:off x="7249919" y="694855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endCxn id="259" idx="7"/>
          </p:cNvCxnSpPr>
          <p:nvPr/>
        </p:nvCxnSpPr>
        <p:spPr>
          <a:xfrm flipH="1">
            <a:off x="7249919" y="757550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8380969" y="1623789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8381400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9712847" y="50808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9712847" y="161102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275" name="直接连接符 274"/>
          <p:cNvCxnSpPr>
            <a:stCxn id="260" idx="0"/>
            <a:endCxn id="261" idx="4"/>
          </p:cNvCxnSpPr>
          <p:nvPr/>
        </p:nvCxnSpPr>
        <p:spPr>
          <a:xfrm flipV="1">
            <a:off x="8497569" y="741285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66" idx="1"/>
            <a:endCxn id="263" idx="5"/>
          </p:cNvCxnSpPr>
          <p:nvPr/>
        </p:nvCxnSpPr>
        <p:spPr>
          <a:xfrm flipH="1" flipV="1">
            <a:off x="9911896" y="707134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65" idx="2"/>
            <a:endCxn id="263" idx="6"/>
          </p:cNvCxnSpPr>
          <p:nvPr/>
        </p:nvCxnSpPr>
        <p:spPr>
          <a:xfrm flipH="1" flipV="1">
            <a:off x="9946047" y="624685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67" idx="1"/>
            <a:endCxn id="263" idx="5"/>
          </p:cNvCxnSpPr>
          <p:nvPr/>
        </p:nvCxnSpPr>
        <p:spPr>
          <a:xfrm flipH="1" flipV="1">
            <a:off x="9911896" y="707134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6016" y="244660"/>
            <a:ext cx="2152003" cy="2581652"/>
            <a:chOff x="8446016" y="244660"/>
            <a:chExt cx="2152003" cy="2581652"/>
          </a:xfrm>
        </p:grpSpPr>
        <p:grpSp>
          <p:nvGrpSpPr>
            <p:cNvPr id="10" name="组合 9"/>
            <p:cNvGrpSpPr/>
            <p:nvPr/>
          </p:nvGrpSpPr>
          <p:grpSpPr>
            <a:xfrm>
              <a:off x="8446016" y="244660"/>
              <a:ext cx="2081986" cy="2261633"/>
              <a:chOff x="8446016" y="244660"/>
              <a:chExt cx="2081986" cy="2261633"/>
            </a:xfrm>
          </p:grpSpPr>
          <p:sp>
            <p:nvSpPr>
              <p:cNvPr id="196" name="文本框 195"/>
              <p:cNvSpPr txBox="1"/>
              <p:nvPr/>
            </p:nvSpPr>
            <p:spPr>
              <a:xfrm>
                <a:off x="8918781" y="24466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8907300" y="77889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9418807" y="85473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8930273" y="140675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8446016" y="2136961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8780364" y="2076182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2" name="文本框 201"/>
              <p:cNvSpPr txBox="1"/>
              <p:nvPr/>
            </p:nvSpPr>
            <p:spPr>
              <a:xfrm>
                <a:off x="9434539" y="2064154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10098943" y="1966354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0001785" y="1418740"/>
                <a:ext cx="42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</a:rPr>
                  <a:t>3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580449" y="624685"/>
              <a:ext cx="2017570" cy="1115704"/>
              <a:chOff x="8580449" y="624685"/>
              <a:chExt cx="2017570" cy="1115704"/>
            </a:xfrm>
          </p:grpSpPr>
          <p:cxnSp>
            <p:nvCxnSpPr>
              <p:cNvPr id="279" name="直接连接符 278"/>
              <p:cNvCxnSpPr>
                <a:stCxn id="264" idx="2"/>
                <a:endCxn id="260" idx="6"/>
              </p:cNvCxnSpPr>
              <p:nvPr/>
            </p:nvCxnSpPr>
            <p:spPr>
              <a:xfrm flipH="1">
                <a:off x="8614169" y="1727625"/>
                <a:ext cx="1098678" cy="12764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/>
              <p:cNvCxnSpPr>
                <a:stCxn id="263" idx="2"/>
                <a:endCxn id="261" idx="6"/>
              </p:cNvCxnSpPr>
              <p:nvPr/>
            </p:nvCxnSpPr>
            <p:spPr>
              <a:xfrm flipH="1">
                <a:off x="8614600" y="624685"/>
                <a:ext cx="1098247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 280"/>
              <p:cNvCxnSpPr>
                <a:stCxn id="264" idx="1"/>
                <a:endCxn id="261" idx="5"/>
              </p:cNvCxnSpPr>
              <p:nvPr/>
            </p:nvCxnSpPr>
            <p:spPr>
              <a:xfrm flipH="1" flipV="1">
                <a:off x="8580449" y="707134"/>
                <a:ext cx="1166549" cy="938042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>
                <a:stCxn id="264" idx="0"/>
                <a:endCxn id="263" idx="4"/>
              </p:cNvCxnSpPr>
              <p:nvPr/>
            </p:nvCxnSpPr>
            <p:spPr>
              <a:xfrm flipV="1">
                <a:off x="9829447" y="741285"/>
                <a:ext cx="0" cy="86974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/>
              <p:cNvCxnSpPr>
                <a:stCxn id="266" idx="2"/>
                <a:endCxn id="264" idx="6"/>
              </p:cNvCxnSpPr>
              <p:nvPr/>
            </p:nvCxnSpPr>
            <p:spPr>
              <a:xfrm flipH="1">
                <a:off x="9946047" y="1727625"/>
                <a:ext cx="651972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8497569" y="1810074"/>
              <a:ext cx="2067968" cy="1016238"/>
              <a:chOff x="8497569" y="1810074"/>
              <a:chExt cx="2067968" cy="1016238"/>
            </a:xfrm>
          </p:grpSpPr>
          <p:cxnSp>
            <p:nvCxnSpPr>
              <p:cNvPr id="283" name="直接连接符 282"/>
              <p:cNvCxnSpPr>
                <a:stCxn id="262" idx="0"/>
                <a:endCxn id="260" idx="4"/>
              </p:cNvCxnSpPr>
              <p:nvPr/>
            </p:nvCxnSpPr>
            <p:spPr>
              <a:xfrm flipH="1" flipV="1">
                <a:off x="8497569" y="1856989"/>
                <a:ext cx="7258" cy="900716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>
                <a:stCxn id="262" idx="7"/>
                <a:endCxn id="264" idx="3"/>
              </p:cNvCxnSpPr>
              <p:nvPr/>
            </p:nvCxnSpPr>
            <p:spPr>
              <a:xfrm flipV="1">
                <a:off x="8587276" y="1810074"/>
                <a:ext cx="1159722" cy="981782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/>
              <p:cNvCxnSpPr>
                <a:stCxn id="268" idx="1"/>
                <a:endCxn id="264" idx="5"/>
              </p:cNvCxnSpPr>
              <p:nvPr/>
            </p:nvCxnSpPr>
            <p:spPr>
              <a:xfrm flipH="1" flipV="1">
                <a:off x="9911896" y="1810074"/>
                <a:ext cx="653641" cy="933789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>
                <a:stCxn id="268" idx="2"/>
                <a:endCxn id="260" idx="5"/>
              </p:cNvCxnSpPr>
              <p:nvPr/>
            </p:nvCxnSpPr>
            <p:spPr>
              <a:xfrm flipH="1" flipV="1">
                <a:off x="8580018" y="1822838"/>
                <a:ext cx="1951368" cy="1003474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/>
        </p:nvGrpSpPr>
        <p:grpSpPr>
          <a:xfrm>
            <a:off x="10598019" y="524350"/>
            <a:ext cx="1236947" cy="1319875"/>
            <a:chOff x="4382276" y="2917486"/>
            <a:chExt cx="1236947" cy="1319875"/>
          </a:xfrm>
        </p:grpSpPr>
        <p:sp>
          <p:nvSpPr>
            <p:cNvPr id="265" name="椭圆 264"/>
            <p:cNvSpPr/>
            <p:nvPr/>
          </p:nvSpPr>
          <p:spPr>
            <a:xfrm>
              <a:off x="5386023" y="291748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4382276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5386023" y="400416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87" name="直接连接符 286"/>
            <p:cNvCxnSpPr>
              <a:stCxn id="267" idx="2"/>
              <a:endCxn id="266" idx="6"/>
            </p:cNvCxnSpPr>
            <p:nvPr/>
          </p:nvCxnSpPr>
          <p:spPr>
            <a:xfrm flipH="1">
              <a:off x="4615476" y="412076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67" idx="0"/>
              <a:endCxn id="265" idx="4"/>
            </p:cNvCxnSpPr>
            <p:nvPr/>
          </p:nvCxnSpPr>
          <p:spPr>
            <a:xfrm flipV="1">
              <a:off x="5502623" y="315068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65" idx="3"/>
              <a:endCxn id="266" idx="7"/>
            </p:cNvCxnSpPr>
            <p:nvPr/>
          </p:nvCxnSpPr>
          <p:spPr>
            <a:xfrm flipH="1">
              <a:off x="4581325" y="311653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文本框 328"/>
          <p:cNvSpPr txBox="1"/>
          <p:nvPr/>
        </p:nvSpPr>
        <p:spPr>
          <a:xfrm>
            <a:off x="11635917" y="107708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0959056" y="83999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0970274" y="165106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43480" y="148765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822446" y="108321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822446" y="2098254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8170596" y="105279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5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90" y="1724790"/>
            <a:ext cx="6028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let U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 = {v : v ∈ VG</a:t>
            </a:r>
            <a:r>
              <a:rPr lang="en-US" altLang="zh-CN" sz="2000" baseline="-25000" dirty="0"/>
              <a:t>new</a:t>
            </a:r>
            <a:r>
              <a:rPr lang="en-US" altLang="zh-CN" sz="2000" dirty="0"/>
              <a:t> , ∃e =(u, v) ∈ EG</a:t>
            </a:r>
            <a:r>
              <a:rPr lang="en-US" altLang="zh-CN" sz="2000" baseline="-25000" dirty="0"/>
              <a:t>new </a:t>
            </a:r>
            <a:r>
              <a:rPr lang="en-US" altLang="zh-CN" sz="2000" dirty="0"/>
              <a:t>, s.t. </a:t>
            </a:r>
            <a:r>
              <a:rPr lang="el-GR" altLang="zh-CN" sz="2000" dirty="0"/>
              <a:t>φ(</a:t>
            </a:r>
            <a:r>
              <a:rPr lang="en-US" altLang="zh-CN" sz="2000" dirty="0"/>
              <a:t>e) ≤ k}</a:t>
            </a:r>
            <a:endParaRPr lang="zh-CN" altLang="en-US" sz="2000" dirty="0"/>
          </a:p>
        </p:txBody>
      </p:sp>
      <p:sp>
        <p:nvSpPr>
          <p:cNvPr id="206" name="矩形 205"/>
          <p:cNvSpPr/>
          <p:nvPr/>
        </p:nvSpPr>
        <p:spPr>
          <a:xfrm>
            <a:off x="435299" y="2490061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10573678" y="30289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10565537" y="81361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10326685" y="108657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1" name="椭圆 10" hidden="1"/>
          <p:cNvSpPr/>
          <p:nvPr/>
        </p:nvSpPr>
        <p:spPr>
          <a:xfrm>
            <a:off x="6371755" y="114056"/>
            <a:ext cx="2699771" cy="3116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/>
              <p:cNvSpPr/>
              <p:nvPr/>
            </p:nvSpPr>
            <p:spPr>
              <a:xfrm>
                <a:off x="435299" y="3241832"/>
                <a:ext cx="38895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2" name="矩形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9" y="3241832"/>
                <a:ext cx="3889591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 hidden="1"/>
          <p:cNvSpPr/>
          <p:nvPr/>
        </p:nvSpPr>
        <p:spPr>
          <a:xfrm>
            <a:off x="9497604" y="91130"/>
            <a:ext cx="2699771" cy="20458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8133167" y="4654694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133598" y="353899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118653" y="578861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465045" y="353899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465045" y="464193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350217" y="464193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283584" y="574061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249767" y="3772190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803068" y="3538990"/>
            <a:ext cx="1364250" cy="2498686"/>
            <a:chOff x="6803068" y="3730062"/>
            <a:chExt cx="1364250" cy="2498686"/>
          </a:xfrm>
        </p:grpSpPr>
        <p:sp>
          <p:nvSpPr>
            <p:cNvPr id="104" name="椭圆 103"/>
            <p:cNvSpPr/>
            <p:nvPr/>
          </p:nvSpPr>
          <p:spPr>
            <a:xfrm>
              <a:off x="6803068" y="373006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6803068" y="484576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6803068" y="5995548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0" name="直接连接符 119"/>
            <p:cNvCxnSpPr>
              <a:stCxn id="109" idx="2"/>
              <a:endCxn id="104" idx="6"/>
            </p:cNvCxnSpPr>
            <p:nvPr/>
          </p:nvCxnSpPr>
          <p:spPr>
            <a:xfrm flipH="1">
              <a:off x="7036268" y="3833014"/>
              <a:ext cx="1097330" cy="136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8" idx="2"/>
              <a:endCxn id="105" idx="6"/>
            </p:cNvCxnSpPr>
            <p:nvPr/>
          </p:nvCxnSpPr>
          <p:spPr>
            <a:xfrm flipH="1">
              <a:off x="7036268" y="4948718"/>
              <a:ext cx="1096899" cy="1364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08" idx="3"/>
              <a:endCxn id="107" idx="6"/>
            </p:cNvCxnSpPr>
            <p:nvPr/>
          </p:nvCxnSpPr>
          <p:spPr>
            <a:xfrm flipH="1">
              <a:off x="7036268" y="5031167"/>
              <a:ext cx="1131050" cy="10809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8" idx="1"/>
              <a:endCxn id="104" idx="5"/>
            </p:cNvCxnSpPr>
            <p:nvPr/>
          </p:nvCxnSpPr>
          <p:spPr>
            <a:xfrm flipH="1" flipV="1">
              <a:off x="7002117" y="3929111"/>
              <a:ext cx="1165201" cy="93715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endCxn id="105" idx="7"/>
            </p:cNvCxnSpPr>
            <p:nvPr/>
          </p:nvCxnSpPr>
          <p:spPr>
            <a:xfrm flipH="1">
              <a:off x="7002117" y="3916832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endCxn id="107" idx="7"/>
            </p:cNvCxnSpPr>
            <p:nvPr/>
          </p:nvCxnSpPr>
          <p:spPr>
            <a:xfrm flipH="1">
              <a:off x="7002117" y="3979527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直接连接符 127"/>
          <p:cNvCxnSpPr>
            <a:stCxn id="111" idx="2"/>
            <a:endCxn id="109" idx="6"/>
          </p:cNvCxnSpPr>
          <p:nvPr/>
        </p:nvCxnSpPr>
        <p:spPr>
          <a:xfrm flipH="1">
            <a:off x="8366798" y="365559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1"/>
            <a:endCxn id="109" idx="5"/>
          </p:cNvCxnSpPr>
          <p:nvPr/>
        </p:nvCxnSpPr>
        <p:spPr>
          <a:xfrm flipH="1" flipV="1">
            <a:off x="8332647" y="373803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4" idx="1"/>
            <a:endCxn id="111" idx="5"/>
          </p:cNvCxnSpPr>
          <p:nvPr/>
        </p:nvCxnSpPr>
        <p:spPr>
          <a:xfrm flipH="1" flipV="1">
            <a:off x="9664094" y="3738039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664094" y="3555255"/>
            <a:ext cx="1923070" cy="2288314"/>
            <a:chOff x="9664094" y="3746327"/>
            <a:chExt cx="1923070" cy="2288314"/>
          </a:xfrm>
        </p:grpSpPr>
        <p:sp>
          <p:nvSpPr>
            <p:cNvPr id="113" name="椭圆 112"/>
            <p:cNvSpPr/>
            <p:nvPr/>
          </p:nvSpPr>
          <p:spPr>
            <a:xfrm>
              <a:off x="11353964" y="374632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353964" y="4833002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直接连接符 134"/>
            <p:cNvCxnSpPr>
              <a:stCxn id="115" idx="2"/>
              <a:endCxn id="114" idx="6"/>
            </p:cNvCxnSpPr>
            <p:nvPr/>
          </p:nvCxnSpPr>
          <p:spPr>
            <a:xfrm flipH="1" flipV="1">
              <a:off x="10583417" y="4935954"/>
              <a:ext cx="770547" cy="13648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13" idx="2"/>
              <a:endCxn id="111" idx="6"/>
            </p:cNvCxnSpPr>
            <p:nvPr/>
          </p:nvCxnSpPr>
          <p:spPr>
            <a:xfrm flipH="1" flipV="1">
              <a:off x="9698245" y="3833014"/>
              <a:ext cx="1655719" cy="2991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13" idx="3"/>
              <a:endCxn id="114" idx="7"/>
            </p:cNvCxnSpPr>
            <p:nvPr/>
          </p:nvCxnSpPr>
          <p:spPr>
            <a:xfrm flipH="1">
              <a:off x="10549266" y="3945376"/>
              <a:ext cx="838849" cy="908129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15" idx="1"/>
              <a:endCxn id="111" idx="5"/>
            </p:cNvCxnSpPr>
            <p:nvPr/>
          </p:nvCxnSpPr>
          <p:spPr>
            <a:xfrm flipH="1" flipV="1">
              <a:off x="9664094" y="3915463"/>
              <a:ext cx="1724021" cy="95169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16" idx="6"/>
              <a:endCxn id="115" idx="3"/>
            </p:cNvCxnSpPr>
            <p:nvPr/>
          </p:nvCxnSpPr>
          <p:spPr>
            <a:xfrm flipV="1">
              <a:off x="10516784" y="5032051"/>
              <a:ext cx="871331" cy="100259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/>
              <p:cNvSpPr/>
              <p:nvPr/>
            </p:nvSpPr>
            <p:spPr>
              <a:xfrm>
                <a:off x="1328530" y="2484043"/>
                <a:ext cx="39784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/>
                  <a:t>Add sup(e) &lt;=k-2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,and remove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44" name="矩形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30" y="2484043"/>
                <a:ext cx="397846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685" t="-7576" r="-45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文本框 142"/>
          <p:cNvSpPr txBox="1"/>
          <p:nvPr/>
        </p:nvSpPr>
        <p:spPr>
          <a:xfrm>
            <a:off x="7813884" y="6191189"/>
            <a:ext cx="281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NS &amp; compute sup(e)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/>
              <p:cNvSpPr/>
              <p:nvPr/>
            </p:nvSpPr>
            <p:spPr>
              <a:xfrm>
                <a:off x="435299" y="3241832"/>
                <a:ext cx="5326715" cy="400110"/>
              </a:xfrm>
              <a:prstGeom prst="rect">
                <a:avLst/>
              </a:prstGeom>
              <a:solidFill>
                <a:srgbClr val="D0CECE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9" name="矩形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9" y="3241832"/>
                <a:ext cx="532671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文本框 135"/>
          <p:cNvSpPr txBox="1"/>
          <p:nvPr/>
        </p:nvSpPr>
        <p:spPr>
          <a:xfrm>
            <a:off x="8798833" y="359549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8798833" y="386913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8185110" y="413212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smtClean="0">
                <a:solidFill>
                  <a:srgbClr val="00B050"/>
                </a:solidFill>
              </a:rPr>
              <a:t>3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矩形 159"/>
              <p:cNvSpPr/>
              <p:nvPr/>
            </p:nvSpPr>
            <p:spPr>
              <a:xfrm>
                <a:off x="426931" y="3242256"/>
                <a:ext cx="5279907" cy="707886"/>
              </a:xfrm>
              <a:prstGeom prst="rect">
                <a:avLst/>
              </a:prstGeom>
              <a:solidFill>
                <a:srgbClr val="D0CECE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0" name="矩形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1" y="3242256"/>
                <a:ext cx="5279907" cy="707886"/>
              </a:xfrm>
              <a:prstGeom prst="rect">
                <a:avLst/>
              </a:prstGeom>
              <a:blipFill rotWithShape="0">
                <a:blip r:embed="rId5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46909" y="4501458"/>
            <a:ext cx="4426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these internal edges from Gnew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08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2" grpId="0" animBg="1"/>
      <p:bldP spid="160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053611" y="2137743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99" name="左大括号 98"/>
          <p:cNvSpPr/>
          <p:nvPr/>
        </p:nvSpPr>
        <p:spPr>
          <a:xfrm>
            <a:off x="1621690" y="2328181"/>
            <a:ext cx="315556" cy="2224490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3611" y="4170029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08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2" name="矩形 1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747" y="1470338"/>
            <a:ext cx="3170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computes the </a:t>
            </a:r>
            <a:r>
              <a:rPr lang="en-US" altLang="zh-CN" sz="2000" dirty="0"/>
              <a:t>T</a:t>
            </a:r>
            <a:r>
              <a:rPr lang="zh-CN" altLang="en-US" sz="2000" dirty="0"/>
              <a:t>op-t k classes</a:t>
            </a:r>
          </a:p>
        </p:txBody>
      </p:sp>
      <p:sp>
        <p:nvSpPr>
          <p:cNvPr id="6" name="矩形 5"/>
          <p:cNvSpPr/>
          <p:nvPr/>
        </p:nvSpPr>
        <p:spPr>
          <a:xfrm>
            <a:off x="563747" y="2242897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Upper Bounding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>
            <a:stCxn id="9" idx="0"/>
            <a:endCxn id="8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7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0"/>
          <p:cNvCxnSpPr>
            <a:stCxn id="9" idx="2"/>
            <a:endCxn id="7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2"/>
            <a:endCxn id="7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2"/>
            <a:endCxn id="8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  <a:endCxn id="11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8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9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2"/>
            <a:endCxn id="10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  <a:endCxn id="11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  <a:endCxn id="10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7"/>
            <a:endCxn id="14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1"/>
            <a:endCxn id="13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2"/>
            <a:endCxn id="14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7" idx="2"/>
            <a:endCxn id="16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0"/>
            <a:endCxn id="15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2"/>
            <a:endCxn id="13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3"/>
            <a:endCxn id="16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1"/>
            <a:endCxn id="13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1"/>
            <a:endCxn id="14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8" idx="2"/>
            <a:endCxn id="10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6"/>
            <a:endCxn id="17" idx="3"/>
          </p:cNvCxnSpPr>
          <p:nvPr/>
        </p:nvCxnSpPr>
        <p:spPr>
          <a:xfrm flipV="1">
            <a:off x="10070730" y="24569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96771" y="4530829"/>
            <a:ext cx="3470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d , g ) = (</a:t>
            </a:r>
            <a:r>
              <a:rPr lang="en-US" altLang="zh-CN" sz="2000" dirty="0"/>
              <a:t>min{3 ,3, 2 } + 2</a:t>
            </a:r>
            <a:r>
              <a:rPr lang="en-US" altLang="zh-CN" sz="2000" dirty="0" smtClean="0"/>
              <a:t>) = 4</a:t>
            </a:r>
            <a:endParaRPr lang="en-US" altLang="zh-CN" sz="2000" dirty="0"/>
          </a:p>
        </p:txBody>
      </p:sp>
      <p:cxnSp>
        <p:nvCxnSpPr>
          <p:cNvPr id="49" name="直接连接符 48"/>
          <p:cNvCxnSpPr>
            <a:stCxn id="14" idx="0"/>
            <a:endCxn id="13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4" idx="1"/>
            <a:endCxn id="11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0" idx="1"/>
            <a:endCxn id="7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8" idx="6"/>
            <a:endCxn id="10" idx="2"/>
          </p:cNvCxnSpPr>
          <p:nvPr/>
        </p:nvCxnSpPr>
        <p:spPr>
          <a:xfrm flipV="1">
            <a:off x="6590214" y="2387215"/>
            <a:ext cx="1096899" cy="1"/>
          </a:xfrm>
          <a:prstGeom prst="line">
            <a:avLst/>
          </a:prstGeom>
          <a:ln w="31750" cap="rnd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0" idx="3"/>
            <a:endCxn id="9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61419" y="2914533"/>
            <a:ext cx="3442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dirty="0" smtClean="0"/>
              <a:t>ψ(</a:t>
            </a:r>
            <a:r>
              <a:rPr lang="en-US" altLang="zh-CN" sz="2000" dirty="0" smtClean="0"/>
              <a:t> e ) = (min{sup(e) ,x</a:t>
            </a:r>
            <a:r>
              <a:rPr lang="en-US" altLang="zh-CN" sz="2000" baseline="-25000" dirty="0" smtClean="0"/>
              <a:t>u</a:t>
            </a:r>
            <a:r>
              <a:rPr lang="en-US" altLang="zh-CN" sz="2000" dirty="0" smtClean="0"/>
              <a:t>, x</a:t>
            </a:r>
            <a:r>
              <a:rPr lang="en-US" altLang="zh-CN" sz="2000" baseline="-25000" dirty="0" smtClean="0"/>
              <a:t>v</a:t>
            </a:r>
            <a:r>
              <a:rPr lang="en-US" altLang="zh-CN" sz="2000" dirty="0" smtClean="0"/>
              <a:t> } + 2)</a:t>
            </a:r>
            <a:endParaRPr lang="zh-CN" altLang="en-US" sz="2000" dirty="0"/>
          </a:p>
        </p:txBody>
      </p:sp>
      <p:sp>
        <p:nvSpPr>
          <p:cNvPr id="73" name="TextBox 113"/>
          <p:cNvSpPr txBox="1"/>
          <p:nvPr/>
        </p:nvSpPr>
        <p:spPr>
          <a:xfrm rot="10800000" flipV="1">
            <a:off x="8185187" y="202219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113"/>
          <p:cNvSpPr txBox="1"/>
          <p:nvPr/>
        </p:nvSpPr>
        <p:spPr>
          <a:xfrm rot="10800000" flipV="1">
            <a:off x="7574885" y="17178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113"/>
          <p:cNvSpPr txBox="1"/>
          <p:nvPr/>
        </p:nvSpPr>
        <p:spPr>
          <a:xfrm rot="10800000" flipV="1">
            <a:off x="8472485" y="155972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113"/>
          <p:cNvSpPr txBox="1"/>
          <p:nvPr/>
        </p:nvSpPr>
        <p:spPr>
          <a:xfrm rot="10800000" flipV="1">
            <a:off x="7574885" y="268147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113"/>
          <p:cNvSpPr txBox="1"/>
          <p:nvPr/>
        </p:nvSpPr>
        <p:spPr>
          <a:xfrm rot="10800000" flipV="1">
            <a:off x="8783125" y="2965982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113"/>
          <p:cNvSpPr txBox="1"/>
          <p:nvPr/>
        </p:nvSpPr>
        <p:spPr>
          <a:xfrm rot="10800000" flipV="1">
            <a:off x="9546480" y="2643007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113"/>
          <p:cNvSpPr txBox="1"/>
          <p:nvPr/>
        </p:nvSpPr>
        <p:spPr>
          <a:xfrm rot="10800000" flipV="1">
            <a:off x="8775914" y="2529333"/>
            <a:ext cx="3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113"/>
          <p:cNvSpPr txBox="1"/>
          <p:nvPr/>
        </p:nvSpPr>
        <p:spPr>
          <a:xfrm rot="10800000" flipV="1">
            <a:off x="7271221" y="24481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113"/>
          <p:cNvSpPr txBox="1"/>
          <p:nvPr/>
        </p:nvSpPr>
        <p:spPr>
          <a:xfrm rot="10800000" flipV="1">
            <a:off x="7271221" y="21130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113"/>
          <p:cNvSpPr txBox="1"/>
          <p:nvPr/>
        </p:nvSpPr>
        <p:spPr>
          <a:xfrm rot="10800000" flipV="1">
            <a:off x="7403605" y="184692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113"/>
          <p:cNvSpPr txBox="1"/>
          <p:nvPr/>
        </p:nvSpPr>
        <p:spPr>
          <a:xfrm rot="10800000" flipV="1">
            <a:off x="8823563" y="172108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113"/>
          <p:cNvSpPr txBox="1"/>
          <p:nvPr/>
        </p:nvSpPr>
        <p:spPr>
          <a:xfrm rot="10800000" flipV="1">
            <a:off x="9327185" y="207362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61419" y="3637731"/>
            <a:ext cx="5152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:there are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r>
              <a:rPr lang="en-US" altLang="zh-CN" sz="2000" dirty="0" smtClean="0"/>
              <a:t> edges incident to u, excluding e, </a:t>
            </a:r>
          </a:p>
          <a:p>
            <a:r>
              <a:rPr lang="en-US" altLang="zh-CN" sz="2000" dirty="0" smtClean="0"/>
              <a:t>      with support at least 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u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406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5" grpId="0"/>
      <p:bldP spid="72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4086" y="1849925"/>
            <a:ext cx="61051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definition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Exist solution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299" y="508085"/>
            <a:ext cx="150938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635701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a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357014" y="22706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b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357014" y="34203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c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6473614" y="25038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6473614" y="13881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6357014" y="12715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6590214" y="12715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6590214" y="23872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6590214" y="24696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6556063" y="13539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6556063" y="13416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6556063" y="14043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3"/>
          <p:cNvSpPr txBox="1"/>
          <p:nvPr/>
        </p:nvSpPr>
        <p:spPr>
          <a:xfrm rot="10800000" flipV="1">
            <a:off x="5737524" y="2134483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113"/>
          <p:cNvSpPr txBox="1"/>
          <p:nvPr/>
        </p:nvSpPr>
        <p:spPr>
          <a:xfrm rot="10800000" flipV="1">
            <a:off x="6176420" y="167619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113"/>
          <p:cNvSpPr txBox="1"/>
          <p:nvPr/>
        </p:nvSpPr>
        <p:spPr>
          <a:xfrm rot="10800000" flipV="1">
            <a:off x="6176420" y="2737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113"/>
          <p:cNvSpPr txBox="1"/>
          <p:nvPr/>
        </p:nvSpPr>
        <p:spPr>
          <a:xfrm rot="10800000" flipV="1">
            <a:off x="6878571" y="8947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113"/>
          <p:cNvSpPr txBox="1"/>
          <p:nvPr/>
        </p:nvSpPr>
        <p:spPr>
          <a:xfrm rot="10800000" flipV="1">
            <a:off x="6953631" y="31485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201937" y="3203410"/>
            <a:ext cx="2398131" cy="2482820"/>
            <a:chOff x="2201937" y="3203410"/>
            <a:chExt cx="2398131" cy="2482820"/>
          </a:xfrm>
        </p:grpSpPr>
        <p:sp>
          <p:nvSpPr>
            <p:cNvPr id="140" name="椭圆 139"/>
            <p:cNvSpPr/>
            <p:nvPr/>
          </p:nvSpPr>
          <p:spPr>
            <a:xfrm>
              <a:off x="2201937" y="545303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l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548329" y="320341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548329" y="4306350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4366868" y="5405037"/>
              <a:ext cx="233200" cy="23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k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接连接符 153"/>
          <p:cNvCxnSpPr>
            <a:stCxn id="142" idx="2"/>
            <a:endCxn id="138" idx="6"/>
          </p:cNvCxnSpPr>
          <p:nvPr/>
        </p:nvCxnSpPr>
        <p:spPr>
          <a:xfrm flipH="1">
            <a:off x="2449651" y="4422950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1" idx="2"/>
            <a:endCxn id="139" idx="6"/>
          </p:cNvCxnSpPr>
          <p:nvPr/>
        </p:nvCxnSpPr>
        <p:spPr>
          <a:xfrm flipH="1">
            <a:off x="2450082" y="3320010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2" idx="1"/>
            <a:endCxn id="139" idx="5"/>
          </p:cNvCxnSpPr>
          <p:nvPr/>
        </p:nvCxnSpPr>
        <p:spPr>
          <a:xfrm flipH="1" flipV="1">
            <a:off x="2415931" y="3402459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0" idx="0"/>
            <a:endCxn id="138" idx="4"/>
          </p:cNvCxnSpPr>
          <p:nvPr/>
        </p:nvCxnSpPr>
        <p:spPr>
          <a:xfrm flipV="1">
            <a:off x="2318537" y="4552314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3" idx="2"/>
            <a:endCxn id="138" idx="5"/>
          </p:cNvCxnSpPr>
          <p:nvPr/>
        </p:nvCxnSpPr>
        <p:spPr>
          <a:xfrm flipH="1" flipV="1">
            <a:off x="2415500" y="4518163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组合 193"/>
          <p:cNvGrpSpPr/>
          <p:nvPr/>
        </p:nvGrpSpPr>
        <p:grpSpPr>
          <a:xfrm>
            <a:off x="314410" y="2943284"/>
            <a:ext cx="3598984" cy="2623137"/>
            <a:chOff x="314410" y="2943284"/>
            <a:chExt cx="359898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2341216" y="479999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3484766" y="48352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13"/>
            <p:cNvSpPr txBox="1"/>
            <p:nvPr/>
          </p:nvSpPr>
          <p:spPr>
            <a:xfrm rot="10800000" flipV="1">
              <a:off x="2734428" y="4101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2978670" y="361179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2885584" y="295881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Sup(e)</a:t>
            </a:r>
            <a:endParaRPr lang="zh-CN" altLang="en-US" sz="20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Remove  internal e :sup (e) &lt;( 5 − 2)</a:t>
            </a:r>
            <a:endParaRPr lang="zh-CN" altLang="en-US" sz="20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76" grpId="0"/>
      <p:bldP spid="177" grpId="0"/>
      <p:bldP spid="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907910" y="11711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j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907910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i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137363" y="23744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024510" y="14043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252191" y="12715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103212" y="13702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218040" y="13539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37524" y="894785"/>
            <a:ext cx="2066620" cy="2758812"/>
            <a:chOff x="5737524" y="894785"/>
            <a:chExt cx="2066620" cy="2758812"/>
          </a:xfrm>
        </p:grpSpPr>
        <p:sp>
          <p:nvSpPr>
            <p:cNvPr id="44" name="椭圆 43"/>
            <p:cNvSpPr/>
            <p:nvPr/>
          </p:nvSpPr>
          <p:spPr>
            <a:xfrm>
              <a:off x="6357014" y="115491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357014" y="227061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357014" y="3420397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直接连接符 55"/>
            <p:cNvCxnSpPr>
              <a:stCxn id="46" idx="0"/>
              <a:endCxn id="45" idx="4"/>
            </p:cNvCxnSpPr>
            <p:nvPr/>
          </p:nvCxnSpPr>
          <p:spPr>
            <a:xfrm flipV="1">
              <a:off x="6473614" y="2503816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5" idx="0"/>
              <a:endCxn id="44" idx="4"/>
            </p:cNvCxnSpPr>
            <p:nvPr/>
          </p:nvCxnSpPr>
          <p:spPr>
            <a:xfrm flipV="1">
              <a:off x="6473614" y="1388111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90"/>
            <p:cNvCxnSpPr>
              <a:stCxn id="46" idx="2"/>
              <a:endCxn id="44" idx="2"/>
            </p:cNvCxnSpPr>
            <p:nvPr/>
          </p:nvCxnSpPr>
          <p:spPr>
            <a:xfrm rot="10800000">
              <a:off x="6357014" y="1271511"/>
              <a:ext cx="12700" cy="2265486"/>
            </a:xfrm>
            <a:prstGeom prst="curvedConnector3">
              <a:avLst>
                <a:gd name="adj1" fmla="val 1800000"/>
              </a:avLst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2"/>
              <a:endCxn id="44" idx="6"/>
            </p:cNvCxnSpPr>
            <p:nvPr/>
          </p:nvCxnSpPr>
          <p:spPr>
            <a:xfrm flipH="1">
              <a:off x="6590214" y="1271511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7" idx="2"/>
              <a:endCxn id="45" idx="6"/>
            </p:cNvCxnSpPr>
            <p:nvPr/>
          </p:nvCxnSpPr>
          <p:spPr>
            <a:xfrm flipH="1">
              <a:off x="6590214" y="2387215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7" idx="3"/>
              <a:endCxn id="46" idx="6"/>
            </p:cNvCxnSpPr>
            <p:nvPr/>
          </p:nvCxnSpPr>
          <p:spPr>
            <a:xfrm flipH="1">
              <a:off x="6590214" y="2469664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7" idx="0"/>
              <a:endCxn id="48" idx="4"/>
            </p:cNvCxnSpPr>
            <p:nvPr/>
          </p:nvCxnSpPr>
          <p:spPr>
            <a:xfrm flipV="1">
              <a:off x="7803713" y="1388111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7" idx="1"/>
              <a:endCxn id="44" idx="5"/>
            </p:cNvCxnSpPr>
            <p:nvPr/>
          </p:nvCxnSpPr>
          <p:spPr>
            <a:xfrm flipH="1" flipV="1">
              <a:off x="6556063" y="1353960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endCxn id="45" idx="7"/>
            </p:cNvCxnSpPr>
            <p:nvPr/>
          </p:nvCxnSpPr>
          <p:spPr>
            <a:xfrm flipH="1">
              <a:off x="6556063" y="1341681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46" idx="7"/>
            </p:cNvCxnSpPr>
            <p:nvPr/>
          </p:nvCxnSpPr>
          <p:spPr>
            <a:xfrm flipH="1">
              <a:off x="6556063" y="1404376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13"/>
            <p:cNvSpPr txBox="1"/>
            <p:nvPr/>
          </p:nvSpPr>
          <p:spPr>
            <a:xfrm rot="10800000" flipV="1">
              <a:off x="5737524" y="213448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113"/>
            <p:cNvSpPr txBox="1"/>
            <p:nvPr/>
          </p:nvSpPr>
          <p:spPr>
            <a:xfrm rot="10800000" flipV="1">
              <a:off x="6176420" y="167619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113"/>
            <p:cNvSpPr txBox="1"/>
            <p:nvPr/>
          </p:nvSpPr>
          <p:spPr>
            <a:xfrm rot="10800000" flipV="1">
              <a:off x="6176420" y="273701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113"/>
            <p:cNvSpPr txBox="1"/>
            <p:nvPr/>
          </p:nvSpPr>
          <p:spPr>
            <a:xfrm rot="10800000" flipV="1">
              <a:off x="6878571" y="89478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113"/>
            <p:cNvSpPr txBox="1"/>
            <p:nvPr/>
          </p:nvSpPr>
          <p:spPr>
            <a:xfrm rot="10800000" flipV="1">
              <a:off x="6953631" y="314859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981460" y="31165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13"/>
          <p:cNvSpPr txBox="1"/>
          <p:nvPr/>
        </p:nvSpPr>
        <p:spPr>
          <a:xfrm rot="10800000" flipV="1">
            <a:off x="9902924" y="9434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13"/>
          <p:cNvSpPr txBox="1"/>
          <p:nvPr/>
        </p:nvSpPr>
        <p:spPr>
          <a:xfrm rot="10800000" flipV="1">
            <a:off x="11024509" y="164469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13"/>
          <p:cNvSpPr txBox="1"/>
          <p:nvPr/>
        </p:nvSpPr>
        <p:spPr>
          <a:xfrm rot="10800000" flipV="1">
            <a:off x="10350869" y="233322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k=5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1" name="组合 190"/>
          <p:cNvGrpSpPr/>
          <p:nvPr/>
        </p:nvGrpSpPr>
        <p:grpSpPr>
          <a:xfrm>
            <a:off x="886352" y="3203410"/>
            <a:ext cx="1563730" cy="2498686"/>
            <a:chOff x="886352" y="3203410"/>
            <a:chExt cx="1563730" cy="2498686"/>
          </a:xfrm>
        </p:grpSpPr>
        <p:sp>
          <p:nvSpPr>
            <p:cNvPr id="135" name="椭圆 134"/>
            <p:cNvSpPr/>
            <p:nvPr/>
          </p:nvSpPr>
          <p:spPr>
            <a:xfrm>
              <a:off x="88635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a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886352" y="4319115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b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886352" y="546889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c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216451" y="4319114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216882" y="3203410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直接连接符 90"/>
          <p:cNvCxnSpPr>
            <a:stCxn id="137" idx="2"/>
            <a:endCxn id="135" idx="2"/>
          </p:cNvCxnSpPr>
          <p:nvPr/>
        </p:nvCxnSpPr>
        <p:spPr>
          <a:xfrm rot="10800000">
            <a:off x="886352" y="3320010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/>
          <p:cNvGrpSpPr/>
          <p:nvPr/>
        </p:nvGrpSpPr>
        <p:grpSpPr>
          <a:xfrm>
            <a:off x="1002952" y="3320010"/>
            <a:ext cx="1330530" cy="2265486"/>
            <a:chOff x="1002952" y="3320010"/>
            <a:chExt cx="1330530" cy="2265486"/>
          </a:xfrm>
        </p:grpSpPr>
        <p:cxnSp>
          <p:nvCxnSpPr>
            <p:cNvPr id="144" name="直接连接符 143"/>
            <p:cNvCxnSpPr>
              <a:stCxn id="137" idx="0"/>
              <a:endCxn id="136" idx="4"/>
            </p:cNvCxnSpPr>
            <p:nvPr/>
          </p:nvCxnSpPr>
          <p:spPr>
            <a:xfrm flipV="1">
              <a:off x="1002952" y="4552315"/>
              <a:ext cx="0" cy="91658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6" idx="0"/>
              <a:endCxn id="135" idx="4"/>
            </p:cNvCxnSpPr>
            <p:nvPr/>
          </p:nvCxnSpPr>
          <p:spPr>
            <a:xfrm flipV="1">
              <a:off x="1002952" y="3436610"/>
              <a:ext cx="0" cy="88250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9" idx="2"/>
              <a:endCxn id="135" idx="6"/>
            </p:cNvCxnSpPr>
            <p:nvPr/>
          </p:nvCxnSpPr>
          <p:spPr>
            <a:xfrm flipH="1">
              <a:off x="1119552" y="3320010"/>
              <a:ext cx="1097330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8" idx="2"/>
              <a:endCxn id="136" idx="6"/>
            </p:cNvCxnSpPr>
            <p:nvPr/>
          </p:nvCxnSpPr>
          <p:spPr>
            <a:xfrm flipH="1">
              <a:off x="1119552" y="4435714"/>
              <a:ext cx="1096899" cy="1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8" idx="3"/>
              <a:endCxn id="137" idx="6"/>
            </p:cNvCxnSpPr>
            <p:nvPr/>
          </p:nvCxnSpPr>
          <p:spPr>
            <a:xfrm flipH="1">
              <a:off x="1119552" y="4518163"/>
              <a:ext cx="1131050" cy="106733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38" idx="0"/>
              <a:endCxn id="139" idx="4"/>
            </p:cNvCxnSpPr>
            <p:nvPr/>
          </p:nvCxnSpPr>
          <p:spPr>
            <a:xfrm flipV="1">
              <a:off x="2333051" y="3436610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8" idx="1"/>
              <a:endCxn id="135" idx="5"/>
            </p:cNvCxnSpPr>
            <p:nvPr/>
          </p:nvCxnSpPr>
          <p:spPr>
            <a:xfrm flipH="1" flipV="1">
              <a:off x="1085401" y="3402459"/>
              <a:ext cx="1165201" cy="95080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endCxn id="136" idx="7"/>
            </p:cNvCxnSpPr>
            <p:nvPr/>
          </p:nvCxnSpPr>
          <p:spPr>
            <a:xfrm flipH="1">
              <a:off x="1085401" y="3390180"/>
              <a:ext cx="1116536" cy="963086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7" idx="7"/>
            </p:cNvCxnSpPr>
            <p:nvPr/>
          </p:nvCxnSpPr>
          <p:spPr>
            <a:xfrm flipH="1">
              <a:off x="1085401" y="3452875"/>
              <a:ext cx="1163532" cy="205017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/>
        </p:nvGrpSpPr>
        <p:grpSpPr>
          <a:xfrm>
            <a:off x="314410" y="2943284"/>
            <a:ext cx="2174004" cy="2623137"/>
            <a:chOff x="314410" y="2943284"/>
            <a:chExt cx="2174004" cy="2623137"/>
          </a:xfrm>
        </p:grpSpPr>
        <p:sp>
          <p:nvSpPr>
            <p:cNvPr id="162" name="TextBox 113"/>
            <p:cNvSpPr txBox="1"/>
            <p:nvPr/>
          </p:nvSpPr>
          <p:spPr>
            <a:xfrm rot="10800000" flipV="1">
              <a:off x="314410" y="426808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13"/>
            <p:cNvSpPr txBox="1"/>
            <p:nvPr/>
          </p:nvSpPr>
          <p:spPr>
            <a:xfrm rot="10800000" flipV="1">
              <a:off x="705758" y="372469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4" name="TextBox 113"/>
            <p:cNvSpPr txBox="1"/>
            <p:nvPr/>
          </p:nvSpPr>
          <p:spPr>
            <a:xfrm rot="10800000" flipV="1">
              <a:off x="705758" y="478551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13"/>
            <p:cNvSpPr txBox="1"/>
            <p:nvPr/>
          </p:nvSpPr>
          <p:spPr>
            <a:xfrm rot="10800000" flipV="1">
              <a:off x="1407909" y="29432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13"/>
            <p:cNvSpPr txBox="1"/>
            <p:nvPr/>
          </p:nvSpPr>
          <p:spPr>
            <a:xfrm rot="10800000" flipV="1">
              <a:off x="2059786" y="381003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13"/>
            <p:cNvSpPr txBox="1"/>
            <p:nvPr/>
          </p:nvSpPr>
          <p:spPr>
            <a:xfrm rot="10800000" flipV="1">
              <a:off x="1482969" y="519708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6" name="TextBox 139"/>
          <p:cNvSpPr txBox="1"/>
          <p:nvPr/>
        </p:nvSpPr>
        <p:spPr>
          <a:xfrm>
            <a:off x="6131701" y="43191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Sup(e)</a:t>
            </a:r>
            <a:endParaRPr lang="zh-CN" altLang="en-US" sz="2000" dirty="0"/>
          </a:p>
        </p:txBody>
      </p:sp>
      <p:sp>
        <p:nvSpPr>
          <p:cNvPr id="177" name="矩形 176"/>
          <p:cNvSpPr/>
          <p:nvPr/>
        </p:nvSpPr>
        <p:spPr>
          <a:xfrm>
            <a:off x="6131701" y="4962056"/>
            <a:ext cx="4642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Remove  internal e :sup (e) &lt;( 5 − 2)</a:t>
            </a:r>
            <a:endParaRPr lang="zh-CN" altLang="en-US" sz="2000" dirty="0"/>
          </a:p>
        </p:txBody>
      </p:sp>
      <p:sp>
        <p:nvSpPr>
          <p:cNvPr id="178" name="矩形 177"/>
          <p:cNvSpPr/>
          <p:nvPr/>
        </p:nvSpPr>
        <p:spPr>
          <a:xfrm>
            <a:off x="6131701" y="5604998"/>
            <a:ext cx="4775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Remove any edge e ∈ Tj (j &gt;= 5) from Gnew</a:t>
            </a:r>
            <a:endParaRPr lang="zh-CN" altLang="en-US" sz="2000" dirty="0"/>
          </a:p>
        </p:txBody>
      </p:sp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7" y="6172173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p:cxnSp>
        <p:nvCxnSpPr>
          <p:cNvPr id="112" name="直接连接符 111"/>
          <p:cNvCxnSpPr>
            <a:stCxn id="47" idx="0"/>
            <a:endCxn id="48" idx="4"/>
          </p:cNvCxnSpPr>
          <p:nvPr/>
        </p:nvCxnSpPr>
        <p:spPr>
          <a:xfrm flipV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7958774" y="2325999"/>
            <a:ext cx="1018161" cy="6983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7884494" y="1435654"/>
            <a:ext cx="1048967" cy="840082"/>
          </a:xfrm>
          <a:prstGeom prst="line">
            <a:avLst/>
          </a:prstGeom>
          <a:ln w="317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7687113" y="22706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d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687544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e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672599" y="34045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l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018991" y="11549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f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018991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g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904163" y="22578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h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37530" y="33565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chemeClr val="bg1"/>
                </a:solidFill>
              </a:rPr>
              <a:t>k</a:t>
            </a:r>
            <a:endParaRPr lang="zh-CN" altLang="en-US" sz="2000" i="1" dirty="0">
              <a:solidFill>
                <a:schemeClr val="bg1"/>
              </a:solidFill>
            </a:endParaRPr>
          </a:p>
        </p:txBody>
      </p:sp>
      <p:cxnSp>
        <p:nvCxnSpPr>
          <p:cNvPr id="65" name="直接连接符 64"/>
          <p:cNvCxnSpPr>
            <a:stCxn id="48" idx="4"/>
            <a:endCxn id="47" idx="0"/>
          </p:cNvCxnSpPr>
          <p:nvPr/>
        </p:nvCxnSpPr>
        <p:spPr>
          <a:xfrm flipH="1">
            <a:off x="7803713" y="13881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7920313" y="23744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7920744" y="12715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7886593" y="13539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135591" y="13881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7789199" y="25038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7871648" y="24569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252191" y="23744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218040" y="24569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7886162" y="24696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13"/>
          <p:cNvSpPr txBox="1"/>
          <p:nvPr/>
        </p:nvSpPr>
        <p:spPr>
          <a:xfrm rot="10800000" flipV="1">
            <a:off x="7530448" y="17615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113"/>
          <p:cNvSpPr txBox="1"/>
          <p:nvPr/>
        </p:nvSpPr>
        <p:spPr>
          <a:xfrm rot="10800000" flipV="1">
            <a:off x="7736371" y="27899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113"/>
          <p:cNvSpPr txBox="1"/>
          <p:nvPr/>
        </p:nvSpPr>
        <p:spPr>
          <a:xfrm rot="10800000" flipV="1">
            <a:off x="8307631" y="30510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113"/>
          <p:cNvSpPr txBox="1"/>
          <p:nvPr/>
        </p:nvSpPr>
        <p:spPr>
          <a:xfrm rot="10800000" flipV="1">
            <a:off x="8855069" y="300143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113"/>
          <p:cNvSpPr txBox="1"/>
          <p:nvPr/>
        </p:nvSpPr>
        <p:spPr>
          <a:xfrm rot="10800000" flipV="1">
            <a:off x="9479877" y="265594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113"/>
          <p:cNvSpPr txBox="1"/>
          <p:nvPr/>
        </p:nvSpPr>
        <p:spPr>
          <a:xfrm rot="10800000" flipV="1">
            <a:off x="8205090" y="2052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13"/>
          <p:cNvSpPr txBox="1"/>
          <p:nvPr/>
        </p:nvSpPr>
        <p:spPr>
          <a:xfrm rot="10800000" flipV="1">
            <a:off x="8449332" y="156329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13"/>
          <p:cNvSpPr txBox="1"/>
          <p:nvPr/>
        </p:nvSpPr>
        <p:spPr>
          <a:xfrm rot="10800000" flipV="1">
            <a:off x="8356246" y="910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13"/>
          <p:cNvSpPr txBox="1"/>
          <p:nvPr/>
        </p:nvSpPr>
        <p:spPr>
          <a:xfrm rot="10800000" flipV="1">
            <a:off x="9364013" y="207318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218040" y="13539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9218040" y="943404"/>
            <a:ext cx="2235097" cy="1759153"/>
            <a:chOff x="9218040" y="943404"/>
            <a:chExt cx="2235097" cy="1759153"/>
          </a:xfrm>
        </p:grpSpPr>
        <p:sp>
          <p:nvSpPr>
            <p:cNvPr id="52" name="椭圆 51"/>
            <p:cNvSpPr/>
            <p:nvPr/>
          </p:nvSpPr>
          <p:spPr>
            <a:xfrm>
              <a:off x="10907910" y="1171176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0907910" y="2257851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直接连接符 73"/>
            <p:cNvCxnSpPr>
              <a:stCxn id="54" idx="2"/>
              <a:endCxn id="53" idx="6"/>
            </p:cNvCxnSpPr>
            <p:nvPr/>
          </p:nvCxnSpPr>
          <p:spPr>
            <a:xfrm flipH="1">
              <a:off x="10137363" y="2374451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54" idx="0"/>
              <a:endCxn id="52" idx="4"/>
            </p:cNvCxnSpPr>
            <p:nvPr/>
          </p:nvCxnSpPr>
          <p:spPr>
            <a:xfrm flipV="1">
              <a:off x="11024510" y="1404376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52" idx="2"/>
              <a:endCxn id="50" idx="6"/>
            </p:cNvCxnSpPr>
            <p:nvPr/>
          </p:nvCxnSpPr>
          <p:spPr>
            <a:xfrm flipH="1" flipV="1">
              <a:off x="9252191" y="1271511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2" idx="3"/>
              <a:endCxn id="53" idx="7"/>
            </p:cNvCxnSpPr>
            <p:nvPr/>
          </p:nvCxnSpPr>
          <p:spPr>
            <a:xfrm flipH="1">
              <a:off x="10103212" y="1370225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1"/>
              <a:endCxn id="50" idx="5"/>
            </p:cNvCxnSpPr>
            <p:nvPr/>
          </p:nvCxnSpPr>
          <p:spPr>
            <a:xfrm flipH="1" flipV="1">
              <a:off x="9218040" y="1353960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13"/>
            <p:cNvSpPr txBox="1"/>
            <p:nvPr/>
          </p:nvSpPr>
          <p:spPr>
            <a:xfrm rot="10800000" flipV="1">
              <a:off x="9902924" y="94340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13"/>
            <p:cNvSpPr txBox="1"/>
            <p:nvPr/>
          </p:nvSpPr>
          <p:spPr>
            <a:xfrm rot="10800000" flipV="1">
              <a:off x="11024509" y="164469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13"/>
            <p:cNvSpPr txBox="1"/>
            <p:nvPr/>
          </p:nvSpPr>
          <p:spPr>
            <a:xfrm rot="10800000" flipV="1">
              <a:off x="10350869" y="2333225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7" name="TextBox 113"/>
          <p:cNvSpPr txBox="1"/>
          <p:nvPr/>
        </p:nvSpPr>
        <p:spPr>
          <a:xfrm rot="10800000" flipV="1">
            <a:off x="9651164" y="172731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13"/>
          <p:cNvSpPr txBox="1"/>
          <p:nvPr/>
        </p:nvSpPr>
        <p:spPr>
          <a:xfrm rot="10800000" flipV="1">
            <a:off x="8823563" y="15490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7035" y="151830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Kmax=5   </a:t>
            </a:r>
            <a:r>
              <a:rPr lang="en-US" altLang="zh-CN" sz="2000" dirty="0" smtClean="0">
                <a:solidFill>
                  <a:srgbClr val="FF0000"/>
                </a:solidFill>
              </a:rPr>
              <a:t>k=4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k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{v : v ∈ VG</a:t>
                </a:r>
                <a:r>
                  <a:rPr lang="en-US" altLang="zh-CN" baseline="-25000" dirty="0"/>
                  <a:t>new</a:t>
                </a:r>
                <a:r>
                  <a:rPr lang="en-US" altLang="zh-CN" dirty="0"/>
                  <a:t> , ∃e =(u, v) ∈ EG</a:t>
                </a:r>
                <a:r>
                  <a:rPr lang="en-US" altLang="zh-CN" baseline="-25000" dirty="0"/>
                  <a:t>new </a:t>
                </a:r>
                <a:r>
                  <a:rPr lang="en-US" altLang="zh-CN" dirty="0"/>
                  <a:t>, </a:t>
                </a:r>
                <a:r>
                  <a:rPr lang="el-GR" altLang="zh-CN" dirty="0"/>
                  <a:t>ψ(</a:t>
                </a:r>
                <a:r>
                  <a:rPr lang="en-US" altLang="zh-CN" dirty="0"/>
                  <a:t>e)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/>
                  <a:t> k</a:t>
                </a: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5" y="2195851"/>
                <a:ext cx="569029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5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180" name="矩形 179"/>
          <p:cNvSpPr/>
          <p:nvPr/>
        </p:nvSpPr>
        <p:spPr>
          <a:xfrm>
            <a:off x="2736233" y="627477"/>
            <a:ext cx="1678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Top-down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11243" y="3389631"/>
            <a:ext cx="2434146" cy="1759153"/>
            <a:chOff x="2311243" y="3389631"/>
            <a:chExt cx="2434146" cy="1759153"/>
          </a:xfrm>
        </p:grpSpPr>
        <p:sp>
          <p:nvSpPr>
            <p:cNvPr id="115" name="椭圆 114"/>
            <p:cNvSpPr/>
            <p:nvPr/>
          </p:nvSpPr>
          <p:spPr>
            <a:xfrm>
              <a:off x="2311243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f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200162" y="3617403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j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96415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h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4200162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i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8" name="直接连接符 127"/>
            <p:cNvCxnSpPr>
              <a:stCxn id="118" idx="1"/>
              <a:endCxn id="115" idx="5"/>
            </p:cNvCxnSpPr>
            <p:nvPr/>
          </p:nvCxnSpPr>
          <p:spPr>
            <a:xfrm flipH="1" flipV="1">
              <a:off x="2510292" y="3800187"/>
              <a:ext cx="720274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9" idx="2"/>
              <a:endCxn id="118" idx="6"/>
            </p:cNvCxnSpPr>
            <p:nvPr/>
          </p:nvCxnSpPr>
          <p:spPr>
            <a:xfrm flipH="1">
              <a:off x="3429615" y="4820678"/>
              <a:ext cx="770547" cy="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9" idx="0"/>
              <a:endCxn id="117" idx="4"/>
            </p:cNvCxnSpPr>
            <p:nvPr/>
          </p:nvCxnSpPr>
          <p:spPr>
            <a:xfrm flipV="1">
              <a:off x="4316762" y="3850603"/>
              <a:ext cx="0" cy="85347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7" idx="2"/>
              <a:endCxn id="115" idx="6"/>
            </p:cNvCxnSpPr>
            <p:nvPr/>
          </p:nvCxnSpPr>
          <p:spPr>
            <a:xfrm flipH="1" flipV="1">
              <a:off x="2544443" y="3717738"/>
              <a:ext cx="1655719" cy="162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7" idx="3"/>
              <a:endCxn id="118" idx="7"/>
            </p:cNvCxnSpPr>
            <p:nvPr/>
          </p:nvCxnSpPr>
          <p:spPr>
            <a:xfrm flipH="1">
              <a:off x="3395464" y="3816452"/>
              <a:ext cx="838849" cy="921777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19" idx="1"/>
              <a:endCxn id="115" idx="5"/>
            </p:cNvCxnSpPr>
            <p:nvPr/>
          </p:nvCxnSpPr>
          <p:spPr>
            <a:xfrm flipH="1" flipV="1">
              <a:off x="2510292" y="3800187"/>
              <a:ext cx="1724021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13"/>
            <p:cNvSpPr txBox="1"/>
            <p:nvPr/>
          </p:nvSpPr>
          <p:spPr>
            <a:xfrm rot="10800000" flipV="1">
              <a:off x="3195176" y="338963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13"/>
            <p:cNvSpPr txBox="1"/>
            <p:nvPr/>
          </p:nvSpPr>
          <p:spPr>
            <a:xfrm rot="10800000" flipV="1">
              <a:off x="4316761" y="40909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13"/>
            <p:cNvSpPr txBox="1"/>
            <p:nvPr/>
          </p:nvSpPr>
          <p:spPr>
            <a:xfrm rot="10800000" flipV="1">
              <a:off x="3643121" y="477945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13"/>
            <p:cNvSpPr txBox="1"/>
            <p:nvPr/>
          </p:nvSpPr>
          <p:spPr>
            <a:xfrm rot="10800000" flipV="1">
              <a:off x="2943416" y="417353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3053" y="3601138"/>
            <a:ext cx="1721390" cy="1629140"/>
            <a:chOff x="823053" y="3601138"/>
            <a:chExt cx="1721390" cy="1629140"/>
          </a:xfrm>
        </p:grpSpPr>
        <p:sp>
          <p:nvSpPr>
            <p:cNvPr id="111" name="椭圆 110"/>
            <p:cNvSpPr/>
            <p:nvPr/>
          </p:nvSpPr>
          <p:spPr>
            <a:xfrm>
              <a:off x="979365" y="4716842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d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979796" y="360113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e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2311243" y="4704078"/>
              <a:ext cx="233200" cy="233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chemeClr val="bg1"/>
                  </a:solidFill>
                </a:rPr>
                <a:t>g</a:t>
              </a:r>
              <a:endParaRPr lang="zh-CN" altLang="en-US" sz="20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21" name="直接连接符 120"/>
            <p:cNvCxnSpPr>
              <a:stCxn id="113" idx="4"/>
              <a:endCxn id="111" idx="0"/>
            </p:cNvCxnSpPr>
            <p:nvPr/>
          </p:nvCxnSpPr>
          <p:spPr>
            <a:xfrm flipH="1">
              <a:off x="1095965" y="3834338"/>
              <a:ext cx="431" cy="88250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6" idx="2"/>
              <a:endCxn id="111" idx="6"/>
            </p:cNvCxnSpPr>
            <p:nvPr/>
          </p:nvCxnSpPr>
          <p:spPr>
            <a:xfrm flipH="1">
              <a:off x="1212565" y="4820678"/>
              <a:ext cx="1098678" cy="12764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6" idx="1"/>
              <a:endCxn id="113" idx="5"/>
            </p:cNvCxnSpPr>
            <p:nvPr/>
          </p:nvCxnSpPr>
          <p:spPr>
            <a:xfrm flipH="1" flipV="1">
              <a:off x="1178845" y="3800187"/>
              <a:ext cx="1166549" cy="938042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6" idx="0"/>
              <a:endCxn id="115" idx="4"/>
            </p:cNvCxnSpPr>
            <p:nvPr/>
          </p:nvCxnSpPr>
          <p:spPr>
            <a:xfrm flipV="1">
              <a:off x="2427843" y="3834338"/>
              <a:ext cx="0" cy="869740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13"/>
            <p:cNvSpPr txBox="1"/>
            <p:nvPr/>
          </p:nvSpPr>
          <p:spPr>
            <a:xfrm rot="10800000" flipV="1">
              <a:off x="2115815" y="399531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13"/>
            <p:cNvSpPr txBox="1"/>
            <p:nvPr/>
          </p:nvSpPr>
          <p:spPr>
            <a:xfrm rot="10800000" flipV="1">
              <a:off x="1530730" y="486094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13"/>
            <p:cNvSpPr txBox="1"/>
            <p:nvPr/>
          </p:nvSpPr>
          <p:spPr>
            <a:xfrm rot="10800000" flipV="1">
              <a:off x="823053" y="421474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13"/>
            <p:cNvSpPr txBox="1"/>
            <p:nvPr/>
          </p:nvSpPr>
          <p:spPr>
            <a:xfrm rot="10800000" flipV="1">
              <a:off x="1663766" y="390802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5" name="TextBox 139"/>
          <p:cNvSpPr txBox="1"/>
          <p:nvPr/>
        </p:nvSpPr>
        <p:spPr>
          <a:xfrm>
            <a:off x="6131701" y="431911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Sup(e)</a:t>
            </a:r>
            <a:endParaRPr lang="zh-CN" altLang="en-US" sz="2400" dirty="0"/>
          </a:p>
        </p:txBody>
      </p:sp>
      <p:sp>
        <p:nvSpPr>
          <p:cNvPr id="181" name="矩形 180"/>
          <p:cNvSpPr/>
          <p:nvPr/>
        </p:nvSpPr>
        <p:spPr>
          <a:xfrm>
            <a:off x="6131701" y="4962056"/>
            <a:ext cx="46429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Remove  internal e :sup (e) &lt;( 4 − 2)</a:t>
            </a:r>
            <a:endParaRPr lang="zh-CN" altLang="en-US" sz="2400" dirty="0"/>
          </a:p>
        </p:txBody>
      </p:sp>
      <p:sp>
        <p:nvSpPr>
          <p:cNvPr id="182" name="矩形 181"/>
          <p:cNvSpPr/>
          <p:nvPr/>
        </p:nvSpPr>
        <p:spPr>
          <a:xfrm>
            <a:off x="6131701" y="5664151"/>
            <a:ext cx="5690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Remove any edge e ∈ Tj (j &gt;= 4) from Gnew</a:t>
            </a:r>
            <a:endParaRPr lang="zh-CN" altLang="en-US" sz="2400" dirty="0"/>
          </a:p>
        </p:txBody>
      </p:sp>
      <p:sp>
        <p:nvSpPr>
          <p:cNvPr id="183" name="矩形 182"/>
          <p:cNvSpPr/>
          <p:nvPr/>
        </p:nvSpPr>
        <p:spPr>
          <a:xfrm>
            <a:off x="8091824" y="3815759"/>
            <a:ext cx="73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/>
              <p:cNvSpPr txBox="1"/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𝑖𝑛𝑡𝑒𝑟𝑛𝑎𝑙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={…}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7" y="5860317"/>
                <a:ext cx="426879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286" t="-1961" r="-17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0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81" grpId="0"/>
      <p:bldP spid="182" grpId="0"/>
      <p:bldP spid="1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347" y="1130796"/>
            <a:ext cx="9230626" cy="52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7" y="1484313"/>
            <a:ext cx="10677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9" y="2170113"/>
            <a:ext cx="1078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5299" y="508085"/>
            <a:ext cx="19912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463" y="1962150"/>
            <a:ext cx="10887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180850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2845" y="1520922"/>
            <a:ext cx="3041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</a:rPr>
              <a:t>T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russ 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D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ecomposition 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5886" y="2843822"/>
            <a:ext cx="1320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In memory</a:t>
            </a:r>
            <a:endParaRPr lang="zh-CN" altLang="en-US" sz="2000" dirty="0"/>
          </a:p>
        </p:txBody>
      </p:sp>
      <p:sp>
        <p:nvSpPr>
          <p:cNvPr id="6" name="左大括号 5"/>
          <p:cNvSpPr/>
          <p:nvPr/>
        </p:nvSpPr>
        <p:spPr>
          <a:xfrm>
            <a:off x="2717800" y="2600825"/>
            <a:ext cx="228600" cy="956161"/>
          </a:xfrm>
          <a:prstGeom prst="leftBrace">
            <a:avLst>
              <a:gd name="adj1" fmla="val 52907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6135" y="2443712"/>
            <a:ext cx="524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TD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096135" y="3318375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TD + 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125886" y="4658936"/>
            <a:ext cx="3056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I/O Efficient Decomposition</a:t>
            </a:r>
            <a:endParaRPr lang="zh-CN" altLang="en-US" sz="2000" dirty="0"/>
          </a:p>
        </p:txBody>
      </p:sp>
      <p:sp>
        <p:nvSpPr>
          <p:cNvPr id="10" name="左大括号 9"/>
          <p:cNvSpPr/>
          <p:nvPr/>
        </p:nvSpPr>
        <p:spPr>
          <a:xfrm>
            <a:off x="4457699" y="4342810"/>
            <a:ext cx="228601" cy="1099080"/>
          </a:xfrm>
          <a:prstGeom prst="leftBrace">
            <a:avLst>
              <a:gd name="adj1" fmla="val 52907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31268" y="4142755"/>
            <a:ext cx="2408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Bottom-up approach 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831268" y="5241835"/>
            <a:ext cx="2316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Top-down approach 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248024" y="5241835"/>
            <a:ext cx="146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Top-t k-class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7287" y="4142755"/>
            <a:ext cx="1869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Lower bounding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7147287" y="5249552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Upper bounding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58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76163" y="1635323"/>
            <a:ext cx="2301680" cy="3301522"/>
            <a:chOff x="9801563" y="1660723"/>
            <a:chExt cx="2301680" cy="3301522"/>
          </a:xfrm>
        </p:grpSpPr>
        <p:sp>
          <p:nvSpPr>
            <p:cNvPr id="68" name="圆角矩形 67"/>
            <p:cNvSpPr/>
            <p:nvPr/>
          </p:nvSpPr>
          <p:spPr>
            <a:xfrm>
              <a:off x="9801563" y="1660723"/>
              <a:ext cx="2301680" cy="2761515"/>
            </a:xfrm>
            <a:prstGeom prst="roundRect">
              <a:avLst/>
            </a:prstGeom>
            <a:solidFill>
              <a:srgbClr val="DE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0380649" y="4500580"/>
              <a:ext cx="1213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4 - Truss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40099" y="2516750"/>
            <a:ext cx="4004398" cy="499367"/>
            <a:chOff x="251899" y="2374451"/>
            <a:chExt cx="4004398" cy="499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△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𝑢𝑣𝑤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48" y="2404254"/>
                  <a:ext cx="274974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9" y="2374451"/>
                  <a:ext cx="1374030" cy="4993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矩形 147"/>
          <p:cNvSpPr/>
          <p:nvPr/>
        </p:nvSpPr>
        <p:spPr>
          <a:xfrm>
            <a:off x="528167" y="1676114"/>
            <a:ext cx="4120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zh-CN" sz="20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support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of an edge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(u , v)  ∈</a:t>
            </a:r>
            <a:r>
              <a:rPr lang="en-US" altLang="zh-CN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955498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99474" y="202541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92904" y="163876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11471646" y="291126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38280" y="284758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15" name="直接连接符 14"/>
          <p:cNvCxnSpPr>
            <a:stCxn id="9" idx="5"/>
            <a:endCxn id="11" idx="0"/>
          </p:cNvCxnSpPr>
          <p:nvPr/>
        </p:nvCxnSpPr>
        <p:spPr>
          <a:xfrm>
            <a:off x="11016673" y="2242617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0797709" y="3791005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45963" y="40073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19" name="直接连接符 18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5"/>
            <a:endCxn id="17" idx="1"/>
          </p:cNvCxnSpPr>
          <p:nvPr/>
        </p:nvCxnSpPr>
        <p:spPr>
          <a:xfrm>
            <a:off x="10172697" y="3128464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3"/>
            <a:endCxn id="8" idx="7"/>
          </p:cNvCxnSpPr>
          <p:nvPr/>
        </p:nvCxnSpPr>
        <p:spPr>
          <a:xfrm flipH="1">
            <a:off x="10172697" y="2242617"/>
            <a:ext cx="664042" cy="705913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11" idx="2"/>
          </p:cNvCxnSpPr>
          <p:nvPr/>
        </p:nvCxnSpPr>
        <p:spPr>
          <a:xfrm>
            <a:off x="10209962" y="3038497"/>
            <a:ext cx="1261684" cy="0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4"/>
            <a:endCxn id="17" idx="0"/>
          </p:cNvCxnSpPr>
          <p:nvPr/>
        </p:nvCxnSpPr>
        <p:spPr>
          <a:xfrm flipH="1">
            <a:off x="10924941" y="2279882"/>
            <a:ext cx="1765" cy="1511123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4"/>
            <a:endCxn id="17" idx="7"/>
          </p:cNvCxnSpPr>
          <p:nvPr/>
        </p:nvCxnSpPr>
        <p:spPr>
          <a:xfrm flipH="1">
            <a:off x="11014908" y="3165729"/>
            <a:ext cx="583970" cy="662541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067473" y="2210867"/>
            <a:ext cx="582205" cy="668648"/>
          </a:xfrm>
          <a:prstGeom prst="line">
            <a:avLst/>
          </a:prstGeom>
          <a:ln w="4445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989472" y="2342409"/>
            <a:ext cx="521511" cy="568856"/>
          </a:xfrm>
          <a:prstGeom prst="line">
            <a:avLst/>
          </a:prstGeom>
          <a:ln w="444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237098" y="691883"/>
            <a:ext cx="4969139" cy="3731853"/>
            <a:chOff x="5236516" y="698631"/>
            <a:chExt cx="4969139" cy="3731853"/>
          </a:xfrm>
        </p:grpSpPr>
        <p:sp>
          <p:nvSpPr>
            <p:cNvPr id="29" name="椭圆 28"/>
            <p:cNvSpPr/>
            <p:nvPr/>
          </p:nvSpPr>
          <p:spPr>
            <a:xfrm>
              <a:off x="5427419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236516" y="312196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q1</a:t>
              </a:r>
              <a:endParaRPr lang="zh-CN" altLang="en-US" sz="2000" i="1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693927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74811" y="400761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q2</a:t>
              </a:r>
              <a:endParaRPr lang="zh-CN" altLang="en-US" sz="2000" i="1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9043142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62947" y="403037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v4</a:t>
              </a:r>
              <a:endParaRPr lang="zh-CN" altLang="en-US" sz="2000" i="1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252780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10442" y="3112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v1</a:t>
              </a:r>
              <a:endParaRPr lang="zh-CN" altLang="en-US" sz="2000" i="1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8356314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43700" y="313284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v3</a:t>
              </a:r>
              <a:endParaRPr lang="zh-CN" altLang="en-US" sz="2000" i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9951191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043142" y="203774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910572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v5</a:t>
              </a:r>
              <a:endParaRPr lang="zh-CN" altLang="en-US" sz="2000" i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6943625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781533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v2</a:t>
              </a:r>
              <a:endParaRPr lang="zh-CN" altLang="en-US" sz="2000" i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7812754" y="109268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98051" y="698631"/>
              <a:ext cx="52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t</a:t>
              </a:r>
              <a:endParaRPr lang="zh-CN" altLang="en-US" sz="2400" i="1" dirty="0"/>
            </a:p>
          </p:txBody>
        </p:sp>
        <p:cxnSp>
          <p:nvCxnSpPr>
            <p:cNvPr id="46" name="直接连接符 45"/>
            <p:cNvCxnSpPr>
              <a:stCxn id="29" idx="6"/>
              <a:endCxn id="35" idx="2"/>
            </p:cNvCxnSpPr>
            <p:nvPr/>
          </p:nvCxnSpPr>
          <p:spPr>
            <a:xfrm>
              <a:off x="5681883" y="3048266"/>
              <a:ext cx="5708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5" idx="6"/>
              <a:endCxn id="37" idx="2"/>
            </p:cNvCxnSpPr>
            <p:nvPr/>
          </p:nvCxnSpPr>
          <p:spPr>
            <a:xfrm>
              <a:off x="6507244" y="3048266"/>
              <a:ext cx="18490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7" idx="6"/>
              <a:endCxn id="39" idx="2"/>
            </p:cNvCxnSpPr>
            <p:nvPr/>
          </p:nvCxnSpPr>
          <p:spPr>
            <a:xfrm>
              <a:off x="8610778" y="3048266"/>
              <a:ext cx="13404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9" idx="3"/>
              <a:endCxn id="33" idx="7"/>
            </p:cNvCxnSpPr>
            <p:nvPr/>
          </p:nvCxnSpPr>
          <p:spPr>
            <a:xfrm flipH="1">
              <a:off x="9260341" y="3138233"/>
              <a:ext cx="728115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0" idx="4"/>
              <a:endCxn id="33" idx="0"/>
            </p:cNvCxnSpPr>
            <p:nvPr/>
          </p:nvCxnSpPr>
          <p:spPr>
            <a:xfrm>
              <a:off x="9170374" y="2292208"/>
              <a:ext cx="0" cy="15085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5"/>
              <a:endCxn id="39" idx="1"/>
            </p:cNvCxnSpPr>
            <p:nvPr/>
          </p:nvCxnSpPr>
          <p:spPr>
            <a:xfrm>
              <a:off x="9260341" y="2254943"/>
              <a:ext cx="728115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3"/>
              <a:endCxn id="37" idx="7"/>
            </p:cNvCxnSpPr>
            <p:nvPr/>
          </p:nvCxnSpPr>
          <p:spPr>
            <a:xfrm flipH="1">
              <a:off x="8573513" y="2254943"/>
              <a:ext cx="506894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7" idx="5"/>
              <a:endCxn id="33" idx="1"/>
            </p:cNvCxnSpPr>
            <p:nvPr/>
          </p:nvCxnSpPr>
          <p:spPr>
            <a:xfrm>
              <a:off x="8573513" y="3138233"/>
              <a:ext cx="506894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2" idx="4"/>
              <a:endCxn id="31" idx="0"/>
            </p:cNvCxnSpPr>
            <p:nvPr/>
          </p:nvCxnSpPr>
          <p:spPr>
            <a:xfrm flipH="1">
              <a:off x="7066508" y="2289651"/>
              <a:ext cx="4349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2" idx="3"/>
              <a:endCxn id="35" idx="0"/>
            </p:cNvCxnSpPr>
            <p:nvPr/>
          </p:nvCxnSpPr>
          <p:spPr>
            <a:xfrm flipH="1">
              <a:off x="6380012" y="2252386"/>
              <a:ext cx="600878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5" idx="4"/>
              <a:endCxn id="31" idx="1"/>
            </p:cNvCxnSpPr>
            <p:nvPr/>
          </p:nvCxnSpPr>
          <p:spPr>
            <a:xfrm>
              <a:off x="6380012" y="3175498"/>
              <a:ext cx="596529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2" idx="2"/>
              <a:endCxn id="29" idx="7"/>
            </p:cNvCxnSpPr>
            <p:nvPr/>
          </p:nvCxnSpPr>
          <p:spPr>
            <a:xfrm flipH="1">
              <a:off x="5644618" y="2162419"/>
              <a:ext cx="1299007" cy="7958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29" idx="5"/>
              <a:endCxn id="31" idx="2"/>
            </p:cNvCxnSpPr>
            <p:nvPr/>
          </p:nvCxnSpPr>
          <p:spPr>
            <a:xfrm>
              <a:off x="5644618" y="3138233"/>
              <a:ext cx="1294658" cy="7897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1" idx="6"/>
              <a:endCxn id="33" idx="2"/>
            </p:cNvCxnSpPr>
            <p:nvPr/>
          </p:nvCxnSpPr>
          <p:spPr>
            <a:xfrm>
              <a:off x="7193740" y="3928006"/>
              <a:ext cx="1849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2" idx="6"/>
              <a:endCxn id="40" idx="2"/>
            </p:cNvCxnSpPr>
            <p:nvPr/>
          </p:nvCxnSpPr>
          <p:spPr>
            <a:xfrm>
              <a:off x="7198089" y="2162419"/>
              <a:ext cx="1845053" cy="25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5" idx="5"/>
            </p:cNvCxnSpPr>
            <p:nvPr/>
          </p:nvCxnSpPr>
          <p:spPr>
            <a:xfrm>
              <a:off x="6469979" y="3138233"/>
              <a:ext cx="2578978" cy="735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31" idx="7"/>
            </p:cNvCxnSpPr>
            <p:nvPr/>
          </p:nvCxnSpPr>
          <p:spPr>
            <a:xfrm flipH="1">
              <a:off x="7156475" y="2207021"/>
              <a:ext cx="1896912" cy="16310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2" idx="5"/>
              <a:endCxn id="37" idx="1"/>
            </p:cNvCxnSpPr>
            <p:nvPr/>
          </p:nvCxnSpPr>
          <p:spPr>
            <a:xfrm>
              <a:off x="7160824" y="2252386"/>
              <a:ext cx="1232755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138"/>
            <p:cNvCxnSpPr>
              <a:stCxn id="44" idx="2"/>
              <a:endCxn id="29" idx="0"/>
            </p:cNvCxnSpPr>
            <p:nvPr/>
          </p:nvCxnSpPr>
          <p:spPr>
            <a:xfrm rot="10800000" flipV="1">
              <a:off x="5554652" y="1219920"/>
              <a:ext cx="2258103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141"/>
            <p:cNvCxnSpPr>
              <a:stCxn id="44" idx="6"/>
              <a:endCxn id="39" idx="0"/>
            </p:cNvCxnSpPr>
            <p:nvPr/>
          </p:nvCxnSpPr>
          <p:spPr>
            <a:xfrm>
              <a:off x="8067218" y="1219920"/>
              <a:ext cx="2011205" cy="17011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65"/>
          <p:cNvSpPr/>
          <p:nvPr/>
        </p:nvSpPr>
        <p:spPr>
          <a:xfrm>
            <a:off x="587891" y="3498718"/>
            <a:ext cx="23809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Conneceted 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K-Truss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87890" y="4032676"/>
                <a:ext cx="4954007" cy="142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 connected k-truss is a connected subgraph H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G, such that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E(H), supH(e)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(k 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2)</a:t>
                </a: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90" y="4032676"/>
                <a:ext cx="4954007" cy="1420261"/>
              </a:xfrm>
              <a:prstGeom prst="rect">
                <a:avLst/>
              </a:prstGeom>
              <a:blipFill rotWithShape="0">
                <a:blip r:embed="rId5"/>
                <a:stretch>
                  <a:fillRect l="-1230" b="-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96368" y="1593836"/>
            <a:ext cx="3643089" cy="1024442"/>
            <a:chOff x="435299" y="3873766"/>
            <a:chExt cx="3643089" cy="1024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435299" y="3873766"/>
                  <a:ext cx="2645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trussness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zh-CN" altLang="en-US" sz="2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𝑒𝑑𝑔𝑒</m:t>
                        </m:r>
                      </m:oMath>
                    </m:oMathPara>
                  </a14:m>
                  <a:endParaRPr lang="zh-CN" altLang="en-US" sz="2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9" y="3873766"/>
                  <a:ext cx="306045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992" r="-2988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550499" y="4476618"/>
                  <a:ext cx="3527889" cy="4215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2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9" y="4476618"/>
                  <a:ext cx="3527889" cy="4215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接连接符 72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11568" y="2746203"/>
                <a:ext cx="1187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8" y="2746203"/>
                <a:ext cx="118756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5299" y="3532950"/>
            <a:ext cx="24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Truss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62798" y="4005465"/>
                <a:ext cx="510203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a graph G, compute the k-truss of G for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𝑘𝑚𝑎𝑥</m:t>
                    </m:r>
                  </m:oMath>
                </a14:m>
                <a:endParaRPr lang="en-US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98" y="4005465"/>
                <a:ext cx="5102038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314" r="-239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using a queue</a:t>
            </a:r>
          </a:p>
        </p:txBody>
      </p:sp>
    </p:spTree>
    <p:extLst>
      <p:ext uri="{BB962C8B-B14F-4D97-AF65-F5344CB8AC3E}">
        <p14:creationId xmlns:p14="http://schemas.microsoft.com/office/powerpoint/2010/main" val="10825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772555" y="4743762"/>
            <a:ext cx="124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chemeClr val="accent6"/>
                </a:solidFill>
              </a:rPr>
              <a:t>4-Truss</a:t>
            </a:r>
            <a:endParaRPr lang="zh-CN" alt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右箭头 111"/>
          <p:cNvSpPr/>
          <p:nvPr/>
        </p:nvSpPr>
        <p:spPr>
          <a:xfrm>
            <a:off x="3163199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0" y="5250035"/>
                <a:ext cx="94538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8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12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683558" y="2712971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6231" y="412126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28" y="4785483"/>
                <a:ext cx="2656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5618984"/>
                <a:ext cx="3920240" cy="7897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03" y="5669250"/>
                <a:ext cx="2833404" cy="789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" y="2148928"/>
                <a:ext cx="4046108" cy="347403"/>
              </a:xfrm>
              <a:prstGeom prst="rect">
                <a:avLst/>
              </a:prstGeom>
              <a:blipFill rotWithShape="0">
                <a:blip r:embed="rId6"/>
                <a:stretch>
                  <a:fillRect l="-1355" r="-1657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7" y="3940251"/>
                <a:ext cx="177651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81" y="4785483"/>
                <a:ext cx="245387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25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56" y="2791929"/>
                <a:ext cx="3851311" cy="789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Up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𝑑𝑎𝑡𝑖𝑛𝑔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𝑙𝑖𝑠𝑡𝑠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53" y="3951983"/>
                <a:ext cx="44904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54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𝑑𝑒𝑔𝑒𝑠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9" y="5784281"/>
                <a:ext cx="2553648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7873746" y="5984336"/>
            <a:ext cx="51686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94" grpId="0"/>
      <p:bldP spid="106" grpId="0"/>
      <p:bldP spid="107" grpId="0"/>
      <p:bldP spid="108" grpId="0"/>
      <p:bldP spid="109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</a:p>
        </p:txBody>
      </p:sp>
    </p:spTree>
    <p:extLst>
      <p:ext uri="{BB962C8B-B14F-4D97-AF65-F5344CB8AC3E}">
        <p14:creationId xmlns:p14="http://schemas.microsoft.com/office/powerpoint/2010/main" val="35823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329718"/>
                  </p:ext>
                </p:extLst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00" t="-8065" r="-503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5354354" y="4892913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/>
              <p:cNvSpPr txBox="1"/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766" t="-2000" r="-585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563038" y="2670068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195" name="下箭头 194"/>
          <p:cNvSpPr/>
          <p:nvPr/>
        </p:nvSpPr>
        <p:spPr>
          <a:xfrm>
            <a:off x="6203336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k-class"/>
          <p:cNvGrpSpPr/>
          <p:nvPr/>
        </p:nvGrpSpPr>
        <p:grpSpPr>
          <a:xfrm>
            <a:off x="447047" y="2650572"/>
            <a:ext cx="3208227" cy="712827"/>
            <a:chOff x="447047" y="2710732"/>
            <a:chExt cx="3208227" cy="712827"/>
          </a:xfrm>
        </p:grpSpPr>
        <p:sp>
          <p:nvSpPr>
            <p:cNvPr id="202" name="文本框 201"/>
            <p:cNvSpPr txBox="1"/>
            <p:nvPr/>
          </p:nvSpPr>
          <p:spPr>
            <a:xfrm>
              <a:off x="447047" y="2710732"/>
              <a:ext cx="964294" cy="400110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</a:rPr>
                <a:t>k-class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 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65" t="-2174" r="-2362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nb(b)"/>
          <p:cNvSpPr/>
          <p:nvPr/>
        </p:nvSpPr>
        <p:spPr>
          <a:xfrm>
            <a:off x="8310207" y="2287378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nb(b)"/>
          <p:cNvSpPr/>
          <p:nvPr/>
        </p:nvSpPr>
        <p:spPr>
          <a:xfrm>
            <a:off x="10457972" y="3370790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103" r="-422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9512" r="-1951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7939" y="2738532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lv 圆"/>
          <p:cNvSpPr/>
          <p:nvPr/>
        </p:nvSpPr>
        <p:spPr>
          <a:xfrm>
            <a:off x="7477377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lv 圆"/>
          <p:cNvSpPr/>
          <p:nvPr/>
        </p:nvSpPr>
        <p:spPr>
          <a:xfrm>
            <a:off x="8999318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 rot="1474100">
            <a:off x="3470194" y="3718203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Efficient ?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 rot="19796546">
            <a:off x="3907901" y="4667582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/>
              <p:cNvSpPr txBox="1"/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200" t="-4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4" name="矩形 3"/>
          <p:cNvSpPr/>
          <p:nvPr/>
        </p:nvSpPr>
        <p:spPr>
          <a:xfrm>
            <a:off x="5688658" y="4099905"/>
            <a:ext cx="249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not explicitly remove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89" grpId="0" animBg="1"/>
      <p:bldP spid="190" grpId="0" animBg="1"/>
      <p:bldP spid="191" grpId="0"/>
      <p:bldP spid="192" grpId="0"/>
      <p:bldP spid="193" grpId="0"/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1477</Words>
  <Application>Microsoft Office PowerPoint</Application>
  <PresentationFormat>宽屏</PresentationFormat>
  <Paragraphs>760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1391</cp:revision>
  <dcterms:created xsi:type="dcterms:W3CDTF">2016-11-19T09:18:31Z</dcterms:created>
  <dcterms:modified xsi:type="dcterms:W3CDTF">2016-12-16T08:45:11Z</dcterms:modified>
</cp:coreProperties>
</file>