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7" r:id="rId10"/>
    <p:sldId id="283" r:id="rId11"/>
    <p:sldId id="286" r:id="rId12"/>
    <p:sldId id="280" r:id="rId13"/>
    <p:sldId id="289" r:id="rId14"/>
    <p:sldId id="291" r:id="rId15"/>
    <p:sldId id="274" r:id="rId16"/>
    <p:sldId id="279" r:id="rId17"/>
    <p:sldId id="29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" autoAdjust="0"/>
    <p:restoredTop sz="87121" autoAdjust="0"/>
  </p:normalViewPr>
  <p:slideViewPr>
    <p:cSldViewPr snapToGrid="0" showGuides="1">
      <p:cViewPr varScale="1">
        <p:scale>
          <a:sx n="80" d="100"/>
          <a:sy n="80" d="100"/>
        </p:scale>
        <p:origin x="15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使用现在中的真实数据来做实验         这是传播实验  </a:t>
            </a:r>
            <a:endParaRPr lang="en-US" altLang="zh-CN" dirty="0" smtClean="0"/>
          </a:p>
          <a:p>
            <a:r>
              <a:rPr lang="zh-CN" altLang="en-US" dirty="0" smtClean="0"/>
              <a:t>使用相同的种子集合进行 </a:t>
            </a:r>
            <a:r>
              <a:rPr lang="en-US" altLang="zh-CN" dirty="0" smtClean="0"/>
              <a:t>opinion </a:t>
            </a:r>
            <a:r>
              <a:rPr lang="zh-CN" altLang="en-US" dirty="0" smtClean="0"/>
              <a:t>传播 ，真实的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值与使用不同模型时产生的结果</a:t>
            </a:r>
            <a:endParaRPr lang="en-US" altLang="zh-CN" dirty="0" smtClean="0"/>
          </a:p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标定过的真实数据（通过分析有多少人转发了这条消息）</a:t>
            </a:r>
            <a:endParaRPr lang="en-US" altLang="zh-CN" dirty="0" smtClean="0"/>
          </a:p>
          <a:p>
            <a:r>
              <a:rPr lang="zh-CN" altLang="en-US" dirty="0" smtClean="0"/>
              <a:t>通过主题划分的方式</a:t>
            </a:r>
            <a:endParaRPr lang="en-US" altLang="zh-CN" dirty="0" smtClean="0"/>
          </a:p>
          <a:p>
            <a:r>
              <a:rPr lang="zh-CN" altLang="en-US" dirty="0" smtClean="0"/>
              <a:t>第二图表示随着种子结点个数的增多，各个模型产生的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模型产生的误差最小的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在使用</a:t>
            </a:r>
            <a:r>
              <a:rPr lang="en-US" altLang="zh-CN" dirty="0" smtClean="0"/>
              <a:t>OI </a:t>
            </a:r>
            <a:r>
              <a:rPr lang="zh-CN" altLang="en-US" dirty="0" smtClean="0"/>
              <a:t>选出来的种子比比 </a:t>
            </a:r>
            <a:r>
              <a:rPr lang="en-US" altLang="zh-CN" dirty="0" smtClean="0"/>
              <a:t>OC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 </a:t>
            </a:r>
            <a:r>
              <a:rPr lang="zh-CN" altLang="en-US" dirty="0" smtClean="0"/>
              <a:t>选出来的传播效果都要好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5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2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OI </a:t>
            </a:r>
            <a:r>
              <a:rPr lang="zh-CN" altLang="en-US" baseline="0" dirty="0" smtClean="0"/>
              <a:t>模型找到的种子结点的传播结果要好于通过</a:t>
            </a:r>
            <a:r>
              <a:rPr lang="en-US" altLang="zh-CN" baseline="0" dirty="0" smtClean="0"/>
              <a:t>IC</a:t>
            </a:r>
            <a:r>
              <a:rPr lang="zh-CN" altLang="en-US" baseline="0" dirty="0" smtClean="0"/>
              <a:t>模型找到的种子结点的传播效果要好</a:t>
            </a:r>
            <a:endParaRPr lang="en-US" altLang="zh-CN" baseline="0" dirty="0" smtClean="0"/>
          </a:p>
          <a:p>
            <a:r>
              <a:rPr lang="zh-CN" altLang="en-US" baseline="0" dirty="0" smtClean="0"/>
              <a:t>同时也说使用</a:t>
            </a:r>
            <a:r>
              <a:rPr lang="en-US" altLang="zh-CN" baseline="0" dirty="0" smtClean="0"/>
              <a:t>OI</a:t>
            </a:r>
            <a:r>
              <a:rPr lang="zh-CN" altLang="en-US" baseline="0" dirty="0" smtClean="0"/>
              <a:t>的效果要好于 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OC </a:t>
            </a:r>
            <a:r>
              <a:rPr lang="zh-CN" altLang="en-US" baseline="0" dirty="0" smtClean="0"/>
              <a:t>也是是一种考虑了个人意见的传播，但是这个意见是一直不变的，并不符合现在中的生活场景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强调在 </a:t>
            </a:r>
            <a:r>
              <a:rPr lang="en-US" altLang="zh-CN" dirty="0" smtClean="0"/>
              <a:t>OI</a:t>
            </a:r>
            <a:r>
              <a:rPr lang="zh-CN" altLang="en-US" dirty="0" smtClean="0"/>
              <a:t>模型下的   意见延展度 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MEO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代表影响力延展度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作者提出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模型的目的就是尽量模拟现实生活中传播的过程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评判影响力延展度大小的依据</a:t>
            </a:r>
            <a:endParaRPr lang="en-US" altLang="zh-CN" b="1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找到一个种子结点后就将该结点删除</a:t>
            </a:r>
            <a:endParaRPr lang="en-US" altLang="zh-CN" sz="1200" baseline="0" dirty="0" smtClean="0"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图的直径是指任意两个顶点间距离的最大值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baseline="0" dirty="0" smtClean="0"/>
              <a:t>or </a:t>
            </a:r>
            <a:r>
              <a:rPr lang="zh-CN" altLang="en-US" sz="2400" b="1" baseline="0" dirty="0" smtClean="0"/>
              <a:t>代表初始时每个相邻点的 </a:t>
            </a:r>
            <a:r>
              <a:rPr lang="en-US" altLang="zh-CN" sz="2400" b="1" baseline="0" dirty="0" smtClean="0"/>
              <a:t>opinion </a:t>
            </a:r>
            <a:r>
              <a:rPr lang="zh-CN" altLang="en-US" sz="2400" b="1" baseline="0" dirty="0" smtClean="0"/>
              <a:t>权重值之和，用每条边的概率做为权重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ai </a:t>
            </a:r>
            <a:r>
              <a:rPr lang="zh-CN" altLang="en-US" sz="2400" b="1" baseline="0" dirty="0" smtClean="0"/>
              <a:t>代表相互影响的权重概率之和</a:t>
            </a:r>
            <a:endParaRPr lang="en-US" altLang="zh-CN" sz="2400" b="1" baseline="0" dirty="0" smtClean="0"/>
          </a:p>
          <a:p>
            <a:r>
              <a:rPr lang="en-US" altLang="zh-CN" sz="2400" b="1" baseline="0" dirty="0" smtClean="0"/>
              <a:t>sci </a:t>
            </a:r>
            <a:r>
              <a:rPr lang="zh-CN" altLang="en-US" sz="2400" b="1" baseline="0" dirty="0" smtClean="0"/>
              <a:t>代表</a:t>
            </a:r>
            <a:endParaRPr lang="zh-CN" altLang="en-US" sz="2400" b="1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E895-2BED-4B89-8737-C13053ED3775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3C72-1350-4498-B7F7-C0D06391B969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34A3-1FC5-4C4F-951E-90CBADCF8226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24B4-69D0-4189-8037-D7083A6CF5B3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972C-4993-4C9C-80E8-5D6204C04177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CDB0-C4D4-4F59-A493-F56C87211419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0F26-20FD-4E1B-AB65-52B807B75D6D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4A39-0159-4B2E-AD47-D0BB181F4B03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B8DA-CAB1-4F56-BC79-34B04FD3BCA3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3E3-8796-4C5C-B6C1-801B24CB5A20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594-6A12-459D-9D99-D5E5F495E2EC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4570-F52D-43DC-B2E6-EC798EE8C159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2DD0-5A2B-44DF-AC88-A7E8B48D56E8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13BD-3DF7-47AD-9746-A85138DD326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2A3E-3393-4BA4-BA57-78D5CF5B1F15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920D-D6CE-4AE5-BA50-0577D0EAB39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0.png"/><Relationship Id="rId21" Type="http://schemas.openxmlformats.org/officeDocument/2006/relationships/image" Target="../media/image4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15" Type="http://schemas.openxmlformats.org/officeDocument/2006/relationships/image" Target="../media/image26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41.png"/><Relationship Id="rId14" Type="http://schemas.openxmlformats.org/officeDocument/2006/relationships/image" Target="../media/image25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2016/11/12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39037" y="522119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38" name="椭圆 37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40" name="椭圆 39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44" name="椭圆 43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46" name="直接箭头连接符 45"/>
          <p:cNvCxnSpPr>
            <a:stCxn id="36" idx="5"/>
            <a:endCxn id="44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40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3"/>
            <a:endCxn id="44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2"/>
            <a:endCxn id="36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57" name="文本框 56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1476989"/>
                <a:ext cx="661270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587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53" y="1481396"/>
                <a:ext cx="736034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4959" t="-2000" r="-1157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5" y="2202851"/>
                <a:ext cx="3946850" cy="78662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−1)/2 ]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134626"/>
                <a:ext cx="5456558" cy="78662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55" y="1476989"/>
                <a:ext cx="741742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3279" t="-1961" r="-10656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2" y="3972898"/>
                <a:ext cx="3948902" cy="78662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5" y="5691245"/>
                <a:ext cx="5542718" cy="68762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5" y="5171096"/>
                <a:ext cx="2924390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625" t="-1961" r="-270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3" grpId="0"/>
      <p:bldP spid="74" grpId="0"/>
      <p:bldP spid="75" grpId="0"/>
      <p:bldP spid="76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 b="-693"/>
          <a:stretch/>
        </p:blipFill>
        <p:spPr>
          <a:xfrm>
            <a:off x="388013" y="1764100"/>
            <a:ext cx="8065463" cy="3646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1" b="-574"/>
          <a:stretch/>
        </p:blipFill>
        <p:spPr>
          <a:xfrm>
            <a:off x="806426" y="1781603"/>
            <a:ext cx="7617502" cy="35349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6625" y="1377950"/>
            <a:ext cx="4552950" cy="43815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1444" y="4913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80234" y="2924821"/>
            <a:ext cx="5435301" cy="2365556"/>
            <a:chOff x="2741549" y="3683878"/>
            <a:chExt cx="5435301" cy="2365556"/>
          </a:xfrm>
        </p:grpSpPr>
        <p:sp>
          <p:nvSpPr>
            <p:cNvPr id="9" name="左大括号 8"/>
            <p:cNvSpPr/>
            <p:nvPr/>
          </p:nvSpPr>
          <p:spPr>
            <a:xfrm>
              <a:off x="5236923" y="4073257"/>
              <a:ext cx="215901" cy="1568450"/>
            </a:xfrm>
            <a:prstGeom prst="leftBrace">
              <a:avLst>
                <a:gd name="adj1" fmla="val 59036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81643" y="3683878"/>
              <a:ext cx="2395207" cy="2365556"/>
              <a:chOff x="6382267" y="2011255"/>
              <a:chExt cx="2395207" cy="236555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82267" y="2011255"/>
                <a:ext cx="1069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EaSyIM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388843" y="3554629"/>
                <a:ext cx="8659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OSIM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82267" y="2444906"/>
                <a:ext cx="23952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Opinion-oblivious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8843" y="3976701"/>
                <a:ext cx="20100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Opinion-aware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741549" y="4681990"/>
              <a:ext cx="21707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Score Assignment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80234" y="1662620"/>
            <a:ext cx="5435301" cy="507831"/>
            <a:chOff x="1402434" y="1726072"/>
            <a:chExt cx="5435301" cy="507831"/>
          </a:xfrm>
        </p:grpSpPr>
        <p:grpSp>
          <p:nvGrpSpPr>
            <p:cNvPr id="22" name="组合 21"/>
            <p:cNvGrpSpPr/>
            <p:nvPr/>
          </p:nvGrpSpPr>
          <p:grpSpPr>
            <a:xfrm>
              <a:off x="1402434" y="1726072"/>
              <a:ext cx="3688194" cy="507831"/>
              <a:chOff x="2741549" y="1438021"/>
              <a:chExt cx="3688194" cy="50783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41549" y="1438021"/>
                <a:ext cx="1495025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IC LT Model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207934" y="1438021"/>
                <a:ext cx="122180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OI Model</a:t>
                </a: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4497270" y="1617886"/>
                <a:ext cx="476832" cy="1480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112857" y="1815648"/>
              <a:ext cx="72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MEO</a:t>
              </a:r>
              <a:endParaRPr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273636" y="1935854"/>
              <a:ext cx="476832" cy="1480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50" y="1723598"/>
            <a:ext cx="6408406" cy="35977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639850" y="6356351"/>
            <a:ext cx="8755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1444" y="49134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9372" y="1350321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0977" y="2147745"/>
            <a:ext cx="4105932" cy="1613979"/>
            <a:chOff x="800977" y="2147745"/>
            <a:chExt cx="4105932" cy="161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77" y="2147745"/>
                  <a:ext cx="126502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23" r="-432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a14:m>
                  <a:r>
                    <a:rPr lang="en-US" altLang="zh-CN" sz="2000" dirty="0"/>
                    <a:t>1+0.1+0.1*0.8+0.1*0.9 =0.37</a:t>
                  </a: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2758211"/>
                  <a:ext cx="410509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34" t="-25490" r="-2972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m:oMathPara>
                  </a14:m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1" y="3453947"/>
                  <a:ext cx="126419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15" r="-4348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541" y="3426698"/>
                  <a:ext cx="109049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93" r="-5028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841063" y="4914935"/>
            <a:ext cx="5622180" cy="1023254"/>
            <a:chOff x="841063" y="4914935"/>
            <a:chExt cx="5622180" cy="1023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 p</a:t>
                  </a:r>
                  <a:r>
                    <a:rPr lang="en-US" altLang="zh-CN" sz="2000" baseline="-25000" dirty="0"/>
                    <a:t>AD</a:t>
                  </a:r>
                  <a:r>
                    <a:rPr lang="en-US" altLang="zh-CN" sz="2000" b="1" dirty="0"/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+ 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/>
                    <a:t>)/2 +(1-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20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2000" dirty="0"/>
                    <a:t>)(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D</a:t>
                  </a:r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-O</a:t>
                  </a:r>
                  <a:r>
                    <a:rPr lang="en-US" altLang="zh-CN" sz="2000" baseline="-25000" dirty="0">
                      <a:solidFill>
                        <a:srgbClr val="7030A0"/>
                      </a:solidFill>
                    </a:rPr>
                    <a:t>A</a:t>
                  </a:r>
                  <a:r>
                    <a:rPr lang="en-US" altLang="zh-CN" sz="2000" dirty="0"/>
                    <a:t>)/2</a:t>
                  </a:r>
                  <a:r>
                    <a:rPr lang="en-US" altLang="zh-CN" sz="2000" b="1" dirty="0" smtClean="0"/>
                    <a:t>] </a:t>
                  </a:r>
                  <a:r>
                    <a:rPr lang="en-US" altLang="zh-CN" sz="2000" dirty="0" smtClean="0"/>
                    <a:t>= </a:t>
                  </a:r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0.136</a:t>
                  </a:r>
                  <a:endParaRPr lang="en-US" altLang="zh-CN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4914935"/>
                  <a:ext cx="5622180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93" t="-25490" r="-1735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=-0.022564</a:t>
                  </a: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63" y="5630412"/>
                  <a:ext cx="181556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691" t="-26000" r="-738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=-0.351</a:t>
                  </a: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052" y="5629972"/>
                  <a:ext cx="141442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10" t="-26000" r="-1034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 baseline="3000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altLang="zh-CN" sz="2000" dirty="0"/>
                    <a:t>=0</a:t>
                  </a: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3" y="5629973"/>
                  <a:ext cx="90409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432" t="-26000" r="-1621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4591478" y="566442"/>
            <a:ext cx="4601272" cy="2154698"/>
            <a:chOff x="4591478" y="566442"/>
            <a:chExt cx="4601272" cy="2154698"/>
          </a:xfrm>
        </p:grpSpPr>
        <p:grpSp>
          <p:nvGrpSpPr>
            <p:cNvPr id="37" name="组合 36"/>
            <p:cNvGrpSpPr/>
            <p:nvPr/>
          </p:nvGrpSpPr>
          <p:grpSpPr>
            <a:xfrm>
              <a:off x="4976784" y="859661"/>
              <a:ext cx="3734822" cy="1458591"/>
              <a:chOff x="6570714" y="2068980"/>
              <a:chExt cx="4979762" cy="194478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570714" y="2985078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8754258" y="213180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142704" y="2979584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C</a:t>
                </a:r>
                <a:endParaRPr lang="zh-CN" altLang="en-US" sz="2000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66615" y="3605996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D</a:t>
                </a:r>
                <a:endParaRPr lang="zh-CN" altLang="en-US" sz="2000" dirty="0"/>
              </a:p>
            </p:txBody>
          </p:sp>
          <p:cxnSp>
            <p:nvCxnSpPr>
              <p:cNvPr id="42" name="直接箭头连接符 41"/>
              <p:cNvCxnSpPr>
                <a:stCxn id="39" idx="2"/>
                <a:endCxn id="38" idx="7"/>
              </p:cNvCxnSpPr>
              <p:nvPr/>
            </p:nvCxnSpPr>
            <p:spPr>
              <a:xfrm flipH="1">
                <a:off x="6918770" y="2335693"/>
                <a:ext cx="1835489" cy="70910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9" idx="6"/>
                <a:endCxn id="40" idx="1"/>
              </p:cNvCxnSpPr>
              <p:nvPr/>
            </p:nvCxnSpPr>
            <p:spPr>
              <a:xfrm>
                <a:off x="9162031" y="2335693"/>
                <a:ext cx="2040391" cy="70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40" idx="3"/>
                <a:endCxn id="41" idx="6"/>
              </p:cNvCxnSpPr>
              <p:nvPr/>
            </p:nvCxnSpPr>
            <p:spPr>
              <a:xfrm flipH="1">
                <a:off x="9174387" y="3327641"/>
                <a:ext cx="2028034" cy="48224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8" idx="5"/>
                <a:endCxn id="41" idx="2"/>
              </p:cNvCxnSpPr>
              <p:nvPr/>
            </p:nvCxnSpPr>
            <p:spPr>
              <a:xfrm>
                <a:off x="6918769" y="3333135"/>
                <a:ext cx="1847846" cy="47674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7220587" y="2172292"/>
                <a:ext cx="142536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BA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435124" y="2068980"/>
                <a:ext cx="1382690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BC </a:t>
                </a:r>
                <a:r>
                  <a:rPr lang="en-US" altLang="zh-CN" sz="1600" dirty="0"/>
                  <a:t>= 0.1</a:t>
                </a:r>
                <a:endParaRPr lang="zh-CN" altLang="en-US" sz="1600" baseline="-25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566257" y="3126605"/>
                <a:ext cx="147836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AD </a:t>
                </a:r>
                <a:r>
                  <a:rPr lang="en-US" altLang="zh-CN" sz="1600" dirty="0"/>
                  <a:t>= 0.8</a:t>
                </a:r>
                <a:endParaRPr lang="zh-CN" altLang="en-US" sz="1600" baseline="-25000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9587182" y="3113277"/>
                <a:ext cx="1442157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p</a:t>
                </a:r>
                <a:r>
                  <a:rPr lang="en-US" altLang="zh-CN" sz="1600" baseline="-25000" dirty="0"/>
                  <a:t>CD </a:t>
                </a:r>
                <a:r>
                  <a:rPr lang="en-US" altLang="zh-CN" sz="1600" dirty="0"/>
                  <a:t>= 0.9</a:t>
                </a:r>
                <a:endParaRPr lang="zh-CN" altLang="en-US" sz="1600" baseline="-250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591478" y="566442"/>
              <a:ext cx="4601272" cy="2154698"/>
              <a:chOff x="6056971" y="1678022"/>
              <a:chExt cx="6135029" cy="2872928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6056971" y="345977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0.8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88694" y="1678022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B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1028385" y="3391180"/>
                <a:ext cx="1163615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C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0.6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8388694" y="4099545"/>
                <a:ext cx="1311852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sz="1600" baseline="-25000" dirty="0">
                    <a:solidFill>
                      <a:srgbClr val="7030A0"/>
                    </a:solidFill>
                  </a:rPr>
                  <a:t>D </a:t>
                </a:r>
                <a:r>
                  <a:rPr lang="en-US" altLang="zh-CN" sz="1600" dirty="0">
                    <a:solidFill>
                      <a:srgbClr val="7030A0"/>
                    </a:solidFill>
                  </a:rPr>
                  <a:t>= -0.3</a:t>
                </a:r>
                <a:endParaRPr lang="zh-CN" altLang="en-US" sz="1600" baseline="-25000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= 0.9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459" y="3705990"/>
                    <a:ext cx="972489" cy="32829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0000" t="-24390" r="-1583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0.1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4345" y="3671383"/>
                    <a:ext cx="1023785" cy="32829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9524" t="-24390" r="-15873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0.7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文本框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0010" y="2701888"/>
                    <a:ext cx="1025921" cy="32829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9449" t="-27500" r="-14961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zh-CN" sz="1600" dirty="0">
                        <a:solidFill>
                          <a:srgbClr val="7030A0"/>
                        </a:solidFill>
                      </a:rPr>
                      <a:t> = 0.8</a:t>
                    </a:r>
                    <a:endParaRPr lang="zh-CN" altLang="en-US" sz="1600" baseline="-25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8076" y="2699204"/>
                    <a:ext cx="1033703" cy="3282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9449" t="-27500" r="-1574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矩形 58"/>
          <p:cNvSpPr/>
          <p:nvPr/>
        </p:nvSpPr>
        <p:spPr>
          <a:xfrm>
            <a:off x="379372" y="4202500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552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1444" y="491342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OutLin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25850" y="1258398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25850" y="2460005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OI Model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13150" y="3695479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625850" y="4863220"/>
            <a:ext cx="2514582" cy="6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73600" y="1993899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73600" y="3174558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73600" y="4403352"/>
            <a:ext cx="181782" cy="3669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880398"/>
            <a:chOff x="542963" y="1533101"/>
            <a:chExt cx="1694695" cy="880398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4115949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5043819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9463" y="3415562"/>
            <a:ext cx="5760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Limitation of the notion of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Spread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463" y="2080341"/>
            <a:ext cx="1040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Spread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" y="2717198"/>
                <a:ext cx="1906419" cy="337336"/>
              </a:xfrm>
              <a:prstGeom prst="rect">
                <a:avLst/>
              </a:prstGeom>
              <a:blipFill rotWithShape="0">
                <a:blip r:embed="rId7"/>
                <a:stretch>
                  <a:fillRect l="-2875" r="-3834" b="-2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3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24756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38126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0097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9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" grpId="0"/>
      <p:bldP spid="45" grpId="0"/>
      <p:bldP spid="49" grpId="0"/>
      <p:bldP spid="21" grpId="0"/>
      <p:bldP spid="50" grpId="0" animBg="1"/>
      <p:bldP spid="50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969879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6382267" y="2011255"/>
            <a:ext cx="2395207" cy="2365556"/>
            <a:chOff x="6382267" y="2011255"/>
            <a:chExt cx="2395207" cy="2365556"/>
          </a:xfrm>
        </p:grpSpPr>
        <p:sp>
          <p:nvSpPr>
            <p:cNvPr id="34" name="矩形 33"/>
            <p:cNvSpPr/>
            <p:nvPr/>
          </p:nvSpPr>
          <p:spPr>
            <a:xfrm>
              <a:off x="6382267" y="2011255"/>
              <a:ext cx="1069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EaSyIM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388843" y="3554629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OSIM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82267" y="2444906"/>
              <a:ext cx="23952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Opinion-oblivious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88843" y="3976701"/>
              <a:ext cx="20100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Opinion-aware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22" grpId="0" animBg="1"/>
      <p:bldP spid="6" grpId="0"/>
      <p:bldP spid="19" grpId="0" animBg="1"/>
      <p:bldP spid="26" grpId="0" animBg="1"/>
      <p:bldP spid="27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8555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7071716" y="964296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8233248" y="1384694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7071716" y="1825513"/>
            <a:ext cx="331092" cy="315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1" name="直接箭头连接符 10"/>
          <p:cNvCxnSpPr>
            <a:stCxn id="8" idx="2"/>
            <a:endCxn id="7" idx="7"/>
          </p:cNvCxnSpPr>
          <p:nvPr/>
        </p:nvCxnSpPr>
        <p:spPr>
          <a:xfrm flipH="1">
            <a:off x="6068163" y="1121850"/>
            <a:ext cx="1003554" cy="308991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1"/>
          </p:cNvCxnSpPr>
          <p:nvPr/>
        </p:nvCxnSpPr>
        <p:spPr>
          <a:xfrm>
            <a:off x="7402808" y="1121850"/>
            <a:ext cx="878928" cy="30899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10" idx="6"/>
          </p:cNvCxnSpPr>
          <p:nvPr/>
        </p:nvCxnSpPr>
        <p:spPr>
          <a:xfrm flipH="1">
            <a:off x="7402808" y="1653654"/>
            <a:ext cx="878928" cy="329412"/>
          </a:xfrm>
          <a:prstGeom prst="straightConnector1">
            <a:avLst/>
          </a:prstGeom>
          <a:ln w="34925">
            <a:solidFill>
              <a:schemeClr val="tx1"/>
            </a:solidFill>
            <a:headEnd type="arrow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5"/>
            <a:endCxn id="10" idx="2"/>
          </p:cNvCxnSpPr>
          <p:nvPr/>
        </p:nvCxnSpPr>
        <p:spPr>
          <a:xfrm>
            <a:off x="6068163" y="1653654"/>
            <a:ext cx="1003554" cy="32941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43" y="1699801"/>
            <a:ext cx="4924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node </a:t>
            </a:r>
            <a:r>
              <a:rPr lang="zh-CN" altLang="en-US" sz="2000" dirty="0">
                <a:solidFill>
                  <a:srgbClr val="FF0000"/>
                </a:solidFill>
              </a:rPr>
              <a:t>v</a:t>
            </a:r>
            <a:r>
              <a:rPr lang="zh-CN" altLang="en-US" sz="2000" dirty="0"/>
              <a:t> to get activated by a seed </a:t>
            </a:r>
            <a:r>
              <a:rPr lang="zh-CN" altLang="en-US" sz="2000" dirty="0" smtClean="0"/>
              <a:t>node </a:t>
            </a:r>
            <a:r>
              <a:rPr lang="zh-CN" altLang="en-US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is dependent upon the number </a:t>
            </a:r>
            <a:r>
              <a:rPr lang="zh-CN" altLang="en-US" sz="2000" dirty="0">
                <a:solidFill>
                  <a:srgbClr val="FF0000"/>
                </a:solidFill>
              </a:rPr>
              <a:t>of simple paths </a:t>
            </a:r>
            <a:r>
              <a:rPr lang="zh-CN" altLang="en-US" sz="2000" dirty="0"/>
              <a:t>from u to </a:t>
            </a:r>
            <a:r>
              <a:rPr lang="zh-CN" altLang="en-US" sz="2000" dirty="0" smtClean="0"/>
              <a:t>v 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43" y="2898255"/>
            <a:ext cx="5805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 </a:t>
            </a:r>
            <a:r>
              <a:rPr lang="zh-CN" altLang="en-US" sz="2000" dirty="0"/>
              <a:t>number of paths from a node u to all other nodes v ∈ V \ {u} can be used to assign a score to </a:t>
            </a:r>
            <a:r>
              <a:rPr lang="zh-CN" altLang="en-US" sz="2000" dirty="0" smtClean="0"/>
              <a:t>u 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225131"/>
                <a:ext cx="266605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831" t="-1961" r="-297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(1+∆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" y="4977592"/>
                <a:ext cx="4394473" cy="932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/>
              <p:cNvSpPr/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1569675"/>
                <a:ext cx="2000226" cy="625343"/>
              </a:xfrm>
              <a:prstGeom prst="roundRect">
                <a:avLst/>
              </a:prstGeom>
              <a:blipFill rotWithShape="0">
                <a:blip r:embed="rId2"/>
                <a:stretch>
                  <a:fillRect t="-9524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4372350" y="2307143"/>
            <a:ext cx="204189" cy="3411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85" y="2770873"/>
                <a:ext cx="2105598" cy="380435"/>
              </a:xfrm>
              <a:prstGeom prst="roundRect">
                <a:avLst/>
              </a:prstGeom>
              <a:blipFill rotWithShape="0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44" y="3686355"/>
                <a:ext cx="1838391" cy="613786"/>
              </a:xfrm>
              <a:prstGeom prst="roundRect">
                <a:avLst/>
              </a:prstGeom>
              <a:blipFill rotWithShape="0">
                <a:blip r:embed="rId4"/>
                <a:stretch>
                  <a:fillRect t="-117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4372350" y="32836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/>
              <p:cNvSpPr/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77" y="4725899"/>
                <a:ext cx="3268604" cy="665740"/>
              </a:xfrm>
              <a:prstGeom prst="roundRect">
                <a:avLst/>
              </a:prstGeom>
              <a:blipFill rotWithShape="0"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4372350" y="4374502"/>
            <a:ext cx="204189" cy="316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71370" y="522119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7795</TotalTime>
  <Words>1328</Words>
  <Application>Microsoft Office PowerPoint</Application>
  <PresentationFormat>全屏显示(4:3)</PresentationFormat>
  <Paragraphs>245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1998</cp:revision>
  <dcterms:created xsi:type="dcterms:W3CDTF">2016-08-04T01:53:59Z</dcterms:created>
  <dcterms:modified xsi:type="dcterms:W3CDTF">2016-12-16T03:01:51Z</dcterms:modified>
</cp:coreProperties>
</file>