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60" r:id="rId5"/>
    <p:sldId id="262" r:id="rId6"/>
    <p:sldId id="263" r:id="rId7"/>
    <p:sldId id="264" r:id="rId8"/>
    <p:sldId id="267" r:id="rId9"/>
    <p:sldId id="266" r:id="rId10"/>
    <p:sldId id="261" r:id="rId11"/>
    <p:sldId id="265" r:id="rId12"/>
    <p:sldId id="268" r:id="rId13"/>
    <p:sldId id="269" r:id="rId14"/>
    <p:sldId id="270" r:id="rId15"/>
    <p:sldId id="271" r:id="rId16"/>
    <p:sldId id="272" r:id="rId17"/>
    <p:sldId id="274"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386" userDrawn="1">
          <p15:clr>
            <a:srgbClr val="A4A3A4"/>
          </p15:clr>
        </p15:guide>
        <p15:guide id="3" orient="horz" pos="2160" userDrawn="1">
          <p15:clr>
            <a:srgbClr val="A4A3A4"/>
          </p15:clr>
        </p15:guide>
        <p15:guide id="4" pos="69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5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9" autoAdjust="0"/>
    <p:restoredTop sz="87064" autoAdjust="0"/>
  </p:normalViewPr>
  <p:slideViewPr>
    <p:cSldViewPr>
      <p:cViewPr>
        <p:scale>
          <a:sx n="75" d="100"/>
          <a:sy n="75" d="100"/>
        </p:scale>
        <p:origin x="1026" y="180"/>
      </p:cViewPr>
      <p:guideLst>
        <p:guide pos="3386"/>
        <p:guide orient="horz" pos="2160"/>
        <p:guide pos="6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6"/>
    </p:cViewPr>
  </p:sorterViewPr>
  <p:notesViewPr>
    <p:cSldViewPr>
      <p:cViewPr varScale="1">
        <p:scale>
          <a:sx n="70" d="100"/>
          <a:sy n="70" d="100"/>
        </p:scale>
        <p:origin x="2760"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43E4-6437-4AA7-A697-DB1785E4EBA8}" type="datetimeFigureOut">
              <a:rPr lang="zh-CN" altLang="en-US" smtClean="0"/>
              <a:t>2016/12/16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6821-E27C-468A-B0DF-45C41166D256}" type="slidenum">
              <a:rPr lang="zh-CN" altLang="en-US" smtClean="0"/>
              <a:t>‹#›</a:t>
            </a:fld>
            <a:endParaRPr lang="zh-CN" altLang="en-US"/>
          </a:p>
        </p:txBody>
      </p:sp>
    </p:spTree>
    <p:extLst>
      <p:ext uri="{BB962C8B-B14F-4D97-AF65-F5344CB8AC3E}">
        <p14:creationId xmlns:p14="http://schemas.microsoft.com/office/powerpoint/2010/main" val="113365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a:t>
            </a:fld>
            <a:endParaRPr lang="zh-CN" altLang="en-US"/>
          </a:p>
        </p:txBody>
      </p:sp>
    </p:spTree>
    <p:extLst>
      <p:ext uri="{BB962C8B-B14F-4D97-AF65-F5344CB8AC3E}">
        <p14:creationId xmlns:p14="http://schemas.microsoft.com/office/powerpoint/2010/main" val="81494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14</a:t>
            </a:fld>
            <a:endParaRPr lang="zh-CN" altLang="en-US"/>
          </a:p>
        </p:txBody>
      </p:sp>
    </p:spTree>
    <p:extLst>
      <p:ext uri="{BB962C8B-B14F-4D97-AF65-F5344CB8AC3E}">
        <p14:creationId xmlns:p14="http://schemas.microsoft.com/office/powerpoint/2010/main" val="308957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4</a:t>
            </a:fld>
            <a:endParaRPr lang="zh-CN" altLang="en-US"/>
          </a:p>
        </p:txBody>
      </p:sp>
    </p:spTree>
    <p:extLst>
      <p:ext uri="{BB962C8B-B14F-4D97-AF65-F5344CB8AC3E}">
        <p14:creationId xmlns:p14="http://schemas.microsoft.com/office/powerpoint/2010/main" val="15673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5</a:t>
            </a:fld>
            <a:endParaRPr lang="zh-CN" altLang="en-US"/>
          </a:p>
        </p:txBody>
      </p:sp>
    </p:spTree>
    <p:extLst>
      <p:ext uri="{BB962C8B-B14F-4D97-AF65-F5344CB8AC3E}">
        <p14:creationId xmlns:p14="http://schemas.microsoft.com/office/powerpoint/2010/main" val="41877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6</a:t>
            </a:fld>
            <a:endParaRPr lang="zh-CN" altLang="en-US"/>
          </a:p>
        </p:txBody>
      </p:sp>
    </p:spTree>
    <p:extLst>
      <p:ext uri="{BB962C8B-B14F-4D97-AF65-F5344CB8AC3E}">
        <p14:creationId xmlns:p14="http://schemas.microsoft.com/office/powerpoint/2010/main" val="2503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7</a:t>
            </a:fld>
            <a:endParaRPr lang="zh-CN" altLang="en-US"/>
          </a:p>
        </p:txBody>
      </p:sp>
    </p:spTree>
    <p:extLst>
      <p:ext uri="{BB962C8B-B14F-4D97-AF65-F5344CB8AC3E}">
        <p14:creationId xmlns:p14="http://schemas.microsoft.com/office/powerpoint/2010/main" val="171952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8</a:t>
            </a:fld>
            <a:endParaRPr lang="zh-CN" altLang="en-US"/>
          </a:p>
        </p:txBody>
      </p:sp>
    </p:spTree>
    <p:extLst>
      <p:ext uri="{BB962C8B-B14F-4D97-AF65-F5344CB8AC3E}">
        <p14:creationId xmlns:p14="http://schemas.microsoft.com/office/powerpoint/2010/main" val="154056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9</a:t>
            </a:fld>
            <a:endParaRPr lang="zh-CN" altLang="en-US"/>
          </a:p>
        </p:txBody>
      </p:sp>
    </p:spTree>
    <p:extLst>
      <p:ext uri="{BB962C8B-B14F-4D97-AF65-F5344CB8AC3E}">
        <p14:creationId xmlns:p14="http://schemas.microsoft.com/office/powerpoint/2010/main" val="11219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10</a:t>
            </a:fld>
            <a:endParaRPr lang="zh-CN" altLang="en-US"/>
          </a:p>
        </p:txBody>
      </p:sp>
    </p:spTree>
    <p:extLst>
      <p:ext uri="{BB962C8B-B14F-4D97-AF65-F5344CB8AC3E}">
        <p14:creationId xmlns:p14="http://schemas.microsoft.com/office/powerpoint/2010/main" val="2030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查询的关键字个数变化时</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12</a:t>
            </a:fld>
            <a:endParaRPr lang="zh-CN" altLang="en-US"/>
          </a:p>
        </p:txBody>
      </p:sp>
    </p:spTree>
    <p:extLst>
      <p:ext uri="{BB962C8B-B14F-4D97-AF65-F5344CB8AC3E}">
        <p14:creationId xmlns:p14="http://schemas.microsoft.com/office/powerpoint/2010/main" val="5899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D2913E-E55D-47C7-B123-978847E36064}"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1433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0BA72F-123A-4C20-9D93-B4F447A9F378}"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7128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F2EE8-412E-4947-A7DC-7074318CAC4B}"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19534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7957C6-A445-4D24-A53E-42BFB07A91B6}"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137009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28E9D19-BD6F-48D0-9125-A9C0A90C066F}" type="datetime1">
              <a:rPr lang="zh-CN" altLang="en-US" smtClean="0"/>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4560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32A9-CCE7-4E0D-B319-FE4256E93103}" type="datetime1">
              <a:rPr lang="zh-CN" altLang="en-US" smtClean="0"/>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14881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15035A-2191-4919-9F0E-5BC8FE841D11}" type="datetime1">
              <a:rPr lang="zh-CN" altLang="en-US" smtClean="0"/>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40024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2BF4A7-CFB5-4707-B712-F72BD84ACB82}" type="datetime1">
              <a:rPr lang="zh-CN" altLang="en-US" smtClean="0"/>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7048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3BD7C9-A900-408C-BF91-6ED57437CE08}" type="datetime1">
              <a:rPr lang="zh-CN" altLang="en-US" smtClean="0"/>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2440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BCAF9-6696-4692-92E0-72E6F45B7091}" type="datetime1">
              <a:rPr lang="zh-CN" altLang="en-US" smtClean="0"/>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34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2D1B30-583F-403B-BDF9-7257D2C1F23D}" type="datetime1">
              <a:rPr lang="zh-CN" altLang="en-US" smtClean="0"/>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9934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59632-1167-40DA-BD15-939C27C48F3C}" type="datetime1">
              <a:rPr lang="zh-CN" altLang="en-US" smtClean="0"/>
              <a:t>2016/12/16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5536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80.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830484" y="2543542"/>
            <a:ext cx="10531033" cy="1751062"/>
          </a:xfrm>
          <a:prstGeom prst="rect">
            <a:avLst/>
          </a:prstGeom>
        </p:spPr>
      </p:pic>
      <p:sp>
        <p:nvSpPr>
          <p:cNvPr id="5" name="矩形 4"/>
          <p:cNvSpPr/>
          <p:nvPr/>
        </p:nvSpPr>
        <p:spPr>
          <a:xfrm>
            <a:off x="1002170" y="1086363"/>
            <a:ext cx="10187661" cy="584775"/>
          </a:xfrm>
          <a:prstGeom prst="rect">
            <a:avLst/>
          </a:prstGeom>
        </p:spPr>
        <p:txBody>
          <a:bodyPr wrap="none">
            <a:spAutoFit/>
          </a:bodyPr>
          <a:lstStyle/>
          <a:p>
            <a:pPr algn="ctr"/>
            <a:r>
              <a:rPr lang="zh-CN" altLang="en-US" sz="3200" dirty="0" smtClean="0">
                <a:latin typeface="微软雅黑" panose="020B0503020204020204" pitchFamily="34" charset="-122"/>
                <a:ea typeface="微软雅黑" panose="020B0503020204020204" pitchFamily="34" charset="-122"/>
              </a:rPr>
              <a:t>Efficient and Progressive Group Steiner Tree Search</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35113" y="4868472"/>
            <a:ext cx="2536166" cy="1077218"/>
          </a:xfrm>
          <a:prstGeom prst="rect">
            <a:avLst/>
          </a:prstGeom>
          <a:noFill/>
        </p:spPr>
        <p:txBody>
          <a:bodyPr wrap="square" rtlCol="0">
            <a:spAutoFit/>
          </a:bodyPr>
          <a:lstStyle/>
          <a:p>
            <a:pPr algn="ctr">
              <a:spcAft>
                <a:spcPts val="600"/>
              </a:spcAft>
            </a:pPr>
            <a:r>
              <a:rPr lang="en-US" altLang="zh-CN" i="1" dirty="0" smtClean="0">
                <a:latin typeface="微软雅黑" panose="020B0503020204020204" pitchFamily="34" charset="-122"/>
                <a:ea typeface="微软雅黑" panose="020B0503020204020204" pitchFamily="34" charset="-122"/>
              </a:rPr>
              <a:t>SIGMOD-2016</a:t>
            </a:r>
            <a:endParaRPr lang="en-US" altLang="zh-CN" i="1" dirty="0">
              <a:latin typeface="微软雅黑" panose="020B0503020204020204" pitchFamily="34" charset="-122"/>
              <a:ea typeface="微软雅黑" panose="020B0503020204020204" pitchFamily="34" charset="-122"/>
            </a:endParaRPr>
          </a:p>
          <a:p>
            <a:pPr algn="ctr">
              <a:spcAft>
                <a:spcPts val="600"/>
              </a:spcAft>
            </a:pPr>
            <a:r>
              <a:rPr lang="en-US" altLang="zh-CN" dirty="0">
                <a:latin typeface="微软雅黑" panose="020B0503020204020204" pitchFamily="34" charset="-122"/>
                <a:ea typeface="微软雅黑" panose="020B0503020204020204" pitchFamily="34" charset="-122"/>
              </a:rPr>
              <a:t>TianzhuWei</a:t>
            </a:r>
          </a:p>
          <a:p>
            <a:pPr algn="ctr">
              <a:spcAft>
                <a:spcPts val="600"/>
              </a:spcAft>
            </a:pPr>
            <a:r>
              <a:rPr lang="en-US" altLang="zh-CN" dirty="0" smtClean="0">
                <a:latin typeface="微软雅黑" panose="020B0503020204020204" pitchFamily="34" charset="-122"/>
                <a:ea typeface="微软雅黑" panose="020B0503020204020204" pitchFamily="34" charset="-122"/>
              </a:rPr>
              <a:t>2016/10/19</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15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fld id="{52F1CC4D-4CCE-4D2A-B22C-25A859CB1CDC}" type="slidenum">
              <a:rPr lang="zh-CN" altLang="en-US" smtClean="0"/>
              <a:pPr/>
              <a:t>10</a:t>
            </a:fld>
            <a:endParaRPr lang="zh-CN" altLang="en-US"/>
          </a:p>
        </p:txBody>
      </p:sp>
    </p:spTree>
    <p:extLst>
      <p:ext uri="{BB962C8B-B14F-4D97-AF65-F5344CB8AC3E}">
        <p14:creationId xmlns:p14="http://schemas.microsoft.com/office/powerpoint/2010/main" val="26187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矩形 96"/>
              <p:cNvSpPr/>
              <p:nvPr/>
            </p:nvSpPr>
            <p:spPr>
              <a:xfrm>
                <a:off x="4926197" y="237638"/>
                <a:ext cx="3424464" cy="969496"/>
              </a:xfrm>
              <a:prstGeom prst="rect">
                <a:avLst/>
              </a:prstGeom>
            </p:spPr>
            <p:txBody>
              <a:bodyPr wrap="none">
                <a:spAutoFit/>
              </a:bodyPr>
              <a:lstStyle/>
              <a:p>
                <a:pPr>
                  <a:lnSpc>
                    <a:spcPct val="150000"/>
                  </a:lnSpc>
                </a:pPr>
                <a:r>
                  <a:rPr lang="zh-CN" altLang="en-US" sz="2000" u="sng" dirty="0">
                    <a:solidFill>
                      <a:srgbClr val="FF0000"/>
                    </a:solidFill>
                    <a:latin typeface="微软雅黑" panose="020B0503020204020204" pitchFamily="34" charset="-122"/>
                    <a:ea typeface="微软雅黑" panose="020B0503020204020204" pitchFamily="34" charset="-122"/>
                  </a:rPr>
                  <a:t>label-enhanced </a:t>
                </a:r>
                <a:r>
                  <a:rPr lang="zh-CN" altLang="en-US" sz="2000" u="sng" dirty="0" smtClean="0">
                    <a:solidFill>
                      <a:srgbClr val="FF0000"/>
                    </a:solidFill>
                    <a:latin typeface="微软雅黑" panose="020B0503020204020204" pitchFamily="34" charset="-122"/>
                    <a:ea typeface="微软雅黑" panose="020B0503020204020204" pitchFamily="34" charset="-122"/>
                  </a:rPr>
                  <a:t>graph</a:t>
                </a:r>
                <a:endParaRPr lang="en-US" altLang="zh-CN" sz="2000"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Compute shortest path</a:t>
                </a:r>
                <a:r>
                  <a:rPr lang="en-US" altLang="zh-CN" dirty="0"/>
                  <a:t>(</a:t>
                </a:r>
                <a14:m>
                  <m:oMath xmlns:m="http://schemas.openxmlformats.org/officeDocument/2006/math">
                    <m:acc>
                      <m:accPr>
                        <m:chr m:val="̃"/>
                        <m:ctrlPr>
                          <a:rPr lang="zh-CN" altLang="en-US" i="1">
                            <a:latin typeface="Cambria Math" panose="02040503050406030204" pitchFamily="18" charset="0"/>
                          </a:rPr>
                        </m:ctrlPr>
                      </m:accPr>
                      <m:e>
                        <m:r>
                          <a:rPr lang="en-US" altLang="zh-CN">
                            <a:latin typeface="Cambria Math" panose="02040503050406030204" pitchFamily="18" charset="0"/>
                          </a:rPr>
                          <m:t>𝑣𝑝</m:t>
                        </m:r>
                      </m:e>
                    </m:acc>
                  </m:oMath>
                </a14:m>
                <a:r>
                  <a:rPr lang="en-US" altLang="zh-CN" dirty="0"/>
                  <a:t>1,v)</a:t>
                </a:r>
                <a:endParaRPr lang="zh-CN" altLang="en-US" dirty="0"/>
              </a:p>
            </p:txBody>
          </p:sp>
        </mc:Choice>
        <mc:Fallback xmlns="">
          <p:sp>
            <p:nvSpPr>
              <p:cNvPr id="97" name="矩形 96"/>
              <p:cNvSpPr>
                <a:spLocks noRot="1" noChangeAspect="1" noMove="1" noResize="1" noEditPoints="1" noAdjustHandles="1" noChangeArrowheads="1" noChangeShapeType="1" noTextEdit="1"/>
              </p:cNvSpPr>
              <p:nvPr/>
            </p:nvSpPr>
            <p:spPr>
              <a:xfrm>
                <a:off x="4926197" y="237638"/>
                <a:ext cx="3424464" cy="969496"/>
              </a:xfrm>
              <a:prstGeom prst="rect">
                <a:avLst/>
              </a:prstGeom>
              <a:blipFill rotWithShape="0">
                <a:blip r:embed="rId8"/>
                <a:stretch>
                  <a:fillRect l="-1779" r="-6940"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xmlns="">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9"/>
                <a:stretch>
                  <a:fillRect l="-1000" t="-4819" r="-1900"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10"/>
                <a:stretch>
                  <a:fillRect l="-2003" t="-10526" r="-133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xmlns="">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11"/>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xmlns:a14="http://schemas.microsoft.com/office/drawing/2010/main">
            <mc:Choice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xmlns="">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2"/>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xmlns:a14="http://schemas.microsoft.com/office/drawing/2010/main">
            <mc:Choice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3"/>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xmlns="">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47" name="灯片编号占位符 46"/>
          <p:cNvSpPr>
            <a:spLocks noGrp="1"/>
          </p:cNvSpPr>
          <p:nvPr>
            <p:ph type="sldNum" sz="quarter" idx="12"/>
          </p:nvPr>
        </p:nvSpPr>
        <p:spPr/>
        <p:txBody>
          <a:bodyPr/>
          <a:lstStyle/>
          <a:p>
            <a:fld id="{52F1CC4D-4CCE-4D2A-B22C-25A859CB1CDC}" type="slidenum">
              <a:rPr lang="zh-CN" altLang="en-US" smtClean="0"/>
              <a:pPr/>
              <a:t>11</a:t>
            </a:fld>
            <a:endParaRPr lang="zh-CN" altLang="en-US"/>
          </a:p>
        </p:txBody>
      </p:sp>
      <p:sp>
        <p:nvSpPr>
          <p:cNvPr id="63" name="任意多边形 62"/>
          <p:cNvSpPr/>
          <p:nvPr/>
        </p:nvSpPr>
        <p:spPr>
          <a:xfrm>
            <a:off x="8675914" y="729343"/>
            <a:ext cx="2199906" cy="3298371"/>
          </a:xfrm>
          <a:custGeom>
            <a:avLst/>
            <a:gdLst>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99906" h="3298371">
                <a:moveTo>
                  <a:pt x="163286" y="3222171"/>
                </a:moveTo>
                <a:cubicBezTo>
                  <a:pt x="190074" y="3141805"/>
                  <a:pt x="188672" y="3130267"/>
                  <a:pt x="250372" y="3048000"/>
                </a:cubicBezTo>
                <a:cubicBezTo>
                  <a:pt x="278447" y="3010566"/>
                  <a:pt x="287722" y="3003609"/>
                  <a:pt x="304800" y="2960914"/>
                </a:cubicBezTo>
                <a:cubicBezTo>
                  <a:pt x="313323" y="2939606"/>
                  <a:pt x="317532" y="2916693"/>
                  <a:pt x="326572" y="2895600"/>
                </a:cubicBezTo>
                <a:cubicBezTo>
                  <a:pt x="339357" y="2865769"/>
                  <a:pt x="355601" y="2837543"/>
                  <a:pt x="370115" y="2808514"/>
                </a:cubicBezTo>
                <a:cubicBezTo>
                  <a:pt x="377372" y="2794000"/>
                  <a:pt x="383537" y="2778886"/>
                  <a:pt x="391886" y="2764971"/>
                </a:cubicBezTo>
                <a:cubicBezTo>
                  <a:pt x="402772" y="2746828"/>
                  <a:pt x="416209" y="2729990"/>
                  <a:pt x="424543" y="2710543"/>
                </a:cubicBezTo>
                <a:cubicBezTo>
                  <a:pt x="438103" y="2678902"/>
                  <a:pt x="441805" y="2643360"/>
                  <a:pt x="457200" y="2612571"/>
                </a:cubicBezTo>
                <a:lnTo>
                  <a:pt x="478972" y="2569028"/>
                </a:lnTo>
                <a:cubicBezTo>
                  <a:pt x="482600" y="2550885"/>
                  <a:pt x="484006" y="2532152"/>
                  <a:pt x="489857" y="2514600"/>
                </a:cubicBezTo>
                <a:cubicBezTo>
                  <a:pt x="494989" y="2499205"/>
                  <a:pt x="506966" y="2486600"/>
                  <a:pt x="511629" y="2471057"/>
                </a:cubicBezTo>
                <a:cubicBezTo>
                  <a:pt x="517971" y="2449916"/>
                  <a:pt x="517727" y="2427289"/>
                  <a:pt x="522515" y="2405743"/>
                </a:cubicBezTo>
                <a:cubicBezTo>
                  <a:pt x="525004" y="2394542"/>
                  <a:pt x="529772" y="2383972"/>
                  <a:pt x="533400" y="2373086"/>
                </a:cubicBezTo>
                <a:cubicBezTo>
                  <a:pt x="537029" y="2217057"/>
                  <a:pt x="544286" y="2061071"/>
                  <a:pt x="544286" y="1905000"/>
                </a:cubicBezTo>
                <a:cubicBezTo>
                  <a:pt x="544286" y="1806961"/>
                  <a:pt x="542481" y="1708703"/>
                  <a:pt x="533400" y="1611086"/>
                </a:cubicBezTo>
                <a:cubicBezTo>
                  <a:pt x="522295" y="1491706"/>
                  <a:pt x="509406" y="1462901"/>
                  <a:pt x="478972" y="1371600"/>
                </a:cubicBezTo>
                <a:cubicBezTo>
                  <a:pt x="475343" y="1360714"/>
                  <a:pt x="474451" y="1348490"/>
                  <a:pt x="468086" y="1338943"/>
                </a:cubicBezTo>
                <a:cubicBezTo>
                  <a:pt x="460829" y="1328057"/>
                  <a:pt x="451628" y="1318241"/>
                  <a:pt x="446315" y="1306286"/>
                </a:cubicBezTo>
                <a:cubicBezTo>
                  <a:pt x="436994" y="1285315"/>
                  <a:pt x="430109" y="1263235"/>
                  <a:pt x="424543" y="1240971"/>
                </a:cubicBezTo>
                <a:cubicBezTo>
                  <a:pt x="420914" y="1226457"/>
                  <a:pt x="419550" y="1211179"/>
                  <a:pt x="413657" y="1197428"/>
                </a:cubicBezTo>
                <a:cubicBezTo>
                  <a:pt x="408503" y="1185403"/>
                  <a:pt x="397737" y="1176473"/>
                  <a:pt x="391886" y="1164771"/>
                </a:cubicBezTo>
                <a:cubicBezTo>
                  <a:pt x="330831" y="1042661"/>
                  <a:pt x="449824" y="1247111"/>
                  <a:pt x="359229" y="1088571"/>
                </a:cubicBezTo>
                <a:cubicBezTo>
                  <a:pt x="341651" y="1057809"/>
                  <a:pt x="277850" y="977389"/>
                  <a:pt x="272143" y="968828"/>
                </a:cubicBezTo>
                <a:cubicBezTo>
                  <a:pt x="240308" y="921075"/>
                  <a:pt x="258222" y="946637"/>
                  <a:pt x="217715" y="892628"/>
                </a:cubicBezTo>
                <a:cubicBezTo>
                  <a:pt x="214086" y="881742"/>
                  <a:pt x="213194" y="869518"/>
                  <a:pt x="206829" y="859971"/>
                </a:cubicBezTo>
                <a:cubicBezTo>
                  <a:pt x="183880" y="825548"/>
                  <a:pt x="149131" y="799004"/>
                  <a:pt x="130629" y="762000"/>
                </a:cubicBezTo>
                <a:cubicBezTo>
                  <a:pt x="123372" y="747486"/>
                  <a:pt x="116908" y="732546"/>
                  <a:pt x="108857" y="718457"/>
                </a:cubicBezTo>
                <a:cubicBezTo>
                  <a:pt x="102366" y="707098"/>
                  <a:pt x="92937" y="697502"/>
                  <a:pt x="87086" y="685800"/>
                </a:cubicBezTo>
                <a:cubicBezTo>
                  <a:pt x="81954" y="675537"/>
                  <a:pt x="81332" y="663406"/>
                  <a:pt x="76200" y="653143"/>
                </a:cubicBezTo>
                <a:cubicBezTo>
                  <a:pt x="66738" y="634219"/>
                  <a:pt x="53574" y="617343"/>
                  <a:pt x="43543" y="598714"/>
                </a:cubicBezTo>
                <a:cubicBezTo>
                  <a:pt x="28156" y="570138"/>
                  <a:pt x="0" y="511628"/>
                  <a:pt x="0" y="511628"/>
                </a:cubicBezTo>
                <a:cubicBezTo>
                  <a:pt x="26849" y="404236"/>
                  <a:pt x="-8936" y="515636"/>
                  <a:pt x="32657" y="446314"/>
                </a:cubicBezTo>
                <a:cubicBezTo>
                  <a:pt x="38561" y="436475"/>
                  <a:pt x="36658" y="422837"/>
                  <a:pt x="43543" y="413657"/>
                </a:cubicBezTo>
                <a:cubicBezTo>
                  <a:pt x="65847" y="383919"/>
                  <a:pt x="109233" y="348093"/>
                  <a:pt x="141515" y="326571"/>
                </a:cubicBezTo>
                <a:cubicBezTo>
                  <a:pt x="186321" y="296700"/>
                  <a:pt x="242724" y="260816"/>
                  <a:pt x="293915" y="239486"/>
                </a:cubicBezTo>
                <a:cubicBezTo>
                  <a:pt x="315099" y="230659"/>
                  <a:pt x="337458" y="224971"/>
                  <a:pt x="359229" y="217714"/>
                </a:cubicBezTo>
                <a:cubicBezTo>
                  <a:pt x="370115" y="214085"/>
                  <a:pt x="381623" y="211959"/>
                  <a:pt x="391886" y="206828"/>
                </a:cubicBezTo>
                <a:cubicBezTo>
                  <a:pt x="419410" y="193066"/>
                  <a:pt x="467074" y="170627"/>
                  <a:pt x="489857" y="152400"/>
                </a:cubicBezTo>
                <a:cubicBezTo>
                  <a:pt x="509893" y="136371"/>
                  <a:pt x="521337" y="109445"/>
                  <a:pt x="544286" y="97971"/>
                </a:cubicBezTo>
                <a:cubicBezTo>
                  <a:pt x="586813" y="76708"/>
                  <a:pt x="584581" y="80075"/>
                  <a:pt x="620486" y="54428"/>
                </a:cubicBezTo>
                <a:cubicBezTo>
                  <a:pt x="635249" y="43883"/>
                  <a:pt x="647801" y="29885"/>
                  <a:pt x="664029" y="21771"/>
                </a:cubicBezTo>
                <a:cubicBezTo>
                  <a:pt x="684555" y="11508"/>
                  <a:pt x="729343" y="0"/>
                  <a:pt x="729343" y="0"/>
                </a:cubicBezTo>
                <a:cubicBezTo>
                  <a:pt x="738179" y="803"/>
                  <a:pt x="846087" y="1397"/>
                  <a:pt x="881743" y="21771"/>
                </a:cubicBezTo>
                <a:cubicBezTo>
                  <a:pt x="897495" y="30772"/>
                  <a:pt x="909901" y="44812"/>
                  <a:pt x="925286" y="54428"/>
                </a:cubicBezTo>
                <a:cubicBezTo>
                  <a:pt x="939047" y="63029"/>
                  <a:pt x="954740" y="68149"/>
                  <a:pt x="968829" y="76200"/>
                </a:cubicBezTo>
                <a:cubicBezTo>
                  <a:pt x="980188" y="82691"/>
                  <a:pt x="990001" y="91706"/>
                  <a:pt x="1001486" y="97971"/>
                </a:cubicBezTo>
                <a:cubicBezTo>
                  <a:pt x="1029978" y="113512"/>
                  <a:pt x="1057783" y="131251"/>
                  <a:pt x="1088572" y="141514"/>
                </a:cubicBezTo>
                <a:cubicBezTo>
                  <a:pt x="1099458" y="145143"/>
                  <a:pt x="1111198" y="146827"/>
                  <a:pt x="1121229" y="152400"/>
                </a:cubicBezTo>
                <a:cubicBezTo>
                  <a:pt x="1158497" y="173105"/>
                  <a:pt x="1188906" y="203988"/>
                  <a:pt x="1230086" y="217714"/>
                </a:cubicBezTo>
                <a:cubicBezTo>
                  <a:pt x="1247639" y="223565"/>
                  <a:pt x="1266453" y="224586"/>
                  <a:pt x="1284515" y="228600"/>
                </a:cubicBezTo>
                <a:cubicBezTo>
                  <a:pt x="1299119" y="231846"/>
                  <a:pt x="1313543" y="235857"/>
                  <a:pt x="1328057" y="239486"/>
                </a:cubicBezTo>
                <a:cubicBezTo>
                  <a:pt x="1436536" y="320845"/>
                  <a:pt x="1300054" y="220817"/>
                  <a:pt x="1426029" y="304800"/>
                </a:cubicBezTo>
                <a:cubicBezTo>
                  <a:pt x="1441125" y="314864"/>
                  <a:pt x="1455058" y="326571"/>
                  <a:pt x="1469572" y="337457"/>
                </a:cubicBezTo>
                <a:cubicBezTo>
                  <a:pt x="1476829" y="348343"/>
                  <a:pt x="1483170" y="359898"/>
                  <a:pt x="1491343" y="370114"/>
                </a:cubicBezTo>
                <a:cubicBezTo>
                  <a:pt x="1497754" y="378128"/>
                  <a:pt x="1508023" y="382975"/>
                  <a:pt x="1513115" y="391886"/>
                </a:cubicBezTo>
                <a:cubicBezTo>
                  <a:pt x="1522810" y="408852"/>
                  <a:pt x="1525191" y="429348"/>
                  <a:pt x="1534886" y="446314"/>
                </a:cubicBezTo>
                <a:cubicBezTo>
                  <a:pt x="1580122" y="525479"/>
                  <a:pt x="1532844" y="398178"/>
                  <a:pt x="1578429" y="500743"/>
                </a:cubicBezTo>
                <a:cubicBezTo>
                  <a:pt x="1587750" y="521714"/>
                  <a:pt x="1600200" y="566057"/>
                  <a:pt x="1600200" y="566057"/>
                </a:cubicBezTo>
                <a:cubicBezTo>
                  <a:pt x="1596572" y="587828"/>
                  <a:pt x="1598279" y="611202"/>
                  <a:pt x="1589315" y="631371"/>
                </a:cubicBezTo>
                <a:cubicBezTo>
                  <a:pt x="1583063" y="645439"/>
                  <a:pt x="1568484" y="654172"/>
                  <a:pt x="1556657" y="664028"/>
                </a:cubicBezTo>
                <a:cubicBezTo>
                  <a:pt x="1522778" y="692260"/>
                  <a:pt x="1529110" y="681579"/>
                  <a:pt x="1491343" y="696686"/>
                </a:cubicBezTo>
                <a:cubicBezTo>
                  <a:pt x="1465685" y="706949"/>
                  <a:pt x="1440234" y="717763"/>
                  <a:pt x="1415143" y="729343"/>
                </a:cubicBezTo>
                <a:cubicBezTo>
                  <a:pt x="1393042" y="739543"/>
                  <a:pt x="1370082" y="748498"/>
                  <a:pt x="1349829" y="762000"/>
                </a:cubicBezTo>
                <a:cubicBezTo>
                  <a:pt x="1337020" y="770539"/>
                  <a:pt x="1329981" y="786118"/>
                  <a:pt x="1317172" y="794657"/>
                </a:cubicBezTo>
                <a:cubicBezTo>
                  <a:pt x="1307625" y="801022"/>
                  <a:pt x="1294778" y="800411"/>
                  <a:pt x="1284515" y="805543"/>
                </a:cubicBezTo>
                <a:cubicBezTo>
                  <a:pt x="1272813" y="811394"/>
                  <a:pt x="1262743" y="820057"/>
                  <a:pt x="1251857" y="827314"/>
                </a:cubicBezTo>
                <a:cubicBezTo>
                  <a:pt x="1209795" y="883397"/>
                  <a:pt x="1215064" y="872621"/>
                  <a:pt x="1175657" y="947057"/>
                </a:cubicBezTo>
                <a:cubicBezTo>
                  <a:pt x="1156676" y="982911"/>
                  <a:pt x="1121229" y="1055914"/>
                  <a:pt x="1121229" y="1055914"/>
                </a:cubicBezTo>
                <a:cubicBezTo>
                  <a:pt x="1117600" y="1074057"/>
                  <a:pt x="1113385" y="1092092"/>
                  <a:pt x="1110343" y="1110343"/>
                </a:cubicBezTo>
                <a:cubicBezTo>
                  <a:pt x="1106125" y="1135652"/>
                  <a:pt x="1104489" y="1161383"/>
                  <a:pt x="1099457" y="1186543"/>
                </a:cubicBezTo>
                <a:cubicBezTo>
                  <a:pt x="1093589" y="1215884"/>
                  <a:pt x="1084943" y="1244600"/>
                  <a:pt x="1077686" y="1273628"/>
                </a:cubicBezTo>
                <a:cubicBezTo>
                  <a:pt x="1038149" y="1629453"/>
                  <a:pt x="1051208" y="1475179"/>
                  <a:pt x="1077686" y="2198914"/>
                </a:cubicBezTo>
                <a:cubicBezTo>
                  <a:pt x="1078525" y="2221848"/>
                  <a:pt x="1093891" y="2241964"/>
                  <a:pt x="1099457" y="2264228"/>
                </a:cubicBezTo>
                <a:cubicBezTo>
                  <a:pt x="1113126" y="2318903"/>
                  <a:pt x="1105612" y="2293578"/>
                  <a:pt x="1121229" y="2340428"/>
                </a:cubicBezTo>
                <a:cubicBezTo>
                  <a:pt x="1145460" y="2485815"/>
                  <a:pt x="1132293" y="2428231"/>
                  <a:pt x="1153886" y="2514600"/>
                </a:cubicBezTo>
                <a:cubicBezTo>
                  <a:pt x="1137021" y="2666389"/>
                  <a:pt x="1163595" y="2675179"/>
                  <a:pt x="1099457" y="2764971"/>
                </a:cubicBezTo>
                <a:cubicBezTo>
                  <a:pt x="1093492" y="2773322"/>
                  <a:pt x="1084943" y="2779486"/>
                  <a:pt x="1077686" y="2786743"/>
                </a:cubicBezTo>
                <a:cubicBezTo>
                  <a:pt x="1070429" y="2804886"/>
                  <a:pt x="1062776" y="2822875"/>
                  <a:pt x="1055915" y="2841171"/>
                </a:cubicBezTo>
                <a:cubicBezTo>
                  <a:pt x="1051886" y="2851915"/>
                  <a:pt x="1050602" y="2863797"/>
                  <a:pt x="1045029" y="2873828"/>
                </a:cubicBezTo>
                <a:cubicBezTo>
                  <a:pt x="974688" y="3000442"/>
                  <a:pt x="1022099" y="2877304"/>
                  <a:pt x="979715" y="3004457"/>
                </a:cubicBezTo>
                <a:lnTo>
                  <a:pt x="957943" y="3069771"/>
                </a:lnTo>
                <a:lnTo>
                  <a:pt x="947057" y="3102428"/>
                </a:lnTo>
                <a:cubicBezTo>
                  <a:pt x="954314" y="3135085"/>
                  <a:pt x="946449" y="3175534"/>
                  <a:pt x="968829" y="3200400"/>
                </a:cubicBezTo>
                <a:cubicBezTo>
                  <a:pt x="985993" y="3219471"/>
                  <a:pt x="1019869" y="3206254"/>
                  <a:pt x="1045029" y="3211286"/>
                </a:cubicBezTo>
                <a:cubicBezTo>
                  <a:pt x="1056281" y="3213536"/>
                  <a:pt x="1066800" y="3218543"/>
                  <a:pt x="1077686" y="3222171"/>
                </a:cubicBezTo>
                <a:cubicBezTo>
                  <a:pt x="1154667" y="3273494"/>
                  <a:pt x="1059344" y="3209070"/>
                  <a:pt x="1153886" y="3276600"/>
                </a:cubicBezTo>
                <a:cubicBezTo>
                  <a:pt x="1164532" y="3284204"/>
                  <a:pt x="1175657" y="3291114"/>
                  <a:pt x="1186543" y="3298371"/>
                </a:cubicBezTo>
                <a:cubicBezTo>
                  <a:pt x="1317538" y="3281997"/>
                  <a:pt x="1358141" y="3313123"/>
                  <a:pt x="1426029" y="3211286"/>
                </a:cubicBezTo>
                <a:cubicBezTo>
                  <a:pt x="1460529" y="3159534"/>
                  <a:pt x="1443664" y="3191037"/>
                  <a:pt x="1469572" y="3113314"/>
                </a:cubicBezTo>
                <a:lnTo>
                  <a:pt x="1480457" y="3080657"/>
                </a:lnTo>
                <a:cubicBezTo>
                  <a:pt x="1484086" y="3055257"/>
                  <a:pt x="1483970" y="3029033"/>
                  <a:pt x="1491343" y="3004457"/>
                </a:cubicBezTo>
                <a:cubicBezTo>
                  <a:pt x="1495102" y="2991926"/>
                  <a:pt x="1506850" y="2983286"/>
                  <a:pt x="1513115" y="2971800"/>
                </a:cubicBezTo>
                <a:cubicBezTo>
                  <a:pt x="1528656" y="2943308"/>
                  <a:pt x="1542143" y="2913743"/>
                  <a:pt x="1556657" y="2884714"/>
                </a:cubicBezTo>
                <a:lnTo>
                  <a:pt x="1578429" y="2841171"/>
                </a:lnTo>
                <a:lnTo>
                  <a:pt x="1600200" y="2797628"/>
                </a:lnTo>
                <a:cubicBezTo>
                  <a:pt x="1609271" y="2779485"/>
                  <a:pt x="1625600" y="2750457"/>
                  <a:pt x="1632857" y="2732314"/>
                </a:cubicBezTo>
                <a:cubicBezTo>
                  <a:pt x="1640114" y="2714171"/>
                  <a:pt x="1646693" y="2695742"/>
                  <a:pt x="1654629" y="2677886"/>
                </a:cubicBezTo>
                <a:cubicBezTo>
                  <a:pt x="1661220" y="2663057"/>
                  <a:pt x="1670702" y="2649537"/>
                  <a:pt x="1676400" y="2634343"/>
                </a:cubicBezTo>
                <a:cubicBezTo>
                  <a:pt x="1681653" y="2620335"/>
                  <a:pt x="1682033" y="2604808"/>
                  <a:pt x="1687286" y="2590800"/>
                </a:cubicBezTo>
                <a:cubicBezTo>
                  <a:pt x="1699125" y="2559228"/>
                  <a:pt x="1712780" y="2541673"/>
                  <a:pt x="1730829" y="2514600"/>
                </a:cubicBezTo>
                <a:cubicBezTo>
                  <a:pt x="1738086" y="2492829"/>
                  <a:pt x="1746562" y="2471426"/>
                  <a:pt x="1752600" y="2449286"/>
                </a:cubicBezTo>
                <a:cubicBezTo>
                  <a:pt x="1757468" y="2431436"/>
                  <a:pt x="1759472" y="2412919"/>
                  <a:pt x="1763486" y="2394857"/>
                </a:cubicBezTo>
                <a:cubicBezTo>
                  <a:pt x="1771505" y="2358774"/>
                  <a:pt x="1782577" y="2319914"/>
                  <a:pt x="1796143" y="2286000"/>
                </a:cubicBezTo>
                <a:cubicBezTo>
                  <a:pt x="1803400" y="2267857"/>
                  <a:pt x="1811054" y="2249868"/>
                  <a:pt x="1817915" y="2231571"/>
                </a:cubicBezTo>
                <a:cubicBezTo>
                  <a:pt x="1821944" y="2220827"/>
                  <a:pt x="1822435" y="2208461"/>
                  <a:pt x="1828800" y="2198914"/>
                </a:cubicBezTo>
                <a:cubicBezTo>
                  <a:pt x="1837339" y="2186105"/>
                  <a:pt x="1850571" y="2177143"/>
                  <a:pt x="1861457" y="2166257"/>
                </a:cubicBezTo>
                <a:cubicBezTo>
                  <a:pt x="1883229" y="2177143"/>
                  <a:pt x="1907558" y="2183970"/>
                  <a:pt x="1926772" y="2198914"/>
                </a:cubicBezTo>
                <a:cubicBezTo>
                  <a:pt x="1941093" y="2210053"/>
                  <a:pt x="1947292" y="2228971"/>
                  <a:pt x="1959429" y="2242457"/>
                </a:cubicBezTo>
                <a:lnTo>
                  <a:pt x="2046515" y="2329543"/>
                </a:lnTo>
                <a:lnTo>
                  <a:pt x="2079172" y="2362200"/>
                </a:lnTo>
                <a:cubicBezTo>
                  <a:pt x="2103248" y="2386276"/>
                  <a:pt x="2114174" y="2401472"/>
                  <a:pt x="2144486" y="2416628"/>
                </a:cubicBezTo>
                <a:cubicBezTo>
                  <a:pt x="2154749" y="2421760"/>
                  <a:pt x="2166257" y="2423885"/>
                  <a:pt x="2177143" y="2427514"/>
                </a:cubicBezTo>
                <a:cubicBezTo>
                  <a:pt x="2201506" y="2658955"/>
                  <a:pt x="2208150" y="2621500"/>
                  <a:pt x="2188029" y="2862943"/>
                </a:cubicBezTo>
                <a:cubicBezTo>
                  <a:pt x="2187076" y="2874378"/>
                  <a:pt x="2181891" y="2885154"/>
                  <a:pt x="2177143" y="2895600"/>
                </a:cubicBezTo>
                <a:cubicBezTo>
                  <a:pt x="2163713" y="2925146"/>
                  <a:pt x="2143863" y="2951896"/>
                  <a:pt x="2133600" y="2982686"/>
                </a:cubicBezTo>
                <a:lnTo>
                  <a:pt x="2111829" y="3048000"/>
                </a:lnTo>
                <a:cubicBezTo>
                  <a:pt x="2108200" y="3058886"/>
                  <a:pt x="2103726" y="3069525"/>
                  <a:pt x="2100943" y="3080657"/>
                </a:cubicBezTo>
                <a:cubicBezTo>
                  <a:pt x="2097457" y="3094602"/>
                  <a:pt x="2086978" y="3141245"/>
                  <a:pt x="2079172" y="3156857"/>
                </a:cubicBezTo>
                <a:cubicBezTo>
                  <a:pt x="2073321" y="3168559"/>
                  <a:pt x="2064657" y="3178628"/>
                  <a:pt x="2057400" y="3189514"/>
                </a:cubicBezTo>
                <a:cubicBezTo>
                  <a:pt x="2053772" y="3200400"/>
                  <a:pt x="2041383" y="3211908"/>
                  <a:pt x="2046515" y="3222171"/>
                </a:cubicBezTo>
                <a:cubicBezTo>
                  <a:pt x="2051647" y="3232434"/>
                  <a:pt x="2079172" y="3233057"/>
                  <a:pt x="2079172" y="3233057"/>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13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63"/>
                                        </p:tgtEl>
                                      </p:cBhvr>
                                    </p:animEffect>
                                    <p:set>
                                      <p:cBhvr>
                                        <p:cTn id="53" dur="1" fill="hold">
                                          <p:stCondLst>
                                            <p:cond delay="499"/>
                                          </p:stCondLst>
                                        </p:cTn>
                                        <p:tgtEl>
                                          <p:spTgt spid="6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fade">
                                      <p:cBhvr>
                                        <p:cTn id="58" dur="500"/>
                                        <p:tgtEl>
                                          <p:spTgt spid="99"/>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362">
                                          <p:stCondLst>
                                            <p:cond delay="0"/>
                                          </p:stCondLst>
                                        </p:cTn>
                                        <p:tgtEl>
                                          <p:spTgt spid="61"/>
                                        </p:tgtEl>
                                      </p:cBhvr>
                                    </p:animEffect>
                                    <p:anim calcmode="lin" valueType="num">
                                      <p:cBhvr>
                                        <p:cTn id="64"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65"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66"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67"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68"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69" dur="16">
                                          <p:stCondLst>
                                            <p:cond delay="406"/>
                                          </p:stCondLst>
                                        </p:cTn>
                                        <p:tgtEl>
                                          <p:spTgt spid="61"/>
                                        </p:tgtEl>
                                      </p:cBhvr>
                                      <p:to x="100000" y="60000"/>
                                    </p:animScale>
                                    <p:animScale>
                                      <p:cBhvr>
                                        <p:cTn id="70" dur="104" decel="50000">
                                          <p:stCondLst>
                                            <p:cond delay="423"/>
                                          </p:stCondLst>
                                        </p:cTn>
                                        <p:tgtEl>
                                          <p:spTgt spid="61"/>
                                        </p:tgtEl>
                                      </p:cBhvr>
                                      <p:to x="100000" y="100000"/>
                                    </p:animScale>
                                    <p:animScale>
                                      <p:cBhvr>
                                        <p:cTn id="71" dur="16">
                                          <p:stCondLst>
                                            <p:cond delay="820"/>
                                          </p:stCondLst>
                                        </p:cTn>
                                        <p:tgtEl>
                                          <p:spTgt spid="61"/>
                                        </p:tgtEl>
                                      </p:cBhvr>
                                      <p:to x="100000" y="80000"/>
                                    </p:animScale>
                                    <p:animScale>
                                      <p:cBhvr>
                                        <p:cTn id="72" dur="104" decel="50000">
                                          <p:stCondLst>
                                            <p:cond delay="836"/>
                                          </p:stCondLst>
                                        </p:cTn>
                                        <p:tgtEl>
                                          <p:spTgt spid="61"/>
                                        </p:tgtEl>
                                      </p:cBhvr>
                                      <p:to x="100000" y="100000"/>
                                    </p:animScale>
                                    <p:animScale>
                                      <p:cBhvr>
                                        <p:cTn id="73" dur="16">
                                          <p:stCondLst>
                                            <p:cond delay="1026"/>
                                          </p:stCondLst>
                                        </p:cTn>
                                        <p:tgtEl>
                                          <p:spTgt spid="61"/>
                                        </p:tgtEl>
                                      </p:cBhvr>
                                      <p:to x="100000" y="90000"/>
                                    </p:animScale>
                                    <p:animScale>
                                      <p:cBhvr>
                                        <p:cTn id="74" dur="104" decel="50000">
                                          <p:stCondLst>
                                            <p:cond delay="1042"/>
                                          </p:stCondLst>
                                        </p:cTn>
                                        <p:tgtEl>
                                          <p:spTgt spid="61"/>
                                        </p:tgtEl>
                                      </p:cBhvr>
                                      <p:to x="100000" y="100000"/>
                                    </p:animScale>
                                    <p:animScale>
                                      <p:cBhvr>
                                        <p:cTn id="75" dur="16">
                                          <p:stCondLst>
                                            <p:cond delay="1130"/>
                                          </p:stCondLst>
                                        </p:cTn>
                                        <p:tgtEl>
                                          <p:spTgt spid="61"/>
                                        </p:tgtEl>
                                      </p:cBhvr>
                                      <p:to x="100000" y="95000"/>
                                    </p:animScale>
                                    <p:animScale>
                                      <p:cBhvr>
                                        <p:cTn id="76" dur="104" decel="50000">
                                          <p:stCondLst>
                                            <p:cond delay="1146"/>
                                          </p:stCondLst>
                                        </p:cTn>
                                        <p:tgtEl>
                                          <p:spTgt spid="61"/>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00">
                                            <p:txEl>
                                              <p:pRg st="0" end="0"/>
                                            </p:txEl>
                                          </p:spTgt>
                                        </p:tgtEl>
                                        <p:attrNameLst>
                                          <p:attrName>style.visibility</p:attrName>
                                        </p:attrNameLst>
                                      </p:cBhvr>
                                      <p:to>
                                        <p:strVal val="visible"/>
                                      </p:to>
                                    </p:set>
                                    <p:animEffect transition="in" filter="fade">
                                      <p:cBhvr>
                                        <p:cTn id="81" dur="750"/>
                                        <p:tgtEl>
                                          <p:spTgt spid="100">
                                            <p:txEl>
                                              <p:pRg st="0" end="0"/>
                                            </p:txEl>
                                          </p:spTgt>
                                        </p:tgtEl>
                                      </p:cBhvr>
                                    </p:animEffect>
                                    <p:anim calcmode="lin" valueType="num">
                                      <p:cBhvr>
                                        <p:cTn id="82"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83"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2"/>
                                        </p:tgtEl>
                                      </p:cBhvr>
                                    </p:animEffect>
                                    <p:set>
                                      <p:cBhvr>
                                        <p:cTn id="91" dur="1" fill="hold">
                                          <p:stCondLst>
                                            <p:cond delay="499"/>
                                          </p:stCondLst>
                                        </p:cTn>
                                        <p:tgtEl>
                                          <p:spTgt spid="62"/>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5"/>
                                        </p:tgtEl>
                                      </p:cBhvr>
                                    </p:animEffect>
                                    <p:set>
                                      <p:cBhvr>
                                        <p:cTn id="94" dur="1" fill="hold">
                                          <p:stCondLst>
                                            <p:cond delay="499"/>
                                          </p:stCondLst>
                                        </p:cTn>
                                        <p:tgtEl>
                                          <p:spTgt spid="65"/>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80"/>
                                        </p:tgtEl>
                                      </p:cBhvr>
                                    </p:animEffect>
                                    <p:set>
                                      <p:cBhvr>
                                        <p:cTn id="100" dur="1" fill="hold">
                                          <p:stCondLst>
                                            <p:cond delay="499"/>
                                          </p:stCondLst>
                                        </p:cTn>
                                        <p:tgtEl>
                                          <p:spTgt spid="8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P spid="63" grpId="0" animBg="1"/>
      <p:bldP spid="6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74691"/>
          <a:stretch/>
        </p:blipFill>
        <p:spPr>
          <a:xfrm>
            <a:off x="1162016" y="1475504"/>
            <a:ext cx="4461985" cy="3240000"/>
          </a:xfrm>
          <a:prstGeom prst="rect">
            <a:avLst/>
          </a:prstGeom>
        </p:spPr>
      </p:pic>
      <p:pic>
        <p:nvPicPr>
          <p:cNvPr id="96" name="图片 95"/>
          <p:cNvPicPr>
            <a:picLocks noChangeAspect="1"/>
          </p:cNvPicPr>
          <p:nvPr/>
        </p:nvPicPr>
        <p:blipFill rotWithShape="1">
          <a:blip r:embed="rId3">
            <a:clrChange>
              <a:clrFrom>
                <a:srgbClr val="FFFFFF"/>
              </a:clrFrom>
              <a:clrTo>
                <a:srgbClr val="FFFFFF">
                  <a:alpha val="0"/>
                </a:srgbClr>
              </a:clrTo>
            </a:clrChange>
          </a:blip>
          <a:srcRect l="25310" t="-3001" r="49381" b="1"/>
          <a:stretch/>
        </p:blipFill>
        <p:spPr>
          <a:xfrm>
            <a:off x="6781772" y="1378276"/>
            <a:ext cx="4461988" cy="3337228"/>
          </a:xfrm>
          <a:prstGeom prst="rect">
            <a:avLst/>
          </a:prstGeom>
        </p:spPr>
      </p:pic>
      <p:sp>
        <p:nvSpPr>
          <p:cNvPr id="12" name="矩形 11"/>
          <p:cNvSpPr/>
          <p:nvPr/>
        </p:nvSpPr>
        <p:spPr>
          <a:xfrm>
            <a:off x="1481286" y="5052025"/>
            <a:ext cx="1030942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Number of Labels </a:t>
            </a:r>
            <a:r>
              <a:rPr lang="zh-CN" altLang="en-US" dirty="0">
                <a:latin typeface="微软雅黑" panose="020B0503020204020204" pitchFamily="34" charset="-122"/>
                <a:ea typeface="微软雅黑" panose="020B0503020204020204" pitchFamily="34" charset="-122"/>
              </a:rPr>
              <a:t>(knum) on DBLP</a:t>
            </a:r>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12</a:t>
            </a:fld>
            <a:endParaRPr lang="zh-CN" altLang="en-US"/>
          </a:p>
        </p:txBody>
      </p:sp>
    </p:spTree>
    <p:extLst>
      <p:ext uri="{BB962C8B-B14F-4D97-AF65-F5344CB8AC3E}">
        <p14:creationId xmlns:p14="http://schemas.microsoft.com/office/powerpoint/2010/main" val="94363203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6000" y="5589000"/>
            <a:ext cx="990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Label Frequency</a:t>
            </a:r>
            <a:r>
              <a:rPr lang="zh-CN" altLang="en-US" dirty="0">
                <a:latin typeface="微软雅黑" panose="020B0503020204020204" pitchFamily="34" charset="-122"/>
                <a:ea typeface="微软雅黑" panose="020B0503020204020204" pitchFamily="34" charset="-122"/>
              </a:rPr>
              <a:t>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555756" y="1435748"/>
            <a:ext cx="4905180"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07337" y="1435748"/>
            <a:ext cx="4996800"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13</a:t>
            </a:fld>
            <a:endParaRPr lang="zh-CN" altLang="en-US"/>
          </a:p>
        </p:txBody>
      </p:sp>
    </p:spTree>
    <p:extLst>
      <p:ext uri="{BB962C8B-B14F-4D97-AF65-F5344CB8AC3E}">
        <p14:creationId xmlns:p14="http://schemas.microsoft.com/office/powerpoint/2010/main" val="41378009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540" y="5589000"/>
            <a:ext cx="9720000"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Memory </a:t>
            </a:r>
            <a:r>
              <a:rPr lang="zh-CN" altLang="en-US" dirty="0">
                <a:latin typeface="微软雅黑" panose="020B0503020204020204" pitchFamily="34" charset="-122"/>
                <a:ea typeface="微软雅黑" panose="020B0503020204020204" pitchFamily="34" charset="-122"/>
              </a:rPr>
              <a:t>Overhead vs. Approximation Ratio: Vary Number of </a:t>
            </a:r>
            <a:r>
              <a:rPr lang="zh-CN" altLang="en-US" dirty="0" smtClean="0">
                <a:latin typeface="微软雅黑" panose="020B0503020204020204" pitchFamily="34" charset="-122"/>
                <a:ea typeface="微软雅黑" panose="020B0503020204020204" pitchFamily="34" charset="-122"/>
              </a:rPr>
              <a:t>Labels (</a:t>
            </a:r>
            <a:r>
              <a:rPr lang="zh-CN" altLang="en-US" dirty="0">
                <a:latin typeface="微软雅黑" panose="020B0503020204020204" pitchFamily="34" charset="-122"/>
                <a:ea typeface="微软雅黑" panose="020B0503020204020204" pitchFamily="34" charset="-122"/>
              </a:rPr>
              <a:t>knum) on DBLP</a:t>
            </a: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57464" y="1432548"/>
            <a:ext cx="5122769" cy="3726563"/>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6276000" y="1497547"/>
            <a:ext cx="4818700" cy="3546563"/>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14</a:t>
            </a:fld>
            <a:endParaRPr lang="zh-CN" altLang="en-US"/>
          </a:p>
        </p:txBody>
      </p:sp>
    </p:spTree>
    <p:extLst>
      <p:ext uri="{BB962C8B-B14F-4D97-AF65-F5344CB8AC3E}">
        <p14:creationId xmlns:p14="http://schemas.microsoft.com/office/powerpoint/2010/main" val="4604071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243" y="5774600"/>
            <a:ext cx="9191514" cy="369332"/>
          </a:xfrm>
          <a:prstGeom prst="rect">
            <a:avLst/>
          </a:prstGeom>
        </p:spPr>
        <p:txBody>
          <a:bodyPr wrap="square">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 Overhead vs. Approximation Ratio: Vary Label Frequency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641661" y="1483228"/>
            <a:ext cx="4901087"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62260" y="1509732"/>
            <a:ext cx="4974724"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15</a:t>
            </a:fld>
            <a:endParaRPr lang="zh-CN" altLang="en-US"/>
          </a:p>
        </p:txBody>
      </p:sp>
    </p:spTree>
    <p:extLst>
      <p:ext uri="{BB962C8B-B14F-4D97-AF65-F5344CB8AC3E}">
        <p14:creationId xmlns:p14="http://schemas.microsoft.com/office/powerpoint/2010/main" val="28664490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6000" y="5164020"/>
            <a:ext cx="62967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Progressive Performance Testing (knum = 8; kwf = 400)</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323504" y="1449000"/>
            <a:ext cx="3642874" cy="28341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269575" y="1432330"/>
            <a:ext cx="3652849" cy="2850826"/>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8225621" y="1432330"/>
            <a:ext cx="3919840" cy="2908741"/>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矩形 1"/>
          <p:cNvSpPr/>
          <p:nvPr/>
        </p:nvSpPr>
        <p:spPr>
          <a:xfrm>
            <a:off x="3036000" y="630367"/>
            <a:ext cx="3482107"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LB</a:t>
            </a:r>
            <a:r>
              <a:rPr lang="zh-CN" altLang="en-US" dirty="0">
                <a:latin typeface="微软雅黑" panose="020B0503020204020204" pitchFamily="34" charset="-122"/>
                <a:ea typeface="微软雅黑" panose="020B0503020204020204" pitchFamily="34" charset="-122"/>
              </a:rPr>
              <a:t> denoted </a:t>
            </a:r>
            <a:r>
              <a:rPr lang="zh-CN" altLang="en-US" dirty="0" smtClean="0">
                <a:latin typeface="微软雅黑" panose="020B0503020204020204" pitchFamily="34" charset="-122"/>
                <a:ea typeface="微软雅黑" panose="020B0503020204020204" pitchFamily="34" charset="-122"/>
              </a:rPr>
              <a:t>the </a:t>
            </a:r>
            <a:r>
              <a:rPr lang="zh-CN" altLang="en-US" dirty="0">
                <a:latin typeface="微软雅黑" panose="020B0503020204020204" pitchFamily="34" charset="-122"/>
                <a:ea typeface="微软雅黑" panose="020B0503020204020204" pitchFamily="34" charset="-122"/>
              </a:rPr>
              <a:t>lower </a:t>
            </a:r>
            <a:r>
              <a:rPr lang="zh-CN" altLang="en-US" dirty="0" smtClean="0">
                <a:latin typeface="微软雅黑" panose="020B0503020204020204" pitchFamily="34" charset="-122"/>
                <a:ea typeface="微软雅黑" panose="020B0503020204020204" pitchFamily="34" charset="-122"/>
              </a:rPr>
              <a:t>bounds</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176000" y="630367"/>
            <a:ext cx="4680000" cy="369332"/>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UB</a:t>
            </a:r>
            <a:r>
              <a:rPr lang="zh-CN" altLang="en-US" dirty="0" smtClean="0"/>
              <a:t>  </a:t>
            </a:r>
            <a:r>
              <a:rPr lang="zh-CN" altLang="en-US" dirty="0">
                <a:latin typeface="微软雅黑" panose="020B0503020204020204" pitchFamily="34" charset="-122"/>
                <a:ea typeface="微软雅黑" panose="020B0503020204020204" pitchFamily="34" charset="-122"/>
              </a:rPr>
              <a:t>the weights of the feasible </a:t>
            </a:r>
            <a:r>
              <a:rPr lang="zh-CN" altLang="en-US" dirty="0" smtClean="0">
                <a:latin typeface="微软雅黑" panose="020B0503020204020204" pitchFamily="34" charset="-122"/>
                <a:ea typeface="微软雅黑" panose="020B0503020204020204" pitchFamily="34" charset="-122"/>
              </a:rPr>
              <a:t>solutions</a:t>
            </a:r>
            <a:endParaRPr lang="zh-CN" altLang="en-US" dirty="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16</a:t>
            </a:fld>
            <a:endParaRPr lang="zh-CN" altLang="en-US"/>
          </a:p>
        </p:txBody>
      </p:sp>
    </p:spTree>
    <p:extLst>
      <p:ext uri="{BB962C8B-B14F-4D97-AF65-F5344CB8AC3E}">
        <p14:creationId xmlns:p14="http://schemas.microsoft.com/office/powerpoint/2010/main" val="18008971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p:nvPr/>
        </p:nvSpPr>
        <p:spPr>
          <a:xfrm>
            <a:off x="351170" y="553423"/>
            <a:ext cx="1778051" cy="523220"/>
          </a:xfrm>
          <a:prstGeom prst="rect">
            <a:avLst/>
          </a:prstGeom>
        </p:spPr>
        <p:txBody>
          <a:bodyPr wrap="none">
            <a:spAutoFit/>
          </a:bodyPr>
          <a:lstStyle/>
          <a:p>
            <a:r>
              <a:rPr lang="en-US" altLang="zh-CN" sz="2800" dirty="0" smtClean="0"/>
              <a:t>Conclusion</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17</a:t>
            </a:fld>
            <a:endParaRPr lang="zh-CN" altLang="en-US"/>
          </a:p>
        </p:txBody>
      </p:sp>
      <p:sp>
        <p:nvSpPr>
          <p:cNvPr id="5" name="矩形 4"/>
          <p:cNvSpPr/>
          <p:nvPr/>
        </p:nvSpPr>
        <p:spPr>
          <a:xfrm>
            <a:off x="3712804" y="1269000"/>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6" name="矩形 5"/>
          <p:cNvSpPr/>
          <p:nvPr/>
        </p:nvSpPr>
        <p:spPr>
          <a:xfrm>
            <a:off x="4502603" y="2469000"/>
            <a:ext cx="260359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Basic algorithm</a:t>
            </a:r>
          </a:p>
        </p:txBody>
      </p:sp>
      <p:sp>
        <p:nvSpPr>
          <p:cNvPr id="7" name="标题"/>
          <p:cNvSpPr/>
          <p:nvPr/>
        </p:nvSpPr>
        <p:spPr>
          <a:xfrm>
            <a:off x="4194026" y="3669000"/>
            <a:ext cx="322075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The PrunedDP algorithm</a:t>
            </a:r>
            <a:endParaRPr lang="zh-CN" altLang="en-US" sz="2000" dirty="0">
              <a:latin typeface="微软雅黑" panose="020B0503020204020204" pitchFamily="34" charset="-122"/>
              <a:ea typeface="微软雅黑" panose="020B0503020204020204" pitchFamily="34" charset="-122"/>
            </a:endParaRPr>
          </a:p>
        </p:txBody>
      </p:sp>
      <p:sp>
        <p:nvSpPr>
          <p:cNvPr id="8" name="标题"/>
          <p:cNvSpPr/>
          <p:nvPr/>
        </p:nvSpPr>
        <p:spPr>
          <a:xfrm>
            <a:off x="4003268" y="4869000"/>
            <a:ext cx="360226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PrunedDP++ algorithm</a:t>
            </a:r>
          </a:p>
        </p:txBody>
      </p:sp>
      <p:sp>
        <p:nvSpPr>
          <p:cNvPr id="3" name="下箭头 2"/>
          <p:cNvSpPr/>
          <p:nvPr/>
        </p:nvSpPr>
        <p:spPr>
          <a:xfrm>
            <a:off x="5692804" y="1749165"/>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692804" y="2951908"/>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692804" y="4146422"/>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4102" y="2705724"/>
            <a:ext cx="3978128" cy="1569660"/>
          </a:xfrm>
          <a:prstGeom prst="rect">
            <a:avLst/>
          </a:prstGeom>
        </p:spPr>
        <p:txBody>
          <a:bodyPr wrap="square">
            <a:spAutoFit/>
          </a:bodyPr>
          <a:lstStyle/>
          <a:p>
            <a:r>
              <a:rPr lang="en-US" altLang="zh-C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9600" b="1" spc="600" dirty="0">
              <a:latin typeface="华文隶书" panose="02010800040101010101" pitchFamily="2" charset="-122"/>
              <a:ea typeface="华文隶书" panose="02010800040101010101" pitchFamily="2" charset="-122"/>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18</a:t>
            </a:fld>
            <a:endParaRPr lang="zh-CN" altLang="en-US"/>
          </a:p>
        </p:txBody>
      </p:sp>
    </p:spTree>
    <p:extLst>
      <p:ext uri="{BB962C8B-B14F-4D97-AF65-F5344CB8AC3E}">
        <p14:creationId xmlns:p14="http://schemas.microsoft.com/office/powerpoint/2010/main" val="13054523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6000" y="1809000"/>
            <a:ext cx="6105149" cy="3785652"/>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Exist Solution</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35264" y="644237"/>
            <a:ext cx="2366682"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2</a:t>
            </a:fld>
            <a:endParaRPr lang="zh-CN" altLang="en-US"/>
          </a:p>
        </p:txBody>
      </p:sp>
    </p:spTree>
    <p:extLst>
      <p:ext uri="{BB962C8B-B14F-4D97-AF65-F5344CB8AC3E}">
        <p14:creationId xmlns:p14="http://schemas.microsoft.com/office/powerpoint/2010/main" val="129641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 name="灯片编号占位符 13"/>
          <p:cNvSpPr>
            <a:spLocks noGrp="1"/>
          </p:cNvSpPr>
          <p:nvPr>
            <p:ph type="sldNum" sz="quarter" idx="12"/>
          </p:nvPr>
        </p:nvSpPr>
        <p:spPr/>
        <p:txBody>
          <a:bodyPr/>
          <a:lstStyle/>
          <a:p>
            <a:fld id="{52F1CC4D-4CCE-4D2A-B22C-25A859CB1CDC}" type="slidenum">
              <a:rPr lang="zh-CN" altLang="en-US" smtClean="0"/>
              <a:pPr/>
              <a:t>3</a:t>
            </a:fld>
            <a:endParaRPr lang="zh-CN" altLang="en-US"/>
          </a:p>
        </p:txBody>
      </p:sp>
      <p:sp>
        <p:nvSpPr>
          <p:cNvPr id="26" name="矩形 25"/>
          <p:cNvSpPr/>
          <p:nvPr/>
        </p:nvSpPr>
        <p:spPr>
          <a:xfrm>
            <a:off x="3717559" y="685044"/>
            <a:ext cx="230896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Group Steiner Tree </a:t>
            </a:r>
            <a:endParaRPr lang="zh-CN" altLang="en-US" dirty="0"/>
          </a:p>
        </p:txBody>
      </p:sp>
    </p:spTree>
    <p:extLst>
      <p:ext uri="{BB962C8B-B14F-4D97-AF65-F5344CB8AC3E}">
        <p14:creationId xmlns:p14="http://schemas.microsoft.com/office/powerpoint/2010/main" val="247882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655780" y="4210148"/>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066419" y="4160781"/>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2F1CC4D-4CCE-4D2A-B22C-25A859CB1CDC}" type="slidenum">
              <a:rPr lang="zh-CN" altLang="en-US" smtClean="0"/>
              <a:pPr/>
              <a:t>4</a:t>
            </a:fld>
            <a:endParaRPr lang="zh-CN" altLang="en-US"/>
          </a:p>
        </p:txBody>
      </p:sp>
    </p:spTree>
    <p:extLst>
      <p:ext uri="{BB962C8B-B14F-4D97-AF65-F5344CB8AC3E}">
        <p14:creationId xmlns:p14="http://schemas.microsoft.com/office/powerpoint/2010/main" val="53326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ipe(down)">
                                      <p:cBhvr>
                                        <p:cTn id="79" dur="500"/>
                                        <p:tgtEl>
                                          <p:spTgt spid="126"/>
                                        </p:tgtEl>
                                      </p:cBhvr>
                                    </p:animEffect>
                                  </p:childTnLst>
                                </p:cTn>
                              </p:par>
                              <p:par>
                                <p:cTn id="80" presetID="22" presetClass="entr" presetSubtype="4" fill="hold"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wipe(down)">
                                      <p:cBhvr>
                                        <p:cTn id="82" dur="500"/>
                                        <p:tgtEl>
                                          <p:spTgt spid="139"/>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
        <p:nvSpPr>
          <p:cNvPr id="40" name="灯片编号占位符 39"/>
          <p:cNvSpPr>
            <a:spLocks noGrp="1"/>
          </p:cNvSpPr>
          <p:nvPr>
            <p:ph type="sldNum" sz="quarter" idx="12"/>
          </p:nvPr>
        </p:nvSpPr>
        <p:spPr/>
        <p:txBody>
          <a:bodyPr/>
          <a:lstStyle/>
          <a:p>
            <a:fld id="{52F1CC4D-4CCE-4D2A-B22C-25A859CB1CDC}" type="slidenum">
              <a:rPr lang="zh-CN" altLang="en-US" smtClean="0"/>
              <a:pPr/>
              <a:t>5</a:t>
            </a:fld>
            <a:endParaRPr lang="zh-CN" altLang="en-US"/>
          </a:p>
        </p:txBody>
      </p:sp>
    </p:spTree>
    <p:extLst>
      <p:ext uri="{BB962C8B-B14F-4D97-AF65-F5344CB8AC3E}">
        <p14:creationId xmlns:p14="http://schemas.microsoft.com/office/powerpoint/2010/main" val="29031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105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6</a:t>
            </a:fld>
            <a:endParaRPr lang="zh-CN" altLang="en-US"/>
          </a:p>
        </p:txBody>
      </p:sp>
      <p:sp>
        <p:nvSpPr>
          <p:cNvPr id="6" name="矩形 5"/>
          <p:cNvSpPr/>
          <p:nvPr/>
        </p:nvSpPr>
        <p:spPr>
          <a:xfrm>
            <a:off x="361512" y="1539123"/>
            <a:ext cx="3601065" cy="10264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0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down)">
                                      <p:cBhvr>
                                        <p:cTn id="70" dur="500"/>
                                        <p:tgtEl>
                                          <p:spTgt spid="7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8"/>
                                        </p:tgtEl>
                                      </p:cBhvr>
                                    </p:animEffect>
                                    <p:set>
                                      <p:cBhvr>
                                        <p:cTn id="215" dur="1" fill="hold">
                                          <p:stCondLst>
                                            <p:cond delay="499"/>
                                          </p:stCondLst>
                                        </p:cTn>
                                        <p:tgtEl>
                                          <p:spTgt spid="128"/>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40"/>
                                        </p:tgtEl>
                                      </p:cBhvr>
                                    </p:animEffect>
                                    <p:set>
                                      <p:cBhvr>
                                        <p:cTn id="218" dur="1" fill="hold">
                                          <p:stCondLst>
                                            <p:cond delay="499"/>
                                          </p:stCondLst>
                                        </p:cTn>
                                        <p:tgtEl>
                                          <p:spTgt spid="14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73"/>
                                        </p:tgtEl>
                                      </p:cBhvr>
                                    </p:animEffect>
                                    <p:set>
                                      <p:cBhvr>
                                        <p:cTn id="227" dur="1" fill="hold">
                                          <p:stCondLst>
                                            <p:cond delay="499"/>
                                          </p:stCondLst>
                                        </p:cTn>
                                        <p:tgtEl>
                                          <p:spTgt spid="17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84"/>
                                        </p:tgtEl>
                                        <p:attrNameLst>
                                          <p:attrName>style.visibility</p:attrName>
                                        </p:attrNameLst>
                                      </p:cBhvr>
                                      <p:to>
                                        <p:strVal val="visible"/>
                                      </p:to>
                                    </p:set>
                                    <p:animEffect transition="in" filter="fade">
                                      <p:cBhvr>
                                        <p:cTn id="232" dur="500"/>
                                        <p:tgtEl>
                                          <p:spTgt spid="184"/>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86"/>
                                        </p:tgtEl>
                                        <p:attrNameLst>
                                          <p:attrName>style.visibility</p:attrName>
                                        </p:attrNameLst>
                                      </p:cBhvr>
                                      <p:to>
                                        <p:strVal val="visible"/>
                                      </p:to>
                                    </p:set>
                                    <p:animEffect transition="in" filter="fade">
                                      <p:cBhvr>
                                        <p:cTn id="237" dur="500"/>
                                        <p:tgtEl>
                                          <p:spTgt spid="18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250" accel="50000" decel="50000" autoRev="1" fill="hold">
                                          <p:stCondLst>
                                            <p:cond delay="0"/>
                                          </p:stCondLst>
                                        </p:cTn>
                                        <p:tgtEl>
                                          <p:spTgt spid="121">
                                            <p:txEl>
                                              <p:pRg st="0" end="0"/>
                                            </p:txEl>
                                          </p:spTgt>
                                        </p:tgtEl>
                                        <p:attrNameLst>
                                          <p:attrName>ppt_x</p:attrName>
                                          <p:attrName>ppt_y</p:attrName>
                                        </p:attrNameLst>
                                      </p:cBhvr>
                                    </p:animMotion>
                                    <p:animRot by="1500000">
                                      <p:cBhvr>
                                        <p:cTn id="242" dur="125" fill="hold">
                                          <p:stCondLst>
                                            <p:cond delay="0"/>
                                          </p:stCondLst>
                                        </p:cTn>
                                        <p:tgtEl>
                                          <p:spTgt spid="121">
                                            <p:txEl>
                                              <p:pRg st="0" end="0"/>
                                            </p:txEl>
                                          </p:spTgt>
                                        </p:tgtEl>
                                        <p:attrNameLst>
                                          <p:attrName>r</p:attrName>
                                        </p:attrNameLst>
                                      </p:cBhvr>
                                    </p:animRot>
                                    <p:animRot by="-1500000">
                                      <p:cBhvr>
                                        <p:cTn id="243" dur="125" fill="hold">
                                          <p:stCondLst>
                                            <p:cond delay="125"/>
                                          </p:stCondLst>
                                        </p:cTn>
                                        <p:tgtEl>
                                          <p:spTgt spid="121">
                                            <p:txEl>
                                              <p:pRg st="0" end="0"/>
                                            </p:txEl>
                                          </p:spTgt>
                                        </p:tgtEl>
                                        <p:attrNameLst>
                                          <p:attrName>r</p:attrName>
                                        </p:attrNameLst>
                                      </p:cBhvr>
                                    </p:animRot>
                                    <p:animRot by="-1500000">
                                      <p:cBhvr>
                                        <p:cTn id="244" dur="125" fill="hold">
                                          <p:stCondLst>
                                            <p:cond delay="250"/>
                                          </p:stCondLst>
                                        </p:cTn>
                                        <p:tgtEl>
                                          <p:spTgt spid="121">
                                            <p:txEl>
                                              <p:pRg st="0" end="0"/>
                                            </p:txEl>
                                          </p:spTgt>
                                        </p:tgtEl>
                                        <p:attrNameLst>
                                          <p:attrName>r</p:attrName>
                                        </p:attrNameLst>
                                      </p:cBhvr>
                                    </p:animRot>
                                    <p:animRot by="1500000">
                                      <p:cBhvr>
                                        <p:cTn id="245" dur="125" fill="hold">
                                          <p:stCondLst>
                                            <p:cond delay="375"/>
                                          </p:stCondLst>
                                        </p:cTn>
                                        <p:tgtEl>
                                          <p:spTgt spid="121">
                                            <p:txEl>
                                              <p:pRg st="0" end="0"/>
                                            </p:txEl>
                                          </p:spTgt>
                                        </p:tgtEl>
                                        <p:attrNameLst>
                                          <p:attrName>r</p:attrName>
                                        </p:attrNameLst>
                                      </p:cBhvr>
                                    </p:animRot>
                                  </p:childTnLst>
                                </p:cTn>
                              </p:par>
                              <p:par>
                                <p:cTn id="246" presetID="34" presetClass="emph" presetSubtype="0" fill="hold" grpId="1" nodeType="withEffect">
                                  <p:stCondLst>
                                    <p:cond delay="0"/>
                                  </p:stCondLst>
                                  <p:iterate type="lt">
                                    <p:tmPct val="10000"/>
                                  </p:iterate>
                                  <p:childTnLst>
                                    <p:animMotion origin="layout" path="M 0.0 0.0 L 0.0 -0.07213" pathEditMode="relative" ptsTypes="">
                                      <p:cBhvr>
                                        <p:cTn id="247" dur="250" accel="50000" decel="50000" autoRev="1" fill="hold">
                                          <p:stCondLst>
                                            <p:cond delay="0"/>
                                          </p:stCondLst>
                                        </p:cTn>
                                        <p:tgtEl>
                                          <p:spTgt spid="122">
                                            <p:txEl>
                                              <p:pRg st="0" end="0"/>
                                            </p:txEl>
                                          </p:spTgt>
                                        </p:tgtEl>
                                        <p:attrNameLst>
                                          <p:attrName>ppt_x</p:attrName>
                                          <p:attrName>ppt_y</p:attrName>
                                        </p:attrNameLst>
                                      </p:cBhvr>
                                    </p:animMotion>
                                    <p:animRot by="1500000">
                                      <p:cBhvr>
                                        <p:cTn id="248" dur="125" fill="hold">
                                          <p:stCondLst>
                                            <p:cond delay="0"/>
                                          </p:stCondLst>
                                        </p:cTn>
                                        <p:tgtEl>
                                          <p:spTgt spid="122">
                                            <p:txEl>
                                              <p:pRg st="0" end="0"/>
                                            </p:txEl>
                                          </p:spTgt>
                                        </p:tgtEl>
                                        <p:attrNameLst>
                                          <p:attrName>r</p:attrName>
                                        </p:attrNameLst>
                                      </p:cBhvr>
                                    </p:animRot>
                                    <p:animRot by="-1500000">
                                      <p:cBhvr>
                                        <p:cTn id="249" dur="125" fill="hold">
                                          <p:stCondLst>
                                            <p:cond delay="125"/>
                                          </p:stCondLst>
                                        </p:cTn>
                                        <p:tgtEl>
                                          <p:spTgt spid="122">
                                            <p:txEl>
                                              <p:pRg st="0" end="0"/>
                                            </p:txEl>
                                          </p:spTgt>
                                        </p:tgtEl>
                                        <p:attrNameLst>
                                          <p:attrName>r</p:attrName>
                                        </p:attrNameLst>
                                      </p:cBhvr>
                                    </p:animRot>
                                    <p:animRot by="-1500000">
                                      <p:cBhvr>
                                        <p:cTn id="250" dur="125" fill="hold">
                                          <p:stCondLst>
                                            <p:cond delay="250"/>
                                          </p:stCondLst>
                                        </p:cTn>
                                        <p:tgtEl>
                                          <p:spTgt spid="122">
                                            <p:txEl>
                                              <p:pRg st="0" end="0"/>
                                            </p:txEl>
                                          </p:spTgt>
                                        </p:tgtEl>
                                        <p:attrNameLst>
                                          <p:attrName>r</p:attrName>
                                        </p:attrNameLst>
                                      </p:cBhvr>
                                    </p:animRot>
                                    <p:animRot by="1500000">
                                      <p:cBhvr>
                                        <p:cTn id="251" dur="125" fill="hold">
                                          <p:stCondLst>
                                            <p:cond delay="375"/>
                                          </p:stCondLst>
                                        </p:cTn>
                                        <p:tgtEl>
                                          <p:spTgt spid="122">
                                            <p:txEl>
                                              <p:pRg st="0" end="0"/>
                                            </p:txEl>
                                          </p:spTgt>
                                        </p:tgtEl>
                                        <p:attrNameLst>
                                          <p:attrName>r</p:attrName>
                                        </p:attrNameLst>
                                      </p:cBhvr>
                                    </p:animRo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heel(1)">
                                      <p:cBhvr>
                                        <p:cTn id="25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
        <p:nvSpPr>
          <p:cNvPr id="6" name="灯片编号占位符 5"/>
          <p:cNvSpPr>
            <a:spLocks noGrp="1"/>
          </p:cNvSpPr>
          <p:nvPr>
            <p:ph type="sldNum" sz="quarter" idx="12"/>
          </p:nvPr>
        </p:nvSpPr>
        <p:spPr/>
        <p:txBody>
          <a:bodyPr/>
          <a:lstStyle/>
          <a:p>
            <a:fld id="{52F1CC4D-4CCE-4D2A-B22C-25A859CB1CDC}" type="slidenum">
              <a:rPr lang="zh-CN" altLang="en-US" smtClean="0"/>
              <a:pPr/>
              <a:t>7</a:t>
            </a:fld>
            <a:endParaRPr lang="zh-CN" altLang="en-US"/>
          </a:p>
        </p:txBody>
      </p:sp>
    </p:spTree>
    <p:extLst>
      <p:ext uri="{BB962C8B-B14F-4D97-AF65-F5344CB8AC3E}">
        <p14:creationId xmlns:p14="http://schemas.microsoft.com/office/powerpoint/2010/main" val="12583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743204" cy="1200329"/>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smtClean="0">
                    <a:solidFill>
                      <a:srgbClr val="FF0000"/>
                    </a:solidFill>
                  </a:rPr>
                  <a:t>× </a:t>
                </a:r>
                <a:r>
                  <a:rPr lang="zh-CN" altLang="en-US" sz="2400" b="1" dirty="0">
                    <a:solidFill>
                      <a:srgbClr val="FF0000"/>
                    </a:solidFill>
                  </a:rPr>
                  <a:t>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 </a:t>
                </a:r>
                <a:r>
                  <a:rPr lang="en-US" altLang="zh-CN" sz="2400" b="1" dirty="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smtClean="0">
                    <a:solidFill>
                      <a:srgbClr val="FF0000"/>
                    </a:solidFill>
                  </a:rPr>
                  <a:t>) &gt; </a:t>
                </a:r>
                <a:r>
                  <a:rPr lang="zh-CN" altLang="en-US" sz="2400" b="1" dirty="0" smtClean="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743204" cy="1200329"/>
              </a:xfrm>
              <a:prstGeom prst="rect">
                <a:avLst/>
              </a:prstGeom>
              <a:blipFill rotWithShape="0">
                <a:blip r:embed="rId6"/>
                <a:stretch>
                  <a:fillRect l="-2443" r="-1629"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52F1CC4D-4CCE-4D2A-B22C-25A859CB1CDC}" type="slidenum">
              <a:rPr lang="zh-CN" altLang="en-US" smtClean="0"/>
              <a:pPr/>
              <a:t>8</a:t>
            </a:fld>
            <a:endParaRPr lang="zh-CN" altLang="en-US"/>
          </a:p>
        </p:txBody>
      </p:sp>
    </p:spTree>
    <p:extLst>
      <p:ext uri="{BB962C8B-B14F-4D97-AF65-F5344CB8AC3E}">
        <p14:creationId xmlns:p14="http://schemas.microsoft.com/office/powerpoint/2010/main" val="40925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52F1CC4D-4CCE-4D2A-B22C-25A859CB1CDC}" type="slidenum">
              <a:rPr lang="zh-CN" altLang="en-US" smtClean="0"/>
              <a:pPr/>
              <a:t>9</a:t>
            </a:fld>
            <a:endParaRPr lang="zh-CN" altLang="en-US"/>
          </a:p>
        </p:txBody>
      </p:sp>
      <p:grpSp>
        <p:nvGrpSpPr>
          <p:cNvPr id="6" name="组合 5"/>
          <p:cNvGrpSpPr/>
          <p:nvPr/>
        </p:nvGrpSpPr>
        <p:grpSpPr>
          <a:xfrm>
            <a:off x="7590738" y="4534860"/>
            <a:ext cx="2934266" cy="1085081"/>
            <a:chOff x="7386997" y="4542186"/>
            <a:chExt cx="2934266" cy="1085081"/>
          </a:xfrm>
        </p:grpSpPr>
        <p:sp>
          <p:nvSpPr>
            <p:cNvPr id="27" name="矩形 26"/>
            <p:cNvSpPr/>
            <p:nvPr/>
          </p:nvSpPr>
          <p:spPr>
            <a:xfrm>
              <a:off x="7386997" y="4542186"/>
              <a:ext cx="284725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28" name="矩形 27"/>
                <p:cNvSpPr/>
                <p:nvPr/>
              </p:nvSpPr>
              <p:spPr>
                <a:xfrm>
                  <a:off x="7947432" y="5227157"/>
                  <a:ext cx="2373831"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000" b="1" i="1" baseline="-25000">
                              <a:latin typeface="Cambria Math" panose="02040503050406030204" pitchFamily="18" charset="0"/>
                            </a:rPr>
                          </m:ctrlPr>
                        </m:accPr>
                        <m:e>
                          <m:r>
                            <a:rPr lang="en-US" altLang="zh-CN" sz="2000" b="1" i="0" baseline="-25000" smtClean="0">
                              <a:latin typeface="Cambria Math" panose="02040503050406030204" pitchFamily="18" charset="0"/>
                            </a:rPr>
                            <m:t> </m:t>
                          </m:r>
                          <m:r>
                            <a:rPr lang="en-US" altLang="zh-CN" sz="2000" b="1" i="0" spc="-150" baseline="-25000" smtClean="0">
                              <a:latin typeface="Cambria Math" panose="02040503050406030204" pitchFamily="18" charset="0"/>
                            </a:rPr>
                            <m:t>𝐓</m:t>
                          </m:r>
                        </m:e>
                      </m:acc>
                    </m:oMath>
                  </a14:m>
                  <a:r>
                    <a:rPr lang="zh-CN" altLang="en-US" sz="2000" baseline="-25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(v,P) / </a:t>
                  </a:r>
                  <a14:m>
                    <m:oMath xmlns:m="http://schemas.openxmlformats.org/officeDocument/2006/math">
                      <m:r>
                        <a:rPr lang="en-US" altLang="zh-CN" sz="2000" i="1">
                          <a:latin typeface="Cambria Math" panose="02040503050406030204" pitchFamily="18" charset="0"/>
                        </a:rPr>
                        <m:t>𝑙𝑏</m:t>
                      </m:r>
                    </m:oMath>
                  </a14:m>
                  <a:r>
                    <a:rPr lang="en-US" altLang="zh-CN" sz="2000" dirty="0" smtClean="0">
                      <a:latin typeface="微软雅黑" panose="020B0503020204020204" pitchFamily="34" charset="-122"/>
                      <a:ea typeface="微软雅黑" panose="020B0503020204020204" pitchFamily="34" charset="-122"/>
                    </a:rPr>
                    <a:t> </a:t>
                  </a:r>
                  <a:endParaRPr lang="zh-CN" altLang="en-US" sz="2000" baseline="-25000"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7947432" y="5227157"/>
                  <a:ext cx="2373831" cy="400110"/>
                </a:xfrm>
                <a:prstGeom prst="rect">
                  <a:avLst/>
                </a:prstGeom>
                <a:blipFill rotWithShape="0">
                  <a:blip r:embed="rId9"/>
                  <a:stretch>
                    <a:fillRect l="-2564" t="-7576" b="-2575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230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fade">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750"/>
                                        <p:tgtEl>
                                          <p:spTgt spid="13">
                                            <p:txEl>
                                              <p:pRg st="1" end="1"/>
                                            </p:txEl>
                                          </p:spTgt>
                                        </p:tgtEl>
                                      </p:cBhvr>
                                    </p:animEffect>
                                    <p:anim calcmode="lin" valueType="num">
                                      <p:cBhvr>
                                        <p:cTn id="75"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6"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750"/>
                                        <p:tgtEl>
                                          <p:spTgt spid="25"/>
                                        </p:tgtEl>
                                      </p:cBhvr>
                                    </p:animEffect>
                                    <p:anim calcmode="lin" valueType="num">
                                      <p:cBhvr>
                                        <p:cTn id="91" dur="750" fill="hold"/>
                                        <p:tgtEl>
                                          <p:spTgt spid="25"/>
                                        </p:tgtEl>
                                        <p:attrNameLst>
                                          <p:attrName>ppt_x</p:attrName>
                                        </p:attrNameLst>
                                      </p:cBhvr>
                                      <p:tavLst>
                                        <p:tav tm="0">
                                          <p:val>
                                            <p:strVal val="#ppt_x"/>
                                          </p:val>
                                        </p:tav>
                                        <p:tav tm="100000">
                                          <p:val>
                                            <p:strVal val="#ppt_x"/>
                                          </p:val>
                                        </p:tav>
                                      </p:tavLst>
                                    </p:anim>
                                    <p:anim calcmode="lin" valueType="num">
                                      <p:cBhvr>
                                        <p:cTn id="92" dur="750" fill="hold"/>
                                        <p:tgtEl>
                                          <p:spTgt spid="25"/>
                                        </p:tgtEl>
                                        <p:attrNameLst>
                                          <p:attrName>ppt_y</p:attrName>
                                        </p:attrNameLst>
                                      </p:cBhvr>
                                      <p:tavLst>
                                        <p:tav tm="0">
                                          <p:val>
                                            <p:strVal val="#ppt_y+.1"/>
                                          </p:val>
                                        </p:tav>
                                        <p:tav tm="100000">
                                          <p:val>
                                            <p:strVal val="#ppt_y"/>
                                          </p:val>
                                        </p:tav>
                                      </p:tavLst>
                                    </p:anim>
                                  </p:childTnLst>
                                </p:cTn>
                              </p:par>
                            </p:childTnLst>
                          </p:cTn>
                        </p:par>
                        <p:par>
                          <p:cTn id="93" fill="hold">
                            <p:stCondLst>
                              <p:cond delay="750"/>
                            </p:stCondLst>
                            <p:childTnLst>
                              <p:par>
                                <p:cTn id="94" presetID="42"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750"/>
                                        <p:tgtEl>
                                          <p:spTgt spid="24"/>
                                        </p:tgtEl>
                                      </p:cBhvr>
                                    </p:animEffect>
                                    <p:anim calcmode="lin" valueType="num">
                                      <p:cBhvr>
                                        <p:cTn id="97" dur="750" fill="hold"/>
                                        <p:tgtEl>
                                          <p:spTgt spid="24"/>
                                        </p:tgtEl>
                                        <p:attrNameLst>
                                          <p:attrName>ppt_x</p:attrName>
                                        </p:attrNameLst>
                                      </p:cBhvr>
                                      <p:tavLst>
                                        <p:tav tm="0">
                                          <p:val>
                                            <p:strVal val="#ppt_x"/>
                                          </p:val>
                                        </p:tav>
                                        <p:tav tm="100000">
                                          <p:val>
                                            <p:strVal val="#ppt_x"/>
                                          </p:val>
                                        </p:tav>
                                      </p:tavLst>
                                    </p:anim>
                                    <p:anim calcmode="lin" valueType="num">
                                      <p:cBhvr>
                                        <p:cTn id="98"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3">
                                            <p:txEl>
                                              <p:pRg st="2" end="2"/>
                                            </p:txEl>
                                          </p:spTgt>
                                        </p:tgtEl>
                                        <p:attrNameLst>
                                          <p:attrName>style.visibility</p:attrName>
                                        </p:attrNameLst>
                                      </p:cBhvr>
                                      <p:to>
                                        <p:strVal val="visible"/>
                                      </p:to>
                                    </p:set>
                                    <p:animEffect transition="in" filter="fade">
                                      <p:cBhvr>
                                        <p:cTn id="103" dur="750"/>
                                        <p:tgtEl>
                                          <p:spTgt spid="13">
                                            <p:txEl>
                                              <p:pRg st="2" end="2"/>
                                            </p:txEl>
                                          </p:spTgt>
                                        </p:tgtEl>
                                      </p:cBhvr>
                                    </p:animEffect>
                                    <p:anim calcmode="lin" valueType="num">
                                      <p:cBhvr>
                                        <p:cTn id="104"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5"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5782</TotalTime>
  <Words>1323</Words>
  <Application>Microsoft Office PowerPoint</Application>
  <PresentationFormat>宽屏</PresentationFormat>
  <Paragraphs>362</Paragraphs>
  <Slides>18</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1004</cp:revision>
  <dcterms:created xsi:type="dcterms:W3CDTF">2016-10-01T02:52:16Z</dcterms:created>
  <dcterms:modified xsi:type="dcterms:W3CDTF">2016-12-16T07:58:49Z</dcterms:modified>
</cp:coreProperties>
</file>