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6" r:id="rId9"/>
    <p:sldId id="264" r:id="rId10"/>
    <p:sldId id="265" r:id="rId11"/>
    <p:sldId id="267" r:id="rId12"/>
    <p:sldId id="268" r:id="rId13"/>
    <p:sldId id="279" r:id="rId14"/>
    <p:sldId id="270" r:id="rId15"/>
    <p:sldId id="269" r:id="rId16"/>
    <p:sldId id="271" r:id="rId17"/>
    <p:sldId id="276" r:id="rId18"/>
    <p:sldId id="272" r:id="rId19"/>
    <p:sldId id="273" r:id="rId20"/>
    <p:sldId id="277" r:id="rId21"/>
    <p:sldId id="278" r:id="rId22"/>
    <p:sldId id="274" r:id="rId23"/>
    <p:sldId id="27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71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tz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16041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7" autoAdjust="0"/>
    <p:restoredTop sz="85610" autoAdjust="0"/>
  </p:normalViewPr>
  <p:slideViewPr>
    <p:cSldViewPr snapToGrid="0" showGuides="1">
      <p:cViewPr varScale="1">
        <p:scale>
          <a:sx n="79" d="100"/>
          <a:sy n="79" d="100"/>
        </p:scale>
        <p:origin x="216" y="54"/>
      </p:cViewPr>
      <p:guideLst>
        <p:guide orient="horz" pos="4065"/>
        <p:guide pos="71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6E363-E6B3-49EC-99B9-D71939BAE8EA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C420D-8A95-4630-BF7A-52C82380C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450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D7B70-739F-46B8-8786-37DA01C23847}" type="datetimeFigureOut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F4EF-A403-442C-A4E6-B25DFCE33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39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Antoine Boutet</a:t>
            </a:r>
            <a:r>
              <a:rPr lang="zh-CN" altLang="en-US" sz="1200" dirty="0"/>
              <a:t>，</a:t>
            </a:r>
            <a:r>
              <a:rPr lang="zh-CN" altLang="en-US" dirty="0"/>
              <a:t>法国里昂大学，图像、信息学实验室，国家科学研究中心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sz="1200" dirty="0"/>
              <a:t>Anne-Marie Kermarrec  (INRIA)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French Institute for Research in Computer Science and Automation</a:t>
            </a:r>
            <a:r>
              <a:rPr lang="zh-CN" altLang="en-US" sz="1200" dirty="0"/>
              <a:t>法</a:t>
            </a:r>
            <a:r>
              <a:rPr lang="zh-CN" altLang="en-US" sz="1200" dirty="0" smtClean="0"/>
              <a:t>国计算科学与</a:t>
            </a:r>
            <a:r>
              <a:rPr lang="zh-CN" altLang="en-US" sz="1200" dirty="0"/>
              <a:t>自动化研究所</a:t>
            </a:r>
            <a:endParaRPr lang="en-US" altLang="zh-CN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altLang="zh-CN" sz="1200" dirty="0"/>
              <a:t>Nupur Mittal  </a:t>
            </a:r>
            <a:r>
              <a:rPr lang="zh-CN" altLang="en-US" sz="1200" dirty="0"/>
              <a:t>法国国家信息与自动化研究所</a:t>
            </a:r>
            <a:endParaRPr lang="en-US" altLang="zh-CN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altLang="zh-CN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altLang="zh-CN" sz="1200" dirty="0"/>
              <a:t>Francois Taiani</a:t>
            </a:r>
            <a:r>
              <a:rPr lang="zh-CN" altLang="en-US" dirty="0"/>
              <a:t> 雷恩第一大学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9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1" dirty="0" smtClean="0">
                    <a:solidFill>
                      <a:srgbClr val="FF0000"/>
                    </a:solidFill>
                  </a:rPr>
                  <a:t>ratings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number of ratings (i.e., the number of weighted edges in the user-item bipartite graph)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完全有向图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1" dirty="0" smtClean="0">
                    <a:solidFill>
                      <a:srgbClr val="FF0000"/>
                    </a:solidFill>
                  </a:rPr>
                  <a:t>ratings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number of ratings (i.e., the number of weighted edges in the user-item bipartite graph)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完全有向图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density =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|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|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i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÷</a:t>
                </a:r>
                <a:r>
                  <a:rPr lang="en-US" altLang="zh-CN" b="0" i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|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U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|</a:t>
                </a:r>
                <a:r>
                  <a:rPr lang="en-US" altLang="zh-CN" i="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| </a:t>
                </a:r>
                <a:r>
                  <a:rPr lang="zh-CN" altLang="en-US" i="1" dirty="0" smtClean="0">
                    <a:solidFill>
                      <a:srgbClr val="FF0000"/>
                    </a:solidFill>
                  </a:rPr>
                  <a:t>I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|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)</a:t>
                </a:r>
                <a:endParaRPr lang="zh-CN" altLang="en-US" dirty="0">
                  <a:solidFill>
                    <a:srgbClr val="FF0000"/>
                  </a:solidFill>
                </a:endParaRPr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22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图二表示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第一行： 比</a:t>
            </a:r>
            <a:r>
              <a:rPr lang="en-US" altLang="zh-CN" baseline="0" dirty="0" smtClean="0"/>
              <a:t>NN</a:t>
            </a:r>
            <a:r>
              <a:rPr lang="zh-CN" altLang="en-US" baseline="0" dirty="0" smtClean="0"/>
              <a:t>方法快</a:t>
            </a:r>
            <a:r>
              <a:rPr lang="en-US" altLang="zh-CN" baseline="0" dirty="0" smtClean="0"/>
              <a:t>15.42</a:t>
            </a:r>
            <a:r>
              <a:rPr lang="zh-CN" altLang="en-US" baseline="0" dirty="0" smtClean="0"/>
              <a:t>倍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第二行： 比</a:t>
            </a:r>
            <a:r>
              <a:rPr lang="en-US" altLang="zh-CN" baseline="0" dirty="0" smtClean="0"/>
              <a:t>HyRec</a:t>
            </a:r>
            <a:r>
              <a:rPr lang="zh-CN" altLang="en-US" baseline="0" dirty="0" smtClean="0"/>
              <a:t>方法快</a:t>
            </a:r>
            <a:r>
              <a:rPr lang="en-US" altLang="zh-CN" baseline="0" dirty="0" smtClean="0"/>
              <a:t>12.51</a:t>
            </a:r>
            <a:r>
              <a:rPr lang="zh-CN" altLang="en-US" baseline="0" dirty="0" smtClean="0"/>
              <a:t>倍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第三行： 比两个个对比方法平均快</a:t>
            </a:r>
            <a:r>
              <a:rPr lang="en-US" altLang="zh-CN" baseline="0" dirty="0" smtClean="0"/>
              <a:t>13.97</a:t>
            </a:r>
            <a:r>
              <a:rPr lang="zh-CN" altLang="en-US" baseline="0" dirty="0" smtClean="0"/>
              <a:t>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Preprocessing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计算求解出</a:t>
            </a:r>
            <a:r>
              <a:rPr lang="en-US" altLang="zh-CN" baseline="0" dirty="0" smtClean="0"/>
              <a:t>RCS</a:t>
            </a:r>
            <a:r>
              <a:rPr lang="zh-CN" altLang="en-US" baseline="0" dirty="0" smtClean="0"/>
              <a:t>之前的所用时间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Candidate selection  </a:t>
            </a:r>
            <a:r>
              <a:rPr lang="zh-CN" altLang="en-US" baseline="0" dirty="0" smtClean="0"/>
              <a:t>利用</a:t>
            </a:r>
            <a:r>
              <a:rPr lang="en-US" altLang="zh-CN" baseline="0" dirty="0" smtClean="0"/>
              <a:t>RCS </a:t>
            </a:r>
            <a:r>
              <a:rPr lang="zh-CN" altLang="en-US" baseline="0" dirty="0" smtClean="0"/>
              <a:t>求得当前的邻居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Sililarity computation  </a:t>
            </a:r>
            <a:r>
              <a:rPr lang="zh-CN" altLang="en-US" baseline="0" dirty="0" smtClean="0"/>
              <a:t>计算两个用户（所有）之间的相似度所用时间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18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86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52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3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0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many discussions the directions of the edges are ignored and the NNG is defined as an ordinary (undirected) graph.</a:t>
            </a:r>
          </a:p>
          <a:p>
            <a:r>
              <a:rPr lang="en-US" altLang="zh-CN" dirty="0"/>
              <a:t>However, the nearest neighbor relation is not a symmetric one, i.e., p from the definition is not necessarily a nearest neighbor for q.</a:t>
            </a:r>
          </a:p>
          <a:p>
            <a:r>
              <a:rPr lang="zh-CN" altLang="en-US" dirty="0"/>
              <a:t>如果构建一个精确</a:t>
            </a:r>
            <a:r>
              <a:rPr lang="en-US" altLang="zh-CN" dirty="0"/>
              <a:t>KNN</a:t>
            </a:r>
            <a:r>
              <a:rPr lang="zh-CN" altLang="en-US" dirty="0"/>
              <a:t>图要  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  </a:t>
            </a:r>
            <a:r>
              <a:rPr lang="zh-CN" altLang="en-US" dirty="0"/>
              <a:t>时间太长</a:t>
            </a:r>
            <a:r>
              <a:rPr lang="en-US" altLang="zh-CN" dirty="0"/>
              <a:t>,</a:t>
            </a:r>
            <a:r>
              <a:rPr lang="zh-CN" altLang="en-US" dirty="0"/>
              <a:t>所以我们选择构建一个 </a:t>
            </a:r>
            <a:r>
              <a:rPr lang="zh-CN" altLang="en-US" dirty="0">
                <a:solidFill>
                  <a:srgbClr val="FF0000"/>
                </a:solidFill>
              </a:rPr>
              <a:t>近似</a:t>
            </a:r>
            <a:r>
              <a:rPr lang="en-US" altLang="zh-CN" dirty="0">
                <a:solidFill>
                  <a:srgbClr val="FF0000"/>
                </a:solidFill>
              </a:rPr>
              <a:t>KNN</a:t>
            </a:r>
            <a:r>
              <a:rPr lang="zh-CN" altLang="en-US" dirty="0">
                <a:solidFill>
                  <a:srgbClr val="FF0000"/>
                </a:solidFill>
              </a:rPr>
              <a:t>图 （</a:t>
            </a:r>
            <a:r>
              <a:rPr lang="en-US" altLang="zh-CN" dirty="0">
                <a:solidFill>
                  <a:srgbClr val="FF0000"/>
                </a:solidFill>
              </a:rPr>
              <a:t> Approximate-Nearest-Neighbor graph </a:t>
            </a:r>
            <a:r>
              <a:rPr lang="zh-CN" altLang="en-US" dirty="0">
                <a:solidFill>
                  <a:srgbClr val="FF0000"/>
                </a:solidFill>
              </a:rPr>
              <a:t>）接下来我们讨论的就是如何创建一个</a:t>
            </a:r>
            <a:r>
              <a:rPr lang="en-US" altLang="zh-CN" dirty="0">
                <a:solidFill>
                  <a:srgbClr val="FF0000"/>
                </a:solidFill>
              </a:rPr>
              <a:t>ANN</a:t>
            </a:r>
            <a:r>
              <a:rPr lang="zh-CN" altLang="en-US" dirty="0">
                <a:solidFill>
                  <a:srgbClr val="FF0000"/>
                </a:solidFill>
              </a:rPr>
              <a:t>图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27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252525"/>
                </a:solidFill>
                <a:latin typeface="Calibri" panose="020F0502020204030204" pitchFamily="34" charset="0"/>
              </a:rPr>
              <a:t>If we can quantify different attributes of data objects, we can employ different similarity algorithms across those attributes that will yield similarity scores between the different data objects. </a:t>
            </a:r>
            <a:endParaRPr lang="zh-CN" altLang="en-US" sz="1200" dirty="0">
              <a:solidFill>
                <a:srgbClr val="252525"/>
              </a:solidFill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21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小型社交网络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计算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之间的相似性由</a:t>
            </a:r>
            <a:r>
              <a:rPr lang="zh-CN" altLang="en-US" baseline="0" dirty="0" smtClean="0"/>
              <a:t>  共同爱好的个数以及相连的接的 </a:t>
            </a:r>
            <a:r>
              <a:rPr lang="en-US" altLang="zh-CN" baseline="0" dirty="0" smtClean="0"/>
              <a:t>ratings </a:t>
            </a:r>
            <a:r>
              <a:rPr lang="zh-CN" altLang="en-US" baseline="0" dirty="0" smtClean="0"/>
              <a:t>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182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37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使用多重集来存储 </a:t>
            </a:r>
            <a:r>
              <a:rPr lang="en-US" altLang="zh-CN" dirty="0" smtClean="0"/>
              <a:t>RCS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RCS</a:t>
            </a:r>
            <a:r>
              <a:rPr lang="en-US" altLang="zh-CN" dirty="0" smtClean="0"/>
              <a:t> </a:t>
            </a:r>
            <a:r>
              <a:rPr lang="zh-CN" altLang="en-US" dirty="0" smtClean="0"/>
              <a:t>are ordered weighted sets that bring together users who share items, while counting how many items these users have in common.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043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任一集合任一空间</a:t>
            </a:r>
            <a:endParaRPr lang="en-US" altLang="zh-CN" dirty="0" smtClean="0"/>
          </a:p>
          <a:p>
            <a:r>
              <a:rPr lang="zh-CN" altLang="en-US" dirty="0" smtClean="0"/>
              <a:t>用一个最小堆（大小为 </a:t>
            </a:r>
            <a:r>
              <a:rPr lang="en-US" altLang="zh-CN" dirty="0" smtClean="0"/>
              <a:t>k </a:t>
            </a:r>
            <a:r>
              <a:rPr lang="zh-CN" altLang="en-US" dirty="0" smtClean="0"/>
              <a:t>）来保存当前邻居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16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dirty="0" smtClean="0"/>
                  <a:t>  值的设定是平衡</a:t>
                </a:r>
                <a:r>
                  <a:rPr lang="zh-CN" altLang="en-US" baseline="0" dirty="0" smtClean="0"/>
                  <a:t> 准确率  和  </a:t>
                </a:r>
                <a:r>
                  <a:rPr lang="en-US" altLang="zh-CN" baseline="0" dirty="0" smtClean="0"/>
                  <a:t>scanrate  </a:t>
                </a:r>
                <a:r>
                  <a:rPr lang="zh-CN" altLang="en-US" baseline="0" dirty="0" smtClean="0"/>
                  <a:t>的取舍</a:t>
                </a:r>
                <a:endParaRPr lang="en-US" altLang="zh-CN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The algorithm stops when the average number of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changes</a:t>
                </a:r>
                <a:r>
                  <a:rPr lang="zh-CN" altLang="en-US" dirty="0" smtClean="0"/>
                  <a:t> per user during an iteration has dropped below a predefined threshold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β</a:t>
                </a:r>
                <a:r>
                  <a:rPr lang="en-US" altLang="zh-CN" dirty="0" smtClean="0"/>
                  <a:t>.</a:t>
                </a:r>
                <a:endParaRPr lang="zh-CN" altLang="en-US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zh-CN" altLang="en-US" b="1" i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𝜷</a:t>
                </a:r>
                <a:r>
                  <a:rPr lang="zh-CN" altLang="en-US" dirty="0" smtClean="0"/>
                  <a:t>  值的设定是平衡</a:t>
                </a:r>
                <a:r>
                  <a:rPr lang="zh-CN" altLang="en-US" baseline="0" dirty="0" smtClean="0"/>
                  <a:t> 准确率  和  </a:t>
                </a:r>
                <a:r>
                  <a:rPr lang="en-US" altLang="zh-CN" baseline="0" dirty="0" smtClean="0"/>
                  <a:t>scanrate  </a:t>
                </a:r>
                <a:r>
                  <a:rPr lang="zh-CN" altLang="en-US" baseline="0" dirty="0" smtClean="0"/>
                  <a:t>的取舍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82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2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1A94E-29C3-454F-85BC-CA7BA10271F7}" type="datetime1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5C061-0F2E-446A-8BCB-2F286E750A5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67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6064-9E3E-4700-811A-4D057C7349A4}" type="datetime1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02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D57-18E4-49F0-8A78-C3C18D7DC728}" type="datetime1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0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399-92B4-4571-BDCB-27A5BFF08CB2}" type="datetime1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45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6F44-F764-4EE5-8535-B85AEF82D2B0}" type="datetime1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r>
              <a:rPr lang="en-US" altLang="zh-CN" dirty="0" smtClean="0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96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DD9F-B7BE-4320-A2BD-444FF0DF3FCC}" type="datetime1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2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3637-8107-4C9B-8F6B-04B5A708C9F2}" type="datetime1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7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22C7-AB31-4B8F-A8D6-D5ECA1AA8A06}" type="datetime1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7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656-1794-4DAC-ABC4-E978AD5F4875}" type="datetime1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337988-29AB-4999-BB53-BADEC9BDD233}" type="datetime1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21685F-CAB6-4DB2-B1E5-AC83AB7F86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90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90A1-A9A1-4D9F-93D6-B9ABA8E7D0F7}" type="datetime1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6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163BF-2C63-4F39-A5DD-CB3567EE2F63}" type="datetime1">
              <a:rPr lang="zh-CN" altLang="en-US" smtClean="0"/>
              <a:t>2016/8/20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1124" y="-119819"/>
            <a:ext cx="10349753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Being prepared in a sparse world : The case of KNN graph construction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3514" y="3080007"/>
            <a:ext cx="2955259" cy="1072893"/>
          </a:xfrm>
        </p:spPr>
        <p:txBody>
          <a:bodyPr>
            <a:noAutofit/>
          </a:bodyPr>
          <a:lstStyle/>
          <a:p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Antoine Boutet</a:t>
            </a:r>
          </a:p>
          <a:p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Lyon</a:t>
            </a:r>
          </a:p>
          <a:p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antoine.boutet@liris.cnrs.fr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3504214" y="3080007"/>
            <a:ext cx="3404155" cy="1072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Anne-Marie Kermarrec</a:t>
            </a:r>
          </a:p>
          <a:p>
            <a:r>
              <a:rPr lang="fr-FR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INRIA</a:t>
            </a:r>
          </a:p>
          <a:p>
            <a:r>
              <a:rPr lang="fr-FR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anne-marie.kermarrec@inria.fr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773503" y="3075824"/>
            <a:ext cx="2277834" cy="115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Nupur Mittal</a:t>
            </a:r>
          </a:p>
          <a:p>
            <a:r>
              <a:rPr lang="sv-SE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INRIA</a:t>
            </a:r>
          </a:p>
          <a:p>
            <a:r>
              <a:rPr lang="sv-SE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nupur.mittal@inria.fr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8426823" y="3080007"/>
            <a:ext cx="3765177" cy="1072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Francois Taiani</a:t>
            </a:r>
          </a:p>
          <a:p>
            <a:r>
              <a:rPr lang="sv-SE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Rennes 1</a:t>
            </a:r>
          </a:p>
          <a:p>
            <a:r>
              <a:rPr lang="sv-SE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francois.taiani@irisa.fr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41328" y="4833303"/>
            <a:ext cx="25361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2000" dirty="0"/>
              <a:t>ICDE-2016</a:t>
            </a:r>
          </a:p>
          <a:p>
            <a:pPr algn="ctr">
              <a:spcAft>
                <a:spcPts val="600"/>
              </a:spcAft>
            </a:pPr>
            <a:r>
              <a:rPr lang="en-US" altLang="zh-CN" sz="2000" dirty="0"/>
              <a:t>TianzhuWei</a:t>
            </a:r>
          </a:p>
          <a:p>
            <a:pPr algn="ctr">
              <a:spcAft>
                <a:spcPts val="600"/>
              </a:spcAft>
            </a:pPr>
            <a:r>
              <a:rPr lang="en-US" altLang="zh-CN" sz="2000" smtClean="0"/>
              <a:t>2016/8/20</a:t>
            </a:r>
            <a:endParaRPr lang="zh-CN" altLang="en-US" sz="20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579248" y="2851111"/>
            <a:ext cx="1" cy="1397480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835035" y="2851111"/>
            <a:ext cx="1" cy="1397480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051337" y="2851111"/>
            <a:ext cx="1" cy="1397480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85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0916" y="644538"/>
            <a:ext cx="335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4004" y="1413108"/>
            <a:ext cx="316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altLang="zh-CN" sz="2000" dirty="0"/>
              <a:t>Refinement Phase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774004" y="2340887"/>
            <a:ext cx="5390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Calibri" panose="020F0502020204030204" pitchFamily="34" charset="0"/>
              </a:rPr>
              <a:t>{(</a:t>
            </a:r>
            <a:r>
              <a:rPr lang="en-US" altLang="zh-CN" sz="2000" b="1" dirty="0">
                <a:latin typeface="Calibri" panose="020F0502020204030204" pitchFamily="34" charset="0"/>
              </a:rPr>
              <a:t>Bob,10</a:t>
            </a:r>
            <a:r>
              <a:rPr lang="en-US" altLang="zh-CN" sz="2000" b="1" dirty="0" smtClean="0">
                <a:latin typeface="Calibri" panose="020F0502020204030204" pitchFamily="34" charset="0"/>
              </a:rPr>
              <a:t>),(</a:t>
            </a:r>
            <a:r>
              <a:rPr lang="en-US" altLang="zh-CN" sz="2000" b="1" dirty="0">
                <a:latin typeface="Calibri" panose="020F0502020204030204" pitchFamily="34" charset="0"/>
              </a:rPr>
              <a:t>Carl,9),(Dave,8</a:t>
            </a:r>
            <a:r>
              <a:rPr lang="en-US" altLang="zh-CN" sz="2000" b="1" dirty="0" smtClean="0">
                <a:latin typeface="Calibri" panose="020F0502020204030204" pitchFamily="34" charset="0"/>
              </a:rPr>
              <a:t>) , (</a:t>
            </a:r>
            <a:r>
              <a:rPr lang="en-US" altLang="zh-CN" sz="2000" b="1" dirty="0">
                <a:latin typeface="Calibri" panose="020F0502020204030204" pitchFamily="34" charset="0"/>
              </a:rPr>
              <a:t>Xavier,6),(Yann,3),… }</a:t>
            </a:r>
            <a:endParaRPr lang="zh-CN" altLang="en-US" sz="2000" b="1" baseline="-25000" dirty="0">
              <a:latin typeface="Calibri" panose="020F050202020403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431203" y="416239"/>
            <a:ext cx="5455997" cy="4562173"/>
            <a:chOff x="6431203" y="225726"/>
            <a:chExt cx="5455997" cy="456217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937" t="3848" r="2333" b="14840"/>
            <a:stretch/>
          </p:blipFill>
          <p:spPr>
            <a:xfrm>
              <a:off x="6431203" y="633412"/>
              <a:ext cx="5455997" cy="415448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431203" y="225726"/>
              <a:ext cx="819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K = 3 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13893" y="4371053"/>
            <a:ext cx="627678" cy="821549"/>
            <a:chOff x="2288084" y="4276832"/>
            <a:chExt cx="627678" cy="8215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084" y="4276832"/>
              <a:ext cx="627678" cy="627678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311379" y="4821382"/>
              <a:ext cx="56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Alice</a:t>
              </a:r>
              <a:endParaRPr lang="zh-CN" altLang="en-US" sz="1200" b="1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41410" y="3240321"/>
            <a:ext cx="580890" cy="828476"/>
            <a:chOff x="2437831" y="3324332"/>
            <a:chExt cx="580890" cy="82847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53" y="3324332"/>
              <a:ext cx="561868" cy="56186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437831" y="3875809"/>
              <a:ext cx="56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Bob</a:t>
              </a:r>
              <a:endParaRPr lang="zh-CN" altLang="en-US" sz="1200" b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74004" y="3845013"/>
            <a:ext cx="580890" cy="828476"/>
            <a:chOff x="2437831" y="3324332"/>
            <a:chExt cx="580890" cy="828476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53" y="3324332"/>
              <a:ext cx="561868" cy="561868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2437831" y="3875809"/>
              <a:ext cx="56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Carl</a:t>
              </a:r>
              <a:endParaRPr lang="zh-CN" altLang="en-US" sz="1200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783808" y="3845013"/>
            <a:ext cx="580890" cy="828476"/>
            <a:chOff x="2437831" y="3324332"/>
            <a:chExt cx="580890" cy="828476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53" y="3324332"/>
              <a:ext cx="561868" cy="561868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2437831" y="3875809"/>
              <a:ext cx="56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Dave</a:t>
              </a:r>
              <a:endParaRPr lang="zh-CN" altLang="en-US" sz="1200" b="1" dirty="0"/>
            </a:p>
          </p:txBody>
        </p:sp>
      </p:grpSp>
      <p:cxnSp>
        <p:nvCxnSpPr>
          <p:cNvPr id="22" name="直接连接符 21"/>
          <p:cNvCxnSpPr>
            <a:stCxn id="14" idx="1"/>
            <a:endCxn id="18" idx="3"/>
          </p:cNvCxnSpPr>
          <p:nvPr/>
        </p:nvCxnSpPr>
        <p:spPr>
          <a:xfrm flipH="1" flipV="1">
            <a:off x="1343464" y="4534990"/>
            <a:ext cx="370429" cy="149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1" idx="1"/>
            <a:endCxn id="14" idx="3"/>
          </p:cNvCxnSpPr>
          <p:nvPr/>
        </p:nvCxnSpPr>
        <p:spPr>
          <a:xfrm flipH="1">
            <a:off x="2341571" y="4534990"/>
            <a:ext cx="442237" cy="149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5" idx="2"/>
            <a:endCxn id="14" idx="0"/>
          </p:cNvCxnSpPr>
          <p:nvPr/>
        </p:nvCxnSpPr>
        <p:spPr>
          <a:xfrm>
            <a:off x="2026140" y="4068797"/>
            <a:ext cx="1592" cy="302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74004" y="2005093"/>
            <a:ext cx="112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</a:rPr>
              <a:t>RCS</a:t>
            </a:r>
            <a:r>
              <a:rPr lang="en-US" altLang="zh-CN" b="1" baseline="-25000" dirty="0">
                <a:latin typeface="Calibri" panose="020F0502020204030204" pitchFamily="34" charset="0"/>
              </a:rPr>
              <a:t>Alice</a:t>
            </a:r>
            <a:r>
              <a:rPr lang="en-US" altLang="zh-CN" b="1" dirty="0">
                <a:latin typeface="Calibri" panose="020F0502020204030204" pitchFamily="34" charset="0"/>
              </a:rPr>
              <a:t>  = 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958822" y="2894885"/>
            <a:ext cx="2674620" cy="1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543820" y="885439"/>
            <a:ext cx="2977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γ 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generally use </a:t>
            </a:r>
            <a:r>
              <a:rPr lang="en-US" altLang="zh-CN" sz="2000" dirty="0" smtClean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2k</a:t>
            </a:r>
          </a:p>
        </p:txBody>
      </p:sp>
      <p:sp>
        <p:nvSpPr>
          <p:cNvPr id="46" name="椭圆 45"/>
          <p:cNvSpPr/>
          <p:nvPr/>
        </p:nvSpPr>
        <p:spPr>
          <a:xfrm>
            <a:off x="7206404" y="2291696"/>
            <a:ext cx="386504" cy="3865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0226054" y="995754"/>
            <a:ext cx="386504" cy="3865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2688841" y="5235478"/>
            <a:ext cx="580890" cy="828476"/>
            <a:chOff x="2437831" y="3324332"/>
            <a:chExt cx="580890" cy="828476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53" y="3324332"/>
              <a:ext cx="561868" cy="561868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2437831" y="3875809"/>
              <a:ext cx="56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Bob</a:t>
              </a:r>
              <a:endParaRPr lang="zh-CN" altLang="en-US" sz="1200" b="1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516940" y="5235478"/>
            <a:ext cx="580890" cy="828476"/>
            <a:chOff x="2437831" y="3324332"/>
            <a:chExt cx="580890" cy="828476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53" y="3324332"/>
              <a:ext cx="561868" cy="561868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2437831" y="3875809"/>
              <a:ext cx="56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Carl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345039" y="5235478"/>
            <a:ext cx="580890" cy="828476"/>
            <a:chOff x="2437831" y="3324332"/>
            <a:chExt cx="580890" cy="828476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853" y="3324332"/>
              <a:ext cx="561868" cy="561868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2437831" y="3875809"/>
              <a:ext cx="56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Dave</a:t>
              </a:r>
              <a:endParaRPr lang="zh-CN" altLang="en-US" sz="1200" b="1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173138" y="5203322"/>
            <a:ext cx="674560" cy="860632"/>
            <a:chOff x="5900299" y="5217913"/>
            <a:chExt cx="674560" cy="86063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301" y="5217913"/>
              <a:ext cx="674558" cy="674558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5900299" y="5801546"/>
              <a:ext cx="674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Xavier</a:t>
              </a:r>
              <a:endParaRPr lang="zh-CN" altLang="en-US" sz="1200" b="1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094908" y="5203321"/>
            <a:ext cx="674560" cy="860633"/>
            <a:chOff x="5900299" y="5217912"/>
            <a:chExt cx="674560" cy="860633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300" y="5217912"/>
              <a:ext cx="674559" cy="674559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5900299" y="5801546"/>
              <a:ext cx="674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Yann</a:t>
              </a:r>
              <a:endParaRPr lang="zh-CN" altLang="en-US" sz="1200" b="1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3792963" y="2458023"/>
            <a:ext cx="1951464" cy="386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3698825" y="2663486"/>
            <a:ext cx="2098285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677411" y="6114058"/>
            <a:ext cx="56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0.4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519085" y="6114058"/>
            <a:ext cx="56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0.9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354409" y="6114058"/>
            <a:ext cx="56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0.3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240533" y="6114058"/>
            <a:ext cx="56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0.6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145708" y="6114058"/>
            <a:ext cx="56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0.5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26542" y="5802316"/>
            <a:ext cx="246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Similarity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 with Alice :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455776" y="5024842"/>
            <a:ext cx="686900" cy="142834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160282" y="5021884"/>
            <a:ext cx="686900" cy="142834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088737" y="5021884"/>
            <a:ext cx="686900" cy="142834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0174284" y="2948974"/>
            <a:ext cx="386504" cy="3865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1740721" y="3183536"/>
            <a:ext cx="674560" cy="860632"/>
            <a:chOff x="5900299" y="5217913"/>
            <a:chExt cx="674560" cy="860632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301" y="5217913"/>
              <a:ext cx="674558" cy="674558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5900299" y="5801546"/>
              <a:ext cx="674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Xavier</a:t>
              </a:r>
              <a:endParaRPr lang="zh-CN" altLang="en-US" sz="1200" b="1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764329" y="3807391"/>
            <a:ext cx="674560" cy="860633"/>
            <a:chOff x="5900299" y="5217912"/>
            <a:chExt cx="674560" cy="860633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300" y="5217912"/>
              <a:ext cx="674559" cy="674559"/>
            </a:xfrm>
            <a:prstGeom prst="rect">
              <a:avLst/>
            </a:prstGeom>
          </p:spPr>
        </p:pic>
        <p:sp>
          <p:nvSpPr>
            <p:cNvPr id="63" name="文本框 62"/>
            <p:cNvSpPr txBox="1"/>
            <p:nvPr/>
          </p:nvSpPr>
          <p:spPr>
            <a:xfrm>
              <a:off x="5900299" y="5801546"/>
              <a:ext cx="674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Yann</a:t>
              </a:r>
              <a:endParaRPr lang="zh-CN" altLang="en-US" sz="1200" b="1" dirty="0"/>
            </a:p>
          </p:txBody>
        </p:sp>
      </p:grpSp>
      <p:sp>
        <p:nvSpPr>
          <p:cNvPr id="64" name="椭圆 63"/>
          <p:cNvSpPr/>
          <p:nvPr/>
        </p:nvSpPr>
        <p:spPr>
          <a:xfrm>
            <a:off x="8964457" y="4390591"/>
            <a:ext cx="386504" cy="3865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474" y="2919012"/>
            <a:ext cx="806518" cy="806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6940034" y="4997967"/>
                <a:ext cx="5139735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 smtClean="0">
                    <a:solidFill>
                      <a:schemeClr val="tx1"/>
                    </a:solidFill>
                  </a:rPr>
                  <a:t>Similarity Metrics: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b="1" dirty="0" smtClean="0">
                    <a:solidFill>
                      <a:schemeClr val="tx1"/>
                    </a:solidFill>
                  </a:rPr>
                  <a:t>A,B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(I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R) : </a:t>
                </a:r>
                <a:r>
                  <a:rPr lang="en-US" altLang="zh-CN" b="1" dirty="0" smtClean="0">
                    <a:solidFill>
                      <a:schemeClr val="tx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⋂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B =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altLang="zh-CN" b="1" dirty="0" smtClean="0">
                    <a:solidFill>
                      <a:schemeClr val="tx1"/>
                    </a:solidFill>
                  </a:rPr>
                  <a:t> =&gt; fsim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b="1" dirty="0" smtClean="0">
                    <a:solidFill>
                      <a:schemeClr val="tx1"/>
                    </a:solidFill>
                  </a:rPr>
                  <a:t>A,B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) = </a:t>
                </a:r>
                <a:r>
                  <a:rPr lang="en-US" altLang="zh-CN" b="1" dirty="0" smtClean="0">
                    <a:solidFill>
                      <a:schemeClr val="tx1"/>
                    </a:solidFill>
                  </a:rPr>
                  <a:t>0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A,B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(I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R) : A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⋂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B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=&gt; fsim (A,B)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b="1" dirty="0" smtClean="0">
                    <a:solidFill>
                      <a:schemeClr val="tx1"/>
                    </a:solidFill>
                  </a:rPr>
                  <a:t>0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034" y="4997967"/>
                <a:ext cx="5139735" cy="1338828"/>
              </a:xfrm>
              <a:prstGeom prst="rect">
                <a:avLst/>
              </a:prstGeom>
              <a:blipFill rotWithShape="0">
                <a:blip r:embed="rId8"/>
                <a:stretch>
                  <a:fillRect l="-948" b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4064612" y="3342676"/>
                <a:ext cx="10150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dirty="0">
                          <a:latin typeface="Calibri" panose="020F0502020204030204" pitchFamily="34" charset="0"/>
                        </a:rPr>
                        <m:t>changes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612" y="3342676"/>
                <a:ext cx="101502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10560788" y="6356350"/>
            <a:ext cx="793012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10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457878" y="1972675"/>
            <a:ext cx="3316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注</a:t>
            </a:r>
            <a:r>
              <a:rPr lang="zh-CN" altLang="en-US" sz="1400" b="1" dirty="0" smtClean="0"/>
              <a:t>意：除了第一遍时为用户赋予初值，其他遍数时不再赋值。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再注：当用户执行了取 </a:t>
            </a:r>
            <a:r>
              <a:rPr lang="en-US" altLang="zh-CN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γ </a:t>
            </a:r>
            <a:r>
              <a:rPr lang="zh-CN" altLang="en-US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元素之后，就为下一个元素执行 取 </a:t>
            </a:r>
            <a:r>
              <a:rPr lang="en-US" altLang="zh-CN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γ </a:t>
            </a:r>
            <a:r>
              <a:rPr lang="zh-CN" altLang="en-US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元素的操作，不是一个用户一直 </a:t>
            </a:r>
            <a:r>
              <a:rPr lang="en-US" altLang="zh-CN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γ </a:t>
            </a:r>
            <a:r>
              <a:rPr lang="zh-CN" altLang="en-US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取到</a:t>
            </a:r>
            <a:r>
              <a:rPr lang="en-US" altLang="zh-CN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changes </a:t>
            </a:r>
            <a:r>
              <a:rPr lang="zh-CN" altLang="en-US" sz="1400" b="1" dirty="0" smtClean="0">
                <a:solidFill>
                  <a:srgbClr val="FF0000"/>
                </a:solidFill>
                <a:latin typeface="Calibri" panose="020F0502020204030204" pitchFamily="34" charset="0"/>
                <a:ea typeface="Cambria Math" panose="02040503050406030204" pitchFamily="18" charset="0"/>
              </a:rPr>
              <a:t>改变</a:t>
            </a:r>
            <a:r>
              <a:rPr lang="zh-CN" altLang="en-US" sz="1400" b="1" dirty="0" smtClean="0"/>
              <a:t> 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2908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22222E-6 L 0.00091 -0.03472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75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3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8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50"/>
                            </p:stCondLst>
                            <p:childTnLst>
                              <p:par>
                                <p:cTn id="16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6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2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8" presetClass="emph" presetSubtype="0" repeatCount="2000" ac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000"/>
                            </p:stCondLst>
                            <p:childTnLst>
                              <p:par>
                                <p:cTn id="20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3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9" grpId="0"/>
      <p:bldP spid="45" grpId="0"/>
      <p:bldP spid="45" grpId="1"/>
      <p:bldP spid="46" grpId="0" animBg="1"/>
      <p:bldP spid="47" grpId="0" animBg="1"/>
      <p:bldP spid="25" grpId="0" animBg="1"/>
      <p:bldP spid="25" grpId="1" animBg="1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64" grpId="0" animBg="1"/>
      <p:bldP spid="65" grpId="0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7" t="3848" r="2333" b="14840"/>
          <a:stretch/>
        </p:blipFill>
        <p:spPr>
          <a:xfrm>
            <a:off x="6426364" y="829295"/>
            <a:ext cx="5455997" cy="415448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0916" y="644538"/>
            <a:ext cx="335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4004" y="1413108"/>
            <a:ext cx="316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US" altLang="zh-CN" sz="2000" dirty="0"/>
              <a:t>Refinement Phase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132578" y="2131922"/>
                <a:ext cx="2963537" cy="70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dirty="0">
                            <a:latin typeface="Calibri" panose="020F0502020204030204" pitchFamily="34" charset="0"/>
                          </a:rPr>
                          <m:t>changes</m:t>
                        </m:r>
                      </m:den>
                    </m:f>
                  </m:oMath>
                </a14:m>
                <a:r>
                  <a:rPr lang="en-US" altLang="zh-CN" sz="2400" dirty="0" smtClean="0"/>
                  <a:t>  &lt; </a:t>
                </a:r>
                <a:r>
                  <a:rPr lang="en-US" altLang="zh-CN" sz="2400" dirty="0" smtClean="0">
                    <a:latin typeface="Calibri" panose="020F0502020204030204" pitchFamily="34" charset="0"/>
                  </a:rPr>
                  <a:t>β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78" y="2131922"/>
                <a:ext cx="2963537" cy="702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07040" y="6356350"/>
            <a:ext cx="746760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11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55679" y="2943657"/>
                <a:ext cx="445393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solidFill>
                      <a:srgbClr val="FF0000"/>
                    </a:solidFill>
                  </a:rPr>
                  <a:t>eg</a:t>
                </a:r>
                <a:r>
                  <a:rPr lang="en-US" altLang="zh-CN" dirty="0" smtClean="0"/>
                  <a:t> :   </a:t>
                </a:r>
                <a:r>
                  <a:rPr lang="en-US" altLang="zh-CN" sz="2000" b="1" dirty="0" smtClean="0">
                    <a:latin typeface="Calibri" panose="020F0502020204030204" pitchFamily="34" charset="0"/>
                  </a:rPr>
                  <a:t>β = 0.01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 smtClean="0">
                    <a:latin typeface="Calibri" panose="020F0502020204030204" pitchFamily="34" charset="0"/>
                  </a:rPr>
                  <a:t>          changes = 100 *</a:t>
                </a:r>
                <a:r>
                  <a:rPr lang="en-US" altLang="zh-CN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679" y="2943657"/>
                <a:ext cx="4453930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1233" b="-5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30916" y="4337451"/>
                <a:ext cx="445393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/>
                  <a:t>The value </a:t>
                </a:r>
                <a:r>
                  <a:rPr lang="zh-CN" altLang="en-US" dirty="0" smtClean="0"/>
                  <a:t>of 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dirty="0" smtClean="0"/>
                  <a:t>  </a:t>
                </a:r>
                <a:r>
                  <a:rPr lang="zh-CN" altLang="en-US" dirty="0"/>
                  <a:t>represents a trade-off between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recall</a:t>
                </a:r>
                <a:r>
                  <a:rPr lang="zh-CN" altLang="en-US" dirty="0" smtClean="0"/>
                  <a:t> and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scan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rate</a:t>
                </a:r>
                <a:r>
                  <a:rPr lang="zh-CN" altLang="en-US" dirty="0" smtClean="0"/>
                  <a:t>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16" y="4337451"/>
                <a:ext cx="4453930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6838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7407678" y="4168981"/>
            <a:ext cx="674560" cy="859857"/>
            <a:chOff x="5900298" y="5218688"/>
            <a:chExt cx="674560" cy="859857"/>
          </a:xfrm>
        </p:grpSpPr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298" y="5218688"/>
              <a:ext cx="674559" cy="674559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5900299" y="5801546"/>
              <a:ext cx="674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Frank</a:t>
              </a:r>
              <a:endParaRPr lang="zh-CN" altLang="en-US" sz="1200" b="1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30916" y="644538"/>
            <a:ext cx="335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0116" y="1425808"/>
            <a:ext cx="316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j-lt"/>
              </a:rPr>
              <a:t>Optimization</a:t>
            </a:r>
            <a:endParaRPr lang="zh-CN" altLang="en-US" sz="2000" dirty="0"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581" t="13425" r="35114" b="45322"/>
          <a:stretch/>
        </p:blipFill>
        <p:spPr>
          <a:xfrm>
            <a:off x="7019364" y="936925"/>
            <a:ext cx="4545106" cy="257023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26653" y="2604872"/>
            <a:ext cx="319510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RCS</a:t>
            </a:r>
            <a:r>
              <a:rPr lang="en-US" altLang="zh-CN" baseline="-25000" dirty="0"/>
              <a:t>Alice </a:t>
            </a:r>
            <a:r>
              <a:rPr lang="en-US" altLang="zh-CN" dirty="0"/>
              <a:t>= { ( Bob </a:t>
            </a:r>
            <a:r>
              <a:rPr lang="en-US" altLang="zh-CN" b="1" dirty="0"/>
              <a:t>,</a:t>
            </a:r>
            <a:r>
              <a:rPr lang="en-US" altLang="zh-CN" dirty="0"/>
              <a:t> 1 </a:t>
            </a:r>
            <a:r>
              <a:rPr lang="en-US" altLang="zh-CN" dirty="0" smtClean="0"/>
              <a:t>) </a:t>
            </a:r>
            <a:r>
              <a:rPr lang="en-US" altLang="zh-CN" b="1" dirty="0" smtClean="0"/>
              <a:t>,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……</a:t>
            </a:r>
            <a:r>
              <a:rPr lang="en-US" altLang="zh-CN" dirty="0" smtClean="0"/>
              <a:t> </a:t>
            </a:r>
            <a:r>
              <a:rPr lang="en-US" altLang="zh-CN" dirty="0"/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1225249" y="3112703"/>
            <a:ext cx="3191964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RCS</a:t>
            </a:r>
            <a:r>
              <a:rPr lang="en-US" altLang="zh-CN" baseline="-25000" dirty="0" smtClean="0"/>
              <a:t>Bob  </a:t>
            </a:r>
            <a:r>
              <a:rPr lang="en-US" altLang="zh-CN" dirty="0" smtClean="0"/>
              <a:t>= </a:t>
            </a:r>
            <a:r>
              <a:rPr lang="en-US" altLang="zh-CN" dirty="0"/>
              <a:t>{ ( </a:t>
            </a:r>
            <a:r>
              <a:rPr lang="en-US" altLang="zh-CN" dirty="0" smtClean="0"/>
              <a:t>Alice</a:t>
            </a:r>
            <a:r>
              <a:rPr lang="en-US" altLang="zh-CN" b="1" dirty="0" smtClean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1 </a:t>
            </a:r>
            <a:r>
              <a:rPr lang="en-US" altLang="zh-CN" dirty="0" smtClean="0"/>
              <a:t>) </a:t>
            </a:r>
            <a:r>
              <a:rPr lang="en-US" altLang="zh-CN" b="1" dirty="0" smtClean="0"/>
              <a:t>,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……</a:t>
            </a:r>
            <a:r>
              <a:rPr lang="en-US" altLang="zh-CN" dirty="0" smtClean="0"/>
              <a:t> </a:t>
            </a:r>
            <a:r>
              <a:rPr lang="en-US" altLang="zh-CN" dirty="0"/>
              <a:t>}</a:t>
            </a:r>
          </a:p>
        </p:txBody>
      </p:sp>
      <p:sp>
        <p:nvSpPr>
          <p:cNvPr id="3" name="乘号 2"/>
          <p:cNvSpPr/>
          <p:nvPr/>
        </p:nvSpPr>
        <p:spPr>
          <a:xfrm>
            <a:off x="2642460" y="3028606"/>
            <a:ext cx="808847" cy="741956"/>
          </a:xfrm>
          <a:prstGeom prst="mathMultiply">
            <a:avLst>
              <a:gd name="adj1" fmla="val 53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25249" y="3824964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pivot strategy</a:t>
            </a:r>
            <a:endParaRPr lang="en-US" altLang="zh-CN" b="1" dirty="0"/>
          </a:p>
        </p:txBody>
      </p:sp>
      <p:sp>
        <p:nvSpPr>
          <p:cNvPr id="10" name="矩形 9"/>
          <p:cNvSpPr/>
          <p:nvPr/>
        </p:nvSpPr>
        <p:spPr>
          <a:xfrm>
            <a:off x="891777" y="2100476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zh-CN" dirty="0" smtClean="0"/>
              <a:t>RCS </a:t>
            </a:r>
            <a:r>
              <a:rPr lang="zh-CN" altLang="en-US" dirty="0" smtClean="0"/>
              <a:t>are </a:t>
            </a:r>
            <a:r>
              <a:rPr lang="zh-CN" altLang="en-US" dirty="0"/>
              <a:t>heavily </a:t>
            </a:r>
            <a:r>
              <a:rPr lang="zh-CN" altLang="en-US" dirty="0" smtClean="0"/>
              <a:t>redundant 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10591980" y="6356350"/>
            <a:ext cx="761820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12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7407678" y="4199714"/>
            <a:ext cx="627678" cy="821549"/>
            <a:chOff x="2288084" y="4276832"/>
            <a:chExt cx="627678" cy="821549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084" y="4276832"/>
              <a:ext cx="627678" cy="627678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2311379" y="4821382"/>
              <a:ext cx="56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/>
                <a:t>Alice</a:t>
              </a:r>
              <a:endParaRPr lang="zh-CN" altLang="en-US" sz="1200" b="1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370728" y="4721483"/>
            <a:ext cx="2703792" cy="1472062"/>
            <a:chOff x="6370728" y="4721483"/>
            <a:chExt cx="2703792" cy="1472062"/>
          </a:xfrm>
        </p:grpSpPr>
        <p:grpSp>
          <p:nvGrpSpPr>
            <p:cNvPr id="31" name="组合 30"/>
            <p:cNvGrpSpPr/>
            <p:nvPr/>
          </p:nvGrpSpPr>
          <p:grpSpPr>
            <a:xfrm>
              <a:off x="6370728" y="4721483"/>
              <a:ext cx="674560" cy="860632"/>
              <a:chOff x="5900299" y="5217913"/>
              <a:chExt cx="674560" cy="860632"/>
            </a:xfrm>
          </p:grpSpPr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0301" y="5217913"/>
                <a:ext cx="674558" cy="674558"/>
              </a:xfrm>
              <a:prstGeom prst="rect">
                <a:avLst/>
              </a:prstGeom>
            </p:spPr>
          </p:pic>
          <p:sp>
            <p:nvSpPr>
              <p:cNvPr id="33" name="文本框 32"/>
              <p:cNvSpPr txBox="1"/>
              <p:nvPr/>
            </p:nvSpPr>
            <p:spPr>
              <a:xfrm>
                <a:off x="5900299" y="5801546"/>
                <a:ext cx="6745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/>
                  <a:t>Xavier</a:t>
                </a:r>
                <a:endParaRPr lang="zh-CN" altLang="en-US" sz="1200" b="1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399960" y="4722258"/>
              <a:ext cx="674560" cy="859857"/>
              <a:chOff x="5900298" y="5218688"/>
              <a:chExt cx="674560" cy="859857"/>
            </a:xfrm>
          </p:grpSpPr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0298" y="5218688"/>
                <a:ext cx="674559" cy="674559"/>
              </a:xfrm>
              <a:prstGeom prst="rect">
                <a:avLst/>
              </a:prstGeom>
            </p:spPr>
          </p:pic>
          <p:sp>
            <p:nvSpPr>
              <p:cNvPr id="36" name="文本框 35"/>
              <p:cNvSpPr txBox="1"/>
              <p:nvPr/>
            </p:nvSpPr>
            <p:spPr>
              <a:xfrm>
                <a:off x="5900299" y="5801546"/>
                <a:ext cx="6745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/>
                  <a:t>Yann</a:t>
                </a:r>
                <a:endParaRPr lang="zh-CN" altLang="en-US" sz="1200" b="1" dirty="0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7407678" y="5365069"/>
              <a:ext cx="580890" cy="828476"/>
              <a:chOff x="2437831" y="3324332"/>
              <a:chExt cx="580890" cy="828476"/>
            </a:xfrm>
          </p:grpSpPr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6853" y="3324332"/>
                <a:ext cx="561868" cy="561868"/>
              </a:xfrm>
              <a:prstGeom prst="rect">
                <a:avLst/>
              </a:prstGeom>
            </p:spPr>
          </p:pic>
          <p:sp>
            <p:nvSpPr>
              <p:cNvPr id="39" name="文本框 38"/>
              <p:cNvSpPr txBox="1"/>
              <p:nvPr/>
            </p:nvSpPr>
            <p:spPr>
              <a:xfrm>
                <a:off x="2437831" y="3875809"/>
                <a:ext cx="569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/>
                  <a:t>Bob</a:t>
                </a:r>
                <a:endParaRPr lang="zh-CN" altLang="en-US" sz="1200" b="1" dirty="0"/>
              </a:p>
            </p:txBody>
          </p:sp>
        </p:grpSp>
        <p:cxnSp>
          <p:nvCxnSpPr>
            <p:cNvPr id="43" name="直接连接符 42"/>
            <p:cNvCxnSpPr>
              <a:stCxn id="36" idx="1"/>
              <a:endCxn id="38" idx="3"/>
            </p:cNvCxnSpPr>
            <p:nvPr/>
          </p:nvCxnSpPr>
          <p:spPr>
            <a:xfrm flipH="1">
              <a:off x="7988568" y="5443616"/>
              <a:ext cx="411393" cy="2023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2" idx="2"/>
              <a:endCxn id="38" idx="0"/>
            </p:cNvCxnSpPr>
            <p:nvPr/>
          </p:nvCxnSpPr>
          <p:spPr>
            <a:xfrm flipH="1">
              <a:off x="7707634" y="5021263"/>
              <a:ext cx="8069" cy="3438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3" idx="3"/>
              <a:endCxn id="38" idx="1"/>
            </p:cNvCxnSpPr>
            <p:nvPr/>
          </p:nvCxnSpPr>
          <p:spPr>
            <a:xfrm>
              <a:off x="7045287" y="5443616"/>
              <a:ext cx="381413" cy="2023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315443" y="4145313"/>
            <a:ext cx="2727659" cy="2006794"/>
            <a:chOff x="2315443" y="4145313"/>
            <a:chExt cx="2727659" cy="2006794"/>
          </a:xfrm>
        </p:grpSpPr>
        <p:grpSp>
          <p:nvGrpSpPr>
            <p:cNvPr id="16" name="组合 15"/>
            <p:cNvGrpSpPr/>
            <p:nvPr/>
          </p:nvGrpSpPr>
          <p:grpSpPr>
            <a:xfrm>
              <a:off x="3321524" y="5330558"/>
              <a:ext cx="627678" cy="821549"/>
              <a:chOff x="2288084" y="4276832"/>
              <a:chExt cx="627678" cy="821549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8084" y="4276832"/>
                <a:ext cx="627678" cy="627678"/>
              </a:xfrm>
              <a:prstGeom prst="rect">
                <a:avLst/>
              </a:prstGeom>
            </p:spPr>
          </p:pic>
          <p:sp>
            <p:nvSpPr>
              <p:cNvPr id="18" name="文本框 17"/>
              <p:cNvSpPr txBox="1"/>
              <p:nvPr/>
            </p:nvSpPr>
            <p:spPr>
              <a:xfrm>
                <a:off x="2311379" y="4821382"/>
                <a:ext cx="569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/>
                  <a:t>Alice</a:t>
                </a:r>
                <a:endParaRPr lang="zh-CN" altLang="en-US" sz="1200" b="1" dirty="0"/>
              </a:p>
            </p:txBody>
          </p:sp>
        </p:grpSp>
        <p:cxnSp>
          <p:nvCxnSpPr>
            <p:cNvPr id="28" name="直接连接符 27"/>
            <p:cNvCxnSpPr>
              <a:stCxn id="17" idx="1"/>
              <a:endCxn id="59" idx="3"/>
            </p:cNvCxnSpPr>
            <p:nvPr/>
          </p:nvCxnSpPr>
          <p:spPr>
            <a:xfrm flipH="1" flipV="1">
              <a:off x="2990002" y="5500720"/>
              <a:ext cx="331522" cy="1436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55" idx="1"/>
              <a:endCxn id="17" idx="3"/>
            </p:cNvCxnSpPr>
            <p:nvPr/>
          </p:nvCxnSpPr>
          <p:spPr>
            <a:xfrm flipH="1">
              <a:off x="3949202" y="5505898"/>
              <a:ext cx="419340" cy="1384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65" idx="2"/>
              <a:endCxn id="17" idx="0"/>
            </p:cNvCxnSpPr>
            <p:nvPr/>
          </p:nvCxnSpPr>
          <p:spPr>
            <a:xfrm flipH="1">
              <a:off x="3635363" y="5005945"/>
              <a:ext cx="2559" cy="3246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52"/>
            <p:cNvGrpSpPr/>
            <p:nvPr/>
          </p:nvGrpSpPr>
          <p:grpSpPr>
            <a:xfrm>
              <a:off x="4368542" y="4783765"/>
              <a:ext cx="674560" cy="860632"/>
              <a:chOff x="5900299" y="5217913"/>
              <a:chExt cx="674560" cy="86063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0301" y="5217913"/>
                <a:ext cx="674558" cy="674558"/>
              </a:xfrm>
              <a:prstGeom prst="rect">
                <a:avLst/>
              </a:prstGeom>
            </p:spPr>
          </p:pic>
          <p:sp>
            <p:nvSpPr>
              <p:cNvPr id="55" name="文本框 54"/>
              <p:cNvSpPr txBox="1"/>
              <p:nvPr/>
            </p:nvSpPr>
            <p:spPr>
              <a:xfrm>
                <a:off x="5900299" y="5801546"/>
                <a:ext cx="6745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/>
                  <a:t>Dave</a:t>
                </a:r>
                <a:endParaRPr lang="zh-CN" altLang="en-US" sz="1200" b="1" dirty="0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2315443" y="4778587"/>
              <a:ext cx="674560" cy="860632"/>
              <a:chOff x="5900299" y="5217913"/>
              <a:chExt cx="674560" cy="860632"/>
            </a:xfrm>
          </p:grpSpPr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0301" y="5217913"/>
                <a:ext cx="674558" cy="674558"/>
              </a:xfrm>
              <a:prstGeom prst="rect">
                <a:avLst/>
              </a:prstGeom>
            </p:spPr>
          </p:pic>
          <p:sp>
            <p:nvSpPr>
              <p:cNvPr id="59" name="文本框 58"/>
              <p:cNvSpPr txBox="1"/>
              <p:nvPr/>
            </p:nvSpPr>
            <p:spPr>
              <a:xfrm>
                <a:off x="5900299" y="5801546"/>
                <a:ext cx="6745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/>
                  <a:t>Carl</a:t>
                </a:r>
                <a:endParaRPr lang="zh-CN" altLang="en-US" sz="1200" b="1" dirty="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3300642" y="4145313"/>
              <a:ext cx="674560" cy="860632"/>
              <a:chOff x="5900299" y="5217913"/>
              <a:chExt cx="674560" cy="860632"/>
            </a:xfrm>
          </p:grpSpPr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0301" y="5217913"/>
                <a:ext cx="674558" cy="674558"/>
              </a:xfrm>
              <a:prstGeom prst="rect">
                <a:avLst/>
              </a:prstGeom>
            </p:spPr>
          </p:pic>
          <p:sp>
            <p:nvSpPr>
              <p:cNvPr id="65" name="文本框 64"/>
              <p:cNvSpPr txBox="1"/>
              <p:nvPr/>
            </p:nvSpPr>
            <p:spPr>
              <a:xfrm>
                <a:off x="5900299" y="5801546"/>
                <a:ext cx="6745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/>
                  <a:t>Ela</a:t>
                </a:r>
                <a:endParaRPr lang="zh-CN" altLang="en-US" sz="1200" b="1" dirty="0"/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2206832" y="6215492"/>
            <a:ext cx="3536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Similarity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252525"/>
                </a:solidFill>
                <a:latin typeface="Calibri" panose="020F0502020204030204" pitchFamily="34" charset="0"/>
              </a:rPr>
              <a:t>f</a:t>
            </a:r>
            <a:r>
              <a:rPr lang="en-US" altLang="zh-CN" sz="2400" b="1" baseline="-25000" dirty="0">
                <a:solidFill>
                  <a:srgbClr val="252525"/>
                </a:solidFill>
                <a:latin typeface="Calibri" panose="020F0502020204030204" pitchFamily="34" charset="0"/>
              </a:rPr>
              <a:t>sim</a:t>
            </a:r>
            <a:r>
              <a:rPr lang="en-US" altLang="zh-CN" sz="2400" b="1" dirty="0">
                <a:solidFill>
                  <a:srgbClr val="252525"/>
                </a:solidFill>
                <a:latin typeface="Calibri" panose="020F0502020204030204" pitchFamily="34" charset="0"/>
              </a:rPr>
              <a:t> ( </a:t>
            </a:r>
            <a:r>
              <a:rPr lang="en-US" altLang="zh-CN" sz="24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Alice, Bob) </a:t>
            </a:r>
            <a:endParaRPr lang="zh-CN" altLang="en-US" sz="2400" b="1" dirty="0">
              <a:solidFill>
                <a:srgbClr val="252525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0019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3" grpId="0" animBg="1"/>
      <p:bldP spid="9" grpId="0"/>
      <p:bldP spid="10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0916" y="644538"/>
            <a:ext cx="335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0116" y="1425808"/>
            <a:ext cx="316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j-lt"/>
              </a:rPr>
              <a:t>Optimization</a:t>
            </a:r>
            <a:endParaRPr lang="zh-CN" altLang="en-US" sz="2000" dirty="0"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1777" y="2100476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zh-CN" dirty="0" smtClean="0"/>
              <a:t>RCS </a:t>
            </a:r>
            <a:r>
              <a:rPr lang="zh-CN" altLang="en-US" dirty="0" smtClean="0"/>
              <a:t>are </a:t>
            </a:r>
            <a:r>
              <a:rPr lang="zh-CN" altLang="en-US" dirty="0"/>
              <a:t>heavily </a:t>
            </a:r>
            <a:r>
              <a:rPr lang="zh-CN" altLang="en-US" dirty="0" smtClean="0"/>
              <a:t>redundant 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891777" y="2744366"/>
            <a:ext cx="4960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 startAt="2"/>
            </a:pPr>
            <a:r>
              <a:rPr lang="en-US" altLang="zh-CN" dirty="0"/>
              <a:t>simplify the initialization </a:t>
            </a:r>
            <a:r>
              <a:rPr lang="en-US" altLang="zh-CN" dirty="0" smtClean="0"/>
              <a:t>of neighborhoods </a:t>
            </a:r>
            <a:r>
              <a:rPr lang="en-US" altLang="zh-CN" dirty="0"/>
              <a:t>at the start of the </a:t>
            </a:r>
            <a:r>
              <a:rPr lang="en-US" altLang="zh-CN" dirty="0" smtClean="0"/>
              <a:t>refinement </a:t>
            </a:r>
            <a:r>
              <a:rPr lang="en-US" altLang="zh-CN" dirty="0"/>
              <a:t>phase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37" t="3848" r="2333" b="14840"/>
          <a:stretch/>
        </p:blipFill>
        <p:spPr>
          <a:xfrm>
            <a:off x="6400723" y="873125"/>
            <a:ext cx="5455997" cy="4154487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6728717" y="873125"/>
            <a:ext cx="2406489" cy="24064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10591980" y="6356350"/>
            <a:ext cx="761820" cy="365125"/>
          </a:xfrm>
        </p:spPr>
        <p:txBody>
          <a:bodyPr/>
          <a:lstStyle/>
          <a:p>
            <a:r>
              <a:rPr lang="en-US" altLang="zh-CN" dirty="0" smtClean="0"/>
              <a:t>12 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6107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7178" y="644538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6506" y="1865165"/>
            <a:ext cx="6105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92972" y="6356350"/>
            <a:ext cx="760828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14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3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4863" y="656937"/>
            <a:ext cx="3197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6763" y="1409253"/>
            <a:ext cx="4441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Recall </a:t>
            </a:r>
            <a:r>
              <a:rPr lang="en-US" altLang="zh-CN" dirty="0"/>
              <a:t>: The quality </a:t>
            </a:r>
            <a:r>
              <a:rPr lang="en-US" altLang="zh-CN" dirty="0" smtClean="0"/>
              <a:t>of this </a:t>
            </a:r>
            <a:r>
              <a:rPr lang="en-US" altLang="zh-CN" dirty="0"/>
              <a:t>approximation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502294" y="4652799"/>
                <a:ext cx="4423134" cy="58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 smtClean="0"/>
                  <a:t>Scanrate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𝑠𝑖𝑚𝑖𝑙𝑎𝑟𝑖𝑡𝑦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𝑒𝑣𝑎𝑙𝑢𝑎𝑡𝑖𝑜𝑛𝑠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|×(|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294" y="4652799"/>
                <a:ext cx="4423134" cy="588366"/>
              </a:xfrm>
              <a:prstGeom prst="rect">
                <a:avLst/>
              </a:prstGeom>
              <a:blipFill rotWithShape="0">
                <a:blip r:embed="rId3"/>
                <a:stretch>
                  <a:fillRect l="-4276" t="-1031" b="-8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807" t="14495" r="11274"/>
          <a:stretch/>
        </p:blipFill>
        <p:spPr>
          <a:xfrm>
            <a:off x="3553957" y="1882059"/>
            <a:ext cx="5298141" cy="9366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84" r="15573"/>
          <a:stretch/>
        </p:blipFill>
        <p:spPr>
          <a:xfrm>
            <a:off x="3611241" y="3086769"/>
            <a:ext cx="3939989" cy="762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578904" y="6356350"/>
            <a:ext cx="774895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15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65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9077" y="657238"/>
            <a:ext cx="3197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49" t="20260" r="1053" b="5817"/>
          <a:stretch/>
        </p:blipFill>
        <p:spPr>
          <a:xfrm>
            <a:off x="755383" y="2297091"/>
            <a:ext cx="11216536" cy="17569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6763" y="1589205"/>
            <a:ext cx="3224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DATASET DESCRIPTION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11225" y="4392621"/>
                <a:ext cx="4988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 smtClean="0"/>
                  <a:t>K=20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b="1" dirty="0" smtClean="0"/>
                  <a:t>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except</a:t>
                </a:r>
                <a:r>
                  <a:rPr lang="en-US" altLang="zh-CN" sz="2000" b="1" dirty="0" smtClean="0"/>
                  <a:t> DBLP</a:t>
                </a:r>
                <a:r>
                  <a:rPr lang="zh-CN" altLang="en-US" sz="2000" b="1" dirty="0" smtClean="0"/>
                  <a:t> </a:t>
                </a:r>
                <a:r>
                  <a:rPr lang="en-US" altLang="zh-CN" sz="2000" b="1" dirty="0" smtClean="0"/>
                  <a:t>k=50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𝟎𝟎𝟏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25" y="4392621"/>
                <a:ext cx="4988064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607040" y="6356350"/>
            <a:ext cx="746760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16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677058" y="1589205"/>
                <a:ext cx="353975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000" b="1" dirty="0" smtClean="0">
                    <a:solidFill>
                      <a:schemeClr val="tx1"/>
                    </a:solidFill>
                  </a:rPr>
                  <a:t>density =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| 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E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|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 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(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| 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U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| </a:t>
                </a:r>
                <a:r>
                  <a:rPr lang="zh-CN" altLang="en-US" sz="2000" b="1" i="1" dirty="0">
                    <a:solidFill>
                      <a:schemeClr val="tx1"/>
                    </a:solidFill>
                  </a:rPr>
                  <a:t>I 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| 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058" y="1589205"/>
                <a:ext cx="353975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721" t="-7692" r="-86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4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142"/>
          <a:stretch/>
        </p:blipFill>
        <p:spPr>
          <a:xfrm>
            <a:off x="2975590" y="1473200"/>
            <a:ext cx="6240820" cy="5041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311" t="20284" r="17397"/>
          <a:stretch/>
        </p:blipFill>
        <p:spPr>
          <a:xfrm>
            <a:off x="6901318" y="2642922"/>
            <a:ext cx="4992197" cy="195542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36702" y="6356350"/>
            <a:ext cx="817098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17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4127500" y="2392471"/>
            <a:ext cx="4749800" cy="2504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127500" y="3549797"/>
            <a:ext cx="4749800" cy="2504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127500" y="4723571"/>
            <a:ext cx="4749800" cy="2504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127500" y="5855448"/>
            <a:ext cx="4749800" cy="2504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99077" y="657238"/>
            <a:ext cx="3197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0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19727 -0.00648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70" y="-32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2985" y="644250"/>
            <a:ext cx="3197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641"/>
          <a:stretch/>
        </p:blipFill>
        <p:spPr>
          <a:xfrm>
            <a:off x="1681166" y="1175825"/>
            <a:ext cx="4091953" cy="26593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3395"/>
          <a:stretch/>
        </p:blipFill>
        <p:spPr>
          <a:xfrm>
            <a:off x="6385941" y="1175825"/>
            <a:ext cx="3937423" cy="26593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9600"/>
          <a:stretch/>
        </p:blipFill>
        <p:spPr>
          <a:xfrm>
            <a:off x="1701131" y="3976138"/>
            <a:ext cx="4006672" cy="27506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2590"/>
          <a:stretch/>
        </p:blipFill>
        <p:spPr>
          <a:xfrm>
            <a:off x="6457454" y="4045356"/>
            <a:ext cx="3794399" cy="26422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1" b="22373"/>
          <a:stretch/>
        </p:blipFill>
        <p:spPr>
          <a:xfrm>
            <a:off x="3085937" y="2151795"/>
            <a:ext cx="5955448" cy="22193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942" t="8125" r="5393" b="73450"/>
          <a:stretch/>
        </p:blipFill>
        <p:spPr>
          <a:xfrm>
            <a:off x="8060871" y="256032"/>
            <a:ext cx="3289881" cy="911020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522634" y="6356350"/>
            <a:ext cx="831166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18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15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9077" y="644538"/>
            <a:ext cx="3197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42"/>
          <a:stretch/>
        </p:blipFill>
        <p:spPr>
          <a:xfrm>
            <a:off x="7162800" y="577583"/>
            <a:ext cx="3643207" cy="2891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7019954" y="3501666"/>
            <a:ext cx="3786053" cy="31478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13" t="17350" r="4707" b="4380"/>
          <a:stretch/>
        </p:blipFill>
        <p:spPr>
          <a:xfrm>
            <a:off x="613847" y="3970534"/>
            <a:ext cx="6157103" cy="20523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53371" y="1578536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Impact of density</a:t>
            </a:r>
            <a:endParaRPr lang="zh-CN" altLang="en-US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66532" y="2091449"/>
            <a:ext cx="2755087" cy="1678930"/>
            <a:chOff x="590152" y="4203436"/>
            <a:chExt cx="3970099" cy="241935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0152" y="4203436"/>
              <a:ext cx="2228850" cy="241935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479" r="4688"/>
            <a:stretch/>
          </p:blipFill>
          <p:spPr>
            <a:xfrm>
              <a:off x="2743555" y="4226155"/>
              <a:ext cx="1816696" cy="2363216"/>
            </a:xfrm>
            <a:prstGeom prst="rect">
              <a:avLst/>
            </a:prstGeom>
          </p:spPr>
        </p:pic>
      </p:grpSp>
      <p:sp>
        <p:nvSpPr>
          <p:cNvPr id="14" name="圆角矩形 13"/>
          <p:cNvSpPr/>
          <p:nvPr/>
        </p:nvSpPr>
        <p:spPr>
          <a:xfrm>
            <a:off x="3408691" y="4157663"/>
            <a:ext cx="1150609" cy="17621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72780" y="1770007"/>
            <a:ext cx="16871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low density </a:t>
            </a:r>
            <a:r>
              <a:rPr lang="en-US" altLang="zh-CN" b="1" dirty="0" smtClean="0">
                <a:solidFill>
                  <a:srgbClr val="FF0000"/>
                </a:solidFill>
              </a:rPr>
              <a:t>for </a:t>
            </a:r>
            <a:r>
              <a:rPr lang="en-US" altLang="zh-CN" b="1" dirty="0">
                <a:solidFill>
                  <a:srgbClr val="FF0000"/>
                </a:solidFill>
              </a:rPr>
              <a:t>KIFF to perform </a:t>
            </a:r>
            <a:r>
              <a:rPr lang="en-US" altLang="zh-CN" b="1" dirty="0" smtClean="0">
                <a:solidFill>
                  <a:srgbClr val="FF0000"/>
                </a:solidFill>
              </a:rPr>
              <a:t>well 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07040" y="6356350"/>
            <a:ext cx="746760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19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61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16506" y="1865165"/>
            <a:ext cx="6105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264" y="644237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421654" y="6356350"/>
            <a:ext cx="932145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2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07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7178" y="644538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6506" y="1865165"/>
            <a:ext cx="6105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421655" y="6356350"/>
            <a:ext cx="932144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20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7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649242" y="6356350"/>
            <a:ext cx="704557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21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8211" y="643380"/>
            <a:ext cx="3197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6154" y="1578089"/>
            <a:ext cx="460540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 smtClean="0"/>
              <a:t>KNN neighbors</a:t>
            </a:r>
            <a:r>
              <a:rPr lang="en-US" altLang="zh-CN" dirty="0" smtClean="0"/>
              <a:t> must share some items</a:t>
            </a:r>
            <a:endParaRPr lang="en-US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956154" y="2278061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 startAt="2"/>
            </a:pPr>
            <a:r>
              <a:rPr lang="en-US" altLang="zh-CN" dirty="0"/>
              <a:t>the more items two nodes have in common, the more likely they are to appear in each other’s KNN neighborhood.</a:t>
            </a:r>
          </a:p>
        </p:txBody>
      </p:sp>
      <p:sp>
        <p:nvSpPr>
          <p:cNvPr id="7" name="矩形 6"/>
          <p:cNvSpPr/>
          <p:nvPr/>
        </p:nvSpPr>
        <p:spPr>
          <a:xfrm>
            <a:off x="8417490" y="2024145"/>
            <a:ext cx="34498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 startAt="3"/>
            </a:pPr>
            <a:r>
              <a:rPr lang="en-US" altLang="zh-CN" dirty="0" smtClean="0"/>
              <a:t>Use the node-item bipartite graph to compute  RCS</a:t>
            </a:r>
            <a:endParaRPr lang="en-US" altLang="zh-CN" b="1" dirty="0"/>
          </a:p>
        </p:txBody>
      </p:sp>
      <p:sp>
        <p:nvSpPr>
          <p:cNvPr id="9" name="右大括号 8"/>
          <p:cNvSpPr/>
          <p:nvPr/>
        </p:nvSpPr>
        <p:spPr>
          <a:xfrm>
            <a:off x="7075641" y="1685740"/>
            <a:ext cx="278704" cy="1856190"/>
          </a:xfrm>
          <a:prstGeom prst="rightBrace">
            <a:avLst>
              <a:gd name="adj1" fmla="val 117262"/>
              <a:gd name="adj2" fmla="val 4730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7659666" y="2420295"/>
            <a:ext cx="538619" cy="210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0283868" y="3057723"/>
            <a:ext cx="214508" cy="968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183666" y="4259488"/>
            <a:ext cx="2420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Improve </a:t>
            </a:r>
            <a:r>
              <a:rPr lang="en-US" altLang="zh-CN" dirty="0" smtClean="0"/>
              <a:t>the rate of right neighbors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703507" y="332513"/>
            <a:ext cx="4278160" cy="1215025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Replace the old method :</a:t>
            </a:r>
          </a:p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A is similar to B ,and B to C,</a:t>
            </a:r>
          </a:p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A is likely to be similar to C.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接连接符 15"/>
          <p:cNvCxnSpPr/>
          <p:nvPr/>
        </p:nvCxnSpPr>
        <p:spPr>
          <a:xfrm rot="10800000">
            <a:off x="7806848" y="1533227"/>
            <a:ext cx="1174315" cy="572622"/>
          </a:xfrm>
          <a:prstGeom prst="curvedConnector3">
            <a:avLst>
              <a:gd name="adj1" fmla="val 100331"/>
            </a:avLst>
          </a:prstGeom>
          <a:ln w="2857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 rot="10800000">
            <a:off x="8486384" y="4501598"/>
            <a:ext cx="551144" cy="221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759885" y="4284486"/>
            <a:ext cx="264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Reduce the cost of Similarity computation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 rot="10800000">
            <a:off x="4248410" y="4497109"/>
            <a:ext cx="1486421" cy="225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102274" y="4127777"/>
            <a:ext cx="1910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Experimental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46964" y="4259487"/>
            <a:ext cx="264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Being prepared in a sparse world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88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 animBg="1"/>
      <p:bldP spid="10" grpId="0" animBg="1"/>
      <p:bldP spid="11" grpId="0" animBg="1"/>
      <p:bldP spid="12" grpId="0"/>
      <p:bldP spid="14" grpId="0" animBg="1"/>
      <p:bldP spid="22" grpId="0" animBg="1"/>
      <p:bldP spid="23" grpId="0"/>
      <p:bldP spid="24" grpId="0" animBg="1"/>
      <p:bldP spid="25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4102" y="2705724"/>
            <a:ext cx="3978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9600" b="1" spc="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99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6201" y="0"/>
            <a:ext cx="5518068" cy="6851819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4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82374" y="1515603"/>
            <a:ext cx="528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 Graph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 </a:t>
            </a:r>
            <a:r>
              <a:rPr lang="en-US" altLang="zh-CN" dirty="0">
                <a:solidFill>
                  <a:srgbClr val="252525"/>
                </a:solidFill>
                <a:latin typeface="Calibri" panose="020F0502020204030204" pitchFamily="34" charset="0"/>
              </a:rPr>
              <a:t>nearest neighbor graph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474269" y="728091"/>
            <a:ext cx="2951615" cy="3506061"/>
            <a:chOff x="8613969" y="1404808"/>
            <a:chExt cx="2951615" cy="350606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969" y="1404808"/>
              <a:ext cx="2951615" cy="291472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8792337" y="4541537"/>
              <a:ext cx="2594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252525"/>
                  </a:solidFill>
                  <a:latin typeface="Calibri" panose="020F0502020204030204" pitchFamily="34" charset="0"/>
                </a:rPr>
                <a:t>(e.g. </a:t>
              </a:r>
              <a:r>
                <a:rPr lang="en-US" altLang="zh-CN" b="1" dirty="0">
                  <a:solidFill>
                    <a:srgbClr val="252525"/>
                  </a:solidFill>
                  <a:latin typeface="Calibri" panose="020F0502020204030204" pitchFamily="34" charset="0"/>
                </a:rPr>
                <a:t> Euclidean distance</a:t>
              </a:r>
              <a:r>
                <a:rPr lang="en-US" altLang="zh-CN" dirty="0">
                  <a:solidFill>
                    <a:srgbClr val="252525"/>
                  </a:solidFill>
                  <a:latin typeface="Calibri" panose="020F0502020204030204" pitchFamily="34" charset="0"/>
                </a:rPr>
                <a:t>) </a:t>
              </a:r>
              <a:endParaRPr lang="zh-CN" altLang="en-US" dirty="0"/>
            </a:p>
          </p:txBody>
        </p:sp>
      </p:grpSp>
      <p:sp>
        <p:nvSpPr>
          <p:cNvPr id="6" name="椭圆 5"/>
          <p:cNvSpPr/>
          <p:nvPr/>
        </p:nvSpPr>
        <p:spPr>
          <a:xfrm>
            <a:off x="5141215" y="2767806"/>
            <a:ext cx="492255" cy="492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970345" y="3778681"/>
            <a:ext cx="492255" cy="492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726463" y="3775432"/>
            <a:ext cx="492255" cy="492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3"/>
            <a:endCxn id="10" idx="7"/>
          </p:cNvCxnSpPr>
          <p:nvPr/>
        </p:nvCxnSpPr>
        <p:spPr>
          <a:xfrm flipH="1">
            <a:off x="4390511" y="3187972"/>
            <a:ext cx="822793" cy="662798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0464800" y="1947169"/>
            <a:ext cx="470748" cy="470748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>
            <a:stCxn id="10" idx="2"/>
            <a:endCxn id="11" idx="6"/>
          </p:cNvCxnSpPr>
          <p:nvPr/>
        </p:nvCxnSpPr>
        <p:spPr>
          <a:xfrm flipH="1" flipV="1">
            <a:off x="3218718" y="4021560"/>
            <a:ext cx="751627" cy="3249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6260123" y="2311400"/>
            <a:ext cx="4115777" cy="948661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82374" y="641454"/>
            <a:ext cx="3303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弧形 39"/>
          <p:cNvSpPr/>
          <p:nvPr/>
        </p:nvSpPr>
        <p:spPr>
          <a:xfrm rot="20431116">
            <a:off x="3018580" y="3467468"/>
            <a:ext cx="1269594" cy="1065644"/>
          </a:xfrm>
          <a:prstGeom prst="arc">
            <a:avLst>
              <a:gd name="adj1" fmla="val 13196004"/>
              <a:gd name="adj2" fmla="val 21502424"/>
            </a:avLst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19582" y="6356350"/>
            <a:ext cx="634218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3</a:t>
            </a:fld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217796" y="930287"/>
            <a:ext cx="1100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21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10" grpId="0" animBg="1"/>
      <p:bldP spid="11" grpId="0" animBg="1"/>
      <p:bldP spid="24" grpId="0" animBg="1"/>
      <p:bldP spid="40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30878" y="2015365"/>
            <a:ext cx="7369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252525"/>
                </a:solidFill>
                <a:latin typeface="Calibri" panose="020F0502020204030204" pitchFamily="34" charset="0"/>
              </a:rPr>
              <a:t>The ways to determine the similarity between two nodes.</a:t>
            </a:r>
            <a:endParaRPr lang="zh-CN" altLang="en-US" sz="2400" dirty="0">
              <a:solidFill>
                <a:srgbClr val="252525"/>
              </a:solidFill>
              <a:latin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94381" y="1767732"/>
            <a:ext cx="2559419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Jaccard Coefficient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Tanimoto Coefficient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Pearson Coefficient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Euclidean Distance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Cosine</a:t>
            </a:r>
          </a:p>
          <a:p>
            <a:pPr fontAlgn="base"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  <a:latin typeface="Helvetica Neue"/>
              </a:rPr>
              <a:t>   ……</a:t>
            </a:r>
            <a:endParaRPr lang="en-US" altLang="zh-CN" b="1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2374" y="641454"/>
            <a:ext cx="3303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2374" y="1515603"/>
            <a:ext cx="528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Similarity Metric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635174" y="6356350"/>
            <a:ext cx="718625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4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30878" y="2503705"/>
            <a:ext cx="5480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Similarity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32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f</a:t>
            </a:r>
            <a:r>
              <a:rPr lang="en-US" altLang="zh-CN" sz="3200" b="1" baseline="-25000" dirty="0" smtClean="0">
                <a:solidFill>
                  <a:srgbClr val="252525"/>
                </a:solidFill>
                <a:latin typeface="Calibri" panose="020F0502020204030204" pitchFamily="34" charset="0"/>
              </a:rPr>
              <a:t>sim</a:t>
            </a:r>
            <a:r>
              <a:rPr lang="en-US" altLang="zh-CN" sz="32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 ( nodeA , nodeB ) </a:t>
            </a:r>
            <a:endParaRPr lang="zh-CN" altLang="en-US" sz="3200" b="1" dirty="0">
              <a:solidFill>
                <a:srgbClr val="252525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575080" y="3968008"/>
            <a:ext cx="492255" cy="492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642234" y="4881760"/>
            <a:ext cx="492255" cy="492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699108" y="4878511"/>
            <a:ext cx="492255" cy="492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10" idx="5"/>
            <a:endCxn id="11" idx="1"/>
          </p:cNvCxnSpPr>
          <p:nvPr/>
        </p:nvCxnSpPr>
        <p:spPr>
          <a:xfrm>
            <a:off x="5995246" y="4388174"/>
            <a:ext cx="719077" cy="565675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2"/>
            <a:endCxn id="13" idx="6"/>
          </p:cNvCxnSpPr>
          <p:nvPr/>
        </p:nvCxnSpPr>
        <p:spPr>
          <a:xfrm flipH="1" flipV="1">
            <a:off x="5191363" y="5124639"/>
            <a:ext cx="1450871" cy="3249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弧形 15"/>
          <p:cNvSpPr/>
          <p:nvPr/>
        </p:nvSpPr>
        <p:spPr>
          <a:xfrm rot="767815" flipV="1">
            <a:off x="4844057" y="4602481"/>
            <a:ext cx="1901178" cy="1020802"/>
          </a:xfrm>
          <a:prstGeom prst="arc">
            <a:avLst>
              <a:gd name="adj1" fmla="val 12641510"/>
              <a:gd name="adj2" fmla="val 38627"/>
            </a:avLst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098343" y="3160827"/>
            <a:ext cx="28168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f</a:t>
            </a:r>
            <a:r>
              <a:rPr lang="en-US" altLang="zh-CN" sz="2000" b="1" baseline="-25000" dirty="0" smtClean="0">
                <a:solidFill>
                  <a:srgbClr val="252525"/>
                </a:solidFill>
                <a:latin typeface="Calibri" panose="020F0502020204030204" pitchFamily="34" charset="0"/>
              </a:rPr>
              <a:t>sim</a:t>
            </a:r>
            <a:r>
              <a:rPr lang="en-US" altLang="zh-CN" sz="20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( A , B )  &gt;  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f</a:t>
            </a:r>
            <a:r>
              <a:rPr lang="en-US" altLang="zh-CN" sz="2000" b="1" baseline="-25000" dirty="0">
                <a:solidFill>
                  <a:srgbClr val="252525"/>
                </a:solidFill>
                <a:latin typeface="Calibri" panose="020F0502020204030204" pitchFamily="34" charset="0"/>
              </a:rPr>
              <a:t>sim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( A , </a:t>
            </a:r>
            <a:r>
              <a:rPr lang="en-US" altLang="zh-CN" sz="20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C 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)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f</a:t>
            </a:r>
            <a:r>
              <a:rPr lang="en-US" altLang="zh-CN" sz="2000" b="1" baseline="-25000" dirty="0">
                <a:solidFill>
                  <a:srgbClr val="252525"/>
                </a:solidFill>
                <a:latin typeface="Calibri" panose="020F0502020204030204" pitchFamily="34" charset="0"/>
              </a:rPr>
              <a:t>sim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( </a:t>
            </a:r>
            <a:r>
              <a:rPr lang="en-US" altLang="zh-CN" sz="20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B 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, </a:t>
            </a:r>
            <a:r>
              <a:rPr lang="en-US" altLang="zh-CN" sz="20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A 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)  &gt;  f</a:t>
            </a:r>
            <a:r>
              <a:rPr lang="en-US" altLang="zh-CN" sz="2000" b="1" baseline="-25000" dirty="0">
                <a:solidFill>
                  <a:srgbClr val="252525"/>
                </a:solidFill>
                <a:latin typeface="Calibri" panose="020F0502020204030204" pitchFamily="34" charset="0"/>
              </a:rPr>
              <a:t>sim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( </a:t>
            </a:r>
            <a:r>
              <a:rPr lang="en-US" altLang="zh-CN" sz="20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B 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, C )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f</a:t>
            </a:r>
            <a:r>
              <a:rPr lang="en-US" altLang="zh-CN" sz="2000" b="1" baseline="-25000" dirty="0">
                <a:solidFill>
                  <a:srgbClr val="252525"/>
                </a:solidFill>
                <a:latin typeface="Calibri" panose="020F0502020204030204" pitchFamily="34" charset="0"/>
              </a:rPr>
              <a:t>sim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( </a:t>
            </a:r>
            <a:r>
              <a:rPr lang="en-US" altLang="zh-CN" sz="20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C 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, B )  &gt;  f</a:t>
            </a:r>
            <a:r>
              <a:rPr lang="en-US" altLang="zh-CN" sz="2000" b="1" baseline="-25000" dirty="0">
                <a:solidFill>
                  <a:srgbClr val="252525"/>
                </a:solidFill>
                <a:latin typeface="Calibri" panose="020F0502020204030204" pitchFamily="34" charset="0"/>
              </a:rPr>
              <a:t>sim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( </a:t>
            </a:r>
            <a:r>
              <a:rPr lang="en-US" altLang="zh-CN" sz="20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C </a:t>
            </a:r>
            <a:r>
              <a:rPr lang="en-US" altLang="zh-CN" sz="2000" b="1" dirty="0">
                <a:solidFill>
                  <a:srgbClr val="252525"/>
                </a:solidFill>
                <a:latin typeface="Calibri" panose="020F0502020204030204" pitchFamily="34" charset="0"/>
              </a:rPr>
              <a:t>, </a:t>
            </a:r>
            <a:r>
              <a:rPr lang="en-US" altLang="zh-CN" sz="2000" b="1" dirty="0" smtClean="0">
                <a:solidFill>
                  <a:srgbClr val="252525"/>
                </a:solidFill>
                <a:latin typeface="Calibri" panose="020F0502020204030204" pitchFamily="34" charset="0"/>
              </a:rPr>
              <a:t>A 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934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8" grpId="0"/>
      <p:bldP spid="10" grpId="0" animBg="1"/>
      <p:bldP spid="11" grpId="0" animBg="1"/>
      <p:bldP spid="13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4220" y="644712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6506" y="1865165"/>
            <a:ext cx="6105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309111" y="6356351"/>
            <a:ext cx="1030618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5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87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547849" y="2300375"/>
            <a:ext cx="2736063" cy="1883008"/>
            <a:chOff x="1674849" y="2630575"/>
            <a:chExt cx="2736063" cy="1883008"/>
          </a:xfrm>
        </p:grpSpPr>
        <p:cxnSp>
          <p:nvCxnSpPr>
            <p:cNvPr id="32" name="直接箭头连接符 31"/>
            <p:cNvCxnSpPr>
              <a:stCxn id="15" idx="5"/>
              <a:endCxn id="8" idx="3"/>
            </p:cNvCxnSpPr>
            <p:nvPr/>
          </p:nvCxnSpPr>
          <p:spPr>
            <a:xfrm rot="16200000" flipH="1">
              <a:off x="3031699" y="3998352"/>
              <a:ext cx="980" cy="832951"/>
            </a:xfrm>
            <a:prstGeom prst="curvedConnector3">
              <a:avLst>
                <a:gd name="adj1" fmla="val 1531071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/>
            <p:cNvGrpSpPr/>
            <p:nvPr/>
          </p:nvGrpSpPr>
          <p:grpSpPr>
            <a:xfrm>
              <a:off x="1674849" y="2630575"/>
              <a:ext cx="2736063" cy="1883008"/>
              <a:chOff x="1674849" y="2630575"/>
              <a:chExt cx="2736063" cy="1883008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674849" y="2630575"/>
                <a:ext cx="2736063" cy="1883008"/>
                <a:chOff x="1674849" y="2630575"/>
                <a:chExt cx="2736063" cy="188300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3283569" y="3842589"/>
                  <a:ext cx="1127343" cy="6709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entity</a:t>
                  </a:r>
                  <a:endParaRPr lang="zh-CN" altLang="en-US" b="1" dirty="0"/>
                </a:p>
              </p:txBody>
            </p:sp>
            <p:cxnSp>
              <p:nvCxnSpPr>
                <p:cNvPr id="10" name="直接箭头连接符 9"/>
                <p:cNvCxnSpPr>
                  <a:stCxn id="8" idx="0"/>
                  <a:endCxn id="11" idx="4"/>
                </p:cNvCxnSpPr>
                <p:nvPr/>
              </p:nvCxnSpPr>
              <p:spPr>
                <a:xfrm flipV="1">
                  <a:off x="3847241" y="3200026"/>
                  <a:ext cx="12525" cy="6425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椭圆 10"/>
                <p:cNvSpPr/>
                <p:nvPr/>
              </p:nvSpPr>
              <p:spPr>
                <a:xfrm>
                  <a:off x="3308620" y="2630575"/>
                  <a:ext cx="1102292" cy="56945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item1</a:t>
                  </a:r>
                  <a:endParaRPr lang="zh-CN" altLang="en-US" dirty="0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674849" y="3845490"/>
                  <a:ext cx="1102292" cy="66644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item2</a:t>
                  </a:r>
                  <a:endParaRPr lang="zh-CN" altLang="en-US" dirty="0"/>
                </a:p>
              </p:txBody>
            </p:sp>
            <p:cxnSp>
              <p:nvCxnSpPr>
                <p:cNvPr id="16" name="直接箭头连接符 15"/>
                <p:cNvCxnSpPr>
                  <a:stCxn id="8" idx="2"/>
                  <a:endCxn id="15" idx="6"/>
                </p:cNvCxnSpPr>
                <p:nvPr/>
              </p:nvCxnSpPr>
              <p:spPr>
                <a:xfrm flipH="1">
                  <a:off x="2777141" y="4178086"/>
                  <a:ext cx="506428" cy="62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直接箭头连接符 36"/>
              <p:cNvCxnSpPr/>
              <p:nvPr/>
            </p:nvCxnSpPr>
            <p:spPr>
              <a:xfrm flipH="1">
                <a:off x="4013200" y="3174626"/>
                <a:ext cx="14386" cy="6933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合 46"/>
          <p:cNvGrpSpPr/>
          <p:nvPr/>
        </p:nvGrpSpPr>
        <p:grpSpPr>
          <a:xfrm>
            <a:off x="4118817" y="3563158"/>
            <a:ext cx="1811394" cy="569451"/>
            <a:chOff x="4245817" y="3893358"/>
            <a:chExt cx="1811394" cy="569451"/>
          </a:xfrm>
        </p:grpSpPr>
        <p:grpSp>
          <p:nvGrpSpPr>
            <p:cNvPr id="2" name="组合 1"/>
            <p:cNvGrpSpPr/>
            <p:nvPr/>
          </p:nvGrpSpPr>
          <p:grpSpPr>
            <a:xfrm>
              <a:off x="4410912" y="3893358"/>
              <a:ext cx="1646299" cy="569451"/>
              <a:chOff x="4410912" y="3893358"/>
              <a:chExt cx="1646299" cy="56945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4954919" y="3893358"/>
                <a:ext cx="1102292" cy="569451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……</a:t>
                </a:r>
                <a:endParaRPr lang="zh-CN" altLang="en-US" b="1" dirty="0"/>
              </a:p>
            </p:txBody>
          </p:sp>
          <p:cxnSp>
            <p:nvCxnSpPr>
              <p:cNvPr id="24" name="直接箭头连接符 23"/>
              <p:cNvCxnSpPr>
                <a:stCxn id="8" idx="6"/>
                <a:endCxn id="17" idx="2"/>
              </p:cNvCxnSpPr>
              <p:nvPr/>
            </p:nvCxnSpPr>
            <p:spPr>
              <a:xfrm flipV="1">
                <a:off x="4410912" y="4178084"/>
                <a:ext cx="544007" cy="127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箭头连接符 21"/>
            <p:cNvCxnSpPr>
              <a:stCxn id="17" idx="3"/>
              <a:endCxn id="8" idx="5"/>
            </p:cNvCxnSpPr>
            <p:nvPr/>
          </p:nvCxnSpPr>
          <p:spPr>
            <a:xfrm rot="5400000">
              <a:off x="4656780" y="3968451"/>
              <a:ext cx="48603" cy="870530"/>
            </a:xfrm>
            <a:prstGeom prst="curvedConnector3">
              <a:avLst>
                <a:gd name="adj1" fmla="val 77252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80116" y="644538"/>
            <a:ext cx="4393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5688" y="1445486"/>
            <a:ext cx="5382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Calibri" panose="020F0502020204030204" pitchFamily="34" charset="0"/>
              </a:rPr>
              <a:t>Our objective is to 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approximate</a:t>
            </a:r>
            <a:r>
              <a:rPr lang="zh-CN" altLang="en-US" sz="2000" b="1" dirty="0">
                <a:latin typeface="Calibri" panose="020F0502020204030204" pitchFamily="34" charset="0"/>
              </a:rPr>
              <a:t> a KNN graph</a:t>
            </a:r>
            <a:r>
              <a:rPr lang="en-US" altLang="zh-CN" sz="2000" b="1" dirty="0">
                <a:latin typeface="Calibri" panose="020F0502020204030204" pitchFamily="34" charset="0"/>
              </a:rPr>
              <a:t>.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38170" y="1645541"/>
            <a:ext cx="5255630" cy="3480148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3337286" y="3659081"/>
            <a:ext cx="76590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Alice</a:t>
            </a:r>
            <a:endParaRPr lang="zh-CN" altLang="en-US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1648127" y="3652734"/>
            <a:ext cx="889279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coffee</a:t>
            </a:r>
            <a:endParaRPr lang="zh-CN" altLang="en-US" sz="17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337285" y="2400435"/>
            <a:ext cx="76590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book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070975" y="2005211"/>
            <a:ext cx="1597037" cy="12348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2275295" y="3432815"/>
            <a:ext cx="1119029" cy="1153101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下箭头 61"/>
          <p:cNvSpPr/>
          <p:nvPr/>
        </p:nvSpPr>
        <p:spPr>
          <a:xfrm rot="19484752" flipV="1">
            <a:off x="2095456" y="2774553"/>
            <a:ext cx="252031" cy="563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643985" y="2354267"/>
            <a:ext cx="1807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ratings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629900" y="6356350"/>
            <a:ext cx="723900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6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304372" y="5624244"/>
            <a:ext cx="2447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Calibri" panose="020F0502020204030204" pitchFamily="34" charset="0"/>
              </a:rPr>
              <a:t>f</a:t>
            </a:r>
            <a:r>
              <a:rPr lang="en-US" altLang="zh-CN" sz="2000" b="1" baseline="-25000" dirty="0" smtClean="0">
                <a:latin typeface="Calibri" panose="020F0502020204030204" pitchFamily="34" charset="0"/>
              </a:rPr>
              <a:t>sim</a:t>
            </a:r>
            <a:r>
              <a:rPr lang="en-US" altLang="zh-CN" sz="2000" b="1" dirty="0" smtClean="0">
                <a:latin typeface="Calibri" panose="020F0502020204030204" pitchFamily="34" charset="0"/>
              </a:rPr>
              <a:t>( userA , userB )  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3834669" y="5251755"/>
            <a:ext cx="173450" cy="1104595"/>
          </a:xfrm>
          <a:prstGeom prst="leftBrace">
            <a:avLst>
              <a:gd name="adj1" fmla="val 112415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908013" y="6092742"/>
            <a:ext cx="3243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Calibri" panose="020F0502020204030204" pitchFamily="34" charset="0"/>
              </a:rPr>
              <a:t>number of common items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17606" y="5098433"/>
            <a:ext cx="1058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Calibri" panose="020F0502020204030204" pitchFamily="34" charset="0"/>
              </a:rPr>
              <a:t>ratings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92751" y="5620141"/>
            <a:ext cx="1058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Cosine</a:t>
            </a:r>
            <a:endParaRPr lang="zh-CN" altLang="en-US" sz="2000" b="1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253047" y="2232957"/>
            <a:ext cx="1682068" cy="1330202"/>
            <a:chOff x="4253047" y="2232957"/>
            <a:chExt cx="1682068" cy="1330202"/>
          </a:xfrm>
        </p:grpSpPr>
        <p:sp>
          <p:nvSpPr>
            <p:cNvPr id="35" name="椭圆 34"/>
            <p:cNvSpPr/>
            <p:nvPr/>
          </p:nvSpPr>
          <p:spPr>
            <a:xfrm>
              <a:off x="4807772" y="2232957"/>
              <a:ext cx="1127343" cy="6709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entity</a:t>
              </a:r>
              <a:endParaRPr lang="zh-CN" altLang="en-US" b="1" dirty="0"/>
            </a:p>
          </p:txBody>
        </p:sp>
        <p:cxnSp>
          <p:nvCxnSpPr>
            <p:cNvPr id="36" name="直接箭头连接符 35"/>
            <p:cNvCxnSpPr>
              <a:stCxn id="35" idx="2"/>
              <a:endCxn id="11" idx="6"/>
            </p:cNvCxnSpPr>
            <p:nvPr/>
          </p:nvCxnSpPr>
          <p:spPr>
            <a:xfrm flipH="1">
              <a:off x="4283912" y="2568454"/>
              <a:ext cx="523860" cy="166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5" idx="4"/>
              <a:endCxn id="17" idx="0"/>
            </p:cNvCxnSpPr>
            <p:nvPr/>
          </p:nvCxnSpPr>
          <p:spPr>
            <a:xfrm>
              <a:off x="5371444" y="2903951"/>
              <a:ext cx="7621" cy="6592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4253047" y="2685002"/>
              <a:ext cx="602068" cy="169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5529872" y="2903951"/>
              <a:ext cx="0" cy="6592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92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0" grpId="0" uiExpand="1" build="allAtOnce" animBg="1"/>
      <p:bldP spid="50" grpId="1" build="allAtOnce"/>
      <p:bldP spid="51" grpId="0" build="allAtOnce" animBg="1"/>
      <p:bldP spid="51" grpId="1" build="allAtOnce"/>
      <p:bldP spid="52" grpId="0" build="allAtOnce" animBg="1"/>
      <p:bldP spid="52" grpId="1" build="allAtOnce"/>
      <p:bldP spid="14" grpId="0" animBg="1"/>
      <p:bldP spid="61" grpId="0" animBg="1"/>
      <p:bldP spid="62" grpId="0" animBg="1"/>
      <p:bldP spid="63" grpId="0"/>
      <p:bldP spid="29" grpId="0"/>
      <p:bldP spid="6" grpId="0" animBg="1"/>
      <p:bldP spid="31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854" t="-1" r="7703" b="22373"/>
          <a:stretch/>
        </p:blipFill>
        <p:spPr>
          <a:xfrm>
            <a:off x="5513294" y="582466"/>
            <a:ext cx="5916706" cy="25805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0116" y="644538"/>
            <a:ext cx="4393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Problem definition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728049" y="2747694"/>
            <a:ext cx="2323578" cy="41528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57524" y="1545142"/>
            <a:ext cx="441960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Reduce this substantial cost :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zh-CN" altLang="en-US" dirty="0"/>
              <a:t>two nodes must usually share some items to be KNN neighbors</a:t>
            </a:r>
            <a:r>
              <a:rPr lang="en-US" altLang="zh-CN" dirty="0"/>
              <a:t>;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lphaLcParenR" startAt="2"/>
            </a:pPr>
            <a:r>
              <a:rPr lang="en-US" altLang="zh-CN" dirty="0"/>
              <a:t>the more items two nodes have in common, the more likely they are to appear in each other’s KNN neighborhood.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794500" y="1056345"/>
            <a:ext cx="4140200" cy="2730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826250" y="1456394"/>
            <a:ext cx="2851150" cy="3008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522634" y="6356350"/>
            <a:ext cx="831166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7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7820709" y="3462765"/>
            <a:ext cx="1102292" cy="56945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item</a:t>
            </a:r>
            <a:endParaRPr lang="zh-CN" altLang="en-US" b="1" dirty="0"/>
          </a:p>
        </p:txBody>
      </p:sp>
      <p:sp>
        <p:nvSpPr>
          <p:cNvPr id="16" name="椭圆 15"/>
          <p:cNvSpPr/>
          <p:nvPr/>
        </p:nvSpPr>
        <p:spPr>
          <a:xfrm>
            <a:off x="6478719" y="4506814"/>
            <a:ext cx="1127343" cy="6709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Alice</a:t>
            </a:r>
            <a:endParaRPr lang="zh-CN" altLang="en-US" b="1" dirty="0"/>
          </a:p>
        </p:txBody>
      </p:sp>
      <p:cxnSp>
        <p:nvCxnSpPr>
          <p:cNvPr id="17" name="直接箭头连接符 16"/>
          <p:cNvCxnSpPr>
            <a:stCxn id="16" idx="7"/>
            <a:endCxn id="13" idx="3"/>
          </p:cNvCxnSpPr>
          <p:nvPr/>
        </p:nvCxnSpPr>
        <p:spPr>
          <a:xfrm flipV="1">
            <a:off x="7440966" y="3948822"/>
            <a:ext cx="541170" cy="6562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6"/>
            <a:endCxn id="21" idx="2"/>
          </p:cNvCxnSpPr>
          <p:nvPr/>
        </p:nvCxnSpPr>
        <p:spPr>
          <a:xfrm>
            <a:off x="7606062" y="4842311"/>
            <a:ext cx="1631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1" idx="1"/>
            <a:endCxn id="13" idx="5"/>
          </p:cNvCxnSpPr>
          <p:nvPr/>
        </p:nvCxnSpPr>
        <p:spPr>
          <a:xfrm flipH="1" flipV="1">
            <a:off x="8761574" y="3948822"/>
            <a:ext cx="641234" cy="6562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9237712" y="4506814"/>
            <a:ext cx="1127343" cy="6709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Bob</a:t>
            </a:r>
            <a:endParaRPr lang="zh-CN" altLang="en-US" b="1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7312622" y="3886609"/>
            <a:ext cx="507669" cy="63637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8920704" y="3901970"/>
            <a:ext cx="610448" cy="61630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7303638" y="5111706"/>
            <a:ext cx="2227514" cy="1110152"/>
            <a:chOff x="7303638" y="5111706"/>
            <a:chExt cx="2227514" cy="1110152"/>
          </a:xfrm>
        </p:grpSpPr>
        <p:cxnSp>
          <p:nvCxnSpPr>
            <p:cNvPr id="41" name="直接箭头连接符 40"/>
            <p:cNvCxnSpPr/>
            <p:nvPr/>
          </p:nvCxnSpPr>
          <p:spPr>
            <a:xfrm flipH="1" flipV="1">
              <a:off x="7377616" y="5111706"/>
              <a:ext cx="704584" cy="55799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7920501" y="5652407"/>
              <a:ext cx="1102292" cy="56945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······</a:t>
              </a:r>
              <a:endParaRPr lang="zh-CN" altLang="en-US" b="1" dirty="0"/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7303638" y="5247978"/>
              <a:ext cx="651123" cy="51471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V="1">
              <a:off x="8815874" y="5132449"/>
              <a:ext cx="565557" cy="53522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H="1">
              <a:off x="8949914" y="5209923"/>
              <a:ext cx="581238" cy="56064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7585197" y="4721080"/>
            <a:ext cx="1652515" cy="229142"/>
            <a:chOff x="7585197" y="4721080"/>
            <a:chExt cx="1652515" cy="229142"/>
          </a:xfrm>
        </p:grpSpPr>
        <p:cxnSp>
          <p:nvCxnSpPr>
            <p:cNvPr id="14" name="直接箭头连接符 13"/>
            <p:cNvCxnSpPr/>
            <p:nvPr/>
          </p:nvCxnSpPr>
          <p:spPr>
            <a:xfrm flipH="1">
              <a:off x="7585197" y="4937095"/>
              <a:ext cx="1640731" cy="13127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V="1">
              <a:off x="7592787" y="4721080"/>
              <a:ext cx="1644925" cy="3522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659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uiExpand="1" build="p"/>
      <p:bldP spid="7" grpId="0" animBg="1"/>
      <p:bldP spid="8" grpId="0" animBg="1"/>
      <p:bldP spid="13" grpId="0" uiExpand="1" animBg="1"/>
      <p:bldP spid="16" grpId="0" uiExpand="1" animBg="1"/>
      <p:bldP spid="21" grpId="0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7178" y="644538"/>
            <a:ext cx="236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6506" y="1865165"/>
            <a:ext cx="47077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Preparation</a:t>
            </a: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Problem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Experiments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421654" y="6356350"/>
            <a:ext cx="932145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8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78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8216" y="644538"/>
            <a:ext cx="335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Our solution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4504" y="1413108"/>
            <a:ext cx="6237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KIFF</a:t>
            </a:r>
            <a:r>
              <a:rPr lang="en-US" altLang="zh-CN" dirty="0"/>
              <a:t>(</a:t>
            </a:r>
            <a:r>
              <a:rPr lang="en-US" altLang="zh-CN" sz="1600" dirty="0"/>
              <a:t>K-nearest neighbor Impressively Fast and eFficient</a:t>
            </a:r>
            <a:r>
              <a:rPr lang="en-US" altLang="zh-CN" dirty="0"/>
              <a:t>)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5329" y="687126"/>
            <a:ext cx="5255630" cy="3480148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114817" y="1870474"/>
            <a:ext cx="4734838" cy="1579920"/>
            <a:chOff x="1114817" y="2120994"/>
            <a:chExt cx="4734838" cy="1579920"/>
          </a:xfrm>
        </p:grpSpPr>
        <p:sp>
          <p:nvSpPr>
            <p:cNvPr id="6" name="文本框 5"/>
            <p:cNvSpPr txBox="1"/>
            <p:nvPr/>
          </p:nvSpPr>
          <p:spPr>
            <a:xfrm>
              <a:off x="1114817" y="2120994"/>
              <a:ext cx="4734838" cy="612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200000"/>
                </a:lnSpc>
                <a:buFont typeface="+mj-lt"/>
                <a:buAutoNum type="alphaLcParenR"/>
              </a:pPr>
              <a:r>
                <a:rPr lang="en-US" altLang="zh-CN" sz="2000" dirty="0"/>
                <a:t>Counting Phase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574692" y="2828880"/>
              <a:ext cx="4149704" cy="8720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builds a Ranked Candidate Set   (</a:t>
              </a:r>
              <a:r>
                <a:rPr lang="en-US" altLang="zh-CN" b="1" dirty="0">
                  <a:solidFill>
                    <a:srgbClr val="FF0000"/>
                  </a:solidFill>
                </a:rPr>
                <a:t>RCS</a:t>
              </a:r>
              <a:r>
                <a:rPr lang="en-US" altLang="zh-CN" dirty="0"/>
                <a:t>) for each user.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533676" y="4855377"/>
            <a:ext cx="303488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User’s profile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UP</a:t>
            </a:r>
            <a:r>
              <a:rPr lang="en-US" altLang="zh-CN" baseline="-25000" dirty="0"/>
              <a:t>Alice </a:t>
            </a:r>
            <a:r>
              <a:rPr lang="en-US" altLang="zh-CN" dirty="0"/>
              <a:t>= { book , coffee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5520539" y="4573727"/>
            <a:ext cx="2371227" cy="13388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Item’s profile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IP</a:t>
            </a:r>
            <a:r>
              <a:rPr lang="en-US" altLang="zh-CN" baseline="-25000" dirty="0" smtClean="0"/>
              <a:t>book</a:t>
            </a:r>
            <a:r>
              <a:rPr lang="en-US" altLang="zh-CN" dirty="0" smtClean="0"/>
              <a:t>  </a:t>
            </a:r>
            <a:r>
              <a:rPr lang="en-US" altLang="zh-CN" dirty="0"/>
              <a:t>= { Alice }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IP</a:t>
            </a:r>
            <a:r>
              <a:rPr lang="en-US" altLang="zh-CN" baseline="-25000" dirty="0" smtClean="0"/>
              <a:t>coffee </a:t>
            </a:r>
            <a:r>
              <a:rPr lang="en-US" altLang="zh-CN" dirty="0"/>
              <a:t>= { Alice , Bob }</a:t>
            </a:r>
            <a:endParaRPr lang="zh-CN" altLang="en-US" baseline="-25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843743" y="5111962"/>
            <a:ext cx="2586257" cy="4565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RCS</a:t>
            </a:r>
            <a:r>
              <a:rPr lang="en-US" altLang="zh-CN" baseline="-25000" dirty="0"/>
              <a:t>Alice </a:t>
            </a:r>
            <a:r>
              <a:rPr lang="en-US" altLang="zh-CN" dirty="0"/>
              <a:t>= { ( Bob , 1 )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14" name="右箭头 13"/>
          <p:cNvSpPr/>
          <p:nvPr/>
        </p:nvSpPr>
        <p:spPr>
          <a:xfrm>
            <a:off x="4773227" y="5243141"/>
            <a:ext cx="475989" cy="25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8171983" y="5243141"/>
            <a:ext cx="475989" cy="25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22634" y="6356350"/>
            <a:ext cx="831166" cy="365125"/>
          </a:xfrm>
        </p:spPr>
        <p:txBody>
          <a:bodyPr/>
          <a:lstStyle/>
          <a:p>
            <a:fld id="{3421685F-CAB6-4DB2-B1E5-AC83AB7F8612}" type="slidenum">
              <a:rPr lang="zh-CN" altLang="en-US" smtClean="0"/>
              <a:pPr/>
              <a:t>9</a:t>
            </a:fld>
            <a:r>
              <a:rPr lang="en-US" altLang="zh-CN" dirty="0"/>
              <a:t> </a:t>
            </a:r>
            <a:r>
              <a:rPr lang="en-US" altLang="zh-CN" dirty="0" smtClean="0"/>
              <a:t>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6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3556</TotalTime>
  <Words>1263</Words>
  <Application>Microsoft Office PowerPoint</Application>
  <PresentationFormat>宽屏</PresentationFormat>
  <Paragraphs>252</Paragraphs>
  <Slides>23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Helvetica Neue</vt:lpstr>
      <vt:lpstr>等线</vt:lpstr>
      <vt:lpstr>黑体</vt:lpstr>
      <vt:lpstr>华文隶书</vt:lpstr>
      <vt:lpstr>宋体</vt:lpstr>
      <vt:lpstr>微软雅黑</vt:lpstr>
      <vt:lpstr>Arial</vt:lpstr>
      <vt:lpstr>Calibri</vt:lpstr>
      <vt:lpstr>Cambria Math</vt:lpstr>
      <vt:lpstr>Tahoma</vt:lpstr>
      <vt:lpstr>Wingdings</vt:lpstr>
      <vt:lpstr>Office 主题​​</vt:lpstr>
      <vt:lpstr>Being prepared in a sparse world : The case of KNN graph construction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prepared in a sparse world:The case of KNN graph construction</dc:title>
  <dc:creator>tianzhu wei</dc:creator>
  <cp:lastModifiedBy>weitianzhu</cp:lastModifiedBy>
  <cp:revision>1060</cp:revision>
  <dcterms:created xsi:type="dcterms:W3CDTF">2016-08-04T01:53:59Z</dcterms:created>
  <dcterms:modified xsi:type="dcterms:W3CDTF">2016-08-20T01:28:52Z</dcterms:modified>
</cp:coreProperties>
</file>