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5" r:id="rId4"/>
    <p:sldId id="285" r:id="rId5"/>
    <p:sldId id="276" r:id="rId6"/>
    <p:sldId id="277" r:id="rId7"/>
    <p:sldId id="278" r:id="rId8"/>
    <p:sldId id="281" r:id="rId9"/>
    <p:sldId id="282" r:id="rId10"/>
    <p:sldId id="284" r:id="rId11"/>
    <p:sldId id="283" r:id="rId12"/>
    <p:sldId id="279" r:id="rId13"/>
    <p:sldId id="286" r:id="rId14"/>
    <p:sldId id="280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84448" autoAdjust="0"/>
  </p:normalViewPr>
  <p:slideViewPr>
    <p:cSldViewPr snapToGrid="0" showGuides="1">
      <p:cViewPr>
        <p:scale>
          <a:sx n="75" d="100"/>
          <a:sy n="75" d="100"/>
        </p:scale>
        <p:origin x="77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</a:t>
                </a:r>
                <a:r>
                  <a:rPr lang="zh-CN" altLang="en-US" sz="1200" baseline="0" dirty="0" smtClean="0"/>
                  <a:t>小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1" dirty="0" smtClean="0">
                    <a:latin typeface="Cambria Math" panose="02040503050406030204" pitchFamily="18" charset="0"/>
                  </a:rPr>
                  <a:t>O&lt;0 O=0 O&gt;0  </a:t>
                </a:r>
                <a:r>
                  <a:rPr lang="zh-CN" altLang="en-US" sz="1800" b="1" i="1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1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IC </a:t>
                </a:r>
                <a:r>
                  <a:rPr lang="zh-CN" altLang="en-US" dirty="0" smtClean="0"/>
                  <a:t>模型是使激活结点个数的期望最大为目的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重点是要使被激活结点的个数最大化 的期望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） 代表以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集合中的点为种子结点时可以激活结点的期望个数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IC </a:t>
                </a:r>
                <a:r>
                  <a:rPr lang="zh-CN" altLang="en-US" dirty="0" smtClean="0"/>
                  <a:t>模型是使激活结点个数的期望最大为目的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重点是要使被激活结点的个数最大化 的期望</a:t>
                </a:r>
                <a:endParaRPr lang="en-US" altLang="zh-CN" dirty="0" smtClean="0"/>
              </a:p>
              <a:p>
                <a:pPr/>
                <a:r>
                  <a:rPr lang="zh-CN" altLang="en-US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） 代表以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集合中的点为种子结点时可以激活结点的期望个数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36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  代表以集合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内的结点做为种子结点，使最后</a:t>
                </a:r>
                <a:r>
                  <a:rPr lang="zh-CN" altLang="en-US" baseline="0" dirty="0" smtClean="0"/>
                  <a:t>激活结点的 </a:t>
                </a:r>
                <a:r>
                  <a:rPr lang="en-US" altLang="zh-CN" baseline="0" dirty="0" smtClean="0"/>
                  <a:t>opinion </a:t>
                </a:r>
                <a:r>
                  <a:rPr lang="zh-CN" altLang="en-US" baseline="0" dirty="0" smtClean="0"/>
                  <a:t>和的值最大的期望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1200" b="0" i="0" baseline="30000" smtClean="0">
                    <a:latin typeface="Cambria Math" panose="02040503050406030204" pitchFamily="18" charset="0"/>
                  </a:rPr>
                  <a:t>𝑜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𝑆)</a:t>
                </a:r>
                <a:r>
                  <a:rPr lang="zh-CN" altLang="en-US" dirty="0" smtClean="0"/>
                  <a:t>  代表以集合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内的结点做为种子结点，使最后</a:t>
                </a:r>
                <a:r>
                  <a:rPr lang="zh-CN" altLang="en-US" baseline="0" dirty="0" smtClean="0"/>
                  <a:t>激活结点的 </a:t>
                </a:r>
                <a:r>
                  <a:rPr lang="en-US" altLang="zh-CN" baseline="0" dirty="0" smtClean="0"/>
                  <a:t>opinion </a:t>
                </a:r>
                <a:r>
                  <a:rPr lang="zh-CN" altLang="en-US" baseline="0" dirty="0" smtClean="0"/>
                  <a:t>和的值最大的期望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1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922-F6C1-46DE-8BD8-5FAFD5A5913B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C1D8-3E73-4758-A33D-7128C4ADAA81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F011-91FD-4ADD-8D0D-CA61B2905CEF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E3DD-F0FC-4ED0-BE28-A1C0DD38512D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8ED3-B0EF-43DB-A9BA-503F935D0E4E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6912-8462-45A7-AC98-7211523CB934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9823-E0B4-4BFF-BCC2-BF96C614DEA0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63A-9695-4896-B7D7-A93B561D06A2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013E-4B3B-46F8-ABA9-0E08AAAC36F8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679-51D1-48FB-8180-B5CCDE819C39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E7BB-DC23-4588-A666-E61AABBBF416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3DE4-B643-4E20-98B8-42C8A00744F8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DFB6-1B78-4C0C-8FD0-236442C86700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3AF2-5AB2-45E4-B317-E53B9CCC20DC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7B0-83FF-413F-B239-42BBCEF68E08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C6DE-8377-4C60-8578-9C8258F49E86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</a:t>
            </a:r>
            <a:r>
              <a:rPr lang="en-US" altLang="zh-CN" sz="2000" b="1" dirty="0">
                <a:solidFill>
                  <a:srgbClr val="FF0000"/>
                </a:solidFill>
              </a:rPr>
              <a:t>/?????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013" y="1267069"/>
            <a:ext cx="24988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2678" y="1933727"/>
            <a:ext cx="98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10597" y="1374452"/>
            <a:ext cx="2566756" cy="1205027"/>
            <a:chOff x="7804099" y="1922602"/>
            <a:chExt cx="3422341" cy="1606703"/>
          </a:xfrm>
        </p:grpSpPr>
        <p:sp>
          <p:nvSpPr>
            <p:cNvPr id="7" name="椭圆 6"/>
            <p:cNvSpPr/>
            <p:nvPr/>
          </p:nvSpPr>
          <p:spPr>
            <a:xfrm>
              <a:off x="7804099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388128" y="200705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0818668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9388128" y="312153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8" idx="2"/>
              <a:endCxn id="7" idx="7"/>
            </p:cNvCxnSpPr>
            <p:nvPr/>
          </p:nvCxnSpPr>
          <p:spPr>
            <a:xfrm flipH="1">
              <a:off x="8152154" y="2210940"/>
              <a:ext cx="1235974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1"/>
            </p:cNvCxnSpPr>
            <p:nvPr/>
          </p:nvCxnSpPr>
          <p:spPr>
            <a:xfrm>
              <a:off x="9795900" y="2210940"/>
              <a:ext cx="1082485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6"/>
            </p:cNvCxnSpPr>
            <p:nvPr/>
          </p:nvCxnSpPr>
          <p:spPr>
            <a:xfrm flipH="1">
              <a:off x="9795900" y="2899135"/>
              <a:ext cx="1082485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10" idx="2"/>
            </p:cNvCxnSpPr>
            <p:nvPr/>
          </p:nvCxnSpPr>
          <p:spPr>
            <a:xfrm>
              <a:off x="8152154" y="2899135"/>
              <a:ext cx="1235974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55098" y="2005666"/>
              <a:ext cx="558635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AB</a:t>
              </a:r>
              <a:endParaRPr lang="zh-CN" altLang="en-US" sz="15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60617" y="1922602"/>
              <a:ext cx="618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</a:t>
              </a:r>
              <a:endParaRPr lang="zh-CN" altLang="en-US" sz="15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55098" y="3001852"/>
              <a:ext cx="7094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</a:t>
              </a:r>
              <a:endParaRPr lang="zh-CN" altLang="en-US" sz="15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08664" y="3027252"/>
              <a:ext cx="586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DC</a:t>
              </a:r>
              <a:endParaRPr lang="zh-CN" altLang="en-US" sz="15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391187" y="4340199"/>
                <a:ext cx="4651634" cy="372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49" y="4643931"/>
                <a:ext cx="6202179" cy="496226"/>
              </a:xfrm>
              <a:prstGeom prst="rect">
                <a:avLst/>
              </a:prstGeom>
              <a:blipFill rotWithShape="0">
                <a:blip r:embed="rId3"/>
                <a:stretch>
                  <a:fillRect t="-16049" b="-35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/>
              <p:cNvSpPr/>
              <p:nvPr/>
            </p:nvSpPr>
            <p:spPr>
              <a:xfrm>
                <a:off x="3333936" y="1267069"/>
                <a:ext cx="1790582" cy="6468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8" y="546425"/>
                <a:ext cx="2387442" cy="862478"/>
              </a:xfrm>
              <a:prstGeom prst="roundRect">
                <a:avLst/>
              </a:prstGeom>
              <a:blipFill rotWithShape="0">
                <a:blip r:embed="rId4"/>
                <a:stretch>
                  <a:fillRect t="-2797" b="-13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/>
          <p:cNvSpPr/>
          <p:nvPr/>
        </p:nvSpPr>
        <p:spPr>
          <a:xfrm>
            <a:off x="4165983" y="2031317"/>
            <a:ext cx="151019" cy="3127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3333935" y="2422288"/>
                <a:ext cx="1790582" cy="445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2086717"/>
                <a:ext cx="2387442" cy="593427"/>
              </a:xfrm>
              <a:prstGeom prst="round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3333935" y="3376323"/>
                <a:ext cx="1790582" cy="5724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3358764"/>
                <a:ext cx="2387442" cy="763220"/>
              </a:xfrm>
              <a:prstGeom prst="roundRect">
                <a:avLst/>
              </a:prstGeom>
              <a:blipFill rotWithShape="0">
                <a:blip r:embed="rId6"/>
                <a:stretch>
                  <a:fillRect t="-9449" b="-14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下箭头 22"/>
          <p:cNvSpPr/>
          <p:nvPr/>
        </p:nvSpPr>
        <p:spPr>
          <a:xfrm>
            <a:off x="4165983" y="2972860"/>
            <a:ext cx="151019" cy="3127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013" y="1267069"/>
            <a:ext cx="24988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768" y="1950133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377006" y="1602451"/>
            <a:ext cx="2566756" cy="1205027"/>
            <a:chOff x="7804099" y="1922602"/>
            <a:chExt cx="3422341" cy="1606703"/>
          </a:xfrm>
        </p:grpSpPr>
        <p:sp>
          <p:nvSpPr>
            <p:cNvPr id="7" name="椭圆 6"/>
            <p:cNvSpPr/>
            <p:nvPr/>
          </p:nvSpPr>
          <p:spPr>
            <a:xfrm>
              <a:off x="7804099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388128" y="200705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0818668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9388128" y="312153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8" idx="2"/>
              <a:endCxn id="7" idx="7"/>
            </p:cNvCxnSpPr>
            <p:nvPr/>
          </p:nvCxnSpPr>
          <p:spPr>
            <a:xfrm flipH="1">
              <a:off x="8152154" y="2210940"/>
              <a:ext cx="1235974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1"/>
            </p:cNvCxnSpPr>
            <p:nvPr/>
          </p:nvCxnSpPr>
          <p:spPr>
            <a:xfrm>
              <a:off x="9795900" y="2210940"/>
              <a:ext cx="1082485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6"/>
            </p:cNvCxnSpPr>
            <p:nvPr/>
          </p:nvCxnSpPr>
          <p:spPr>
            <a:xfrm flipH="1">
              <a:off x="9795900" y="2899135"/>
              <a:ext cx="1082485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10" idx="2"/>
            </p:cNvCxnSpPr>
            <p:nvPr/>
          </p:nvCxnSpPr>
          <p:spPr>
            <a:xfrm>
              <a:off x="8152154" y="2899135"/>
              <a:ext cx="1235974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55098" y="2005666"/>
              <a:ext cx="558635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AB</a:t>
              </a:r>
              <a:endParaRPr lang="zh-CN" altLang="en-US" sz="15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60617" y="1922602"/>
              <a:ext cx="618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</a:t>
              </a:r>
              <a:endParaRPr lang="zh-CN" altLang="en-US" sz="15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55098" y="3001852"/>
              <a:ext cx="7094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</a:t>
              </a:r>
              <a:endParaRPr lang="zh-CN" altLang="en-US" sz="15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08664" y="3027252"/>
              <a:ext cx="586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DC</a:t>
              </a:r>
              <a:endParaRPr lang="zh-CN" altLang="en-US" sz="15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39539" y="2910973"/>
                <a:ext cx="1079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2738297"/>
                <a:ext cx="143443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28" r="-510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39538" y="3167598"/>
                <a:ext cx="1256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)←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3080463"/>
                <a:ext cx="16707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25" r="-36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39538" y="3468868"/>
                <a:ext cx="699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3482156"/>
                <a:ext cx="9283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947" r="-1184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41013" y="3841351"/>
                <a:ext cx="108119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7" y="3978801"/>
                <a:ext cx="138114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3901831" y="3146308"/>
            <a:ext cx="4816112" cy="1554470"/>
            <a:chOff x="4568973" y="2993440"/>
            <a:chExt cx="6421483" cy="2072627"/>
          </a:xfrm>
        </p:grpSpPr>
        <p:sp>
          <p:nvSpPr>
            <p:cNvPr id="4" name="矩形 3"/>
            <p:cNvSpPr/>
            <p:nvPr/>
          </p:nvSpPr>
          <p:spPr>
            <a:xfrm>
              <a:off x="4568973" y="2993440"/>
              <a:ext cx="6421483" cy="2072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807166" y="3193579"/>
                  <a:ext cx="4299042" cy="395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166" y="3193579"/>
                  <a:ext cx="4291880" cy="3952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6" r="-1986"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749276" y="3724983"/>
                  <a:ext cx="6047896" cy="395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−1)/2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76" y="3724983"/>
                  <a:ext cx="6037294" cy="3952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3" r="-808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809666" y="4292928"/>
                  <a:ext cx="4291518" cy="395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sc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666" y="4292928"/>
                  <a:ext cx="4286879" cy="3952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69" r="-1991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3141360" y="4824429"/>
            <a:ext cx="5423668" cy="1152526"/>
            <a:chOff x="4188480" y="5289571"/>
            <a:chExt cx="7231557" cy="1536701"/>
          </a:xfrm>
        </p:grpSpPr>
        <p:sp>
          <p:nvSpPr>
            <p:cNvPr id="35" name="矩形 34"/>
            <p:cNvSpPr/>
            <p:nvPr/>
          </p:nvSpPr>
          <p:spPr>
            <a:xfrm>
              <a:off x="4188480" y="5289571"/>
              <a:ext cx="7231557" cy="1536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4474627" y="5856247"/>
                  <a:ext cx="6700980" cy="837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626" y="5856247"/>
                  <a:ext cx="6621877" cy="8066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568973" y="5391811"/>
                  <a:ext cx="35409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973" y="5391811"/>
                  <a:ext cx="353167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4" r="-2591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圆角矩形 26"/>
              <p:cNvSpPr/>
              <p:nvPr/>
            </p:nvSpPr>
            <p:spPr>
              <a:xfrm>
                <a:off x="3426730" y="939256"/>
                <a:ext cx="1790582" cy="6468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圆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3" y="109341"/>
                <a:ext cx="2387442" cy="862478"/>
              </a:xfrm>
              <a:prstGeom prst="roundRect">
                <a:avLst/>
              </a:prstGeom>
              <a:blipFill rotWithShape="0">
                <a:blip r:embed="rId12"/>
                <a:stretch>
                  <a:fillRect t="-2797" b="-13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圆角矩形 27"/>
              <p:cNvSpPr/>
              <p:nvPr/>
            </p:nvSpPr>
            <p:spPr>
              <a:xfrm>
                <a:off x="3426730" y="1788586"/>
                <a:ext cx="1790582" cy="445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圆角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3" y="1241781"/>
                <a:ext cx="2387442" cy="593427"/>
              </a:xfrm>
              <a:prstGeom prst="roundRect">
                <a:avLst/>
              </a:prstGeom>
              <a:blipFill rotWithShape="0"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圆角矩形 28"/>
              <p:cNvSpPr/>
              <p:nvPr/>
            </p:nvSpPr>
            <p:spPr>
              <a:xfrm>
                <a:off x="3426730" y="2468297"/>
                <a:ext cx="1790582" cy="5724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圆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3" y="2148063"/>
                <a:ext cx="2387442" cy="763220"/>
              </a:xfrm>
              <a:prstGeom prst="roundRect">
                <a:avLst/>
              </a:prstGeom>
              <a:blipFill rotWithShape="0">
                <a:blip r:embed="rId14"/>
                <a:stretch>
                  <a:fillRect t="-9375" b="-13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肘形连接符 30"/>
          <p:cNvCxnSpPr>
            <a:stCxn id="4" idx="1"/>
            <a:endCxn id="29" idx="1"/>
          </p:cNvCxnSpPr>
          <p:nvPr/>
        </p:nvCxnSpPr>
        <p:spPr>
          <a:xfrm rot="10800000">
            <a:off x="3426731" y="2754505"/>
            <a:ext cx="475100" cy="1169039"/>
          </a:xfrm>
          <a:prstGeom prst="bentConnector3">
            <a:avLst>
              <a:gd name="adj1" fmla="val 13608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5" idx="1"/>
            <a:endCxn id="28" idx="1"/>
          </p:cNvCxnSpPr>
          <p:nvPr/>
        </p:nvCxnSpPr>
        <p:spPr>
          <a:xfrm rot="10800000" flipH="1">
            <a:off x="3141360" y="2011123"/>
            <a:ext cx="285370" cy="3389570"/>
          </a:xfrm>
          <a:prstGeom prst="bentConnector3">
            <a:avLst>
              <a:gd name="adj1" fmla="val -142578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1013" y="1267069"/>
            <a:ext cx="16385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1350" y="2028398"/>
            <a:ext cx="5863287" cy="32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1013" y="1267069"/>
            <a:ext cx="16385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/>
          <a:stretch/>
        </p:blipFill>
        <p:spPr>
          <a:xfrm>
            <a:off x="1099213" y="2043500"/>
            <a:ext cx="6629939" cy="29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2"/>
          <a:stretch/>
        </p:blipFill>
        <p:spPr>
          <a:xfrm>
            <a:off x="1238226" y="2099104"/>
            <a:ext cx="6709444" cy="30953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1013" y="1267069"/>
            <a:ext cx="16385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739" y="894900"/>
            <a:ext cx="3648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739" y="196400"/>
            <a:ext cx="177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200" y="894900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么是影响最大化，以及当前常用的两种传播模型 </a:t>
            </a:r>
            <a:r>
              <a:rPr lang="en-US" altLang="zh-CN" dirty="0" smtClean="0"/>
              <a:t>LT IC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29200" y="200289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当前的传播模型存在什么样的缺点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29200" y="311089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者提出一个新的传播模型来弥补上面提到的缺点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9200" y="4218887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当我们有了一个新的传播模型之后，需要在限制种子集合中结点个数为 </a:t>
            </a:r>
            <a:r>
              <a:rPr lang="en-US" altLang="zh-CN" dirty="0" smtClean="0"/>
              <a:t>k </a:t>
            </a:r>
            <a:r>
              <a:rPr lang="zh-CN" altLang="en-US" dirty="0" smtClean="0"/>
              <a:t>的条件下找到使传播影响最大化的</a:t>
            </a:r>
            <a:r>
              <a:rPr lang="en-US" altLang="zh-CN" dirty="0"/>
              <a:t>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1320237"/>
            <a:chOff x="542963" y="1533101"/>
            <a:chExt cx="1694695" cy="1320237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453228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2963" y="1993164"/>
              <a:ext cx="1040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Spread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3423968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4351838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510961" y="2114104"/>
            <a:ext cx="4639922" cy="2125003"/>
            <a:chOff x="5357100" y="1752167"/>
            <a:chExt cx="6186563" cy="2833336"/>
          </a:xfrm>
        </p:grpSpPr>
        <p:sp>
          <p:nvSpPr>
            <p:cNvPr id="4" name="椭圆 3"/>
            <p:cNvSpPr/>
            <p:nvPr/>
          </p:nvSpPr>
          <p:spPr>
            <a:xfrm>
              <a:off x="5978024" y="305922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8161568" y="2205951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0550014" y="3053729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173925" y="3680141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5" idx="2"/>
              <a:endCxn id="4" idx="7"/>
            </p:cNvCxnSpPr>
            <p:nvPr/>
          </p:nvCxnSpPr>
          <p:spPr>
            <a:xfrm flipH="1">
              <a:off x="6326080" y="2409838"/>
              <a:ext cx="1835489" cy="7091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6" idx="1"/>
            </p:cNvCxnSpPr>
            <p:nvPr/>
          </p:nvCxnSpPr>
          <p:spPr>
            <a:xfrm>
              <a:off x="8569341" y="2409838"/>
              <a:ext cx="2040391" cy="70360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3"/>
              <a:endCxn id="7" idx="6"/>
            </p:cNvCxnSpPr>
            <p:nvPr/>
          </p:nvCxnSpPr>
          <p:spPr>
            <a:xfrm flipH="1">
              <a:off x="8581697" y="3401786"/>
              <a:ext cx="2028034" cy="4822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4" idx="5"/>
              <a:endCxn id="7" idx="2"/>
            </p:cNvCxnSpPr>
            <p:nvPr/>
          </p:nvCxnSpPr>
          <p:spPr>
            <a:xfrm>
              <a:off x="6326079" y="3407280"/>
              <a:ext cx="1847846" cy="4767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357100" y="3472491"/>
              <a:ext cx="11636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O</a:t>
              </a:r>
              <a:r>
                <a:rPr lang="en-US" altLang="zh-CN" sz="1500" baseline="-25000" dirty="0"/>
                <a:t>A </a:t>
              </a:r>
              <a:r>
                <a:rPr lang="en-US" altLang="zh-CN" sz="1500" dirty="0"/>
                <a:t>= 0.8</a:t>
              </a:r>
              <a:endParaRPr lang="zh-CN" altLang="en-US" sz="1500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796004" y="1752167"/>
              <a:ext cx="11636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O</a:t>
              </a:r>
              <a:r>
                <a:rPr lang="en-US" altLang="zh-CN" sz="1500" baseline="-25000" dirty="0"/>
                <a:t>B </a:t>
              </a:r>
              <a:r>
                <a:rPr lang="en-US" altLang="zh-CN" sz="1500" dirty="0"/>
                <a:t>= 0</a:t>
              </a:r>
              <a:endParaRPr lang="zh-CN" altLang="en-US" sz="1500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380050" y="3461501"/>
              <a:ext cx="11636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O</a:t>
              </a:r>
              <a:r>
                <a:rPr lang="en-US" altLang="zh-CN" sz="1500" baseline="-25000" dirty="0"/>
                <a:t>C </a:t>
              </a:r>
              <a:r>
                <a:rPr lang="en-US" altLang="zh-CN" sz="1500" dirty="0"/>
                <a:t>= 0.6</a:t>
              </a:r>
              <a:endParaRPr lang="zh-CN" altLang="en-US" sz="1500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796004" y="4154616"/>
              <a:ext cx="11636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O</a:t>
              </a:r>
              <a:r>
                <a:rPr lang="en-US" altLang="zh-CN" sz="1500" baseline="-25000" dirty="0"/>
                <a:t>D </a:t>
              </a:r>
              <a:r>
                <a:rPr lang="en-US" altLang="zh-CN" sz="1500" dirty="0"/>
                <a:t>= -0.3</a:t>
              </a:r>
              <a:endParaRPr lang="zh-CN" altLang="en-US" sz="1500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795920" y="2244681"/>
              <a:ext cx="111726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BA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42434" y="2143125"/>
              <a:ext cx="111726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20451" y="3217118"/>
              <a:ext cx="11172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 </a:t>
              </a:r>
              <a:r>
                <a:rPr lang="en-US" altLang="zh-CN" sz="1500" dirty="0"/>
                <a:t>= 0.8</a:t>
              </a:r>
              <a:endParaRPr lang="zh-CN" altLang="en-US" sz="1500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07858" y="3217622"/>
              <a:ext cx="111726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CD </a:t>
              </a:r>
              <a:r>
                <a:rPr lang="en-US" altLang="zh-CN" sz="1500" dirty="0"/>
                <a:t>= 0.9</a:t>
              </a:r>
              <a:endParaRPr lang="zh-CN" altLang="en-US" sz="15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6787769" y="3780135"/>
                  <a:ext cx="912644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1500" dirty="0"/>
                    <a:t>= 0.9</a:t>
                  </a:r>
                  <a:endParaRPr lang="zh-CN" altLang="en-US" sz="1500" baseline="-250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769" y="3780136"/>
                  <a:ext cx="91210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000" t="-26000" r="-1600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9391656" y="3745529"/>
                  <a:ext cx="959665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latin typeface="Cambria Math" panose="02040503050406030204" pitchFamily="18" charset="0"/>
                        </a:rPr>
                        <m:t>CD</m:t>
                      </m:r>
                    </m:oMath>
                  </a14:m>
                  <a:r>
                    <a:rPr lang="en-US" altLang="zh-CN" sz="1500" dirty="0"/>
                    <a:t> = 0.1</a:t>
                  </a:r>
                  <a:endParaRPr lang="zh-CN" altLang="en-US" sz="1500" baseline="-250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656" y="3745529"/>
                  <a:ext cx="96019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494" t="-26000" r="-1582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107320" y="2776033"/>
                  <a:ext cx="961801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latin typeface="Cambria Math" panose="02040503050406030204" pitchFamily="18" charset="0"/>
                        </a:rPr>
                        <m:t>BA</m:t>
                      </m:r>
                    </m:oMath>
                  </a14:m>
                  <a:r>
                    <a:rPr lang="en-US" altLang="zh-CN" sz="1500" dirty="0"/>
                    <a:t> = 0.7</a:t>
                  </a:r>
                  <a:endParaRPr lang="zh-CN" altLang="en-US" sz="1500" baseline="-25000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320" y="2776033"/>
                  <a:ext cx="96019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54" t="-26000" r="-1592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8715386" y="2773349"/>
                  <a:ext cx="968812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500" i="1" baseline="-2500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altLang="zh-CN" sz="1500" dirty="0"/>
                    <a:t> = 0.8</a:t>
                  </a:r>
                  <a:endParaRPr lang="zh-CN" altLang="en-US" sz="1500" baseline="-250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386" y="2773349"/>
                  <a:ext cx="96827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494" t="-25490" r="-15823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/>
          <p:cNvSpPr/>
          <p:nvPr/>
        </p:nvSpPr>
        <p:spPr>
          <a:xfrm>
            <a:off x="679681" y="1964063"/>
            <a:ext cx="9268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1500" dirty="0"/>
          </a:p>
        </p:txBody>
      </p:sp>
      <p:sp>
        <p:nvSpPr>
          <p:cNvPr id="10" name="矩形 9"/>
          <p:cNvSpPr/>
          <p:nvPr/>
        </p:nvSpPr>
        <p:spPr>
          <a:xfrm>
            <a:off x="682391" y="3722810"/>
            <a:ext cx="32551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strength ([0, 1]) that quantifies its preference towards that content.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122206" y="5271424"/>
            <a:ext cx="973728" cy="786792"/>
            <a:chOff x="582913" y="4973779"/>
            <a:chExt cx="1560300" cy="126075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82913" y="5716694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76128" y="5476138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84301" y="5394778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262" y="4966835"/>
              <a:ext cx="735106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679681" y="2640066"/>
            <a:ext cx="11785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303145" y="2574232"/>
                <a:ext cx="440698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1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860" y="2289308"/>
                <a:ext cx="587597" cy="4209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275370" y="2001441"/>
                <a:ext cx="94872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15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500" dirty="0"/>
                  <a:t> </a:t>
                </a:r>
                <a14:m>
                  <m:oMath xmlns:m="http://schemas.openxmlformats.org/officeDocument/2006/math">
                    <m:r>
                      <a:rPr lang="zh-CN" alt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1500" baseline="-25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26" y="1525588"/>
                <a:ext cx="1268168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7212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735061" y="3192911"/>
                <a:ext cx="326300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1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1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100" dirty="0">
                    <a:solidFill>
                      <a:srgbClr val="7030A0"/>
                    </a:solidFill>
                  </a:rPr>
                  <a:t>=0 </a:t>
                </a:r>
                <a:endParaRPr lang="en-US" altLang="zh-CN" sz="2100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indicates 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that v never agrees with u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81" y="3114214"/>
                <a:ext cx="4341573" cy="1107996"/>
              </a:xfrm>
              <a:prstGeom prst="rect">
                <a:avLst/>
              </a:prstGeom>
              <a:blipFill rotWithShape="0">
                <a:blip r:embed="rId12"/>
                <a:stretch>
                  <a:fillRect l="-3652" r="-266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735061" y="4116495"/>
                <a:ext cx="416614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1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1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100" dirty="0">
                    <a:solidFill>
                      <a:srgbClr val="7030A0"/>
                    </a:solidFill>
                  </a:rPr>
                  <a:t>=</a:t>
                </a:r>
                <a:r>
                  <a:rPr lang="en-US" altLang="zh-CN" sz="2100" dirty="0">
                    <a:solidFill>
                      <a:srgbClr val="7030A0"/>
                    </a:solidFill>
                  </a:rPr>
                  <a:t>0.5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indicates that u agrees with v half of the time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81" y="4345659"/>
                <a:ext cx="5542030" cy="1107996"/>
              </a:xfrm>
              <a:prstGeom prst="rect">
                <a:avLst/>
              </a:prstGeom>
              <a:blipFill rotWithShape="0">
                <a:blip r:embed="rId13"/>
                <a:stretch>
                  <a:fillRect l="-2860" r="-187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0" grpId="1"/>
      <p:bldP spid="45" grpId="0"/>
      <p:bldP spid="49" grpId="0"/>
      <p:bldP spid="21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4928035" y="2408985"/>
            <a:ext cx="3734822" cy="1458591"/>
            <a:chOff x="6570714" y="2068980"/>
            <a:chExt cx="4979762" cy="1944788"/>
          </a:xfrm>
        </p:grpSpPr>
        <p:sp>
          <p:nvSpPr>
            <p:cNvPr id="3" name="椭圆 2"/>
            <p:cNvSpPr/>
            <p:nvPr/>
          </p:nvSpPr>
          <p:spPr>
            <a:xfrm>
              <a:off x="6570714" y="2985078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8754258" y="213180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1142704" y="297958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766615" y="360599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2"/>
              <a:endCxn id="3" idx="7"/>
            </p:cNvCxnSpPr>
            <p:nvPr/>
          </p:nvCxnSpPr>
          <p:spPr>
            <a:xfrm flipH="1">
              <a:off x="6918770" y="2335693"/>
              <a:ext cx="1835489" cy="7091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6"/>
              <a:endCxn id="5" idx="1"/>
            </p:cNvCxnSpPr>
            <p:nvPr/>
          </p:nvCxnSpPr>
          <p:spPr>
            <a:xfrm>
              <a:off x="9162031" y="2335693"/>
              <a:ext cx="2040391" cy="70360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3"/>
              <a:endCxn id="6" idx="6"/>
            </p:cNvCxnSpPr>
            <p:nvPr/>
          </p:nvCxnSpPr>
          <p:spPr>
            <a:xfrm flipH="1">
              <a:off x="9174387" y="3327641"/>
              <a:ext cx="2028034" cy="4822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3" idx="5"/>
              <a:endCxn id="6" idx="2"/>
            </p:cNvCxnSpPr>
            <p:nvPr/>
          </p:nvCxnSpPr>
          <p:spPr>
            <a:xfrm>
              <a:off x="6918769" y="3333135"/>
              <a:ext cx="1847846" cy="4767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388610" y="2170536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BA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435124" y="2068980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13141" y="3142973"/>
              <a:ext cx="11172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 </a:t>
              </a:r>
              <a:r>
                <a:rPr lang="en-US" altLang="zh-CN" sz="1500" dirty="0"/>
                <a:t>= 0.8</a:t>
              </a:r>
              <a:endParaRPr lang="zh-CN" altLang="en-US" sz="15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00547" y="3143477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CD </a:t>
              </a:r>
              <a:r>
                <a:rPr lang="en-US" altLang="zh-CN" sz="1500" dirty="0"/>
                <a:t>= 0.9</a:t>
              </a:r>
              <a:endParaRPr lang="zh-CN" altLang="en-US" sz="1500" baseline="-250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441013" y="1267069"/>
            <a:ext cx="48744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(OI) Model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3042" y="1972205"/>
            <a:ext cx="13692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43630" y="2558232"/>
                <a:ext cx="1138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74" y="2267975"/>
                <a:ext cx="15125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19" r="-443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43631" y="2981100"/>
                <a:ext cx="3698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 dirty="0"/>
                  <a:t>1+0.1+0.1*0.8+0.1*0.9 =0.37</a:t>
                </a: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74" y="2831799"/>
                <a:ext cx="49161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13" t="-26667" r="-285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11319" y="3443019"/>
                <a:ext cx="1138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92" y="3447691"/>
                <a:ext cx="151253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19" r="-443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11320" y="3925484"/>
                <a:ext cx="9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92" y="4090978"/>
                <a:ext cx="13037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804" r="-514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4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28035" y="2408985"/>
            <a:ext cx="3734822" cy="1458591"/>
            <a:chOff x="6570714" y="2068980"/>
            <a:chExt cx="4979762" cy="1944788"/>
          </a:xfrm>
        </p:grpSpPr>
        <p:sp>
          <p:nvSpPr>
            <p:cNvPr id="4" name="椭圆 3"/>
            <p:cNvSpPr/>
            <p:nvPr/>
          </p:nvSpPr>
          <p:spPr>
            <a:xfrm>
              <a:off x="6570714" y="2985078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8754258" y="213180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1142704" y="297958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766615" y="360599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2"/>
              <a:endCxn id="4" idx="7"/>
            </p:cNvCxnSpPr>
            <p:nvPr/>
          </p:nvCxnSpPr>
          <p:spPr>
            <a:xfrm flipH="1">
              <a:off x="6918770" y="2335693"/>
              <a:ext cx="1835489" cy="7091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6"/>
              <a:endCxn id="6" idx="1"/>
            </p:cNvCxnSpPr>
            <p:nvPr/>
          </p:nvCxnSpPr>
          <p:spPr>
            <a:xfrm>
              <a:off x="9162031" y="2335693"/>
              <a:ext cx="2040391" cy="70360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3"/>
              <a:endCxn id="7" idx="6"/>
            </p:cNvCxnSpPr>
            <p:nvPr/>
          </p:nvCxnSpPr>
          <p:spPr>
            <a:xfrm flipH="1">
              <a:off x="9174387" y="3327641"/>
              <a:ext cx="2028034" cy="4822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5"/>
              <a:endCxn id="7" idx="2"/>
            </p:cNvCxnSpPr>
            <p:nvPr/>
          </p:nvCxnSpPr>
          <p:spPr>
            <a:xfrm>
              <a:off x="6918769" y="3333135"/>
              <a:ext cx="1847846" cy="4767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388610" y="2170536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BA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35124" y="2068980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13141" y="3142973"/>
              <a:ext cx="11172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 </a:t>
              </a:r>
              <a:r>
                <a:rPr lang="en-US" altLang="zh-CN" sz="1500" dirty="0"/>
                <a:t>= 0.8</a:t>
              </a:r>
              <a:endParaRPr lang="zh-CN" altLang="en-US" sz="1500" baseline="-25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700547" y="3143477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CD </a:t>
              </a:r>
              <a:r>
                <a:rPr lang="en-US" altLang="zh-CN" sz="1500" dirty="0"/>
                <a:t>= 0.9</a:t>
              </a:r>
              <a:endParaRPr lang="zh-CN" altLang="en-US" sz="1500" baseline="-25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42729" y="2115766"/>
            <a:ext cx="4601272" cy="2125003"/>
            <a:chOff x="6056971" y="1678022"/>
            <a:chExt cx="6135029" cy="2833336"/>
          </a:xfrm>
        </p:grpSpPr>
        <p:sp>
          <p:nvSpPr>
            <p:cNvPr id="17" name="文本框 16"/>
            <p:cNvSpPr txBox="1"/>
            <p:nvPr/>
          </p:nvSpPr>
          <p:spPr>
            <a:xfrm>
              <a:off x="6056971" y="3459770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A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0.8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88694" y="1678022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B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0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028385" y="3391180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C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0.6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88694" y="4080471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D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-0.3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380459" y="3705990"/>
                  <a:ext cx="912644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= 0.9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459" y="3705991"/>
                  <a:ext cx="91210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067" t="-26000" r="-1610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9984345" y="3671384"/>
                  <a:ext cx="959665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CD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 = 0.1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46" y="3671384"/>
                  <a:ext cx="96019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554" t="-25490" r="-15924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700010" y="2701888"/>
                  <a:ext cx="961801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BA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 = 0.7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010" y="2701888"/>
                  <a:ext cx="96019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94" t="-25490" r="-15823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9308076" y="2699204"/>
                  <a:ext cx="968812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 = 0.8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076" y="2699204"/>
                  <a:ext cx="96827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434" t="-26000" r="-1509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矩形 24"/>
          <p:cNvSpPr/>
          <p:nvPr/>
        </p:nvSpPr>
        <p:spPr>
          <a:xfrm>
            <a:off x="441013" y="1267069"/>
            <a:ext cx="48744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(OI) Model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1013" y="1904733"/>
            <a:ext cx="40427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OI model using IC at the first-layer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13658" y="2496694"/>
                <a:ext cx="4959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/>
                  <a:t>= 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AD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sty m:val="p"/>
                      </m:rPr>
                      <a:rPr lang="en-US" altLang="zh-CN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AD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+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dirty="0"/>
                  <a:t>)/2 +(1-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sty m:val="p"/>
                      </m:rPr>
                      <a:rPr lang="en-US" altLang="zh-CN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AD</m:t>
                    </m:r>
                  </m:oMath>
                </a14:m>
                <a:r>
                  <a:rPr lang="en-US" altLang="zh-CN" dirty="0"/>
                  <a:t>)(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-O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/>
                  <a:t>)/2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]</a:t>
                </a:r>
                <a:r>
                  <a:rPr lang="en-US" altLang="zh-CN" dirty="0"/>
                  <a:t>=0.136</a:t>
                </a: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76" y="2185925"/>
                <a:ext cx="658051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5" t="-26667" r="-17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96289" y="3212332"/>
                <a:ext cx="1634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/>
                  <a:t>=-0.022564</a:t>
                </a: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85" y="3140108"/>
                <a:ext cx="217482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361" t="-24590" r="-728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714471" y="3196090"/>
                <a:ext cx="1272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dirty="0"/>
                  <a:t>=-0.351</a:t>
                </a: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95" y="3118453"/>
                <a:ext cx="16959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676" t="-26667" r="-971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96289" y="3779104"/>
                <a:ext cx="81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=0</a:t>
                </a: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85" y="3895805"/>
                <a:ext cx="108234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742" t="-24590" r="-1629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1005" y="4345876"/>
                <a:ext cx="3848746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74" y="4651502"/>
                <a:ext cx="5123646" cy="9545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6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97543" y="2252592"/>
                <a:ext cx="6152838" cy="733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24" y="1860455"/>
                <a:ext cx="8150373" cy="9777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41013" y="1267069"/>
            <a:ext cx="534620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97543" y="3578977"/>
                <a:ext cx="3848746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24" y="3628970"/>
                <a:ext cx="5123646" cy="9545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013" y="1267069"/>
            <a:ext cx="24988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89388" y="1435985"/>
            <a:ext cx="1790582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for(i=1;i&lt;=k;i++)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77909" y="2386045"/>
            <a:ext cx="2613540" cy="59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Assignment score to every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489388" y="3396857"/>
            <a:ext cx="1790582" cy="59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Select the max score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4077909" y="4481489"/>
                <a:ext cx="2613540" cy="599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S= S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12" y="4832319"/>
                <a:ext cx="3484720" cy="79869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05535" y="2062309"/>
            <a:ext cx="1324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 set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5310052" y="2004210"/>
            <a:ext cx="146957" cy="3037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5310052" y="3047910"/>
            <a:ext cx="146957" cy="3037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310052" y="4101162"/>
            <a:ext cx="146957" cy="3037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4077909" y="1676016"/>
            <a:ext cx="411479" cy="3104986"/>
          </a:xfrm>
          <a:prstGeom prst="bentConnector3">
            <a:avLst>
              <a:gd name="adj1" fmla="val -110715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961669" y="2062309"/>
            <a:ext cx="195681" cy="121699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347595" y="1945279"/>
            <a:ext cx="8483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47595" y="2929549"/>
            <a:ext cx="6960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47595" y="2306356"/>
            <a:ext cx="184056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47595" y="3351621"/>
            <a:ext cx="15541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5788</TotalTime>
  <Words>1048</Words>
  <Application>Microsoft Office PowerPoint</Application>
  <PresentationFormat>全屏显示(4:3)</PresentationFormat>
  <Paragraphs>206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Wingdings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1653</cp:revision>
  <dcterms:created xsi:type="dcterms:W3CDTF">2016-08-04T01:53:59Z</dcterms:created>
  <dcterms:modified xsi:type="dcterms:W3CDTF">2016-11-07T09:40:42Z</dcterms:modified>
</cp:coreProperties>
</file>