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5" r:id="rId4"/>
    <p:sldId id="285" r:id="rId5"/>
    <p:sldId id="276" r:id="rId6"/>
    <p:sldId id="277" r:id="rId7"/>
    <p:sldId id="278" r:id="rId8"/>
    <p:sldId id="281" r:id="rId9"/>
    <p:sldId id="282" r:id="rId10"/>
    <p:sldId id="284" r:id="rId11"/>
    <p:sldId id="283" r:id="rId12"/>
    <p:sldId id="279" r:id="rId13"/>
    <p:sldId id="286" r:id="rId14"/>
    <p:sldId id="280" r:id="rId15"/>
    <p:sldId id="27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tz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13A"/>
    <a:srgbClr val="11D471"/>
    <a:srgbClr val="9D55B8"/>
    <a:srgbClr val="F2F2F2"/>
    <a:srgbClr val="16041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2" autoAdjust="0"/>
    <p:restoredTop sz="83285" autoAdjust="0"/>
  </p:normalViewPr>
  <p:slideViewPr>
    <p:cSldViewPr snapToGrid="0" showGuides="1">
      <p:cViewPr>
        <p:scale>
          <a:sx n="75" d="100"/>
          <a:sy n="75" d="100"/>
        </p:scale>
        <p:origin x="7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6E363-E6B3-49EC-99B9-D71939BAE8EA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C420D-8A95-4630-BF7A-52C82380C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450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D7B70-739F-46B8-8786-37DA01C23847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F4EF-A403-442C-A4E6-B25DFCE33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39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基于个人意见的整体影响最大化模型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结合可扩展性并且高效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施乐印度研究中心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（题目写的这么牛，你论文能不能清晰点啊）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9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50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ground truth </a:t>
            </a:r>
            <a:r>
              <a:rPr lang="zh-CN" altLang="en-US" dirty="0" smtClean="0"/>
              <a:t>标定过的真实数据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05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ground truth </a:t>
            </a:r>
            <a:r>
              <a:rPr lang="zh-CN" altLang="en-US" dirty="0" smtClean="0"/>
              <a:t>标定过的真实数据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67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3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LT</a:t>
                </a:r>
                <a:r>
                  <a:rPr lang="zh-CN" altLang="en-US" dirty="0" smtClean="0"/>
                  <a:t>模型中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A(v) </a:t>
                </a:r>
                <a:r>
                  <a:rPr lang="zh-CN" altLang="en-US" baseline="0" dirty="0" smtClean="0"/>
                  <a:t>代表 </a:t>
                </a:r>
                <a:r>
                  <a:rPr lang="en-US" altLang="zh-CN" baseline="0" dirty="0" smtClean="0"/>
                  <a:t>v </a:t>
                </a:r>
                <a:r>
                  <a:rPr lang="zh-CN" altLang="en-US" baseline="0" dirty="0" smtClean="0"/>
                  <a:t>结点的入</a:t>
                </a:r>
                <a:r>
                  <a:rPr lang="zh-CN" altLang="en-US" baseline="0" dirty="0" smtClean="0"/>
                  <a:t>边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邻</a:t>
                </a:r>
                <a:r>
                  <a:rPr lang="zh-CN" altLang="en-US" baseline="0" dirty="0" smtClean="0"/>
                  <a:t>居</a:t>
                </a:r>
                <a:r>
                  <a:rPr lang="en-US" altLang="zh-CN" baseline="0" dirty="0" smtClean="0"/>
                  <a:t>   </a:t>
                </a:r>
                <a14:m>
                  <m:oMath xmlns:m="http://schemas.openxmlformats.org/officeDocument/2006/math">
                    <m:r>
                      <a:rPr lang="zh-CN" altLang="en-US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200" b="0" i="1" baseline="-2500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结点的特异性阈值</a:t>
                </a:r>
                <a:r>
                  <a:rPr lang="en-US" altLang="zh-CN" sz="1200" baseline="0" dirty="0" smtClean="0"/>
                  <a:t>   b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对结点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的影响大</a:t>
                </a:r>
                <a:r>
                  <a:rPr lang="zh-CN" altLang="en-US" sz="1200" baseline="0" dirty="0" smtClean="0"/>
                  <a:t>小</a:t>
                </a:r>
                <a:endParaRPr lang="en-US" altLang="zh-CN" sz="1200" baseline="0" dirty="0" smtClean="0"/>
              </a:p>
              <a:p>
                <a:r>
                  <a:rPr lang="zh-CN" altLang="en-US" baseline="0" dirty="0" smtClean="0"/>
                  <a:t>我们这里的 </a:t>
                </a:r>
                <a:r>
                  <a:rPr lang="en-US" altLang="zh-CN" baseline="0" dirty="0" smtClean="0"/>
                  <a:t>Spread </a:t>
                </a:r>
                <a:r>
                  <a:rPr lang="zh-CN" altLang="en-US" baseline="0" dirty="0" smtClean="0"/>
                  <a:t>代表到程序截止时被种子结点激活的结点个数</a:t>
                </a:r>
                <a:endParaRPr lang="en-US" altLang="zh-CN" sz="1200" baseline="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LT</a:t>
                </a:r>
                <a:r>
                  <a:rPr lang="zh-CN" altLang="en-US" dirty="0" smtClean="0"/>
                  <a:t>模型中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A(v) </a:t>
                </a:r>
                <a:r>
                  <a:rPr lang="zh-CN" altLang="en-US" baseline="0" dirty="0" smtClean="0"/>
                  <a:t>代表 </a:t>
                </a:r>
                <a:r>
                  <a:rPr lang="en-US" altLang="zh-CN" baseline="0" dirty="0" smtClean="0"/>
                  <a:t>v </a:t>
                </a:r>
                <a:r>
                  <a:rPr lang="zh-CN" altLang="en-US" baseline="0" dirty="0" smtClean="0"/>
                  <a:t>结点的入边邻居</a:t>
                </a:r>
                <a:r>
                  <a:rPr lang="en-US" altLang="zh-CN" baseline="0" dirty="0" smtClean="0"/>
                  <a:t>   </a:t>
                </a:r>
                <a:r>
                  <a:rPr lang="zh-CN" altLang="en-US" sz="1200" b="0" i="0" smtClean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sz="1200" b="0" i="0" baseline="-25000" smtClean="0">
                    <a:latin typeface="Cambria Math" panose="02040503050406030204" pitchFamily="18" charset="0"/>
                  </a:rPr>
                  <a:t>𝑣</a:t>
                </a:r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结点的特异性阈值</a:t>
                </a:r>
                <a:r>
                  <a:rPr lang="en-US" altLang="zh-CN" sz="1200" baseline="0" dirty="0" smtClean="0"/>
                  <a:t>   b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对结点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的影响大小</a:t>
                </a:r>
                <a:endParaRPr lang="en-US" altLang="zh-CN" sz="1200" baseline="0" dirty="0" smtClean="0"/>
              </a:p>
              <a:p>
                <a:pPr/>
                <a:r>
                  <a:rPr lang="en-US" altLang="zh-CN" sz="1200" baseline="0" dirty="0" smtClean="0"/>
                  <a:t>IC</a:t>
                </a:r>
                <a:r>
                  <a:rPr lang="zh-CN" altLang="en-US" sz="1200" baseline="0" dirty="0" smtClean="0"/>
                  <a:t>模型  </a:t>
                </a:r>
                <a:r>
                  <a:rPr lang="en-US" altLang="zh-CN" sz="1200" baseline="0" dirty="0" smtClean="0"/>
                  <a:t>p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代表结点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可能激活结点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的概率</a:t>
                </a:r>
                <a:endParaRPr lang="en-US" altLang="zh-CN" sz="1200" baseline="-25000" dirty="0" smtClean="0"/>
              </a:p>
              <a:p>
                <a:pPr/>
                <a:endParaRPr lang="en-US" altLang="zh-CN" sz="1200" baseline="0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0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aseline="0" dirty="0" smtClean="0"/>
              <a:t>IC</a:t>
            </a:r>
            <a:r>
              <a:rPr lang="zh-CN" altLang="en-US" sz="1200" baseline="0" dirty="0" smtClean="0"/>
              <a:t>模型  </a:t>
            </a:r>
            <a:r>
              <a:rPr lang="en-US" altLang="zh-CN" sz="1200" baseline="0" dirty="0" smtClean="0"/>
              <a:t>p</a:t>
            </a:r>
            <a:r>
              <a:rPr lang="en-US" altLang="zh-CN" sz="1200" baseline="-25000" dirty="0" smtClean="0"/>
              <a:t>uv </a:t>
            </a:r>
            <a:r>
              <a:rPr lang="zh-CN" altLang="en-US" sz="1200" baseline="0" dirty="0" smtClean="0"/>
              <a:t>代表结点</a:t>
            </a:r>
            <a:r>
              <a:rPr lang="en-US" altLang="zh-CN" sz="1200" baseline="0" dirty="0" smtClean="0"/>
              <a:t>u</a:t>
            </a:r>
            <a:r>
              <a:rPr lang="zh-CN" altLang="en-US" sz="1200" baseline="0" dirty="0" smtClean="0"/>
              <a:t>可能激活结点</a:t>
            </a:r>
            <a:r>
              <a:rPr lang="en-US" altLang="zh-CN" sz="1200" baseline="0" dirty="0" smtClean="0"/>
              <a:t>v</a:t>
            </a:r>
            <a:r>
              <a:rPr lang="zh-CN" altLang="en-US" sz="1200" baseline="0" dirty="0" smtClean="0"/>
              <a:t>的概率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作者与实际生活的例子相结合，发现这样做并不符合真实的生活场景</a:t>
            </a:r>
            <a:endParaRPr lang="en-US" altLang="zh-CN" sz="1200" baseline="0" dirty="0" smtClean="0"/>
          </a:p>
          <a:p>
            <a:pPr marL="228600" indent="-228600">
              <a:buAutoNum type="alphaLcParenR"/>
            </a:pPr>
            <a:r>
              <a:rPr lang="zh-CN" altLang="en-US" sz="1200" baseline="0" dirty="0" smtClean="0"/>
              <a:t>每个结点都被认为是有利于信息传播的，而没有考虑每个结点自身的“意见”，也可能是消极的</a:t>
            </a:r>
            <a:endParaRPr lang="en-US" altLang="zh-CN" sz="1200" baseline="0" dirty="0" smtClean="0"/>
          </a:p>
          <a:p>
            <a:pPr marL="228600" indent="-228600">
              <a:buAutoNum type="alphaLcParenR"/>
            </a:pPr>
            <a:r>
              <a:rPr lang="zh-CN" altLang="en-US" sz="1200" baseline="0" dirty="0" smtClean="0"/>
              <a:t>每个新被激活的结点都被看成完全赞同激活它的结点的意图</a:t>
            </a:r>
            <a:endParaRPr lang="en-US" altLang="zh-CN" sz="1200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18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用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0~1</a:t>
                </a:r>
                <a:r>
                  <a:rPr lang="zh-CN" altLang="en-US" sz="1800" b="1" i="0" smtClean="0">
                    <a:latin typeface="Cambria Math" panose="02040503050406030204" pitchFamily="18" charset="0"/>
                  </a:rPr>
                  <a:t>之间的一个数来表示个人意见的强烈程度</a:t>
                </a:r>
                <a:endParaRPr lang="en-US" altLang="zh-CN" sz="1800" b="1" i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O&lt;0 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O=0 O&gt;0  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分别代表反对</a:t>
                </a:r>
                <a:r>
                  <a:rPr lang="zh-CN" altLang="en-US" sz="1800" b="1" i="0" baseline="0" dirty="0" smtClean="0">
                    <a:latin typeface="Cambria Math" panose="02040503050406030204" pitchFamily="18" charset="0"/>
                  </a:rPr>
                  <a:t> 、中立 、支持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800" b="1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我们的 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OI 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模型这里介绍的是基于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IC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模型的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800" b="1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l-GR" altLang="zh-CN" sz="18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800" b="1" i="1" baseline="-25000" smtClean="0">
                        <a:latin typeface="Cambria Math" panose="02040503050406030204" pitchFamily="18" charset="0"/>
                      </a:rPr>
                      <m:t>𝒖𝒗</m:t>
                    </m:r>
                  </m:oMath>
                </a14:m>
                <a:r>
                  <a:rPr lang="zh-CN" altLang="en-US" sz="1800" b="1" baseline="-25000" dirty="0" smtClean="0"/>
                  <a:t> </a:t>
                </a:r>
                <a:r>
                  <a:rPr lang="zh-CN" altLang="en-US" sz="2000" b="1" baseline="0" dirty="0" smtClean="0"/>
                  <a:t>代表 </a:t>
                </a:r>
                <a:r>
                  <a:rPr lang="en-US" altLang="zh-CN" sz="2000" b="1" baseline="0" dirty="0" smtClean="0"/>
                  <a:t>v </a:t>
                </a:r>
                <a:r>
                  <a:rPr lang="zh-CN" altLang="en-US" sz="2000" b="1" baseline="0" dirty="0" smtClean="0"/>
                  <a:t>接受 </a:t>
                </a:r>
                <a:r>
                  <a:rPr lang="en-US" altLang="zh-CN" sz="2000" b="1" baseline="0" dirty="0" smtClean="0"/>
                  <a:t>u </a:t>
                </a:r>
                <a:r>
                  <a:rPr lang="zh-CN" altLang="en-US" sz="2000" b="1" baseline="0" dirty="0" smtClean="0"/>
                  <a:t>的 </a:t>
                </a:r>
                <a:r>
                  <a:rPr lang="en-US" altLang="zh-CN" sz="2000" b="1" baseline="0" dirty="0" smtClean="0"/>
                  <a:t>opinion </a:t>
                </a:r>
                <a:r>
                  <a:rPr lang="zh-CN" altLang="en-US" sz="2000" b="1" baseline="0" dirty="0" smtClean="0"/>
                  <a:t>的可能性</a:t>
                </a:r>
                <a:r>
                  <a:rPr lang="en-US" altLang="zh-CN" sz="2000" b="1" baseline="0" dirty="0" smtClean="0"/>
                  <a:t>(</a:t>
                </a:r>
                <a:r>
                  <a:rPr lang="zh-CN" altLang="en-US" sz="2000" b="1" baseline="0" dirty="0" smtClean="0"/>
                  <a:t>完全接受</a:t>
                </a:r>
                <a:r>
                  <a:rPr lang="en-US" altLang="zh-CN" sz="2000" b="1" baseline="0" dirty="0" smtClean="0"/>
                  <a:t>)</a:t>
                </a:r>
                <a:endParaRPr lang="zh-CN" altLang="en-US" sz="2000" b="1" baseline="-25000" dirty="0"/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altLang="zh-CN" sz="1200" i="0" smtClean="0">
                    <a:latin typeface="Cambria Math" panose="02040503050406030204" pitchFamily="18" charset="0"/>
                  </a:rPr>
                  <a:t>φ</a:t>
                </a:r>
                <a:r>
                  <a:rPr lang="en-US" altLang="zh-CN" sz="1200" b="0" i="0" baseline="-25000" smtClean="0">
                    <a:latin typeface="Cambria Math" panose="02040503050406030204" pitchFamily="18" charset="0"/>
                  </a:rPr>
                  <a:t>𝑢𝑣</a:t>
                </a:r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 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接受 </a:t>
                </a:r>
                <a:r>
                  <a:rPr lang="en-US" altLang="zh-CN" sz="1200" baseline="0" dirty="0" smtClean="0"/>
                  <a:t>u </a:t>
                </a:r>
                <a:r>
                  <a:rPr lang="zh-CN" altLang="en-US" sz="1200" baseline="0" dirty="0" smtClean="0"/>
                  <a:t>的 </a:t>
                </a:r>
                <a:r>
                  <a:rPr lang="en-US" altLang="zh-CN" sz="1200" baseline="0" dirty="0" smtClean="0"/>
                  <a:t>opinion </a:t>
                </a:r>
                <a:r>
                  <a:rPr lang="zh-CN" altLang="en-US" sz="1200" baseline="0" dirty="0" smtClean="0"/>
                  <a:t>的可能性</a:t>
                </a:r>
                <a:endParaRPr lang="zh-CN" altLang="en-US" sz="1200" baseline="-25000" dirty="0"/>
              </a:p>
              <a:p>
                <a:pPr algn="l"/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6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IC </a:t>
                </a:r>
                <a:r>
                  <a:rPr lang="zh-CN" altLang="en-US" dirty="0" smtClean="0"/>
                  <a:t>模型是使激活结点个数的期望最大为目的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重点是要使被激活结点的个数最大化 的期望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） 代表以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集合中的点为种子结点时可以激活结点的期望个数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IC </a:t>
                </a:r>
                <a:r>
                  <a:rPr lang="zh-CN" altLang="en-US" dirty="0" smtClean="0"/>
                  <a:t>模型是使激活结点个数的期望最大为目的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重点是要使被激活结点的个数最大化 的期望</a:t>
                </a:r>
                <a:endParaRPr lang="en-US" altLang="zh-CN" dirty="0" smtClean="0"/>
              </a:p>
              <a:p>
                <a:pPr/>
                <a:r>
                  <a:rPr lang="zh-CN" altLang="en-US" sz="1200" i="0" smtClean="0">
                    <a:latin typeface="Cambria Math" panose="02040503050406030204" pitchFamily="18" charset="0"/>
                  </a:rPr>
                  <a:t>𝜎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） 代表以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集合中的点为种子结点时可以激活结点的期望个数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236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200" b="0" i="1" baseline="30000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 smtClean="0"/>
                  <a:t>  代表以集合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内的结点做为种子结点，使最后</a:t>
                </a:r>
                <a:r>
                  <a:rPr lang="zh-CN" altLang="en-US" baseline="0" dirty="0" smtClean="0"/>
                  <a:t>激活结点的 </a:t>
                </a:r>
                <a:r>
                  <a:rPr lang="en-US" altLang="zh-CN" baseline="0" dirty="0" smtClean="0"/>
                  <a:t>opinion </a:t>
                </a:r>
                <a:r>
                  <a:rPr lang="zh-CN" altLang="en-US" baseline="0" dirty="0" smtClean="0"/>
                  <a:t>和的值最大的期望</a:t>
                </a:r>
                <a:endParaRPr lang="en-US" altLang="zh-CN" baseline="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zh-CN" altLang="en-US" sz="1200" i="0" smtClean="0">
                    <a:latin typeface="Cambria Math" panose="02040503050406030204" pitchFamily="18" charset="0"/>
                  </a:rPr>
                  <a:t>𝜎</a:t>
                </a:r>
                <a:r>
                  <a:rPr lang="en-US" altLang="zh-CN" sz="1200" b="0" i="0" baseline="30000" smtClean="0">
                    <a:latin typeface="Cambria Math" panose="02040503050406030204" pitchFamily="18" charset="0"/>
                  </a:rPr>
                  <a:t>𝑜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𝑆)</a:t>
                </a:r>
                <a:r>
                  <a:rPr lang="zh-CN" altLang="en-US" dirty="0" smtClean="0"/>
                  <a:t>  代表以集合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内的结点做为种子结点，使最后</a:t>
                </a:r>
                <a:r>
                  <a:rPr lang="zh-CN" altLang="en-US" baseline="0" dirty="0" smtClean="0"/>
                  <a:t>激活结点的 </a:t>
                </a:r>
                <a:r>
                  <a:rPr lang="en-US" altLang="zh-CN" baseline="0" dirty="0" smtClean="0"/>
                  <a:t>opinion </a:t>
                </a:r>
                <a:r>
                  <a:rPr lang="zh-CN" altLang="en-US" baseline="0" dirty="0" smtClean="0"/>
                  <a:t>和的值最大的期望</a:t>
                </a:r>
                <a:endParaRPr lang="en-US" altLang="zh-CN" baseline="0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1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r>
              <a:rPr lang="zh-CN" altLang="en-US" sz="1200" baseline="0" dirty="0" smtClean="0">
                <a:latin typeface="+mn-lt"/>
                <a:ea typeface="+mn-ea"/>
              </a:rPr>
              <a:t> 为每一个结点都分配一个分数，选出一个分数最大的结点做为一个种子结点</a:t>
            </a:r>
            <a:endParaRPr lang="en-US" altLang="zh-CN" sz="120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+mn-lt"/>
                <a:ea typeface="+mn-ea"/>
              </a:rPr>
              <a:t>重点是采用什么策略为每一个结点分配分数</a:t>
            </a:r>
            <a:endParaRPr lang="en-US" altLang="zh-CN" sz="120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24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分数高低由当前点所能到达结点的个数影响，也就是说：结点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分数的高低，由以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为起点的最短路径的条数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我们将 由结点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出去的路径乘以相应边的概率的值进行加和即为结点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的最后评分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0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922-F6C1-46DE-8BD8-5FAFD5A5913B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061-0F2E-446A-8BCB-2F286E750A5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42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C1D8-3E73-4758-A33D-7128C4ADAA81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62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F011-91FD-4ADD-8D0D-CA61B2905CEF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41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E3DD-F0FC-4ED0-BE28-A1C0DD38512D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936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8ED3-B0EF-43DB-A9BA-503F935D0E4E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4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6912-8462-45A7-AC98-7211523CB934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0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9823-E0B4-4BFF-BCC2-BF96C614DEA0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37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663A-9695-4896-B7D7-A93B561D06A2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8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013E-4B3B-46F8-ABA9-0E08AAAC36F8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pPr/>
              <a:t>‹#›</a:t>
            </a:fld>
            <a:r>
              <a:rPr lang="en-US" altLang="zh-CN" smtClean="0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036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B679-51D1-48FB-8180-B5CCDE819C39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2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E7BB-DC23-4588-A666-E61AABBBF416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4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3DE4-B643-4E20-98B8-42C8A00744F8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93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DFB6-1B78-4C0C-8FD0-236442C86700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65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3AF2-5AB2-45E4-B317-E53B9CCC20DC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3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57B0-83FF-413F-B239-42BBCEF68E08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1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1C6DE-8377-4C60-8578-9C8258F49E86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20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10" Type="http://schemas.openxmlformats.org/officeDocument/2006/relationships/image" Target="../media/image140.png"/><Relationship Id="rId4" Type="http://schemas.openxmlformats.org/officeDocument/2006/relationships/image" Target="../media/image230.png"/><Relationship Id="rId9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8795" y="622300"/>
            <a:ext cx="9297791" cy="14029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Holistic Influence Maximization : Combining Scalability and Efficiency with Opinion-Aware Models.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59971" y="5180401"/>
            <a:ext cx="1902125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altLang="zh-CN" sz="2000" dirty="0"/>
              <a:t>SIGMOD-2016</a:t>
            </a:r>
          </a:p>
          <a:p>
            <a:pPr algn="ctr">
              <a:spcAft>
                <a:spcPts val="450"/>
              </a:spcAft>
            </a:pPr>
            <a:r>
              <a:rPr lang="en-US" altLang="zh-CN" sz="2000" dirty="0"/>
              <a:t>TianzhuWei</a:t>
            </a:r>
          </a:p>
          <a:p>
            <a:pPr algn="ctr">
              <a:spcAft>
                <a:spcPts val="450"/>
              </a:spcAft>
            </a:pPr>
            <a:r>
              <a:rPr lang="en-US" altLang="zh-CN" sz="2000" dirty="0"/>
              <a:t>2016/11</a:t>
            </a:r>
            <a:r>
              <a:rPr lang="en-US" altLang="zh-CN" sz="2000" b="1" dirty="0">
                <a:solidFill>
                  <a:srgbClr val="FF0000"/>
                </a:solidFill>
              </a:rPr>
              <a:t>/?????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8052" y="2718858"/>
            <a:ext cx="6769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Sainyam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Galhotra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;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Akhil 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Arora 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 Shourya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Roy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347406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Text and Graph Analytics (TGA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Xerox Research Centre India (XRCI), Bangalore, India</a:t>
            </a:r>
          </a:p>
        </p:txBody>
      </p:sp>
    </p:spTree>
    <p:extLst>
      <p:ext uri="{BB962C8B-B14F-4D97-AF65-F5344CB8AC3E}">
        <p14:creationId xmlns:p14="http://schemas.microsoft.com/office/powerpoint/2010/main" val="940185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1013" y="1267069"/>
            <a:ext cx="249882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2678" y="1933727"/>
            <a:ext cx="982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EaSyIM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210597" y="1374452"/>
            <a:ext cx="2566756" cy="1205027"/>
            <a:chOff x="7804099" y="1922602"/>
            <a:chExt cx="3422341" cy="1606703"/>
          </a:xfrm>
        </p:grpSpPr>
        <p:sp>
          <p:nvSpPr>
            <p:cNvPr id="7" name="椭圆 6"/>
            <p:cNvSpPr/>
            <p:nvPr/>
          </p:nvSpPr>
          <p:spPr>
            <a:xfrm>
              <a:off x="7804099" y="2551080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9388128" y="2007054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10818668" y="2551080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9388128" y="3121533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8" idx="2"/>
              <a:endCxn id="7" idx="7"/>
            </p:cNvCxnSpPr>
            <p:nvPr/>
          </p:nvCxnSpPr>
          <p:spPr>
            <a:xfrm flipH="1">
              <a:off x="8152154" y="2210940"/>
              <a:ext cx="1235974" cy="399857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6"/>
              <a:endCxn id="9" idx="1"/>
            </p:cNvCxnSpPr>
            <p:nvPr/>
          </p:nvCxnSpPr>
          <p:spPr>
            <a:xfrm>
              <a:off x="9795900" y="2210940"/>
              <a:ext cx="1082485" cy="39985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3"/>
              <a:endCxn id="10" idx="6"/>
            </p:cNvCxnSpPr>
            <p:nvPr/>
          </p:nvCxnSpPr>
          <p:spPr>
            <a:xfrm flipH="1">
              <a:off x="9795900" y="2899135"/>
              <a:ext cx="1082485" cy="42628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arrow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5"/>
              <a:endCxn id="10" idx="2"/>
            </p:cNvCxnSpPr>
            <p:nvPr/>
          </p:nvCxnSpPr>
          <p:spPr>
            <a:xfrm>
              <a:off x="8152154" y="2899135"/>
              <a:ext cx="1235974" cy="42628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355098" y="2005666"/>
              <a:ext cx="558635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AB</a:t>
              </a:r>
              <a:endParaRPr lang="zh-CN" altLang="en-US" sz="1500" baseline="-250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060617" y="1922602"/>
              <a:ext cx="6183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BC</a:t>
              </a:r>
              <a:endParaRPr lang="zh-CN" altLang="en-US" sz="1500" baseline="-250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355098" y="3001852"/>
              <a:ext cx="7094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AD</a:t>
              </a:r>
              <a:endParaRPr lang="zh-CN" altLang="en-US" sz="1500" baseline="-250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108664" y="3027252"/>
              <a:ext cx="5864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DC</a:t>
              </a:r>
              <a:endParaRPr lang="zh-CN" altLang="en-US" sz="15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2391187" y="4340199"/>
                <a:ext cx="4651634" cy="3721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1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249" y="4643931"/>
                <a:ext cx="6202179" cy="496226"/>
              </a:xfrm>
              <a:prstGeom prst="rect">
                <a:avLst/>
              </a:prstGeom>
              <a:blipFill rotWithShape="0">
                <a:blip r:embed="rId3"/>
                <a:stretch>
                  <a:fillRect t="-16049" b="-35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圆角矩形 18"/>
              <p:cNvSpPr/>
              <p:nvPr/>
            </p:nvSpPr>
            <p:spPr>
              <a:xfrm>
                <a:off x="3333936" y="1267069"/>
                <a:ext cx="1790582" cy="6468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for each 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圆角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248" y="546425"/>
                <a:ext cx="2387442" cy="862478"/>
              </a:xfrm>
              <a:prstGeom prst="roundRect">
                <a:avLst/>
              </a:prstGeom>
              <a:blipFill rotWithShape="0">
                <a:blip r:embed="rId4"/>
                <a:stretch>
                  <a:fillRect t="-2797" b="-13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下箭头 19"/>
          <p:cNvSpPr/>
          <p:nvPr/>
        </p:nvSpPr>
        <p:spPr>
          <a:xfrm>
            <a:off x="4165983" y="2031317"/>
            <a:ext cx="151019" cy="31277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20"/>
              <p:cNvSpPr/>
              <p:nvPr/>
            </p:nvSpPr>
            <p:spPr>
              <a:xfrm>
                <a:off x="3333935" y="2422288"/>
                <a:ext cx="1790582" cy="445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圆角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247" y="2086717"/>
                <a:ext cx="2387442" cy="593427"/>
              </a:xfrm>
              <a:prstGeom prst="roundRect">
                <a:avLst/>
              </a:prstGeom>
              <a:blipFill rotWithShape="0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/>
              <p:cNvSpPr/>
              <p:nvPr/>
            </p:nvSpPr>
            <p:spPr>
              <a:xfrm>
                <a:off x="3333935" y="3376323"/>
                <a:ext cx="1790582" cy="57241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for each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𝑂𝑢𝑡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247" y="3358764"/>
                <a:ext cx="2387442" cy="763220"/>
              </a:xfrm>
              <a:prstGeom prst="roundRect">
                <a:avLst/>
              </a:prstGeom>
              <a:blipFill rotWithShape="0">
                <a:blip r:embed="rId6"/>
                <a:stretch>
                  <a:fillRect t="-9449" b="-14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下箭头 22"/>
          <p:cNvSpPr/>
          <p:nvPr/>
        </p:nvSpPr>
        <p:spPr>
          <a:xfrm>
            <a:off x="4165983" y="2972860"/>
            <a:ext cx="151019" cy="31277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1013" y="1267069"/>
            <a:ext cx="249882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7768" y="1950133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OSIM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377006" y="1602451"/>
            <a:ext cx="2566756" cy="1205027"/>
            <a:chOff x="7804099" y="1922602"/>
            <a:chExt cx="3422341" cy="1606703"/>
          </a:xfrm>
        </p:grpSpPr>
        <p:sp>
          <p:nvSpPr>
            <p:cNvPr id="7" name="椭圆 6"/>
            <p:cNvSpPr/>
            <p:nvPr/>
          </p:nvSpPr>
          <p:spPr>
            <a:xfrm>
              <a:off x="7804099" y="2551080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9388128" y="2007054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10818668" y="2551080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9388128" y="3121533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8" idx="2"/>
              <a:endCxn id="7" idx="7"/>
            </p:cNvCxnSpPr>
            <p:nvPr/>
          </p:nvCxnSpPr>
          <p:spPr>
            <a:xfrm flipH="1">
              <a:off x="8152154" y="2210940"/>
              <a:ext cx="1235974" cy="399857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6"/>
              <a:endCxn id="9" idx="1"/>
            </p:cNvCxnSpPr>
            <p:nvPr/>
          </p:nvCxnSpPr>
          <p:spPr>
            <a:xfrm>
              <a:off x="9795900" y="2210940"/>
              <a:ext cx="1082485" cy="39985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3"/>
              <a:endCxn id="10" idx="6"/>
            </p:cNvCxnSpPr>
            <p:nvPr/>
          </p:nvCxnSpPr>
          <p:spPr>
            <a:xfrm flipH="1">
              <a:off x="9795900" y="2899135"/>
              <a:ext cx="1082485" cy="42628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arrow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5"/>
              <a:endCxn id="10" idx="2"/>
            </p:cNvCxnSpPr>
            <p:nvPr/>
          </p:nvCxnSpPr>
          <p:spPr>
            <a:xfrm>
              <a:off x="8152154" y="2899135"/>
              <a:ext cx="1235974" cy="42628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355098" y="2005666"/>
              <a:ext cx="558635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AB</a:t>
              </a:r>
              <a:endParaRPr lang="zh-CN" altLang="en-US" sz="1500" baseline="-250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060617" y="1922602"/>
              <a:ext cx="6183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BC</a:t>
              </a:r>
              <a:endParaRPr lang="zh-CN" altLang="en-US" sz="1500" baseline="-250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355098" y="3001852"/>
              <a:ext cx="7094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AD</a:t>
              </a:r>
              <a:endParaRPr lang="zh-CN" altLang="en-US" sz="1500" baseline="-250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108664" y="3027252"/>
              <a:ext cx="5864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DC</a:t>
              </a:r>
              <a:endParaRPr lang="zh-CN" altLang="en-US" sz="15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39539" y="2910973"/>
                <a:ext cx="1079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51" y="2738297"/>
                <a:ext cx="143443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28" r="-5106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39538" y="3167598"/>
                <a:ext cx="1256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)←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51" y="3080463"/>
                <a:ext cx="167077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25" r="-365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39538" y="3468868"/>
                <a:ext cx="699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51" y="3482156"/>
                <a:ext cx="92839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947" r="-1184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41013" y="3841351"/>
                <a:ext cx="1081193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←0</m:t>
                      </m:r>
                    </m:oMath>
                  </m:oMathPara>
                </a14:m>
                <a:endParaRPr lang="zh-CN" altLang="en-US" sz="15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7" y="3978801"/>
                <a:ext cx="1381147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3901831" y="3146308"/>
            <a:ext cx="4816112" cy="1554470"/>
            <a:chOff x="4568973" y="2993440"/>
            <a:chExt cx="6421483" cy="2072627"/>
          </a:xfrm>
        </p:grpSpPr>
        <p:sp>
          <p:nvSpPr>
            <p:cNvPr id="4" name="矩形 3"/>
            <p:cNvSpPr/>
            <p:nvPr/>
          </p:nvSpPr>
          <p:spPr>
            <a:xfrm>
              <a:off x="4568973" y="2993440"/>
              <a:ext cx="6421483" cy="2072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4807166" y="3193579"/>
                  <a:ext cx="4299042" cy="3954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166" y="3193579"/>
                  <a:ext cx="4291880" cy="3952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6" r="-1986" b="-28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4749276" y="3724983"/>
                  <a:ext cx="6047896" cy="3954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)(2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−1)/2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276" y="3724983"/>
                  <a:ext cx="6037294" cy="3952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03" r="-808" b="-2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4809666" y="4292928"/>
                  <a:ext cx="4291518" cy="3954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sc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666" y="4292928"/>
                  <a:ext cx="4286879" cy="3952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69" r="-1991" b="-2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/>
          <p:cNvGrpSpPr/>
          <p:nvPr/>
        </p:nvGrpSpPr>
        <p:grpSpPr>
          <a:xfrm>
            <a:off x="3141360" y="4824429"/>
            <a:ext cx="5423668" cy="1152526"/>
            <a:chOff x="4188480" y="5289571"/>
            <a:chExt cx="7231557" cy="1536701"/>
          </a:xfrm>
        </p:grpSpPr>
        <p:sp>
          <p:nvSpPr>
            <p:cNvPr id="35" name="矩形 34"/>
            <p:cNvSpPr/>
            <p:nvPr/>
          </p:nvSpPr>
          <p:spPr>
            <a:xfrm>
              <a:off x="4188480" y="5289571"/>
              <a:ext cx="7231557" cy="15367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4474627" y="5856247"/>
                  <a:ext cx="6700980" cy="8374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626" y="5856247"/>
                  <a:ext cx="6621877" cy="80669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4568973" y="5391811"/>
                  <a:ext cx="354096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973" y="5391811"/>
                  <a:ext cx="353167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64" r="-2591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圆角矩形 26"/>
              <p:cNvSpPr/>
              <p:nvPr/>
            </p:nvSpPr>
            <p:spPr>
              <a:xfrm>
                <a:off x="3426730" y="939256"/>
                <a:ext cx="1790582" cy="6468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for each 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圆角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973" y="109341"/>
                <a:ext cx="2387442" cy="862478"/>
              </a:xfrm>
              <a:prstGeom prst="roundRect">
                <a:avLst/>
              </a:prstGeom>
              <a:blipFill rotWithShape="0">
                <a:blip r:embed="rId12"/>
                <a:stretch>
                  <a:fillRect t="-2797" b="-13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圆角矩形 27"/>
              <p:cNvSpPr/>
              <p:nvPr/>
            </p:nvSpPr>
            <p:spPr>
              <a:xfrm>
                <a:off x="3426730" y="1788586"/>
                <a:ext cx="1790582" cy="445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圆角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973" y="1241781"/>
                <a:ext cx="2387442" cy="593427"/>
              </a:xfrm>
              <a:prstGeom prst="roundRect">
                <a:avLst/>
              </a:prstGeom>
              <a:blipFill rotWithShape="0"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圆角矩形 28"/>
              <p:cNvSpPr/>
              <p:nvPr/>
            </p:nvSpPr>
            <p:spPr>
              <a:xfrm>
                <a:off x="3426730" y="2468297"/>
                <a:ext cx="1790582" cy="57241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for each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𝑂𝑢𝑡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圆角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973" y="2148063"/>
                <a:ext cx="2387442" cy="763220"/>
              </a:xfrm>
              <a:prstGeom prst="roundRect">
                <a:avLst/>
              </a:prstGeom>
              <a:blipFill rotWithShape="0">
                <a:blip r:embed="rId14"/>
                <a:stretch>
                  <a:fillRect t="-9375" b="-13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肘形连接符 30"/>
          <p:cNvCxnSpPr>
            <a:stCxn id="4" idx="1"/>
            <a:endCxn id="29" idx="1"/>
          </p:cNvCxnSpPr>
          <p:nvPr/>
        </p:nvCxnSpPr>
        <p:spPr>
          <a:xfrm rot="10800000">
            <a:off x="3426731" y="2754505"/>
            <a:ext cx="475100" cy="1169039"/>
          </a:xfrm>
          <a:prstGeom prst="bentConnector3">
            <a:avLst>
              <a:gd name="adj1" fmla="val 13608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5" idx="1"/>
            <a:endCxn id="28" idx="1"/>
          </p:cNvCxnSpPr>
          <p:nvPr/>
        </p:nvCxnSpPr>
        <p:spPr>
          <a:xfrm rot="10800000" flipH="1">
            <a:off x="3141360" y="2011123"/>
            <a:ext cx="285370" cy="3389570"/>
          </a:xfrm>
          <a:prstGeom prst="bentConnector3">
            <a:avLst>
              <a:gd name="adj1" fmla="val -142578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1013" y="1267069"/>
            <a:ext cx="16385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51350" y="2028398"/>
            <a:ext cx="5863287" cy="329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2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1013" y="1267069"/>
            <a:ext cx="16385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46" r="49260"/>
          <a:stretch/>
        </p:blipFill>
        <p:spPr>
          <a:xfrm>
            <a:off x="1099213" y="2043500"/>
            <a:ext cx="6629939" cy="297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255" t="2502"/>
          <a:stretch/>
        </p:blipFill>
        <p:spPr>
          <a:xfrm>
            <a:off x="1238226" y="2099104"/>
            <a:ext cx="6709444" cy="30953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1013" y="1267069"/>
            <a:ext cx="16385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92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577" y="2886543"/>
            <a:ext cx="29835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99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739" y="894900"/>
            <a:ext cx="36484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</a:t>
            </a:r>
          </a:p>
          <a:p>
            <a:pPr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definition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6739" y="196400"/>
            <a:ext cx="177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29200" y="894900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</a:t>
            </a:r>
            <a:r>
              <a:rPr lang="zh-CN" altLang="en-US" dirty="0" smtClean="0"/>
              <a:t>么是影响最大化，以及当前常用的两种传播模型 </a:t>
            </a:r>
            <a:r>
              <a:rPr lang="en-US" altLang="zh-CN" dirty="0" smtClean="0"/>
              <a:t>LT IC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29200" y="2002895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当前的传播模型存在什么样的缺点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29200" y="311089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</a:t>
            </a:r>
            <a:r>
              <a:rPr lang="zh-CN" altLang="en-US" dirty="0" smtClean="0"/>
              <a:t>者提出一个新的传播模型来弥补上面提到的缺点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29200" y="4218887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当我们有了一个新的传播模型之后，需要在限制种子集合中结点个数为 </a:t>
            </a:r>
            <a:r>
              <a:rPr lang="en-US" altLang="zh-CN" dirty="0" smtClean="0"/>
              <a:t>k </a:t>
            </a:r>
            <a:r>
              <a:rPr lang="zh-CN" altLang="en-US" dirty="0" smtClean="0"/>
              <a:t>的条件下找到使传播影响最大化的</a:t>
            </a:r>
            <a:r>
              <a:rPr lang="en-US" altLang="zh-CN" dirty="0"/>
              <a:t>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07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1444" y="491342"/>
            <a:ext cx="3607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Influence Maximization</a:t>
            </a:r>
          </a:p>
        </p:txBody>
      </p:sp>
      <p:sp>
        <p:nvSpPr>
          <p:cNvPr id="4" name="椭圆 3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6" name="椭圆 5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8" name="直接箭头连接符 7"/>
          <p:cNvCxnSpPr>
            <a:stCxn id="5" idx="2"/>
            <a:endCxn id="4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6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7" idx="6"/>
          </p:cNvCxnSpPr>
          <p:nvPr/>
        </p:nvCxnSpPr>
        <p:spPr>
          <a:xfrm flipH="1">
            <a:off x="7035919" y="2080340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5"/>
            <a:endCxn id="7" idx="2"/>
          </p:cNvCxnSpPr>
          <p:nvPr/>
        </p:nvCxnSpPr>
        <p:spPr>
          <a:xfrm>
            <a:off x="5538530" y="2123432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05709" y="3068762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Threshold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024139" y="2176039"/>
                <a:ext cx="1857240" cy="825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100" i="1" baseline="-25000">
                              <a:latin typeface="Cambria Math" panose="02040503050406030204" pitchFamily="18" charset="0"/>
                            </a:rPr>
                            <m:t>𝑢𝑣</m:t>
                          </m:r>
                        </m:e>
                      </m:nary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 ≥ </m:t>
                      </m:r>
                      <m:r>
                        <a:rPr lang="zh-CN" altLang="en-US" sz="21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100" i="1" baseline="-2500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100" baseline="-25000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39" y="2176039"/>
                <a:ext cx="1857240" cy="8258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左大括号 25"/>
          <p:cNvSpPr/>
          <p:nvPr/>
        </p:nvSpPr>
        <p:spPr>
          <a:xfrm>
            <a:off x="763700" y="3185893"/>
            <a:ext cx="207559" cy="895534"/>
          </a:xfrm>
          <a:prstGeom prst="leftBrace">
            <a:avLst>
              <a:gd name="adj1" fmla="val 120054"/>
              <a:gd name="adj2" fmla="val 510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05709" y="3856140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 Cascade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5" idx="2"/>
            <a:endCxn id="4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" idx="6"/>
            <a:endCxn id="6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" idx="5"/>
            <a:endCxn id="7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3"/>
            <a:endCxn id="7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971259" y="1255245"/>
            <a:ext cx="1694695" cy="1362130"/>
            <a:chOff x="542963" y="1533101"/>
            <a:chExt cx="1694695" cy="1362130"/>
          </a:xfrm>
        </p:grpSpPr>
        <p:sp>
          <p:nvSpPr>
            <p:cNvPr id="14" name="矩形 13"/>
            <p:cNvSpPr/>
            <p:nvPr/>
          </p:nvSpPr>
          <p:spPr>
            <a:xfrm>
              <a:off x="542963" y="1533101"/>
              <a:ext cx="14943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Seed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42963" y="2013389"/>
              <a:ext cx="16946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Active Node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42963" y="2495121"/>
              <a:ext cx="10402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Spread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970455" y="684163"/>
            <a:ext cx="3787882" cy="2471998"/>
            <a:chOff x="4970455" y="684163"/>
            <a:chExt cx="3787882" cy="2471998"/>
          </a:xfrm>
        </p:grpSpPr>
        <p:grpSp>
          <p:nvGrpSpPr>
            <p:cNvPr id="33" name="组合 32"/>
            <p:cNvGrpSpPr/>
            <p:nvPr/>
          </p:nvGrpSpPr>
          <p:grpSpPr>
            <a:xfrm>
              <a:off x="5822535" y="1154758"/>
              <a:ext cx="2273559" cy="1496143"/>
              <a:chOff x="7762148" y="2049217"/>
              <a:chExt cx="3031411" cy="199485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7774668" y="2049217"/>
                    <a:ext cx="779616" cy="5239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" name="矩形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4668" y="2049217"/>
                    <a:ext cx="779616" cy="52399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7762148" y="3520083"/>
                    <a:ext cx="794832" cy="5239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2148" y="3520083"/>
                    <a:ext cx="794832" cy="52399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矩形 30"/>
                  <p:cNvSpPr/>
                  <p:nvPr/>
                </p:nvSpPr>
                <p:spPr>
                  <a:xfrm>
                    <a:off x="10007277" y="3517382"/>
                    <a:ext cx="786282" cy="5239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𝐶𝐷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" name="矩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07277" y="3517382"/>
                    <a:ext cx="786282" cy="52399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矩形 31"/>
                  <p:cNvSpPr/>
                  <p:nvPr/>
                </p:nvSpPr>
                <p:spPr>
                  <a:xfrm>
                    <a:off x="9973861" y="2106050"/>
                    <a:ext cx="812616" cy="5239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矩形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73861" y="2106050"/>
                    <a:ext cx="812616" cy="52399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矩形 42"/>
                <p:cNvSpPr/>
                <p:nvPr/>
              </p:nvSpPr>
              <p:spPr>
                <a:xfrm>
                  <a:off x="4970455" y="2122345"/>
                  <a:ext cx="537135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>
            <p:sp>
              <p:nvSpPr>
                <p:cNvPr id="43" name="矩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455" y="2122345"/>
                  <a:ext cx="537135" cy="45313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矩形 43"/>
                <p:cNvSpPr/>
                <p:nvPr/>
              </p:nvSpPr>
              <p:spPr>
                <a:xfrm>
                  <a:off x="6647080" y="2703024"/>
                  <a:ext cx="555986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080" y="2703024"/>
                  <a:ext cx="555986" cy="45313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矩形 44"/>
                <p:cNvSpPr/>
                <p:nvPr/>
              </p:nvSpPr>
              <p:spPr>
                <a:xfrm>
                  <a:off x="8218702" y="2122344"/>
                  <a:ext cx="539635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702" y="2122344"/>
                  <a:ext cx="539635" cy="45313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矩形 45"/>
                <p:cNvSpPr/>
                <p:nvPr/>
              </p:nvSpPr>
              <p:spPr>
                <a:xfrm>
                  <a:off x="6585746" y="684163"/>
                  <a:ext cx="547201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746" y="684163"/>
                  <a:ext cx="547201" cy="45313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294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0.0467 -0.25393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7" grpId="0"/>
      <p:bldP spid="26" grpId="0" animBg="1"/>
      <p:bldP spid="26" grpId="1" animBg="1"/>
      <p:bldP spid="27" grpId="0"/>
      <p:bldP spid="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907056" y="1219617"/>
            <a:ext cx="2026756" cy="1341012"/>
            <a:chOff x="7897291" y="2147020"/>
            <a:chExt cx="2702340" cy="1788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7908706" y="2167032"/>
                  <a:ext cx="539805" cy="4008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539805" cy="4008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910" r="-746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7897291" y="3512962"/>
                  <a:ext cx="555024" cy="400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555024" cy="4008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47" r="-735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0008050" y="2147020"/>
                  <a:ext cx="542969" cy="4008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542969" cy="4008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82" r="-7576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0053157" y="3534155"/>
                  <a:ext cx="546474" cy="400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546474" cy="4008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910" r="-746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矩形 8"/>
          <p:cNvSpPr/>
          <p:nvPr/>
        </p:nvSpPr>
        <p:spPr>
          <a:xfrm>
            <a:off x="479463" y="3423968"/>
            <a:ext cx="81350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lphaLcParenR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node is considered to be contributing fully and positively towards the spread of information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463" y="4351838"/>
            <a:ext cx="71583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lphaLcParenR" startAt="2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newly active node is always considered to perceive the information with the same intent as that of the node that activated it</a:t>
            </a:r>
          </a:p>
        </p:txBody>
      </p:sp>
      <p:sp>
        <p:nvSpPr>
          <p:cNvPr id="11" name="矩形 10"/>
          <p:cNvSpPr/>
          <p:nvPr/>
        </p:nvSpPr>
        <p:spPr>
          <a:xfrm>
            <a:off x="261444" y="491342"/>
            <a:ext cx="3607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Influence Maximization</a:t>
            </a:r>
          </a:p>
        </p:txBody>
      </p:sp>
      <p:sp>
        <p:nvSpPr>
          <p:cNvPr id="12" name="椭圆 11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13" name="椭圆 12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14" name="椭圆 13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15" name="椭圆 14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365640" y="1298092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 Cascade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12" idx="5"/>
            <a:endCxn id="15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6"/>
            <a:endCxn id="14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2"/>
            <a:endCxn id="12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74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7080" y="2207124"/>
            <a:ext cx="1175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</a:t>
            </a:r>
            <a:endParaRPr lang="zh-CN" altLang="en-US" sz="2000" dirty="0"/>
          </a:p>
        </p:txBody>
      </p:sp>
      <p:grpSp>
        <p:nvGrpSpPr>
          <p:cNvPr id="17" name="positive"/>
          <p:cNvGrpSpPr/>
          <p:nvPr/>
        </p:nvGrpSpPr>
        <p:grpSpPr>
          <a:xfrm>
            <a:off x="2606806" y="3303765"/>
            <a:ext cx="973728" cy="831786"/>
            <a:chOff x="500130" y="4973779"/>
            <a:chExt cx="1560300" cy="13328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26" y="4973779"/>
              <a:ext cx="735106" cy="735107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500130" y="5788792"/>
              <a:ext cx="1560300" cy="5178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F251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negative</a:t>
              </a:r>
              <a:endParaRPr lang="zh-CN" altLang="en-US" sz="1500" dirty="0"/>
            </a:p>
          </p:txBody>
        </p:sp>
      </p:grpSp>
      <p:grpSp>
        <p:nvGrpSpPr>
          <p:cNvPr id="18" name="neutral"/>
          <p:cNvGrpSpPr/>
          <p:nvPr/>
        </p:nvGrpSpPr>
        <p:grpSpPr>
          <a:xfrm>
            <a:off x="3943779" y="3311125"/>
            <a:ext cx="833883" cy="824425"/>
            <a:chOff x="2458696" y="4925956"/>
            <a:chExt cx="1325074" cy="131004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631" y="4925956"/>
              <a:ext cx="735106" cy="735106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2458696" y="5722478"/>
              <a:ext cx="1325074" cy="513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9D55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neutral</a:t>
              </a:r>
              <a:endParaRPr lang="zh-CN" altLang="en-US" sz="1500" dirty="0"/>
            </a:p>
          </p:txBody>
        </p:sp>
      </p:grpSp>
      <p:grpSp>
        <p:nvGrpSpPr>
          <p:cNvPr id="20" name="negative"/>
          <p:cNvGrpSpPr/>
          <p:nvPr/>
        </p:nvGrpSpPr>
        <p:grpSpPr>
          <a:xfrm>
            <a:off x="5140907" y="3309550"/>
            <a:ext cx="903196" cy="828776"/>
            <a:chOff x="3872184" y="4966835"/>
            <a:chExt cx="1379687" cy="123434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662" y="4966835"/>
              <a:ext cx="735107" cy="735106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3872184" y="5719870"/>
              <a:ext cx="1379687" cy="4813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11D4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positive</a:t>
              </a:r>
              <a:endParaRPr lang="zh-CN" altLang="en-US" sz="15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5521273" y="4956165"/>
            <a:ext cx="11785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Interaction</a:t>
            </a:r>
            <a:endParaRPr lang="zh-CN" alt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6849734" y="4918691"/>
                <a:ext cx="440698" cy="315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100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altLang="zh-CN" sz="2100" i="1" baseline="-25000">
                          <a:latin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lang="zh-CN" altLang="en-US" sz="2100" baseline="-25000" dirty="0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734" y="4918691"/>
                <a:ext cx="440698" cy="315727"/>
              </a:xfrm>
              <a:prstGeom prst="rect">
                <a:avLst/>
              </a:prstGeom>
              <a:blipFill rotWithShape="0">
                <a:blip r:embed="rId6"/>
                <a:stretch>
                  <a:fillRect l="-16667" r="-4167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2141595" y="2250301"/>
                <a:ext cx="12681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i="1" baseline="-2500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zh-CN" altLang="en-US" sz="2000" baseline="-25000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595" y="2250301"/>
                <a:ext cx="126816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6731" t="-1961" r="-913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4719795" y="5010664"/>
                <a:ext cx="326300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1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1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altLang="zh-CN" sz="2100" dirty="0">
                    <a:solidFill>
                      <a:srgbClr val="7030A0"/>
                    </a:solidFill>
                  </a:rPr>
                  <a:t>=0 </a:t>
                </a:r>
                <a:endParaRPr lang="en-US" altLang="zh-CN" sz="2100" dirty="0">
                  <a:solidFill>
                    <a:srgbClr val="7030A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indicates </a:t>
                </a: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that v never agrees with u</a:t>
                </a:r>
                <a:endPara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795" y="5010664"/>
                <a:ext cx="3263009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3545" r="-2425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4719795" y="6021821"/>
                <a:ext cx="416614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1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1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altLang="zh-CN" sz="2100" dirty="0">
                    <a:solidFill>
                      <a:srgbClr val="7030A0"/>
                    </a:solidFill>
                  </a:rPr>
                  <a:t>=</a:t>
                </a:r>
                <a:r>
                  <a:rPr lang="en-US" altLang="zh-CN" sz="2100" dirty="0">
                    <a:solidFill>
                      <a:srgbClr val="7030A0"/>
                    </a:solidFill>
                  </a:rPr>
                  <a:t>0.5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indicates that u agrees with v half of the time</a:t>
                </a:r>
                <a:endPara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795" y="6021821"/>
                <a:ext cx="4166140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2778" r="-1754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>
            <a:off x="261444" y="491342"/>
            <a:ext cx="5092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Opinion-cum-Interaction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54" name="椭圆 53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55" name="椭圆 54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56" name="椭圆 55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57" name="直接箭头连接符 56"/>
          <p:cNvCxnSpPr>
            <a:stCxn id="53" idx="5"/>
            <a:endCxn id="56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6"/>
            <a:endCxn id="55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5" idx="3"/>
            <a:endCxn id="56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4" idx="2"/>
            <a:endCxn id="53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5944819" y="1296130"/>
            <a:ext cx="1943528" cy="1280931"/>
            <a:chOff x="7897291" y="2147020"/>
            <a:chExt cx="2591370" cy="17079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981" r="-7547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364" r="-5455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981" r="-5660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6667" r="-5556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opinion 结点"/>
          <p:cNvGrpSpPr/>
          <p:nvPr/>
        </p:nvGrpSpPr>
        <p:grpSpPr>
          <a:xfrm>
            <a:off x="4719795" y="850028"/>
            <a:ext cx="4238704" cy="2134336"/>
            <a:chOff x="4879339" y="4697069"/>
            <a:chExt cx="4238704" cy="2134336"/>
          </a:xfrm>
        </p:grpSpPr>
        <p:sp>
          <p:nvSpPr>
            <p:cNvPr id="70" name="文本框 69"/>
            <p:cNvSpPr txBox="1"/>
            <p:nvPr/>
          </p:nvSpPr>
          <p:spPr>
            <a:xfrm>
              <a:off x="4879339" y="5414414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A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597792" y="4697069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B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8245333" y="5343050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C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646521" y="6462073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D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73883" y="1540486"/>
            <a:ext cx="2037645" cy="644742"/>
            <a:chOff x="5834472" y="5386780"/>
            <a:chExt cx="2037645" cy="6447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/>
                <p:cNvSpPr txBox="1"/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923" r="-10769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BA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923" r="-6154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矩形 77"/>
          <p:cNvSpPr/>
          <p:nvPr/>
        </p:nvSpPr>
        <p:spPr>
          <a:xfrm>
            <a:off x="297080" y="1395898"/>
            <a:ext cx="4400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OI serves as extension over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IC</a:t>
            </a:r>
            <a:r>
              <a:rPr lang="en-US" altLang="zh-CN" sz="2000" dirty="0" smtClean="0"/>
              <a:t> and LT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60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4928035" y="2408985"/>
            <a:ext cx="3734822" cy="1458591"/>
            <a:chOff x="6570714" y="2068980"/>
            <a:chExt cx="4979762" cy="1944788"/>
          </a:xfrm>
        </p:grpSpPr>
        <p:sp>
          <p:nvSpPr>
            <p:cNvPr id="3" name="椭圆 2"/>
            <p:cNvSpPr/>
            <p:nvPr/>
          </p:nvSpPr>
          <p:spPr>
            <a:xfrm>
              <a:off x="6570714" y="2985078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8754258" y="2131806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11142704" y="2979584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8766615" y="3605996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2"/>
              <a:endCxn id="3" idx="7"/>
            </p:cNvCxnSpPr>
            <p:nvPr/>
          </p:nvCxnSpPr>
          <p:spPr>
            <a:xfrm flipH="1">
              <a:off x="6918770" y="2335693"/>
              <a:ext cx="1835489" cy="70910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4" idx="6"/>
              <a:endCxn id="5" idx="1"/>
            </p:cNvCxnSpPr>
            <p:nvPr/>
          </p:nvCxnSpPr>
          <p:spPr>
            <a:xfrm>
              <a:off x="9162031" y="2335693"/>
              <a:ext cx="2040391" cy="70360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5" idx="3"/>
              <a:endCxn id="6" idx="6"/>
            </p:cNvCxnSpPr>
            <p:nvPr/>
          </p:nvCxnSpPr>
          <p:spPr>
            <a:xfrm flipH="1">
              <a:off x="9174387" y="3327641"/>
              <a:ext cx="2028034" cy="4822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3" idx="5"/>
              <a:endCxn id="6" idx="2"/>
            </p:cNvCxnSpPr>
            <p:nvPr/>
          </p:nvCxnSpPr>
          <p:spPr>
            <a:xfrm>
              <a:off x="6918769" y="3333135"/>
              <a:ext cx="1847846" cy="47674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7388610" y="2170536"/>
              <a:ext cx="1117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BA </a:t>
              </a:r>
              <a:r>
                <a:rPr lang="en-US" altLang="zh-CN" sz="1500" dirty="0"/>
                <a:t>= 0.1</a:t>
              </a:r>
              <a:endParaRPr lang="zh-CN" altLang="en-US" sz="1500" baseline="-250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435124" y="2068980"/>
              <a:ext cx="1117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BC </a:t>
              </a:r>
              <a:r>
                <a:rPr lang="en-US" altLang="zh-CN" sz="1500" dirty="0"/>
                <a:t>= 0.1</a:t>
              </a:r>
              <a:endParaRPr lang="zh-CN" altLang="en-US" sz="1500" baseline="-250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613141" y="3142973"/>
              <a:ext cx="11172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AD </a:t>
              </a:r>
              <a:r>
                <a:rPr lang="en-US" altLang="zh-CN" sz="1500" dirty="0"/>
                <a:t>= 0.8</a:t>
              </a:r>
              <a:endParaRPr lang="zh-CN" altLang="en-US" sz="1500" baseline="-250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700547" y="3143477"/>
              <a:ext cx="1117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CD </a:t>
              </a:r>
              <a:r>
                <a:rPr lang="en-US" altLang="zh-CN" sz="1500" dirty="0"/>
                <a:t>= 0.9</a:t>
              </a:r>
              <a:endParaRPr lang="zh-CN" altLang="en-US" sz="1500" baseline="-25000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441013" y="1267069"/>
            <a:ext cx="48744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Opinion-cum-Interaction (OI) Model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3042" y="1972205"/>
            <a:ext cx="136928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43630" y="2558232"/>
                <a:ext cx="1138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74" y="2267975"/>
                <a:ext cx="151253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19" r="-443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43631" y="2981100"/>
                <a:ext cx="36980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zh-CN" dirty="0"/>
                  <a:t>1+0.1+0.1*0.8+0.1*0.9 =0.37</a:t>
                </a: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74" y="2831799"/>
                <a:ext cx="491615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13" t="-26667" r="-285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611319" y="3443019"/>
                <a:ext cx="1138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92" y="3447691"/>
                <a:ext cx="151253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419" r="-443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11320" y="3925484"/>
                <a:ext cx="9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92" y="4090978"/>
                <a:ext cx="130375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804" r="-514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4463556" y="4396547"/>
            <a:ext cx="4639922" cy="2109616"/>
            <a:chOff x="4504078" y="2993538"/>
            <a:chExt cx="4639922" cy="2109616"/>
          </a:xfrm>
        </p:grpSpPr>
        <p:grpSp>
          <p:nvGrpSpPr>
            <p:cNvPr id="22" name="组合 21"/>
            <p:cNvGrpSpPr/>
            <p:nvPr/>
          </p:nvGrpSpPr>
          <p:grpSpPr>
            <a:xfrm>
              <a:off x="4504078" y="2993538"/>
              <a:ext cx="4639922" cy="2109616"/>
              <a:chOff x="5357100" y="1752167"/>
              <a:chExt cx="6186563" cy="2812819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5978024" y="3059223"/>
                <a:ext cx="407772" cy="407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8161568" y="2205951"/>
                <a:ext cx="407772" cy="407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0550014" y="3053729"/>
                <a:ext cx="407772" cy="407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8173925" y="3680141"/>
                <a:ext cx="407772" cy="407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cxnSp>
            <p:nvCxnSpPr>
              <p:cNvPr id="38" name="直接箭头连接符 37"/>
              <p:cNvCxnSpPr>
                <a:stCxn id="34" idx="2"/>
                <a:endCxn id="33" idx="7"/>
              </p:cNvCxnSpPr>
              <p:nvPr/>
            </p:nvCxnSpPr>
            <p:spPr>
              <a:xfrm flipH="1">
                <a:off x="6326080" y="2409838"/>
                <a:ext cx="1835489" cy="709103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stCxn id="34" idx="6"/>
                <a:endCxn id="36" idx="1"/>
              </p:cNvCxnSpPr>
              <p:nvPr/>
            </p:nvCxnSpPr>
            <p:spPr>
              <a:xfrm>
                <a:off x="8569341" y="2409838"/>
                <a:ext cx="2040391" cy="703609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36" idx="3"/>
                <a:endCxn id="37" idx="6"/>
              </p:cNvCxnSpPr>
              <p:nvPr/>
            </p:nvCxnSpPr>
            <p:spPr>
              <a:xfrm flipH="1">
                <a:off x="8581697" y="3401786"/>
                <a:ext cx="2028034" cy="482243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33" idx="5"/>
                <a:endCxn id="37" idx="2"/>
              </p:cNvCxnSpPr>
              <p:nvPr/>
            </p:nvCxnSpPr>
            <p:spPr>
              <a:xfrm>
                <a:off x="6326079" y="3407280"/>
                <a:ext cx="1847846" cy="476749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5357100" y="3472494"/>
                <a:ext cx="1163613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O</a:t>
                </a:r>
                <a:r>
                  <a:rPr lang="en-US" altLang="zh-CN" sz="1400" baseline="-25000" dirty="0"/>
                  <a:t>A </a:t>
                </a:r>
                <a:r>
                  <a:rPr lang="en-US" altLang="zh-CN" sz="1400" dirty="0"/>
                  <a:t>= 0.8</a:t>
                </a:r>
                <a:endParaRPr lang="zh-CN" altLang="en-US" sz="1400" baseline="-25000" dirty="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7796004" y="1752167"/>
                <a:ext cx="1163613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O</a:t>
                </a:r>
                <a:r>
                  <a:rPr lang="en-US" altLang="zh-CN" sz="1400" baseline="-25000" dirty="0"/>
                  <a:t>B </a:t>
                </a:r>
                <a:r>
                  <a:rPr lang="en-US" altLang="zh-CN" sz="1400" dirty="0"/>
                  <a:t>= 0</a:t>
                </a:r>
                <a:endParaRPr lang="zh-CN" altLang="en-US" sz="1400" baseline="-25000" dirty="0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0380050" y="3461502"/>
                <a:ext cx="1163613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O</a:t>
                </a:r>
                <a:r>
                  <a:rPr lang="en-US" altLang="zh-CN" sz="1400" baseline="-25000" dirty="0"/>
                  <a:t>C </a:t>
                </a:r>
                <a:r>
                  <a:rPr lang="en-US" altLang="zh-CN" sz="1400" dirty="0"/>
                  <a:t>= 0.6</a:t>
                </a:r>
                <a:endParaRPr lang="zh-CN" altLang="en-US" sz="1400" baseline="-25000" dirty="0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7796004" y="4154617"/>
                <a:ext cx="1163613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O</a:t>
                </a:r>
                <a:r>
                  <a:rPr lang="en-US" altLang="zh-CN" sz="1400" baseline="-25000" dirty="0"/>
                  <a:t>D </a:t>
                </a:r>
                <a:r>
                  <a:rPr lang="en-US" altLang="zh-CN" sz="1400" dirty="0"/>
                  <a:t>= -0.3</a:t>
                </a:r>
                <a:endParaRPr lang="zh-CN" altLang="en-US" sz="1400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787769" y="3780135"/>
                    <a:ext cx="852799" cy="2872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400" i="1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sz="1400" i="1" baseline="-25000">
                            <a:latin typeface="Cambria Math" panose="02040503050406030204" pitchFamily="18" charset="0"/>
                          </a:rPr>
                          <m:t>AD</m:t>
                        </m:r>
                      </m:oMath>
                    </a14:m>
                    <a:r>
                      <a:rPr lang="en-US" altLang="zh-CN" sz="1400" dirty="0"/>
                      <a:t>= 0.9</a:t>
                    </a:r>
                    <a:endParaRPr lang="zh-CN" altLang="en-US" sz="1400" baseline="-25000" dirty="0"/>
                  </a:p>
                </p:txBody>
              </p:sp>
            </mc:Choice>
            <mc:Fallback xmlns=""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7769" y="3780136"/>
                    <a:ext cx="912109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0000" t="-26000" r="-16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9391656" y="3745528"/>
                    <a:ext cx="895545" cy="2872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400" i="1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sz="1400" i="1" baseline="-25000">
                            <a:latin typeface="Cambria Math" panose="02040503050406030204" pitchFamily="18" charset="0"/>
                          </a:rPr>
                          <m:t>CD</m:t>
                        </m:r>
                      </m:oMath>
                    </a14:m>
                    <a:r>
                      <a:rPr lang="en-US" altLang="zh-CN" sz="1400" dirty="0"/>
                      <a:t> = 0.1</a:t>
                    </a:r>
                    <a:endParaRPr lang="zh-CN" altLang="en-US" sz="1400" baseline="-25000" dirty="0"/>
                  </a:p>
                </p:txBody>
              </p:sp>
            </mc:Choice>
            <mc:Fallback xmlns="">
              <p:sp>
                <p:nvSpPr>
                  <p:cNvPr id="46" name="文本框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1656" y="3745529"/>
                    <a:ext cx="960199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494" t="-26000" r="-15823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7107320" y="2776033"/>
                    <a:ext cx="899820" cy="2872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400" i="1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sz="1400" i="1" baseline="-25000">
                            <a:latin typeface="Cambria Math" panose="02040503050406030204" pitchFamily="18" charset="0"/>
                          </a:rPr>
                          <m:t>BA</m:t>
                        </m:r>
                      </m:oMath>
                    </a14:m>
                    <a:r>
                      <a:rPr lang="en-US" altLang="zh-CN" sz="1400" dirty="0"/>
                      <a:t> = 0.7</a:t>
                    </a:r>
                    <a:endParaRPr lang="zh-CN" altLang="en-US" sz="1400" baseline="-25000" dirty="0"/>
                  </a:p>
                </p:txBody>
              </p:sp>
            </mc:Choice>
            <mc:Fallback xmlns="">
              <p:sp>
                <p:nvSpPr>
                  <p:cNvPr id="47" name="文本框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7320" y="2776033"/>
                    <a:ext cx="960199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9554" t="-26000" r="-15924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8715386" y="2773349"/>
                    <a:ext cx="906060" cy="2872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400" i="1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sz="1400" i="1" baseline="-250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1400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a14:m>
                    <a:r>
                      <a:rPr lang="en-US" altLang="zh-CN" sz="1400" dirty="0"/>
                      <a:t> = 0.8</a:t>
                    </a:r>
                    <a:endParaRPr lang="zh-CN" altLang="en-US" sz="1400" baseline="-25000" dirty="0"/>
                  </a:p>
                </p:txBody>
              </p:sp>
            </mc:Choice>
            <mc:Fallback xmlns="">
              <p:sp>
                <p:nvSpPr>
                  <p:cNvPr id="48" name="文本框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5386" y="2773349"/>
                    <a:ext cx="968278" cy="307777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9494" t="-25490" r="-15823" b="-4902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" name="文本框 23"/>
            <p:cNvSpPr txBox="1"/>
            <p:nvPr/>
          </p:nvSpPr>
          <p:spPr>
            <a:xfrm>
              <a:off x="5457713" y="3290285"/>
              <a:ext cx="1065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</a:t>
              </a:r>
              <a:r>
                <a:rPr lang="en-US" altLang="zh-CN" baseline="-25000" dirty="0"/>
                <a:t>BA </a:t>
              </a:r>
              <a:r>
                <a:rPr lang="en-US" altLang="zh-CN" dirty="0"/>
                <a:t>= 0.1</a:t>
              </a:r>
              <a:endParaRPr lang="zh-CN" altLang="en-US" baseline="-250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420391" y="3357153"/>
              <a:ext cx="1065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</a:t>
              </a:r>
              <a:r>
                <a:rPr lang="en-US" altLang="zh-CN" baseline="-25000" dirty="0"/>
                <a:t>BC </a:t>
              </a:r>
              <a:r>
                <a:rPr lang="en-US" altLang="zh-CN" dirty="0"/>
                <a:t>= 0.1</a:t>
              </a:r>
              <a:endParaRPr lang="zh-CN" altLang="en-US" baseline="-250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267395" y="4023691"/>
              <a:ext cx="1065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</a:t>
              </a:r>
              <a:r>
                <a:rPr lang="en-US" altLang="zh-CN" baseline="-25000" dirty="0"/>
                <a:t>CD </a:t>
              </a:r>
              <a:r>
                <a:rPr lang="en-US" altLang="zh-CN" dirty="0"/>
                <a:t>= 0.9</a:t>
              </a:r>
              <a:endParaRPr lang="zh-CN" altLang="en-US" baseline="-250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625349" y="3967799"/>
              <a:ext cx="1065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</a:t>
              </a:r>
              <a:r>
                <a:rPr lang="en-US" altLang="zh-CN" baseline="-25000" dirty="0"/>
                <a:t>AD </a:t>
              </a:r>
              <a:r>
                <a:rPr lang="en-US" altLang="zh-CN" dirty="0"/>
                <a:t>= 0.8</a:t>
              </a:r>
              <a:endParaRPr lang="zh-CN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348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928035" y="2408985"/>
            <a:ext cx="3734822" cy="1458591"/>
            <a:chOff x="6570714" y="2068980"/>
            <a:chExt cx="4979762" cy="1944788"/>
          </a:xfrm>
        </p:grpSpPr>
        <p:sp>
          <p:nvSpPr>
            <p:cNvPr id="4" name="椭圆 3"/>
            <p:cNvSpPr/>
            <p:nvPr/>
          </p:nvSpPr>
          <p:spPr>
            <a:xfrm>
              <a:off x="6570714" y="2985078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8754258" y="2131806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11142704" y="2979584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8766615" y="3605996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>
              <a:stCxn id="5" idx="2"/>
              <a:endCxn id="4" idx="7"/>
            </p:cNvCxnSpPr>
            <p:nvPr/>
          </p:nvCxnSpPr>
          <p:spPr>
            <a:xfrm flipH="1">
              <a:off x="6918770" y="2335693"/>
              <a:ext cx="1835489" cy="70910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5" idx="6"/>
              <a:endCxn id="6" idx="1"/>
            </p:cNvCxnSpPr>
            <p:nvPr/>
          </p:nvCxnSpPr>
          <p:spPr>
            <a:xfrm>
              <a:off x="9162031" y="2335693"/>
              <a:ext cx="2040391" cy="70360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3"/>
              <a:endCxn id="7" idx="6"/>
            </p:cNvCxnSpPr>
            <p:nvPr/>
          </p:nvCxnSpPr>
          <p:spPr>
            <a:xfrm flipH="1">
              <a:off x="9174387" y="3327641"/>
              <a:ext cx="2028034" cy="4822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5"/>
              <a:endCxn id="7" idx="2"/>
            </p:cNvCxnSpPr>
            <p:nvPr/>
          </p:nvCxnSpPr>
          <p:spPr>
            <a:xfrm>
              <a:off x="6918769" y="3333135"/>
              <a:ext cx="1847846" cy="47674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7388610" y="2170536"/>
              <a:ext cx="1117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BA </a:t>
              </a:r>
              <a:r>
                <a:rPr lang="en-US" altLang="zh-CN" sz="1500" dirty="0"/>
                <a:t>= 0.1</a:t>
              </a:r>
              <a:endParaRPr lang="zh-CN" altLang="en-US" sz="1500" baseline="-25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435124" y="2068980"/>
              <a:ext cx="1117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BC </a:t>
              </a:r>
              <a:r>
                <a:rPr lang="en-US" altLang="zh-CN" sz="1500" dirty="0"/>
                <a:t>= 0.1</a:t>
              </a:r>
              <a:endParaRPr lang="zh-CN" altLang="en-US" sz="1500" baseline="-250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613141" y="3142973"/>
              <a:ext cx="11172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AD </a:t>
              </a:r>
              <a:r>
                <a:rPr lang="en-US" altLang="zh-CN" sz="1500" dirty="0"/>
                <a:t>= 0.8</a:t>
              </a:r>
              <a:endParaRPr lang="zh-CN" altLang="en-US" sz="1500" baseline="-250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700547" y="3143477"/>
              <a:ext cx="1117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CD </a:t>
              </a:r>
              <a:r>
                <a:rPr lang="en-US" altLang="zh-CN" sz="1500" dirty="0"/>
                <a:t>= 0.9</a:t>
              </a:r>
              <a:endParaRPr lang="zh-CN" altLang="en-US" sz="1500" baseline="-250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542729" y="2115766"/>
            <a:ext cx="4601272" cy="2125003"/>
            <a:chOff x="6056971" y="1678022"/>
            <a:chExt cx="6135029" cy="2833336"/>
          </a:xfrm>
        </p:grpSpPr>
        <p:sp>
          <p:nvSpPr>
            <p:cNvPr id="17" name="文本框 16"/>
            <p:cNvSpPr txBox="1"/>
            <p:nvPr/>
          </p:nvSpPr>
          <p:spPr>
            <a:xfrm>
              <a:off x="6056971" y="3459770"/>
              <a:ext cx="11636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rgbClr val="7030A0"/>
                  </a:solidFill>
                </a:rPr>
                <a:t>O</a:t>
              </a:r>
              <a:r>
                <a:rPr lang="en-US" altLang="zh-CN" sz="1500" baseline="-25000" dirty="0">
                  <a:solidFill>
                    <a:srgbClr val="7030A0"/>
                  </a:solidFill>
                </a:rPr>
                <a:t>A </a:t>
              </a:r>
              <a:r>
                <a:rPr lang="en-US" altLang="zh-CN" sz="1500" dirty="0">
                  <a:solidFill>
                    <a:srgbClr val="7030A0"/>
                  </a:solidFill>
                </a:rPr>
                <a:t>= 0.8</a:t>
              </a:r>
              <a:endParaRPr lang="zh-CN" altLang="en-US" sz="1500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388694" y="1678022"/>
              <a:ext cx="11636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rgbClr val="7030A0"/>
                  </a:solidFill>
                </a:rPr>
                <a:t>O</a:t>
              </a:r>
              <a:r>
                <a:rPr lang="en-US" altLang="zh-CN" sz="1500" baseline="-25000" dirty="0">
                  <a:solidFill>
                    <a:srgbClr val="7030A0"/>
                  </a:solidFill>
                </a:rPr>
                <a:t>B </a:t>
              </a:r>
              <a:r>
                <a:rPr lang="en-US" altLang="zh-CN" sz="1500" dirty="0">
                  <a:solidFill>
                    <a:srgbClr val="7030A0"/>
                  </a:solidFill>
                </a:rPr>
                <a:t>= 0</a:t>
              </a:r>
              <a:endParaRPr lang="zh-CN" altLang="en-US" sz="1500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028385" y="3391180"/>
              <a:ext cx="11636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rgbClr val="7030A0"/>
                  </a:solidFill>
                </a:rPr>
                <a:t>O</a:t>
              </a:r>
              <a:r>
                <a:rPr lang="en-US" altLang="zh-CN" sz="1500" baseline="-25000" dirty="0">
                  <a:solidFill>
                    <a:srgbClr val="7030A0"/>
                  </a:solidFill>
                </a:rPr>
                <a:t>C </a:t>
              </a:r>
              <a:r>
                <a:rPr lang="en-US" altLang="zh-CN" sz="1500" dirty="0">
                  <a:solidFill>
                    <a:srgbClr val="7030A0"/>
                  </a:solidFill>
                </a:rPr>
                <a:t>= 0.6</a:t>
              </a:r>
              <a:endParaRPr lang="zh-CN" altLang="en-US" sz="1500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388694" y="4080471"/>
              <a:ext cx="11636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rgbClr val="7030A0"/>
                  </a:solidFill>
                </a:rPr>
                <a:t>O</a:t>
              </a:r>
              <a:r>
                <a:rPr lang="en-US" altLang="zh-CN" sz="1500" baseline="-25000" dirty="0">
                  <a:solidFill>
                    <a:srgbClr val="7030A0"/>
                  </a:solidFill>
                </a:rPr>
                <a:t>D </a:t>
              </a:r>
              <a:r>
                <a:rPr lang="en-US" altLang="zh-CN" sz="1500" dirty="0">
                  <a:solidFill>
                    <a:srgbClr val="7030A0"/>
                  </a:solidFill>
                </a:rPr>
                <a:t>= -0.3</a:t>
              </a:r>
              <a:endParaRPr lang="zh-CN" altLang="en-US" sz="1500" baseline="-250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7380459" y="3705990"/>
                  <a:ext cx="912644" cy="3077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5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15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AD</m:t>
                      </m:r>
                    </m:oMath>
                  </a14:m>
                  <a:r>
                    <a:rPr lang="en-US" altLang="zh-CN" sz="1500" dirty="0">
                      <a:solidFill>
                        <a:srgbClr val="7030A0"/>
                      </a:solidFill>
                    </a:rPr>
                    <a:t>= 0.9</a:t>
                  </a:r>
                  <a:endParaRPr lang="zh-CN" altLang="en-US" sz="1500" baseline="-25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459" y="3705991"/>
                  <a:ext cx="912109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067" t="-26000" r="-16107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9984345" y="3671384"/>
                  <a:ext cx="959665" cy="3077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5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15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CD</m:t>
                      </m:r>
                    </m:oMath>
                  </a14:m>
                  <a:r>
                    <a:rPr lang="en-US" altLang="zh-CN" sz="1500" dirty="0">
                      <a:solidFill>
                        <a:srgbClr val="7030A0"/>
                      </a:solidFill>
                    </a:rPr>
                    <a:t> = 0.1</a:t>
                  </a:r>
                  <a:endParaRPr lang="zh-CN" altLang="en-US" sz="1500" baseline="-25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46" y="3671384"/>
                  <a:ext cx="960199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554" t="-25490" r="-15924" b="-490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7700010" y="2701888"/>
                  <a:ext cx="961801" cy="3077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5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15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BA</m:t>
                      </m:r>
                    </m:oMath>
                  </a14:m>
                  <a:r>
                    <a:rPr lang="en-US" altLang="zh-CN" sz="1500" dirty="0">
                      <a:solidFill>
                        <a:srgbClr val="7030A0"/>
                      </a:solidFill>
                    </a:rPr>
                    <a:t> = 0.7</a:t>
                  </a:r>
                  <a:endParaRPr lang="zh-CN" altLang="en-US" sz="1500" baseline="-25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010" y="2701888"/>
                  <a:ext cx="960199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494" t="-25490" r="-15823" b="-490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9308076" y="2699204"/>
                  <a:ext cx="968812" cy="3077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5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15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15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altLang="zh-CN" sz="1500" dirty="0">
                      <a:solidFill>
                        <a:srgbClr val="7030A0"/>
                      </a:solidFill>
                    </a:rPr>
                    <a:t> = 0.8</a:t>
                  </a:r>
                  <a:endParaRPr lang="zh-CN" altLang="en-US" sz="1500" baseline="-25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8076" y="2699204"/>
                  <a:ext cx="96827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434" t="-26000" r="-15094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矩形 24"/>
          <p:cNvSpPr/>
          <p:nvPr/>
        </p:nvSpPr>
        <p:spPr>
          <a:xfrm>
            <a:off x="441013" y="1267069"/>
            <a:ext cx="48744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Opinion-cum-Interaction (OI) Model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1013" y="1904733"/>
            <a:ext cx="404272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OI model using IC at the first-layer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13658" y="2496694"/>
                <a:ext cx="4959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dirty="0"/>
                  <a:t>= 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AD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m:rPr>
                        <m:sty m:val="p"/>
                      </m:rPr>
                      <a:rPr lang="en-US" altLang="zh-CN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AD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O</a:t>
                </a:r>
                <a:r>
                  <a:rPr lang="en-US" altLang="zh-CN" baseline="-25000" dirty="0">
                    <a:solidFill>
                      <a:srgbClr val="7030A0"/>
                    </a:solidFill>
                  </a:rPr>
                  <a:t>A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+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 O</a:t>
                </a:r>
                <a:r>
                  <a:rPr lang="en-US" altLang="zh-CN" baseline="-25000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dirty="0"/>
                  <a:t>)/2 +(1-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m:rPr>
                        <m:sty m:val="p"/>
                      </m:rPr>
                      <a:rPr lang="en-US" altLang="zh-CN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AD</m:t>
                    </m:r>
                  </m:oMath>
                </a14:m>
                <a:r>
                  <a:rPr lang="en-US" altLang="zh-CN" dirty="0"/>
                  <a:t>)(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O</a:t>
                </a:r>
                <a:r>
                  <a:rPr lang="en-US" altLang="zh-CN" baseline="-25000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-O</a:t>
                </a:r>
                <a:r>
                  <a:rPr lang="en-US" altLang="zh-CN" baseline="-25000" dirty="0">
                    <a:solidFill>
                      <a:srgbClr val="7030A0"/>
                    </a:solidFill>
                  </a:rPr>
                  <a:t>A</a:t>
                </a:r>
                <a:r>
                  <a:rPr lang="en-US" altLang="zh-CN" dirty="0"/>
                  <a:t>)/2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]</a:t>
                </a:r>
                <a:r>
                  <a:rPr lang="en-US" altLang="zh-CN" dirty="0"/>
                  <a:t>=0.136</a:t>
                </a: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76" y="2185925"/>
                <a:ext cx="658051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05" t="-26667" r="-176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96289" y="3212332"/>
                <a:ext cx="1634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dirty="0"/>
                  <a:t>=-0.022564</a:t>
                </a: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85" y="3140108"/>
                <a:ext cx="217482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361" t="-24590" r="-7283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2714471" y="3196090"/>
                <a:ext cx="1272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dirty="0"/>
                  <a:t>=-0.351</a:t>
                </a: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295" y="3118453"/>
                <a:ext cx="169597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676" t="-26667" r="-971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96289" y="3779104"/>
                <a:ext cx="812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/>
                  <a:t>=0</a:t>
                </a: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85" y="3895805"/>
                <a:ext cx="108234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6742" t="-24590" r="-16292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41005" y="4345876"/>
                <a:ext cx="3848746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/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/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74" y="4651502"/>
                <a:ext cx="5123646" cy="9545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63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97543" y="2252592"/>
                <a:ext cx="6152838" cy="733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,∀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724" y="1860455"/>
                <a:ext cx="8150373" cy="9777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41013" y="1267069"/>
            <a:ext cx="534620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Maximizing the Effective Opinion (MEO)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97543" y="3578977"/>
                <a:ext cx="3848746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/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/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724" y="3628970"/>
                <a:ext cx="5123646" cy="9545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31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1013" y="1267069"/>
            <a:ext cx="249882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489388" y="1435985"/>
            <a:ext cx="1790582" cy="48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for(i=1;i&lt;=k;i++)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077909" y="2386045"/>
            <a:ext cx="2613540" cy="59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Assignment score to every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489388" y="3396857"/>
            <a:ext cx="1790582" cy="59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Select the max score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/>
              <p:cNvSpPr/>
              <p:nvPr/>
            </p:nvSpPr>
            <p:spPr>
              <a:xfrm>
                <a:off x="4077909" y="4481489"/>
                <a:ext cx="2613540" cy="599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S= S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{max score node}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212" y="4832319"/>
                <a:ext cx="3484720" cy="79869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705535" y="2062309"/>
            <a:ext cx="13244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Seed set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Budget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5310052" y="2004210"/>
            <a:ext cx="146957" cy="30371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5310052" y="3047910"/>
            <a:ext cx="146957" cy="30371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5310052" y="4101162"/>
            <a:ext cx="146957" cy="30371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22" idx="1"/>
            <a:endCxn id="2" idx="1"/>
          </p:cNvCxnSpPr>
          <p:nvPr/>
        </p:nvCxnSpPr>
        <p:spPr>
          <a:xfrm rot="10800000" flipH="1">
            <a:off x="4077909" y="1676016"/>
            <a:ext cx="411479" cy="3104986"/>
          </a:xfrm>
          <a:prstGeom prst="bentConnector3">
            <a:avLst>
              <a:gd name="adj1" fmla="val -110715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大括号 30"/>
          <p:cNvSpPr/>
          <p:nvPr/>
        </p:nvSpPr>
        <p:spPr>
          <a:xfrm>
            <a:off x="6961669" y="2062309"/>
            <a:ext cx="195681" cy="1216992"/>
          </a:xfrm>
          <a:prstGeom prst="leftBrace">
            <a:avLst>
              <a:gd name="adj1" fmla="val 60892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矩形 33"/>
          <p:cNvSpPr/>
          <p:nvPr/>
        </p:nvSpPr>
        <p:spPr>
          <a:xfrm>
            <a:off x="7347595" y="1945279"/>
            <a:ext cx="84830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EaSyIM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47595" y="2929549"/>
            <a:ext cx="69602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OSIM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47595" y="2306356"/>
            <a:ext cx="184056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Opinion-oblivious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47595" y="3351621"/>
            <a:ext cx="155414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Opinion-aware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65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5920</TotalTime>
  <Words>1128</Words>
  <Application>Microsoft Office PowerPoint</Application>
  <PresentationFormat>全屏显示(4:3)</PresentationFormat>
  <Paragraphs>227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Tahoma</vt:lpstr>
      <vt:lpstr>Wingdings</vt:lpstr>
      <vt:lpstr>Office 主题​​</vt:lpstr>
      <vt:lpstr>Holistic Influence Maximization : Combining Scalability and Efficiency with Opinion-Aware Models.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prepared in a sparse world:The case of KNN graph construction</dc:title>
  <dc:creator>tianzhu wei</dc:creator>
  <cp:lastModifiedBy>weitianzhu</cp:lastModifiedBy>
  <cp:revision>1690</cp:revision>
  <dcterms:created xsi:type="dcterms:W3CDTF">2016-08-04T01:53:59Z</dcterms:created>
  <dcterms:modified xsi:type="dcterms:W3CDTF">2016-11-07T11:52:11Z</dcterms:modified>
</cp:coreProperties>
</file>