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60" r:id="rId9"/>
    <p:sldId id="264" r:id="rId10"/>
    <p:sldId id="265" r:id="rId11"/>
    <p:sldId id="267" r:id="rId12"/>
    <p:sldId id="292" r:id="rId13"/>
    <p:sldId id="291" r:id="rId14"/>
    <p:sldId id="268" r:id="rId15"/>
    <p:sldId id="270" r:id="rId16"/>
    <p:sldId id="271" r:id="rId17"/>
    <p:sldId id="311" r:id="rId18"/>
    <p:sldId id="272" r:id="rId19"/>
    <p:sldId id="274" r:id="rId20"/>
    <p:sldId id="275" r:id="rId21"/>
    <p:sldId id="310" r:id="rId22"/>
    <p:sldId id="276" r:id="rId23"/>
    <p:sldId id="279" r:id="rId24"/>
    <p:sldId id="284" r:id="rId25"/>
    <p:sldId id="296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  <p:sldId id="302" r:id="rId35"/>
    <p:sldId id="305" r:id="rId36"/>
    <p:sldId id="307" r:id="rId37"/>
    <p:sldId id="308" r:id="rId38"/>
    <p:sldId id="309" r:id="rId39"/>
    <p:sldId id="313" r:id="rId40"/>
    <p:sldId id="306" r:id="rId41"/>
    <p:sldId id="31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0000FF"/>
    <a:srgbClr val="E7E6E6"/>
    <a:srgbClr val="C00000"/>
    <a:srgbClr val="7030A0"/>
    <a:srgbClr val="0563C1"/>
    <a:srgbClr val="B1B0B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0" autoAdjust="0"/>
    <p:restoredTop sz="87209" autoAdjust="0"/>
  </p:normalViewPr>
  <p:slideViewPr>
    <p:cSldViewPr snapToGrid="0" showGuides="1">
      <p:cViewPr varScale="1">
        <p:scale>
          <a:sx n="88" d="100"/>
          <a:sy n="88" d="100"/>
        </p:scale>
        <p:origin x="564" y="9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3T15:52:03.719" idx="1">
    <p:pos x="10" y="10"/>
    <p:text>强调一下是稳定排序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48B4F-3398-44AA-A828-B3891717E46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33F3-4863-440F-A622-54533B38D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9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7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设当前结点为</a:t>
            </a:r>
            <a:r>
              <a:rPr lang="en-US" altLang="zh-CN" dirty="0" smtClean="0"/>
              <a:t>X </a:t>
            </a:r>
            <a:r>
              <a:rPr lang="zh-CN" altLang="zh-CN" dirty="0" smtClean="0"/>
              <a:t>，</a:t>
            </a:r>
            <a:r>
              <a:rPr lang="en-US" altLang="zh-CN" dirty="0" smtClean="0"/>
              <a:t> X </a:t>
            </a:r>
            <a:r>
              <a:rPr lang="zh-CN" altLang="zh-CN" dirty="0" smtClean="0"/>
              <a:t>的父结点为</a:t>
            </a:r>
            <a:r>
              <a:rPr lang="en-US" altLang="zh-CN" dirty="0" smtClean="0"/>
              <a:t>Y </a:t>
            </a:r>
            <a:r>
              <a:rPr lang="zh-CN" altLang="zh-CN" dirty="0" smtClean="0"/>
              <a:t>，</a:t>
            </a:r>
            <a:r>
              <a:rPr lang="en-US" altLang="zh-CN" dirty="0" smtClean="0"/>
              <a:t>Y </a:t>
            </a:r>
            <a:r>
              <a:rPr lang="zh-CN" altLang="zh-CN" dirty="0" smtClean="0"/>
              <a:t>的父结点为</a:t>
            </a:r>
            <a:r>
              <a:rPr lang="en-US" altLang="zh-CN" dirty="0" smtClean="0"/>
              <a:t>Z </a:t>
            </a:r>
            <a:r>
              <a:rPr lang="zh-CN" altLang="zh-CN" dirty="0" smtClean="0"/>
              <a:t>，如果</a:t>
            </a:r>
            <a:r>
              <a:rPr lang="en-US" altLang="zh-CN" dirty="0" smtClean="0"/>
              <a:t>Y </a:t>
            </a:r>
            <a:r>
              <a:rPr lang="zh-CN" altLang="zh-CN" dirty="0" smtClean="0"/>
              <a:t>和</a:t>
            </a:r>
            <a:r>
              <a:rPr lang="en-US" altLang="zh-CN" dirty="0" smtClean="0"/>
              <a:t>X </a:t>
            </a:r>
            <a:r>
              <a:rPr lang="zh-CN" altLang="zh-CN" dirty="0" smtClean="0"/>
              <a:t>同为其父亲的左孩子或右孩子，那么我们</a:t>
            </a:r>
            <a:r>
              <a:rPr lang="zh-CN" altLang="zh-CN" b="1" i="1" u="sng" dirty="0" smtClean="0"/>
              <a:t>先旋转</a:t>
            </a:r>
            <a:r>
              <a:rPr lang="en-US" altLang="zh-CN" b="1" i="1" u="sng" dirty="0" smtClean="0"/>
              <a:t>Y </a:t>
            </a:r>
            <a:r>
              <a:rPr lang="zh-CN" altLang="zh-CN" b="1" i="1" u="sng" dirty="0" smtClean="0"/>
              <a:t>，再旋转</a:t>
            </a:r>
            <a:r>
              <a:rPr lang="en-US" altLang="zh-CN" b="1" i="1" u="sng" dirty="0" smtClean="0"/>
              <a:t>X</a:t>
            </a:r>
            <a:r>
              <a:rPr lang="en-US" altLang="zh-CN" dirty="0" smtClean="0"/>
              <a:t> </a:t>
            </a:r>
            <a:r>
              <a:rPr lang="zh-CN" altLang="zh-CN" dirty="0" smtClean="0"/>
              <a:t>。我们称这种旋转为</a:t>
            </a:r>
            <a:r>
              <a:rPr lang="zh-CN" altLang="zh-CN" sz="1800" b="1" dirty="0" smtClean="0">
                <a:solidFill>
                  <a:srgbClr val="00B050"/>
                </a:solidFill>
              </a:rPr>
              <a:t>一字形旋转</a:t>
            </a:r>
            <a:r>
              <a:rPr lang="zh-CN" altLang="zh-CN" dirty="0" smtClean="0"/>
              <a:t>。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8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这时，我们进行一次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Zig-Zag</a:t>
            </a:r>
            <a:r>
              <a:rPr lang="zh-CN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操作或者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Zag-Zig </a:t>
            </a:r>
            <a:r>
              <a:rPr lang="zh-CN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操作。即：这时我们连续旋转两次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 </a:t>
            </a:r>
            <a:r>
              <a:rPr lang="zh-CN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。我们称这种旋转为</a:t>
            </a:r>
            <a:r>
              <a:rPr lang="zh-CN" altLang="zh-CN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之字形旋转。</a:t>
            </a:r>
            <a:endParaRPr lang="en-US" altLang="zh-CN" b="1" dirty="0" smtClean="0">
              <a:solidFill>
                <a:srgbClr val="00B05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2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初始状态时，左树和右树都为空，而中树为整个原伸展树。随着查找的进行，左树和右 树会因节点的逐渐移入变大，中树会因节点的逐渐移出变小。最后查找结束（找到或遇到空 节点）时组合左中右树并是伸展树自顶向下伸展方法的最终结果。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0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在中树自根向下进行节点查找（</a:t>
            </a:r>
            <a:r>
              <a:rPr lang="zh-CN" altLang="en-US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每次向下比较两个节点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），</a:t>
            </a:r>
            <a:r>
              <a:rPr lang="zh-CN" altLang="en-US" dirty="0" smtClean="0"/>
              <a:t>根据查找情况将中树中的节点移动到左树或右树（</a:t>
            </a:r>
            <a:r>
              <a:rPr lang="zh-CN" altLang="en-US" dirty="0" smtClean="0">
                <a:solidFill>
                  <a:srgbClr val="FF0000"/>
                </a:solidFill>
              </a:rPr>
              <a:t>此处的移动是指将节点和中树的连接断开，而将节点连接到左或右树的适当位置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3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3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4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69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4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</a:t>
            </a:r>
            <a:r>
              <a:rPr lang="zh-CN" altLang="en-US" dirty="0" smtClean="0"/>
              <a:t>点没有 在阴影区之内所以以</a:t>
            </a:r>
            <a:r>
              <a:rPr lang="en-US" altLang="zh-CN" dirty="0" smtClean="0"/>
              <a:t>J</a:t>
            </a:r>
            <a:r>
              <a:rPr lang="zh-CN" altLang="en-US" dirty="0" smtClean="0"/>
              <a:t>为根的</a:t>
            </a:r>
            <a:r>
              <a:rPr lang="en-US" altLang="zh-CN" dirty="0" smtClean="0"/>
              <a:t>NW</a:t>
            </a:r>
            <a:r>
              <a:rPr lang="en-US" altLang="zh-CN" baseline="0" dirty="0" smtClean="0"/>
              <a:t>  NE</a:t>
            </a:r>
            <a:r>
              <a:rPr lang="zh-CN" altLang="en-US" baseline="0" dirty="0" smtClean="0"/>
              <a:t>象限 不需要做出改变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3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搜索空间的剪裁，不支搜索没有必要的空间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0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2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6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说明一下是稳定排序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2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又叫缩小增量排序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9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希尔排序的每趟排序都会使整个序列更加有序，等整个序列基本有序了，再进行一次直接插入排序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6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7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4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8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如果当前结点父结点即为根结点，那么我们只需要进行一次简单旋转即可完成任务，我们称这种旋转为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单旋转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33F3-4863-440F-A622-54533B38DF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6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A63-6D56-467A-89BD-47A4DCB2B46D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C2A1BC0-E2BD-4F55-AED9-A2A348BFB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B40-216A-42D9-9214-AE4C5C32A09C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866C-3BED-4CE4-8CBF-8913CCE9761A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585A-4E2E-47AC-9A04-94AA2EBFF459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9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098E-227B-40E5-96AF-9CB1EB74F037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D8AB-54A7-41F0-AD39-E02B579AE9BB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2168-9A60-460E-A6D8-48A542A89565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7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C007-C386-4F8F-BB39-752A219BAB03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5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A399-DBE0-4EFB-816B-B92B27C262BD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93E1-887D-4A76-88A3-261F517BAF02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0B48-3459-4DC9-844F-42CFC8809DB6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1BE4-22E1-4EE2-ACDD-84982D5C1529}" type="datetime1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A1BC0-E2BD-4F55-AED9-A2A348BFB5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63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18806"/>
            <a:ext cx="9144000" cy="18473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归并</a:t>
            </a:r>
            <a:r>
              <a:rPr lang="zh-CN" altLang="en-US" sz="3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排序、基数排序、希尔排序</a:t>
            </a:r>
            <a:r>
              <a:rPr lang="en-US" altLang="zh-CN" sz="3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/>
            </a:r>
            <a:br>
              <a:rPr lang="en-US" altLang="zh-CN" sz="3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3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伸展树、四叉树</a:t>
            </a:r>
            <a:endParaRPr lang="zh-CN" altLang="en-US" sz="3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7950" y="5107982"/>
            <a:ext cx="1991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魏天柱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2016-4-2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4426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3962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3498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3510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5811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43977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64221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3095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400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22936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7905" y="1197897"/>
            <a:ext cx="88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序列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3976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4820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109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62288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063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1866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930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65242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589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63132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184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63554" y="119789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505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5667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269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4398" y="119789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008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2710" y="1191244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083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7905" y="472916"/>
            <a:ext cx="421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第二趟收集分配取中间位进行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88841" y="2848102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1942" y="2292590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35641" y="2848102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16802" y="2844776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01430" y="2292590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92659" y="2569481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6787" y="2869685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43964" y="2500353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1942" y="2569481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10201" y="2842269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1725" y="4519098"/>
            <a:ext cx="820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二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趟收集后的结果序列为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5889" y="5579500"/>
            <a:ext cx="421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第三趟收集分配取第一位进行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0609" y="6114196"/>
            <a:ext cx="718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008   063   083   109   184   268   278   505   589   930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10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93465" y="4009840"/>
            <a:ext cx="4416779" cy="1938992"/>
          </a:xfrm>
          <a:prstGeom prst="rect">
            <a:avLst/>
          </a:prstGeom>
          <a:solidFill>
            <a:srgbClr val="E7E6E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基数排序的时间复杂度为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O(d(n+r</a:t>
            </a:r>
            <a:r>
              <a:rPr lang="en-US" altLang="zh-CN" sz="2000" baseline="-25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为关键字的范围，即为桶的个数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n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为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序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列中的元素个数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d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为元素的关键字位数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endParaRPr lang="zh-CN" altLang="en-US" sz="12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8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15816 0.1053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9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0.35885 0.10185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4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0.45486 0.09815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3783 0.09815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4243 0.10232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4132 0.10348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2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57743 0.09537 " pathEditMode="relative" rAng="0" ptsTypes="AA">
                                      <p:cBhvr>
                                        <p:cTn id="8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72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75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65295 0.1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56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25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0521 0.09815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2" presetID="42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54 0.1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25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50"/>
                            </p:stCondLst>
                            <p:childTnLst>
                              <p:par>
                                <p:cTn id="1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00503 0.32431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620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8472 0.3680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840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15607 0.4085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20417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5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-0.04253 0.3263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1631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75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-0.23438 0.32593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1629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5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-0.15209 0.37754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1886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16736 0.32593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1629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5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17187 0.3298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1648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750"/>
                            </p:stCondLst>
                            <p:childTnLst>
                              <p:par>
                                <p:cTn id="1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08333 0.36806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840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25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382 0.40509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025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35" grpId="0"/>
      <p:bldP spid="2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650" y="1371987"/>
            <a:ext cx="7412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展树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是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基于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二叉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查找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树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的一种改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进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，所以具有二叉查找树的性质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650" y="3522899"/>
            <a:ext cx="7509576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195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与二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叉查找树不同的是，伸展树可以</a:t>
            </a:r>
            <a:r>
              <a:rPr lang="zh-CN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自我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调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整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—— </a:t>
            </a:r>
            <a:r>
              <a:rPr lang="zh-CN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展操作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Splay(x,S)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755650" y="4141649"/>
            <a:ext cx="7412736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伸展操作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Splay(x,S)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是在保持伸展树</a:t>
            </a:r>
            <a:r>
              <a:rPr lang="zh-CN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有序性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的前提下，通过一系列</a:t>
            </a:r>
            <a:r>
              <a:rPr lang="zh-CN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旋转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将伸展树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中的元素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调整至树的根部。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373" y="463256"/>
            <a:ext cx="20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伸展树</a:t>
            </a:r>
          </a:p>
        </p:txBody>
      </p:sp>
      <p:sp>
        <p:nvSpPr>
          <p:cNvPr id="3" name="矩形 2"/>
          <p:cNvSpPr/>
          <p:nvPr/>
        </p:nvSpPr>
        <p:spPr>
          <a:xfrm>
            <a:off x="1150406" y="2005562"/>
            <a:ext cx="5955476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伸展树中的每一个节点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都满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足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该</a:t>
            </a:r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节点左子树中的每一个元素都小于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，而其右子树中的每一个元素都大于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    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11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0373" y="463256"/>
            <a:ext cx="150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伸展树</a:t>
            </a:r>
          </a:p>
        </p:txBody>
      </p:sp>
      <p:sp>
        <p:nvSpPr>
          <p:cNvPr id="8" name="矩形 7"/>
          <p:cNvSpPr/>
          <p:nvPr/>
        </p:nvSpPr>
        <p:spPr>
          <a:xfrm>
            <a:off x="673063" y="126672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伸展结点的确定</a:t>
            </a:r>
          </a:p>
        </p:txBody>
      </p:sp>
      <p:sp>
        <p:nvSpPr>
          <p:cNvPr id="10" name="矩形 9"/>
          <p:cNvSpPr/>
          <p:nvPr/>
        </p:nvSpPr>
        <p:spPr>
          <a:xfrm>
            <a:off x="932381" y="194017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查找成功的结点</a:t>
            </a:r>
          </a:p>
        </p:txBody>
      </p:sp>
      <p:sp>
        <p:nvSpPr>
          <p:cNvPr id="12" name="矩形 11"/>
          <p:cNvSpPr/>
          <p:nvPr/>
        </p:nvSpPr>
        <p:spPr>
          <a:xfrm>
            <a:off x="980840" y="2651689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新插入的结点</a:t>
            </a:r>
          </a:p>
        </p:txBody>
      </p:sp>
      <p:sp>
        <p:nvSpPr>
          <p:cNvPr id="13" name="矩形 12"/>
          <p:cNvSpPr/>
          <p:nvPr/>
        </p:nvSpPr>
        <p:spPr>
          <a:xfrm>
            <a:off x="980840" y="3363208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被删除结点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父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亲结点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2454" y="4074728"/>
            <a:ext cx="6096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若上述运算失败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则查找过程中遇到的最后一个结点为伸展结点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12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2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1620" y="463256"/>
            <a:ext cx="20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伸展树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55650" y="1427678"/>
            <a:ext cx="9348788" cy="3354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伸展的两种方式: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自底向上(bottom-up)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  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	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底向上伸展是在查找完成之后再进行的伸展操作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自顶向下(top-down)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 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顶向下伸展是在查找的过程中同时进行着伸展操作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650" y="1232370"/>
            <a:ext cx="4832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情况一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：根</a:t>
            </a:r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节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点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的孩子即为待查点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b="1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495423" y="2866584"/>
            <a:ext cx="2357383" cy="2203240"/>
            <a:chOff x="5273001" y="2827963"/>
            <a:chExt cx="2446659" cy="2286678"/>
          </a:xfrm>
        </p:grpSpPr>
        <p:cxnSp>
          <p:nvCxnSpPr>
            <p:cNvPr id="51" name="直接连接符 50"/>
            <p:cNvCxnSpPr>
              <a:stCxn id="59" idx="0"/>
              <a:endCxn id="53" idx="4"/>
            </p:cNvCxnSpPr>
            <p:nvPr/>
          </p:nvCxnSpPr>
          <p:spPr>
            <a:xfrm flipH="1" flipV="1">
              <a:off x="6139777" y="3285410"/>
              <a:ext cx="775469" cy="498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5911053" y="2827963"/>
              <a:ext cx="457447" cy="45744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273001" y="377078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6039964" y="4589475"/>
              <a:ext cx="523087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6" name="直接连接符 55"/>
            <p:cNvCxnSpPr>
              <a:stCxn id="53" idx="4"/>
              <a:endCxn id="54" idx="0"/>
            </p:cNvCxnSpPr>
            <p:nvPr/>
          </p:nvCxnSpPr>
          <p:spPr>
            <a:xfrm flipH="1">
              <a:off x="5523338" y="3285410"/>
              <a:ext cx="616439" cy="485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9" idx="4"/>
              <a:endCxn id="55" idx="0"/>
            </p:cNvCxnSpPr>
            <p:nvPr/>
          </p:nvCxnSpPr>
          <p:spPr>
            <a:xfrm flipH="1">
              <a:off x="6323665" y="4241124"/>
              <a:ext cx="591581" cy="348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6686522" y="3783678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>
              <a:off x="7143969" y="4578193"/>
              <a:ext cx="575691" cy="536448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1" name="直接连接符 60"/>
            <p:cNvCxnSpPr>
              <a:stCxn id="59" idx="4"/>
              <a:endCxn id="60" idx="0"/>
            </p:cNvCxnSpPr>
            <p:nvPr/>
          </p:nvCxnSpPr>
          <p:spPr>
            <a:xfrm>
              <a:off x="6915246" y="4241124"/>
              <a:ext cx="540955" cy="337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417589" y="2863851"/>
            <a:ext cx="2392322" cy="2205973"/>
            <a:chOff x="1417588" y="2863851"/>
            <a:chExt cx="2534251" cy="2336847"/>
          </a:xfrm>
        </p:grpSpPr>
        <p:cxnSp>
          <p:nvCxnSpPr>
            <p:cNvPr id="12" name="直接连接符 11"/>
            <p:cNvCxnSpPr>
              <a:stCxn id="8" idx="4"/>
              <a:endCxn id="109" idx="7"/>
            </p:cNvCxnSpPr>
            <p:nvPr/>
          </p:nvCxnSpPr>
          <p:spPr>
            <a:xfrm flipH="1">
              <a:off x="2517192" y="3321298"/>
              <a:ext cx="633467" cy="4494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等腰三角形 2"/>
            <p:cNvSpPr/>
            <p:nvPr/>
          </p:nvSpPr>
          <p:spPr>
            <a:xfrm>
              <a:off x="1417588" y="468681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585436" y="4686814"/>
              <a:ext cx="523087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>
              <a:stCxn id="109" idx="4"/>
              <a:endCxn id="3" idx="0"/>
            </p:cNvCxnSpPr>
            <p:nvPr/>
          </p:nvCxnSpPr>
          <p:spPr>
            <a:xfrm flipH="1">
              <a:off x="1667924" y="4161242"/>
              <a:ext cx="684512" cy="5255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9" idx="4"/>
              <a:endCxn id="9" idx="0"/>
            </p:cNvCxnSpPr>
            <p:nvPr/>
          </p:nvCxnSpPr>
          <p:spPr>
            <a:xfrm>
              <a:off x="2352435" y="4161242"/>
              <a:ext cx="516702" cy="5255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921935" y="2863851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376148" y="3700786"/>
              <a:ext cx="575691" cy="536448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1" name="直接连接符 30"/>
            <p:cNvCxnSpPr>
              <a:stCxn id="8" idx="4"/>
              <a:endCxn id="10" idx="0"/>
            </p:cNvCxnSpPr>
            <p:nvPr/>
          </p:nvCxnSpPr>
          <p:spPr>
            <a:xfrm>
              <a:off x="3150658" y="3321298"/>
              <a:ext cx="537722" cy="3794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>
              <a:off x="2119436" y="3703795"/>
              <a:ext cx="466000" cy="45744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40373" y="463256"/>
            <a:ext cx="814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（自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底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向上）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2727" y="180203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Splay(x,S)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弧形 57"/>
          <p:cNvSpPr/>
          <p:nvPr/>
        </p:nvSpPr>
        <p:spPr>
          <a:xfrm rot="17651872">
            <a:off x="1919322" y="2904224"/>
            <a:ext cx="1135301" cy="961441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399006" y="3988474"/>
            <a:ext cx="864973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590922" y="164814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单旋转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14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58" grpId="0" animBg="1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271710" y="3012435"/>
            <a:ext cx="2520154" cy="2601897"/>
            <a:chOff x="-472586" y="2663389"/>
            <a:chExt cx="2900764" cy="3075491"/>
          </a:xfrm>
        </p:grpSpPr>
        <p:sp>
          <p:nvSpPr>
            <p:cNvPr id="7" name="等腰三角形 6"/>
            <p:cNvSpPr/>
            <p:nvPr/>
          </p:nvSpPr>
          <p:spPr>
            <a:xfrm>
              <a:off x="665968" y="5256190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77904" y="4279882"/>
              <a:ext cx="420033" cy="42003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96752" y="3418148"/>
              <a:ext cx="420033" cy="420033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70960" y="2663389"/>
              <a:ext cx="420033" cy="420033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>
              <a:stCxn id="9" idx="4"/>
              <a:endCxn id="8" idx="0"/>
            </p:cNvCxnSpPr>
            <p:nvPr/>
          </p:nvCxnSpPr>
          <p:spPr>
            <a:xfrm flipH="1">
              <a:off x="387920" y="3838181"/>
              <a:ext cx="718848" cy="4417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4"/>
              <a:endCxn id="9" idx="7"/>
            </p:cNvCxnSpPr>
            <p:nvPr/>
          </p:nvCxnSpPr>
          <p:spPr>
            <a:xfrm flipH="1">
              <a:off x="1255273" y="3083422"/>
              <a:ext cx="525704" cy="3962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等腰三角形 20"/>
            <p:cNvSpPr/>
            <p:nvPr/>
          </p:nvSpPr>
          <p:spPr>
            <a:xfrm>
              <a:off x="-472586" y="5267026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287207" y="4175293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2004361" y="3361711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>
              <a:stCxn id="10" idx="4"/>
              <a:endCxn id="23" idx="0"/>
            </p:cNvCxnSpPr>
            <p:nvPr/>
          </p:nvCxnSpPr>
          <p:spPr>
            <a:xfrm>
              <a:off x="1780977" y="3083422"/>
              <a:ext cx="453245" cy="278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4"/>
              <a:endCxn id="22" idx="0"/>
            </p:cNvCxnSpPr>
            <p:nvPr/>
          </p:nvCxnSpPr>
          <p:spPr>
            <a:xfrm>
              <a:off x="1106769" y="3838181"/>
              <a:ext cx="410300" cy="3371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8" idx="4"/>
              <a:endCxn id="7" idx="0"/>
            </p:cNvCxnSpPr>
            <p:nvPr/>
          </p:nvCxnSpPr>
          <p:spPr>
            <a:xfrm>
              <a:off x="387920" y="4699915"/>
              <a:ext cx="507909" cy="55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8" idx="4"/>
              <a:endCxn id="21" idx="0"/>
            </p:cNvCxnSpPr>
            <p:nvPr/>
          </p:nvCxnSpPr>
          <p:spPr>
            <a:xfrm flipH="1">
              <a:off x="-242725" y="4699915"/>
              <a:ext cx="630645" cy="5671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937167" y="3147077"/>
            <a:ext cx="2783938" cy="2022185"/>
            <a:chOff x="4946011" y="3024278"/>
            <a:chExt cx="3509068" cy="2441456"/>
          </a:xfrm>
        </p:grpSpPr>
        <p:sp>
          <p:nvSpPr>
            <p:cNvPr id="53" name="等腰三角形 52"/>
            <p:cNvSpPr/>
            <p:nvPr/>
          </p:nvSpPr>
          <p:spPr>
            <a:xfrm>
              <a:off x="6084565" y="4941015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596501" y="3964707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4946011" y="4951850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6" name="直接连接符 55"/>
            <p:cNvCxnSpPr>
              <a:stCxn id="54" idx="4"/>
              <a:endCxn id="53" idx="0"/>
            </p:cNvCxnSpPr>
            <p:nvPr/>
          </p:nvCxnSpPr>
          <p:spPr>
            <a:xfrm>
              <a:off x="5825225" y="4422154"/>
              <a:ext cx="509676" cy="5188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4" idx="4"/>
              <a:endCxn id="55" idx="0"/>
            </p:cNvCxnSpPr>
            <p:nvPr/>
          </p:nvCxnSpPr>
          <p:spPr>
            <a:xfrm flipH="1">
              <a:off x="5196346" y="4422154"/>
              <a:ext cx="628878" cy="5296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6441835" y="3024278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>
              <a:stCxn id="61" idx="4"/>
              <a:endCxn id="54" idx="7"/>
            </p:cNvCxnSpPr>
            <p:nvPr/>
          </p:nvCxnSpPr>
          <p:spPr>
            <a:xfrm flipH="1">
              <a:off x="5986957" y="3481725"/>
              <a:ext cx="683602" cy="5499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7290903" y="3872397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>
              <a:off x="7993511" y="4937838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71" name="直接连接符 70"/>
            <p:cNvCxnSpPr>
              <a:stCxn id="69" idx="4"/>
              <a:endCxn id="70" idx="0"/>
            </p:cNvCxnSpPr>
            <p:nvPr/>
          </p:nvCxnSpPr>
          <p:spPr>
            <a:xfrm>
              <a:off x="7519627" y="4329845"/>
              <a:ext cx="724220" cy="607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1" idx="4"/>
              <a:endCxn id="69" idx="1"/>
            </p:cNvCxnSpPr>
            <p:nvPr/>
          </p:nvCxnSpPr>
          <p:spPr>
            <a:xfrm>
              <a:off x="6670558" y="3481725"/>
              <a:ext cx="687336" cy="4576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等腰三角形 79"/>
            <p:cNvSpPr/>
            <p:nvPr/>
          </p:nvSpPr>
          <p:spPr>
            <a:xfrm>
              <a:off x="6725466" y="492792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81" name="直接连接符 80"/>
            <p:cNvCxnSpPr>
              <a:stCxn id="69" idx="4"/>
              <a:endCxn id="80" idx="0"/>
            </p:cNvCxnSpPr>
            <p:nvPr/>
          </p:nvCxnSpPr>
          <p:spPr>
            <a:xfrm flipH="1">
              <a:off x="6975801" y="4329845"/>
              <a:ext cx="543826" cy="598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5737914" y="2888451"/>
            <a:ext cx="3158905" cy="2468900"/>
            <a:chOff x="5420066" y="3123585"/>
            <a:chExt cx="3158905" cy="2468900"/>
          </a:xfrm>
        </p:grpSpPr>
        <p:cxnSp>
          <p:nvCxnSpPr>
            <p:cNvPr id="100" name="直接连接符 99"/>
            <p:cNvCxnSpPr>
              <a:stCxn id="96" idx="4"/>
              <a:endCxn id="97" idx="1"/>
            </p:cNvCxnSpPr>
            <p:nvPr/>
          </p:nvCxnSpPr>
          <p:spPr>
            <a:xfrm>
              <a:off x="7060884" y="4157477"/>
              <a:ext cx="543340" cy="286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>
              <a:off x="5420066" y="3123585"/>
              <a:ext cx="3158905" cy="2468900"/>
              <a:chOff x="5440644" y="1505799"/>
              <a:chExt cx="3934140" cy="2838505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300078" y="1505799"/>
                <a:ext cx="457447" cy="45744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>
                <a:off x="5440644" y="2315622"/>
                <a:ext cx="461568" cy="513884"/>
              </a:xfrm>
              <a:prstGeom prst="triangle">
                <a:avLst>
                  <a:gd name="adj" fmla="val 5423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95" name="直接连接符 94"/>
              <p:cNvCxnSpPr>
                <a:stCxn id="93" idx="4"/>
                <a:endCxn id="94" idx="0"/>
              </p:cNvCxnSpPr>
              <p:nvPr/>
            </p:nvCxnSpPr>
            <p:spPr>
              <a:xfrm flipH="1">
                <a:off x="5690981" y="1963246"/>
                <a:ext cx="837821" cy="3523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/>
              <p:cNvSpPr/>
              <p:nvPr/>
            </p:nvSpPr>
            <p:spPr>
              <a:xfrm>
                <a:off x="7255416" y="2237022"/>
                <a:ext cx="457447" cy="457447"/>
              </a:xfrm>
              <a:prstGeom prst="ellipse">
                <a:avLst/>
              </a:prstGeom>
              <a:solidFill>
                <a:srgbClr val="8FAAD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y</a:t>
                </a:r>
                <a:endParaRPr lang="zh-CN" altLang="en-US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093830" y="2956797"/>
                <a:ext cx="457447" cy="457447"/>
              </a:xfrm>
              <a:prstGeom prst="ellipse">
                <a:avLst/>
              </a:prstGeom>
              <a:solidFill>
                <a:srgbClr val="8FAAD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等腰三角形 97"/>
              <p:cNvSpPr/>
              <p:nvPr/>
            </p:nvSpPr>
            <p:spPr>
              <a:xfrm>
                <a:off x="8913216" y="3830420"/>
                <a:ext cx="461568" cy="513884"/>
              </a:xfrm>
              <a:prstGeom prst="triangle">
                <a:avLst>
                  <a:gd name="adj" fmla="val 5423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99" name="直接连接符 98"/>
              <p:cNvCxnSpPr>
                <a:stCxn id="97" idx="4"/>
                <a:endCxn id="98" idx="0"/>
              </p:cNvCxnSpPr>
              <p:nvPr/>
            </p:nvCxnSpPr>
            <p:spPr>
              <a:xfrm>
                <a:off x="8322554" y="3414244"/>
                <a:ext cx="840998" cy="4161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等腰三角形 100"/>
              <p:cNvSpPr/>
              <p:nvPr/>
            </p:nvSpPr>
            <p:spPr>
              <a:xfrm>
                <a:off x="7384938" y="3781495"/>
                <a:ext cx="461568" cy="513884"/>
              </a:xfrm>
              <a:prstGeom prst="triangle">
                <a:avLst>
                  <a:gd name="adj" fmla="val 5423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02" name="直接连接符 101"/>
              <p:cNvCxnSpPr>
                <a:stCxn id="97" idx="4"/>
                <a:endCxn id="101" idx="0"/>
              </p:cNvCxnSpPr>
              <p:nvPr/>
            </p:nvCxnSpPr>
            <p:spPr>
              <a:xfrm flipH="1">
                <a:off x="7635275" y="3414244"/>
                <a:ext cx="687278" cy="3672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3" idx="4"/>
                <a:endCxn id="96" idx="1"/>
              </p:cNvCxnSpPr>
              <p:nvPr/>
            </p:nvCxnSpPr>
            <p:spPr>
              <a:xfrm>
                <a:off x="6528802" y="1963246"/>
                <a:ext cx="793606" cy="340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等腰三角形 109"/>
              <p:cNvSpPr/>
              <p:nvPr/>
            </p:nvSpPr>
            <p:spPr>
              <a:xfrm>
                <a:off x="6423298" y="3049107"/>
                <a:ext cx="461568" cy="513884"/>
              </a:xfrm>
              <a:prstGeom prst="triangle">
                <a:avLst>
                  <a:gd name="adj" fmla="val 5423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11" name="直接连接符 110"/>
              <p:cNvCxnSpPr>
                <a:stCxn id="96" idx="4"/>
                <a:endCxn id="110" idx="0"/>
              </p:cNvCxnSpPr>
              <p:nvPr/>
            </p:nvCxnSpPr>
            <p:spPr>
              <a:xfrm flipH="1">
                <a:off x="6673635" y="2694469"/>
                <a:ext cx="810505" cy="3546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矩形 57"/>
          <p:cNvSpPr/>
          <p:nvPr/>
        </p:nvSpPr>
        <p:spPr>
          <a:xfrm>
            <a:off x="755650" y="1231815"/>
            <a:ext cx="7221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情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况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二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待查点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小于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z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且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小于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y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sz="2000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40373" y="463256"/>
            <a:ext cx="421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自底向上）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弧形 62"/>
          <p:cNvSpPr/>
          <p:nvPr/>
        </p:nvSpPr>
        <p:spPr>
          <a:xfrm rot="17651872">
            <a:off x="1257429" y="2844053"/>
            <a:ext cx="1048008" cy="1109929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592383" y="4396700"/>
            <a:ext cx="559148" cy="529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5493260" y="4332760"/>
            <a:ext cx="612150" cy="22504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82797" y="3012435"/>
            <a:ext cx="2520154" cy="2601897"/>
            <a:chOff x="-472586" y="2663389"/>
            <a:chExt cx="2900764" cy="3075491"/>
          </a:xfrm>
        </p:grpSpPr>
        <p:sp>
          <p:nvSpPr>
            <p:cNvPr id="126" name="等腰三角形 125"/>
            <p:cNvSpPr/>
            <p:nvPr/>
          </p:nvSpPr>
          <p:spPr>
            <a:xfrm>
              <a:off x="665968" y="5256190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77904" y="4279882"/>
              <a:ext cx="420033" cy="42003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96752" y="3418148"/>
              <a:ext cx="420033" cy="420033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1570960" y="2663389"/>
              <a:ext cx="420033" cy="420033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30" name="直接连接符 129"/>
            <p:cNvCxnSpPr>
              <a:stCxn id="128" idx="4"/>
              <a:endCxn id="127" idx="7"/>
            </p:cNvCxnSpPr>
            <p:nvPr/>
          </p:nvCxnSpPr>
          <p:spPr>
            <a:xfrm flipH="1">
              <a:off x="536425" y="3838181"/>
              <a:ext cx="570344" cy="503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9" idx="4"/>
              <a:endCxn id="128" idx="7"/>
            </p:cNvCxnSpPr>
            <p:nvPr/>
          </p:nvCxnSpPr>
          <p:spPr>
            <a:xfrm flipH="1">
              <a:off x="1255273" y="3083422"/>
              <a:ext cx="525704" cy="3962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等腰三角形 131"/>
            <p:cNvSpPr/>
            <p:nvPr/>
          </p:nvSpPr>
          <p:spPr>
            <a:xfrm>
              <a:off x="-472586" y="5267026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1287207" y="4175293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4" name="等腰三角形 133"/>
            <p:cNvSpPr/>
            <p:nvPr/>
          </p:nvSpPr>
          <p:spPr>
            <a:xfrm>
              <a:off x="2004361" y="3361711"/>
              <a:ext cx="423817" cy="47185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35" name="直接连接符 134"/>
            <p:cNvCxnSpPr>
              <a:stCxn id="129" idx="4"/>
              <a:endCxn id="134" idx="0"/>
            </p:cNvCxnSpPr>
            <p:nvPr/>
          </p:nvCxnSpPr>
          <p:spPr>
            <a:xfrm>
              <a:off x="1780977" y="3083422"/>
              <a:ext cx="453245" cy="278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28" idx="4"/>
              <a:endCxn id="133" idx="0"/>
            </p:cNvCxnSpPr>
            <p:nvPr/>
          </p:nvCxnSpPr>
          <p:spPr>
            <a:xfrm>
              <a:off x="1106769" y="3838181"/>
              <a:ext cx="410300" cy="3371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27" idx="4"/>
              <a:endCxn id="126" idx="0"/>
            </p:cNvCxnSpPr>
            <p:nvPr/>
          </p:nvCxnSpPr>
          <p:spPr>
            <a:xfrm>
              <a:off x="387920" y="4699915"/>
              <a:ext cx="507909" cy="55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27" idx="4"/>
              <a:endCxn id="132" idx="0"/>
            </p:cNvCxnSpPr>
            <p:nvPr/>
          </p:nvCxnSpPr>
          <p:spPr>
            <a:xfrm flipH="1">
              <a:off x="-242725" y="4699915"/>
              <a:ext cx="630645" cy="5671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弧形 143"/>
          <p:cNvSpPr/>
          <p:nvPr/>
        </p:nvSpPr>
        <p:spPr>
          <a:xfrm rot="17651872">
            <a:off x="3184806" y="3197760"/>
            <a:ext cx="1310641" cy="1109929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244592" y="195245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一字形旋转</a:t>
            </a:r>
            <a:endParaRPr lang="zh-CN" altLang="en-US" sz="2800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15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26355 4.8148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3" grpId="0" animBg="1"/>
      <p:bldP spid="144" grpId="0" animBg="1"/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6333" y="2786942"/>
            <a:ext cx="2203820" cy="2660612"/>
            <a:chOff x="61359" y="2232664"/>
            <a:chExt cx="2786965" cy="3364627"/>
          </a:xfrm>
        </p:grpSpPr>
        <p:sp>
          <p:nvSpPr>
            <p:cNvPr id="7" name="椭圆 6"/>
            <p:cNvSpPr/>
            <p:nvPr/>
          </p:nvSpPr>
          <p:spPr>
            <a:xfrm>
              <a:off x="878613" y="3941222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61359" y="508340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9" name="直接连接符 8"/>
            <p:cNvCxnSpPr>
              <a:stCxn id="7" idx="4"/>
              <a:endCxn id="8" idx="0"/>
            </p:cNvCxnSpPr>
            <p:nvPr/>
          </p:nvCxnSpPr>
          <p:spPr>
            <a:xfrm flipH="1">
              <a:off x="311694" y="4398669"/>
              <a:ext cx="795644" cy="684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957850" y="2232664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753061" y="3019217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11695" y="308188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589268" y="5083407"/>
              <a:ext cx="461567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2386756" y="3913003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>
              <a:stCxn id="10" idx="4"/>
              <a:endCxn id="14" idx="0"/>
            </p:cNvCxnSpPr>
            <p:nvPr/>
          </p:nvCxnSpPr>
          <p:spPr>
            <a:xfrm flipH="1">
              <a:off x="562031" y="2690111"/>
              <a:ext cx="624544" cy="391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4"/>
              <a:endCxn id="7" idx="7"/>
            </p:cNvCxnSpPr>
            <p:nvPr/>
          </p:nvCxnSpPr>
          <p:spPr>
            <a:xfrm flipH="1">
              <a:off x="1269070" y="3476665"/>
              <a:ext cx="712716" cy="531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4"/>
              <a:endCxn id="11" idx="1"/>
            </p:cNvCxnSpPr>
            <p:nvPr/>
          </p:nvCxnSpPr>
          <p:spPr>
            <a:xfrm>
              <a:off x="1186574" y="2690111"/>
              <a:ext cx="633478" cy="396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4"/>
              <a:endCxn id="18" idx="0"/>
            </p:cNvCxnSpPr>
            <p:nvPr/>
          </p:nvCxnSpPr>
          <p:spPr>
            <a:xfrm>
              <a:off x="1981785" y="3476665"/>
              <a:ext cx="655306" cy="4363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" idx="4"/>
              <a:endCxn id="16" idx="0"/>
            </p:cNvCxnSpPr>
            <p:nvPr/>
          </p:nvCxnSpPr>
          <p:spPr>
            <a:xfrm>
              <a:off x="1107338" y="4398669"/>
              <a:ext cx="732265" cy="684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87037" y="2789117"/>
            <a:ext cx="2785880" cy="2567483"/>
            <a:chOff x="4444250" y="2189868"/>
            <a:chExt cx="3139671" cy="2893539"/>
          </a:xfrm>
        </p:grpSpPr>
        <p:sp>
          <p:nvSpPr>
            <p:cNvPr id="44" name="椭圆 43"/>
            <p:cNvSpPr/>
            <p:nvPr/>
          </p:nvSpPr>
          <p:spPr>
            <a:xfrm>
              <a:off x="5090405" y="2189868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4444250" y="3039088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6" name="直接连接符 45"/>
            <p:cNvCxnSpPr>
              <a:stCxn id="44" idx="4"/>
              <a:endCxn id="45" idx="0"/>
            </p:cNvCxnSpPr>
            <p:nvPr/>
          </p:nvCxnSpPr>
          <p:spPr>
            <a:xfrm flipH="1">
              <a:off x="4694586" y="2647315"/>
              <a:ext cx="624543" cy="391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4"/>
              <a:endCxn id="50" idx="1"/>
            </p:cNvCxnSpPr>
            <p:nvPr/>
          </p:nvCxnSpPr>
          <p:spPr>
            <a:xfrm>
              <a:off x="5319129" y="2647315"/>
              <a:ext cx="644478" cy="43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5896616" y="3019216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5317068" y="3831176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2" name="直接连接符 51"/>
            <p:cNvCxnSpPr>
              <a:stCxn id="50" idx="4"/>
              <a:endCxn id="51" idx="0"/>
            </p:cNvCxnSpPr>
            <p:nvPr/>
          </p:nvCxnSpPr>
          <p:spPr>
            <a:xfrm flipH="1">
              <a:off x="5567404" y="3476663"/>
              <a:ext cx="557935" cy="3545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6664906" y="3801367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>
              <a:off x="7122353" y="4569523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1" name="直接连接符 60"/>
            <p:cNvCxnSpPr>
              <a:endCxn id="60" idx="0"/>
            </p:cNvCxnSpPr>
            <p:nvPr/>
          </p:nvCxnSpPr>
          <p:spPr>
            <a:xfrm>
              <a:off x="6923232" y="4258814"/>
              <a:ext cx="449457" cy="3107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0" idx="4"/>
              <a:endCxn id="59" idx="1"/>
            </p:cNvCxnSpPr>
            <p:nvPr/>
          </p:nvCxnSpPr>
          <p:spPr>
            <a:xfrm>
              <a:off x="6125339" y="3476663"/>
              <a:ext cx="606558" cy="3916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等腰三角形 68"/>
            <p:cNvSpPr/>
            <p:nvPr/>
          </p:nvSpPr>
          <p:spPr>
            <a:xfrm>
              <a:off x="6125339" y="4569523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70" name="直接连接符 69"/>
            <p:cNvCxnSpPr>
              <a:stCxn id="59" idx="4"/>
              <a:endCxn id="69" idx="0"/>
            </p:cNvCxnSpPr>
            <p:nvPr/>
          </p:nvCxnSpPr>
          <p:spPr>
            <a:xfrm flipH="1">
              <a:off x="6375675" y="4258814"/>
              <a:ext cx="517954" cy="3107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059069" y="2786942"/>
            <a:ext cx="2737818" cy="1855310"/>
            <a:chOff x="8219132" y="1847445"/>
            <a:chExt cx="3089716" cy="2093777"/>
          </a:xfrm>
        </p:grpSpPr>
        <p:sp>
          <p:nvSpPr>
            <p:cNvPr id="78" name="椭圆 77"/>
            <p:cNvSpPr/>
            <p:nvPr/>
          </p:nvSpPr>
          <p:spPr>
            <a:xfrm>
              <a:off x="9621543" y="1847445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>
              <a:off x="9307675" y="3411360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80" name="直接连接符 79"/>
            <p:cNvCxnSpPr>
              <a:stCxn id="78" idx="4"/>
              <a:endCxn id="91" idx="7"/>
            </p:cNvCxnSpPr>
            <p:nvPr/>
          </p:nvCxnSpPr>
          <p:spPr>
            <a:xfrm flipH="1">
              <a:off x="9194868" y="2304892"/>
              <a:ext cx="655400" cy="364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10389833" y="2629596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2" name="等腰三角形 81"/>
            <p:cNvSpPr/>
            <p:nvPr/>
          </p:nvSpPr>
          <p:spPr>
            <a:xfrm>
              <a:off x="10847280" y="3397752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83" name="直接连接符 82"/>
            <p:cNvCxnSpPr>
              <a:stCxn id="81" idx="4"/>
              <a:endCxn id="82" idx="0"/>
            </p:cNvCxnSpPr>
            <p:nvPr/>
          </p:nvCxnSpPr>
          <p:spPr>
            <a:xfrm>
              <a:off x="10618558" y="3087043"/>
              <a:ext cx="479059" cy="310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8" idx="4"/>
              <a:endCxn id="81" idx="1"/>
            </p:cNvCxnSpPr>
            <p:nvPr/>
          </p:nvCxnSpPr>
          <p:spPr>
            <a:xfrm>
              <a:off x="9850267" y="2304892"/>
              <a:ext cx="606558" cy="3916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等腰三角形 84"/>
            <p:cNvSpPr/>
            <p:nvPr/>
          </p:nvSpPr>
          <p:spPr>
            <a:xfrm>
              <a:off x="9850266" y="3397752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86" name="直接连接符 85"/>
            <p:cNvCxnSpPr>
              <a:stCxn id="81" idx="4"/>
              <a:endCxn id="85" idx="0"/>
            </p:cNvCxnSpPr>
            <p:nvPr/>
          </p:nvCxnSpPr>
          <p:spPr>
            <a:xfrm flipH="1">
              <a:off x="10100602" y="3087043"/>
              <a:ext cx="517956" cy="310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8804412" y="2602015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8219132" y="3427338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93" name="直接连接符 92"/>
            <p:cNvCxnSpPr>
              <a:stCxn id="91" idx="4"/>
              <a:endCxn id="92" idx="0"/>
            </p:cNvCxnSpPr>
            <p:nvPr/>
          </p:nvCxnSpPr>
          <p:spPr>
            <a:xfrm flipH="1">
              <a:off x="8469468" y="3059463"/>
              <a:ext cx="563669" cy="3678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1" idx="4"/>
              <a:endCxn id="79" idx="0"/>
            </p:cNvCxnSpPr>
            <p:nvPr/>
          </p:nvCxnSpPr>
          <p:spPr>
            <a:xfrm>
              <a:off x="9033137" y="3059463"/>
              <a:ext cx="524874" cy="351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755650" y="1231815"/>
            <a:ext cx="7221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情况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三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lang="en-US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待查找结点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大于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z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且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小于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y</a:t>
            </a:r>
            <a:r>
              <a:rPr lang="zh-CN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44592" y="1952456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Z</a:t>
            </a:r>
            <a:r>
              <a:rPr lang="zh-CN" altLang="zh-CN" sz="28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形</a:t>
            </a:r>
            <a:r>
              <a:rPr lang="zh-CN" altLang="zh-CN" sz="28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旋转</a:t>
            </a:r>
            <a:endParaRPr lang="zh-CN" altLang="en-US" sz="2800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6" name="弧形 55"/>
          <p:cNvSpPr/>
          <p:nvPr/>
        </p:nvSpPr>
        <p:spPr>
          <a:xfrm rot="17651872">
            <a:off x="968648" y="3637631"/>
            <a:ext cx="839724" cy="686364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525822" y="4092172"/>
            <a:ext cx="559148" cy="529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692498" y="4383063"/>
            <a:ext cx="639242" cy="529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3178691" y="2786942"/>
            <a:ext cx="2203820" cy="2660612"/>
            <a:chOff x="61359" y="2232664"/>
            <a:chExt cx="2786965" cy="3364627"/>
          </a:xfrm>
        </p:grpSpPr>
        <p:sp>
          <p:nvSpPr>
            <p:cNvPr id="64" name="椭圆 63"/>
            <p:cNvSpPr/>
            <p:nvPr/>
          </p:nvSpPr>
          <p:spPr>
            <a:xfrm>
              <a:off x="878613" y="3941222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>
              <a:off x="61359" y="508340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6" name="直接连接符 65"/>
            <p:cNvCxnSpPr>
              <a:stCxn id="64" idx="4"/>
              <a:endCxn id="65" idx="0"/>
            </p:cNvCxnSpPr>
            <p:nvPr/>
          </p:nvCxnSpPr>
          <p:spPr>
            <a:xfrm flipH="1">
              <a:off x="311694" y="4398669"/>
              <a:ext cx="795644" cy="684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957850" y="2232664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1753061" y="3019217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>
              <a:off x="311695" y="308188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1589268" y="5083407"/>
              <a:ext cx="461567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2386756" y="3913003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74" name="直接连接符 73"/>
            <p:cNvCxnSpPr>
              <a:stCxn id="67" idx="4"/>
              <a:endCxn id="71" idx="0"/>
            </p:cNvCxnSpPr>
            <p:nvPr/>
          </p:nvCxnSpPr>
          <p:spPr>
            <a:xfrm flipH="1">
              <a:off x="562031" y="2690111"/>
              <a:ext cx="624544" cy="391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8" idx="4"/>
              <a:endCxn id="64" idx="7"/>
            </p:cNvCxnSpPr>
            <p:nvPr/>
          </p:nvCxnSpPr>
          <p:spPr>
            <a:xfrm flipH="1">
              <a:off x="1269070" y="3476665"/>
              <a:ext cx="712716" cy="531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7" idx="4"/>
              <a:endCxn id="68" idx="1"/>
            </p:cNvCxnSpPr>
            <p:nvPr/>
          </p:nvCxnSpPr>
          <p:spPr>
            <a:xfrm>
              <a:off x="1186574" y="2690111"/>
              <a:ext cx="633478" cy="396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68" idx="4"/>
              <a:endCxn id="73" idx="0"/>
            </p:cNvCxnSpPr>
            <p:nvPr/>
          </p:nvCxnSpPr>
          <p:spPr>
            <a:xfrm>
              <a:off x="1981785" y="3476665"/>
              <a:ext cx="655306" cy="4363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64" idx="4"/>
              <a:endCxn id="72" idx="0"/>
            </p:cNvCxnSpPr>
            <p:nvPr/>
          </p:nvCxnSpPr>
          <p:spPr>
            <a:xfrm>
              <a:off x="1107338" y="4398669"/>
              <a:ext cx="732265" cy="684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弧形 88"/>
          <p:cNvSpPr/>
          <p:nvPr/>
        </p:nvSpPr>
        <p:spPr>
          <a:xfrm rot="14703089" flipV="1">
            <a:off x="3908763" y="2778221"/>
            <a:ext cx="839724" cy="931429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373" y="463256"/>
            <a:ext cx="421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自底向上）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16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-0.31615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5" grpId="0"/>
      <p:bldP spid="56" grpId="0" animBg="1"/>
      <p:bldP spid="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373" y="463256"/>
            <a:ext cx="421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自底向上）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373" y="1651379"/>
            <a:ext cx="7848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Find(x,S)  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在伸展树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中查找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首先与在二叉树中查找操作一样先找到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结点，再执行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Splay(x,S)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操作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33" y="1662586"/>
            <a:ext cx="7848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Insert(x,S)  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在伸展树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中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插入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首先与在二叉树中插入操作一样先找到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结点应插入位置，再执行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Splay(x,S)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操作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093" y="1670012"/>
            <a:ext cx="7848534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Delete(x,S)  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在伸展树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中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插入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先找到删除结点位置，判断孩子情况，然后将删除结点父结点定为伸展点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26400" y="6356351"/>
            <a:ext cx="488950" cy="365125"/>
          </a:xfrm>
        </p:spPr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17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69068" y="3553050"/>
            <a:ext cx="2005864" cy="1735103"/>
            <a:chOff x="311695" y="2232664"/>
            <a:chExt cx="2536629" cy="2194223"/>
          </a:xfrm>
        </p:grpSpPr>
        <p:sp>
          <p:nvSpPr>
            <p:cNvPr id="9" name="椭圆 8"/>
            <p:cNvSpPr/>
            <p:nvPr/>
          </p:nvSpPr>
          <p:spPr>
            <a:xfrm>
              <a:off x="878613" y="3941222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57850" y="2232664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53061" y="3019217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11695" y="308188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386756" y="3913003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>
              <a:stCxn id="12" idx="4"/>
              <a:endCxn id="14" idx="0"/>
            </p:cNvCxnSpPr>
            <p:nvPr/>
          </p:nvCxnSpPr>
          <p:spPr>
            <a:xfrm flipH="1">
              <a:off x="562031" y="2690111"/>
              <a:ext cx="624544" cy="391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4"/>
              <a:endCxn id="9" idx="7"/>
            </p:cNvCxnSpPr>
            <p:nvPr/>
          </p:nvCxnSpPr>
          <p:spPr>
            <a:xfrm flipH="1">
              <a:off x="1269070" y="3476665"/>
              <a:ext cx="712716" cy="531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4"/>
              <a:endCxn id="13" idx="1"/>
            </p:cNvCxnSpPr>
            <p:nvPr/>
          </p:nvCxnSpPr>
          <p:spPr>
            <a:xfrm>
              <a:off x="1186574" y="2690111"/>
              <a:ext cx="633478" cy="396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4"/>
              <a:endCxn id="16" idx="0"/>
            </p:cNvCxnSpPr>
            <p:nvPr/>
          </p:nvCxnSpPr>
          <p:spPr>
            <a:xfrm>
              <a:off x="1981785" y="3476665"/>
              <a:ext cx="655306" cy="4363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569068" y="3560206"/>
            <a:ext cx="2005864" cy="1735103"/>
            <a:chOff x="311695" y="2232664"/>
            <a:chExt cx="2536629" cy="2194223"/>
          </a:xfrm>
        </p:grpSpPr>
        <p:sp>
          <p:nvSpPr>
            <p:cNvPr id="39" name="椭圆 38"/>
            <p:cNvSpPr/>
            <p:nvPr/>
          </p:nvSpPr>
          <p:spPr>
            <a:xfrm>
              <a:off x="878613" y="3941222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57850" y="2232664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753061" y="3019217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311695" y="308188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386756" y="3913003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>
              <a:stCxn id="40" idx="4"/>
              <a:endCxn id="42" idx="0"/>
            </p:cNvCxnSpPr>
            <p:nvPr/>
          </p:nvCxnSpPr>
          <p:spPr>
            <a:xfrm flipH="1">
              <a:off x="562031" y="2690111"/>
              <a:ext cx="624544" cy="391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0" idx="4"/>
              <a:endCxn id="41" idx="1"/>
            </p:cNvCxnSpPr>
            <p:nvPr/>
          </p:nvCxnSpPr>
          <p:spPr>
            <a:xfrm>
              <a:off x="1186574" y="2690111"/>
              <a:ext cx="633478" cy="396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4"/>
              <a:endCxn id="43" idx="0"/>
            </p:cNvCxnSpPr>
            <p:nvPr/>
          </p:nvCxnSpPr>
          <p:spPr>
            <a:xfrm>
              <a:off x="1981785" y="3476665"/>
              <a:ext cx="655306" cy="4363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47"/>
          <p:cNvCxnSpPr/>
          <p:nvPr/>
        </p:nvCxnSpPr>
        <p:spPr>
          <a:xfrm flipH="1">
            <a:off x="4301697" y="4549746"/>
            <a:ext cx="563587" cy="4203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804888" y="3219802"/>
            <a:ext cx="2005864" cy="1735103"/>
            <a:chOff x="311695" y="2232664"/>
            <a:chExt cx="2536629" cy="2194223"/>
          </a:xfrm>
        </p:grpSpPr>
        <p:sp>
          <p:nvSpPr>
            <p:cNvPr id="50" name="椭圆 49"/>
            <p:cNvSpPr/>
            <p:nvPr/>
          </p:nvSpPr>
          <p:spPr>
            <a:xfrm>
              <a:off x="878613" y="3941222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957850" y="2232664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753061" y="3019217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311695" y="308188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386756" y="3913003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>
              <a:stCxn id="53" idx="4"/>
              <a:endCxn id="55" idx="0"/>
            </p:cNvCxnSpPr>
            <p:nvPr/>
          </p:nvCxnSpPr>
          <p:spPr>
            <a:xfrm flipH="1">
              <a:off x="562031" y="2690111"/>
              <a:ext cx="624544" cy="391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4" idx="4"/>
              <a:endCxn id="50" idx="7"/>
            </p:cNvCxnSpPr>
            <p:nvPr/>
          </p:nvCxnSpPr>
          <p:spPr>
            <a:xfrm flipH="1">
              <a:off x="1269070" y="3476665"/>
              <a:ext cx="712716" cy="531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3" idx="4"/>
              <a:endCxn id="54" idx="1"/>
            </p:cNvCxnSpPr>
            <p:nvPr/>
          </p:nvCxnSpPr>
          <p:spPr>
            <a:xfrm>
              <a:off x="1186574" y="2690111"/>
              <a:ext cx="633478" cy="396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4" idx="4"/>
              <a:endCxn id="57" idx="0"/>
            </p:cNvCxnSpPr>
            <p:nvPr/>
          </p:nvCxnSpPr>
          <p:spPr>
            <a:xfrm>
              <a:off x="1981785" y="3476665"/>
              <a:ext cx="655306" cy="4363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3597855" y="4923614"/>
            <a:ext cx="827118" cy="947822"/>
            <a:chOff x="3759332" y="5084992"/>
            <a:chExt cx="827118" cy="947822"/>
          </a:xfrm>
        </p:grpSpPr>
        <p:sp>
          <p:nvSpPr>
            <p:cNvPr id="63" name="等腰三角形 62"/>
            <p:cNvSpPr/>
            <p:nvPr/>
          </p:nvSpPr>
          <p:spPr>
            <a:xfrm>
              <a:off x="3759332" y="5626455"/>
              <a:ext cx="364989" cy="406359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4" name="直接连接符 63"/>
            <p:cNvCxnSpPr>
              <a:endCxn id="63" idx="0"/>
            </p:cNvCxnSpPr>
            <p:nvPr/>
          </p:nvCxnSpPr>
          <p:spPr>
            <a:xfrm flipH="1">
              <a:off x="3957287" y="5084992"/>
              <a:ext cx="629163" cy="541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433206" y="4927047"/>
            <a:ext cx="746080" cy="947822"/>
            <a:chOff x="4586450" y="5084992"/>
            <a:chExt cx="746080" cy="947822"/>
          </a:xfrm>
        </p:grpSpPr>
        <p:sp>
          <p:nvSpPr>
            <p:cNvPr id="65" name="等腰三角形 64"/>
            <p:cNvSpPr/>
            <p:nvPr/>
          </p:nvSpPr>
          <p:spPr>
            <a:xfrm>
              <a:off x="4967541" y="5626455"/>
              <a:ext cx="364989" cy="406359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6" name="直接连接符 65"/>
            <p:cNvCxnSpPr>
              <a:endCxn id="65" idx="0"/>
            </p:cNvCxnSpPr>
            <p:nvPr/>
          </p:nvCxnSpPr>
          <p:spPr>
            <a:xfrm>
              <a:off x="4586450" y="5084992"/>
              <a:ext cx="579046" cy="541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755650" y="1231815"/>
            <a:ext cx="7221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查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找、插入、删除操作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0373" y="463256"/>
            <a:ext cx="814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（自顶向下）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180293" y="1822562"/>
            <a:ext cx="4937791" cy="3568534"/>
            <a:chOff x="2180293" y="1822562"/>
            <a:chExt cx="4937791" cy="356853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160071" y="2446317"/>
              <a:ext cx="0" cy="2944779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180293" y="1834137"/>
              <a:ext cx="416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30244" y="1822562"/>
              <a:ext cx="60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87094" y="1834137"/>
              <a:ext cx="530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R</a:t>
              </a:r>
              <a:endPara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010141" y="2446317"/>
              <a:ext cx="0" cy="2944779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40373" y="1280942"/>
            <a:ext cx="4780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自顶向下伸展操作将伸展树分为三部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分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6280" y="3361625"/>
            <a:ext cx="1771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含所有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已知比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待查节点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小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的节点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87094" y="3360695"/>
            <a:ext cx="1771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含所有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已知比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待查节点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大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的节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89708" y="2855410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初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始为空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9256" y="2855410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初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始为空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54878" y="361927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含所有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其它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节点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93842" y="2755066"/>
            <a:ext cx="2146314" cy="2005972"/>
            <a:chOff x="5273001" y="2827963"/>
            <a:chExt cx="2446659" cy="2286678"/>
          </a:xfrm>
        </p:grpSpPr>
        <p:cxnSp>
          <p:nvCxnSpPr>
            <p:cNvPr id="27" name="直接连接符 26"/>
            <p:cNvCxnSpPr>
              <a:stCxn id="33" idx="1"/>
              <a:endCxn id="28" idx="4"/>
            </p:cNvCxnSpPr>
            <p:nvPr/>
          </p:nvCxnSpPr>
          <p:spPr>
            <a:xfrm flipH="1" flipV="1">
              <a:off x="6139777" y="3285410"/>
              <a:ext cx="613737" cy="418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5911053" y="2827963"/>
              <a:ext cx="457447" cy="45744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273001" y="377078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6039964" y="4589475"/>
              <a:ext cx="523087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1" name="直接连接符 30"/>
            <p:cNvCxnSpPr>
              <a:stCxn id="28" idx="4"/>
              <a:endCxn id="29" idx="0"/>
            </p:cNvCxnSpPr>
            <p:nvPr/>
          </p:nvCxnSpPr>
          <p:spPr>
            <a:xfrm flipH="1">
              <a:off x="5523336" y="3285410"/>
              <a:ext cx="616441" cy="485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30" idx="0"/>
            </p:cNvCxnSpPr>
            <p:nvPr/>
          </p:nvCxnSpPr>
          <p:spPr>
            <a:xfrm flipH="1">
              <a:off x="6323666" y="4094250"/>
              <a:ext cx="597960" cy="49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6686522" y="3636803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7143969" y="4578193"/>
              <a:ext cx="575691" cy="536448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4"/>
            <p:cNvCxnSpPr>
              <a:stCxn id="33" idx="4"/>
              <a:endCxn id="34" idx="0"/>
            </p:cNvCxnSpPr>
            <p:nvPr/>
          </p:nvCxnSpPr>
          <p:spPr>
            <a:xfrm>
              <a:off x="6915245" y="4094250"/>
              <a:ext cx="540955" cy="48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18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0225 0.2055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0278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2.77778E-7 0.1888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2.5E-6 0.1907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37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  <p:bldP spid="21" grpId="0"/>
      <p:bldP spid="21" grpId="1"/>
      <p:bldP spid="22" grpId="0"/>
      <p:bldP spid="23" grpId="0"/>
      <p:bldP spid="24" grpId="0"/>
      <p:bldP spid="2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stCxn id="6" idx="4"/>
            <a:endCxn id="13" idx="0"/>
          </p:cNvCxnSpPr>
          <p:nvPr/>
        </p:nvCxnSpPr>
        <p:spPr>
          <a:xfrm flipH="1">
            <a:off x="3851751" y="3234377"/>
            <a:ext cx="888207" cy="445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6855" y="1049113"/>
            <a:ext cx="610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情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况一：根结点的孩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子即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为待查点。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924452" y="3680182"/>
            <a:ext cx="1817566" cy="1453530"/>
            <a:chOff x="2924452" y="3359552"/>
            <a:chExt cx="1817566" cy="1453530"/>
          </a:xfrm>
        </p:grpSpPr>
        <p:sp>
          <p:nvSpPr>
            <p:cNvPr id="7" name="等腰三角形 6"/>
            <p:cNvSpPr/>
            <p:nvPr/>
          </p:nvSpPr>
          <p:spPr>
            <a:xfrm>
              <a:off x="2924452" y="4299198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623027" y="3359552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19"/>
            <p:cNvCxnSpPr>
              <a:stCxn id="13" idx="4"/>
              <a:endCxn id="7" idx="0"/>
            </p:cNvCxnSpPr>
            <p:nvPr/>
          </p:nvCxnSpPr>
          <p:spPr>
            <a:xfrm flipH="1">
              <a:off x="3174788" y="3816999"/>
              <a:ext cx="676963" cy="482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/>
          </p:nvSpPr>
          <p:spPr>
            <a:xfrm>
              <a:off x="4280450" y="429779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>
              <a:stCxn id="13" idx="4"/>
              <a:endCxn id="25" idx="0"/>
            </p:cNvCxnSpPr>
            <p:nvPr/>
          </p:nvCxnSpPr>
          <p:spPr>
            <a:xfrm>
              <a:off x="3851751" y="3816999"/>
              <a:ext cx="679035" cy="4807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511234" y="2776930"/>
            <a:ext cx="1116024" cy="1417136"/>
            <a:chOff x="4511234" y="2456300"/>
            <a:chExt cx="1116024" cy="1417136"/>
          </a:xfrm>
        </p:grpSpPr>
        <p:sp>
          <p:nvSpPr>
            <p:cNvPr id="6" name="椭圆 5"/>
            <p:cNvSpPr/>
            <p:nvPr/>
          </p:nvSpPr>
          <p:spPr>
            <a:xfrm>
              <a:off x="4511234" y="2456300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5165690" y="3359552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3" name="直接连接符 32"/>
            <p:cNvCxnSpPr>
              <a:stCxn id="6" idx="4"/>
              <a:endCxn id="27" idx="0"/>
            </p:cNvCxnSpPr>
            <p:nvPr/>
          </p:nvCxnSpPr>
          <p:spPr>
            <a:xfrm>
              <a:off x="4739958" y="2913747"/>
              <a:ext cx="676068" cy="445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169042" y="1731534"/>
            <a:ext cx="6597569" cy="4752089"/>
            <a:chOff x="1169042" y="1731534"/>
            <a:chExt cx="6597569" cy="4752089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2639028" y="2439420"/>
              <a:ext cx="0" cy="4044203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053560" y="2420938"/>
              <a:ext cx="2856" cy="4039536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169042" y="1743109"/>
              <a:ext cx="4166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51050" y="1731534"/>
              <a:ext cx="60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35621" y="1743109"/>
              <a:ext cx="530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R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40373" y="463256"/>
            <a:ext cx="814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（自顶向下）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93619" y="1047019"/>
            <a:ext cx="124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单旋转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9" name="弧形 28"/>
          <p:cNvSpPr/>
          <p:nvPr/>
        </p:nvSpPr>
        <p:spPr>
          <a:xfrm rot="17651872">
            <a:off x="3706489" y="3083530"/>
            <a:ext cx="839724" cy="686364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19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25 -1.85185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625 -0.12384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_1"/>
          <p:cNvSpPr txBox="1"/>
          <p:nvPr/>
        </p:nvSpPr>
        <p:spPr>
          <a:xfrm>
            <a:off x="640373" y="463256"/>
            <a:ext cx="20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主要内容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46621" y="3897164"/>
            <a:ext cx="1234920" cy="219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树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叉树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192457" y="1755025"/>
            <a:ext cx="396609" cy="1599479"/>
          </a:xfrm>
          <a:prstGeom prst="leftBrace">
            <a:avLst>
              <a:gd name="adj1" fmla="val 95130"/>
              <a:gd name="adj2" fmla="val 528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6621" y="1337851"/>
            <a:ext cx="1715704" cy="219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归并排序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希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尔排序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数排序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283161" y="4302890"/>
            <a:ext cx="305904" cy="1653410"/>
          </a:xfrm>
          <a:prstGeom prst="leftBrace">
            <a:avLst>
              <a:gd name="adj1" fmla="val 117740"/>
              <a:gd name="adj2" fmla="val 482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4383973" y="3842233"/>
            <a:ext cx="305904" cy="1107157"/>
          </a:xfrm>
          <a:prstGeom prst="leftBrace">
            <a:avLst>
              <a:gd name="adj1" fmla="val 117740"/>
              <a:gd name="adj2" fmla="val 482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409373" y="5323248"/>
            <a:ext cx="305904" cy="1107157"/>
          </a:xfrm>
          <a:prstGeom prst="leftBrace">
            <a:avLst>
              <a:gd name="adj1" fmla="val 117740"/>
              <a:gd name="adj2" fmla="val 482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9876" y="3518060"/>
            <a:ext cx="2930123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伸展操作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插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入、删除、查找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5277" y="4948185"/>
            <a:ext cx="1715704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点四叉树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MX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562325" y="2427764"/>
            <a:ext cx="695475" cy="20113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677469" y="2011645"/>
            <a:ext cx="206208" cy="1107157"/>
          </a:xfrm>
          <a:prstGeom prst="leftBrace">
            <a:avLst>
              <a:gd name="adj1" fmla="val 117740"/>
              <a:gd name="adj2" fmla="val 482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83677" y="1687472"/>
            <a:ext cx="1736322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基本思想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时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间复杂度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 animBg="1"/>
      <p:bldP spid="7" grpId="0"/>
      <p:bldP spid="8" grpId="0" animBg="1"/>
      <p:bldP spid="9" grpId="0" animBg="1"/>
      <p:bldP spid="11" grpId="0" animBg="1"/>
      <p:bldP spid="12" grpId="0"/>
      <p:bldP spid="13" grpId="0"/>
      <p:bldP spid="2" grpId="0" animBg="1"/>
      <p:bldP spid="14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 flipH="1" flipV="1">
            <a:off x="1605283" y="4218261"/>
            <a:ext cx="1985410" cy="944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5414049" y="4218261"/>
            <a:ext cx="1841124" cy="944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302616" y="2633795"/>
            <a:ext cx="457447" cy="4574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>
            <a:stCxn id="19" idx="4"/>
            <a:endCxn id="18" idx="0"/>
          </p:cNvCxnSpPr>
          <p:nvPr/>
        </p:nvCxnSpPr>
        <p:spPr>
          <a:xfrm flipH="1">
            <a:off x="3588302" y="3091242"/>
            <a:ext cx="943038" cy="48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3337966" y="3572037"/>
            <a:ext cx="2287315" cy="513884"/>
            <a:chOff x="3337966" y="3572037"/>
            <a:chExt cx="2287315" cy="513884"/>
          </a:xfrm>
        </p:grpSpPr>
        <p:sp>
          <p:nvSpPr>
            <p:cNvPr id="18" name="等腰三角形 17"/>
            <p:cNvSpPr/>
            <p:nvPr/>
          </p:nvSpPr>
          <p:spPr>
            <a:xfrm>
              <a:off x="3337966" y="357203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5163713" y="357203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2" name="直接连接符 21"/>
          <p:cNvCxnSpPr>
            <a:stCxn id="19" idx="4"/>
            <a:endCxn id="21" idx="0"/>
          </p:cNvCxnSpPr>
          <p:nvPr/>
        </p:nvCxnSpPr>
        <p:spPr>
          <a:xfrm>
            <a:off x="4531340" y="3091242"/>
            <a:ext cx="882709" cy="48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9" idx="4"/>
            <a:endCxn id="28" idx="0"/>
          </p:cNvCxnSpPr>
          <p:nvPr/>
        </p:nvCxnSpPr>
        <p:spPr>
          <a:xfrm flipH="1">
            <a:off x="1552361" y="3091242"/>
            <a:ext cx="2978979" cy="661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4" idx="0"/>
            <a:endCxn id="19" idx="4"/>
          </p:cNvCxnSpPr>
          <p:nvPr/>
        </p:nvCxnSpPr>
        <p:spPr>
          <a:xfrm flipH="1" flipV="1">
            <a:off x="4531340" y="3091242"/>
            <a:ext cx="2735682" cy="6662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169042" y="1731534"/>
            <a:ext cx="6597569" cy="4752089"/>
            <a:chOff x="1169042" y="1731534"/>
            <a:chExt cx="6597569" cy="4752089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2639028" y="2439420"/>
              <a:ext cx="0" cy="4044203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053560" y="2420938"/>
              <a:ext cx="2856" cy="4039536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169042" y="1743109"/>
              <a:ext cx="4166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251050" y="1731534"/>
              <a:ext cx="60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235621" y="1743109"/>
              <a:ext cx="530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R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20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038298" y="3757447"/>
            <a:ext cx="1116024" cy="1417136"/>
            <a:chOff x="4511234" y="2456300"/>
            <a:chExt cx="1116024" cy="1417136"/>
          </a:xfrm>
        </p:grpSpPr>
        <p:sp>
          <p:nvSpPr>
            <p:cNvPr id="24" name="椭圆 23"/>
            <p:cNvSpPr/>
            <p:nvPr/>
          </p:nvSpPr>
          <p:spPr>
            <a:xfrm>
              <a:off x="4511234" y="2456300"/>
              <a:ext cx="457447" cy="457447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R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5165690" y="3359552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>
              <a:stCxn id="24" idx="4"/>
              <a:endCxn id="25" idx="0"/>
            </p:cNvCxnSpPr>
            <p:nvPr/>
          </p:nvCxnSpPr>
          <p:spPr>
            <a:xfrm>
              <a:off x="4739958" y="2913747"/>
              <a:ext cx="676068" cy="445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95393" y="3752953"/>
            <a:ext cx="1085691" cy="1417136"/>
            <a:chOff x="3882990" y="2456300"/>
            <a:chExt cx="1085691" cy="1417136"/>
          </a:xfrm>
        </p:grpSpPr>
        <p:sp>
          <p:nvSpPr>
            <p:cNvPr id="28" name="椭圆 27"/>
            <p:cNvSpPr/>
            <p:nvPr/>
          </p:nvSpPr>
          <p:spPr>
            <a:xfrm>
              <a:off x="4511234" y="2456300"/>
              <a:ext cx="457447" cy="457447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3882990" y="3359552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>
              <a:stCxn id="28" idx="4"/>
              <a:endCxn id="29" idx="0"/>
            </p:cNvCxnSpPr>
            <p:nvPr/>
          </p:nvCxnSpPr>
          <p:spPr>
            <a:xfrm flipH="1">
              <a:off x="4133326" y="2913747"/>
              <a:ext cx="606632" cy="445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75441" y="2633795"/>
            <a:ext cx="9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LMAX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172334" y="2633795"/>
            <a:ext cx="9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RMIN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0931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4.16667E-6 0.2303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6855" y="1049113"/>
            <a:ext cx="610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情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况一：根结点的孩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子即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为待查点。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69042" y="1731534"/>
            <a:ext cx="6597569" cy="4752089"/>
            <a:chOff x="1169042" y="1731534"/>
            <a:chExt cx="6597569" cy="4752089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2639028" y="2439420"/>
              <a:ext cx="0" cy="4044203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053560" y="2420938"/>
              <a:ext cx="2856" cy="4039536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169042" y="1743109"/>
              <a:ext cx="4166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51050" y="1731534"/>
              <a:ext cx="60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35621" y="1743109"/>
              <a:ext cx="530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R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40374" y="463256"/>
            <a:ext cx="462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（自顶向下）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93619" y="1047019"/>
            <a:ext cx="124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单旋转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45184" y="3752953"/>
            <a:ext cx="1116024" cy="1417136"/>
            <a:chOff x="4511234" y="2456300"/>
            <a:chExt cx="1116024" cy="1417136"/>
          </a:xfrm>
        </p:grpSpPr>
        <p:sp>
          <p:nvSpPr>
            <p:cNvPr id="24" name="椭圆 23"/>
            <p:cNvSpPr/>
            <p:nvPr/>
          </p:nvSpPr>
          <p:spPr>
            <a:xfrm>
              <a:off x="4511234" y="2456300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5165690" y="3359552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1" name="直接连接符 30"/>
            <p:cNvCxnSpPr>
              <a:stCxn id="24" idx="4"/>
              <a:endCxn id="30" idx="0"/>
            </p:cNvCxnSpPr>
            <p:nvPr/>
          </p:nvCxnSpPr>
          <p:spPr>
            <a:xfrm>
              <a:off x="4739958" y="2913747"/>
              <a:ext cx="676068" cy="445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等腰三角形 33"/>
          <p:cNvSpPr/>
          <p:nvPr/>
        </p:nvSpPr>
        <p:spPr>
          <a:xfrm>
            <a:off x="3618970" y="3716576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17545" y="2776930"/>
            <a:ext cx="457447" cy="4574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/>
          <p:cNvCxnSpPr>
            <a:stCxn id="35" idx="4"/>
            <a:endCxn id="34" idx="0"/>
          </p:cNvCxnSpPr>
          <p:nvPr/>
        </p:nvCxnSpPr>
        <p:spPr>
          <a:xfrm flipH="1">
            <a:off x="3869306" y="3234377"/>
            <a:ext cx="676963" cy="482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>
            <a:off x="4974968" y="3715172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stCxn id="35" idx="4"/>
            <a:endCxn id="37" idx="0"/>
          </p:cNvCxnSpPr>
          <p:nvPr/>
        </p:nvCxnSpPr>
        <p:spPr>
          <a:xfrm>
            <a:off x="4546269" y="3234377"/>
            <a:ext cx="679035" cy="48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4" idx="0"/>
            <a:endCxn id="35" idx="4"/>
          </p:cNvCxnSpPr>
          <p:nvPr/>
        </p:nvCxnSpPr>
        <p:spPr>
          <a:xfrm flipH="1" flipV="1">
            <a:off x="4546269" y="3234377"/>
            <a:ext cx="2427639" cy="518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4"/>
          </p:cNvCxnSpPr>
          <p:nvPr/>
        </p:nvCxnSpPr>
        <p:spPr>
          <a:xfrm flipH="1">
            <a:off x="5266977" y="4210400"/>
            <a:ext cx="1706931" cy="4761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21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587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0226 0.1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/>
          <p:cNvCxnSpPr>
            <a:endCxn id="85" idx="4"/>
          </p:cNvCxnSpPr>
          <p:nvPr/>
        </p:nvCxnSpPr>
        <p:spPr>
          <a:xfrm flipV="1">
            <a:off x="5638800" y="3713064"/>
            <a:ext cx="1315228" cy="483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4840172" y="4439961"/>
            <a:ext cx="264897" cy="580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72000" y="3735726"/>
            <a:ext cx="533069" cy="4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46639" y="953532"/>
            <a:ext cx="2145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一字型旋转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 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897886" y="4049506"/>
            <a:ext cx="1616271" cy="1484493"/>
            <a:chOff x="2897886" y="4049506"/>
            <a:chExt cx="1616271" cy="1484493"/>
          </a:xfrm>
        </p:grpSpPr>
        <p:sp>
          <p:nvSpPr>
            <p:cNvPr id="8" name="等腰三角形 7"/>
            <p:cNvSpPr/>
            <p:nvPr/>
          </p:nvSpPr>
          <p:spPr>
            <a:xfrm>
              <a:off x="2897886" y="5020115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40436" y="4049506"/>
              <a:ext cx="457447" cy="4574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9"/>
            <p:cNvCxnSpPr>
              <a:stCxn id="9" idx="4"/>
              <a:endCxn id="8" idx="0"/>
            </p:cNvCxnSpPr>
            <p:nvPr/>
          </p:nvCxnSpPr>
          <p:spPr>
            <a:xfrm flipH="1">
              <a:off x="3148222" y="4506953"/>
              <a:ext cx="620938" cy="5131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等腰三角形 10"/>
            <p:cNvSpPr/>
            <p:nvPr/>
          </p:nvSpPr>
          <p:spPr>
            <a:xfrm>
              <a:off x="4052589" y="5020115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>
              <a:stCxn id="9" idx="4"/>
              <a:endCxn id="11" idx="0"/>
            </p:cNvCxnSpPr>
            <p:nvPr/>
          </p:nvCxnSpPr>
          <p:spPr>
            <a:xfrm>
              <a:off x="3769160" y="4506953"/>
              <a:ext cx="533765" cy="5131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/>
          <p:nvPr/>
        </p:nvSpPr>
        <p:spPr>
          <a:xfrm>
            <a:off x="4295261" y="3278279"/>
            <a:ext cx="457447" cy="457447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y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4828161" y="4066071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090662" y="2427399"/>
            <a:ext cx="912529" cy="1438167"/>
            <a:chOff x="4912537" y="2653024"/>
            <a:chExt cx="912529" cy="1438167"/>
          </a:xfrm>
        </p:grpSpPr>
        <p:sp>
          <p:nvSpPr>
            <p:cNvPr id="18" name="椭圆 17"/>
            <p:cNvSpPr/>
            <p:nvPr/>
          </p:nvSpPr>
          <p:spPr>
            <a:xfrm>
              <a:off x="4912537" y="2653024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5363498" y="3577307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3" name="直接连接符 22"/>
            <p:cNvCxnSpPr>
              <a:stCxn id="18" idx="4"/>
              <a:endCxn id="22" idx="0"/>
            </p:cNvCxnSpPr>
            <p:nvPr/>
          </p:nvCxnSpPr>
          <p:spPr>
            <a:xfrm>
              <a:off x="5141261" y="3110471"/>
              <a:ext cx="472573" cy="4668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stCxn id="19" idx="4"/>
            <a:endCxn id="9" idx="7"/>
          </p:cNvCxnSpPr>
          <p:nvPr/>
        </p:nvCxnSpPr>
        <p:spPr>
          <a:xfrm flipH="1">
            <a:off x="3930891" y="3735726"/>
            <a:ext cx="593094" cy="380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4"/>
            <a:endCxn id="19" idx="7"/>
          </p:cNvCxnSpPr>
          <p:nvPr/>
        </p:nvCxnSpPr>
        <p:spPr>
          <a:xfrm flipH="1">
            <a:off x="4685716" y="2884846"/>
            <a:ext cx="633670" cy="4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6725304" y="3255617"/>
            <a:ext cx="1902702" cy="2321273"/>
            <a:chOff x="6904643" y="2930555"/>
            <a:chExt cx="1902702" cy="2321273"/>
          </a:xfrm>
        </p:grpSpPr>
        <p:sp>
          <p:nvSpPr>
            <p:cNvPr id="85" name="椭圆 84"/>
            <p:cNvSpPr/>
            <p:nvPr/>
          </p:nvSpPr>
          <p:spPr>
            <a:xfrm>
              <a:off x="6904643" y="2930555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647459" y="3732710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8345777" y="473794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88" name="直接连接符 87"/>
            <p:cNvCxnSpPr>
              <a:stCxn id="86" idx="4"/>
              <a:endCxn id="87" idx="0"/>
            </p:cNvCxnSpPr>
            <p:nvPr/>
          </p:nvCxnSpPr>
          <p:spPr>
            <a:xfrm>
              <a:off x="7876183" y="4190157"/>
              <a:ext cx="719930" cy="547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5" idx="4"/>
              <a:endCxn id="86" idx="1"/>
            </p:cNvCxnSpPr>
            <p:nvPr/>
          </p:nvCxnSpPr>
          <p:spPr>
            <a:xfrm>
              <a:off x="7133367" y="3388002"/>
              <a:ext cx="581084" cy="411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等腰三角形 89"/>
            <p:cNvSpPr/>
            <p:nvPr/>
          </p:nvSpPr>
          <p:spPr>
            <a:xfrm>
              <a:off x="7133366" y="473794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91" name="直接连接符 90"/>
            <p:cNvCxnSpPr>
              <a:stCxn id="86" idx="4"/>
              <a:endCxn id="90" idx="0"/>
            </p:cNvCxnSpPr>
            <p:nvPr/>
          </p:nvCxnSpPr>
          <p:spPr>
            <a:xfrm flipH="1">
              <a:off x="7383702" y="4190157"/>
              <a:ext cx="492481" cy="547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弧形 46"/>
          <p:cNvSpPr/>
          <p:nvPr/>
        </p:nvSpPr>
        <p:spPr>
          <a:xfrm rot="17651872">
            <a:off x="3522165" y="3549433"/>
            <a:ext cx="839724" cy="686364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6855" y="1049113"/>
            <a:ext cx="7228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情况二：待查点小于</a:t>
            </a:r>
            <a:r>
              <a:rPr lang="en-US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z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且小于</a:t>
            </a:r>
            <a:r>
              <a:rPr lang="en-US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y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 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373" y="463256"/>
            <a:ext cx="4907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（自顶向下）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1169042" y="1731534"/>
            <a:ext cx="6597569" cy="4752089"/>
            <a:chOff x="1169042" y="1731534"/>
            <a:chExt cx="6597569" cy="4752089"/>
          </a:xfrm>
        </p:grpSpPr>
        <p:sp>
          <p:nvSpPr>
            <p:cNvPr id="71" name="文本框 70"/>
            <p:cNvSpPr txBox="1"/>
            <p:nvPr/>
          </p:nvSpPr>
          <p:spPr>
            <a:xfrm>
              <a:off x="4251050" y="1731534"/>
              <a:ext cx="60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69042" y="1743109"/>
              <a:ext cx="6597569" cy="4740514"/>
              <a:chOff x="1169042" y="1743109"/>
              <a:chExt cx="6597569" cy="4740514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169042" y="1743109"/>
                <a:ext cx="5183938" cy="4740514"/>
                <a:chOff x="1169042" y="1743109"/>
                <a:chExt cx="5183938" cy="4740514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2515462" y="2439420"/>
                  <a:ext cx="0" cy="404420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6350124" y="2420938"/>
                  <a:ext cx="2856" cy="403953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文本框 67"/>
                <p:cNvSpPr txBox="1"/>
                <p:nvPr/>
              </p:nvSpPr>
              <p:spPr>
                <a:xfrm>
                  <a:off x="1169042" y="1743109"/>
                  <a:ext cx="4166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L</a:t>
                  </a:r>
                  <a:endPara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文本框 71"/>
              <p:cNvSpPr txBox="1"/>
              <p:nvPr/>
            </p:nvSpPr>
            <p:spPr>
              <a:xfrm>
                <a:off x="7235621" y="1743109"/>
                <a:ext cx="5309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R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94" name="弧形 93"/>
          <p:cNvSpPr/>
          <p:nvPr/>
        </p:nvSpPr>
        <p:spPr>
          <a:xfrm rot="17651872">
            <a:off x="4224845" y="2762008"/>
            <a:ext cx="839724" cy="686364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0" name="等腰三角形 119"/>
          <p:cNvSpPr/>
          <p:nvPr/>
        </p:nvSpPr>
        <p:spPr>
          <a:xfrm>
            <a:off x="3739190" y="3409247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4381740" y="2438638"/>
            <a:ext cx="457447" cy="4574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22" name="直接连接符 121"/>
          <p:cNvCxnSpPr>
            <a:stCxn id="121" idx="4"/>
            <a:endCxn id="120" idx="0"/>
          </p:cNvCxnSpPr>
          <p:nvPr/>
        </p:nvCxnSpPr>
        <p:spPr>
          <a:xfrm flipH="1">
            <a:off x="3989526" y="2896085"/>
            <a:ext cx="620938" cy="513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等腰三角形 122"/>
          <p:cNvSpPr/>
          <p:nvPr/>
        </p:nvSpPr>
        <p:spPr>
          <a:xfrm>
            <a:off x="4893893" y="3409247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24" name="直接连接符 123"/>
          <p:cNvCxnSpPr>
            <a:stCxn id="121" idx="4"/>
            <a:endCxn id="123" idx="0"/>
          </p:cNvCxnSpPr>
          <p:nvPr/>
        </p:nvCxnSpPr>
        <p:spPr>
          <a:xfrm>
            <a:off x="4610464" y="2896085"/>
            <a:ext cx="533765" cy="513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1" idx="4"/>
            <a:endCxn id="85" idx="1"/>
          </p:cNvCxnSpPr>
          <p:nvPr/>
        </p:nvCxnSpPr>
        <p:spPr>
          <a:xfrm>
            <a:off x="4610464" y="2896085"/>
            <a:ext cx="2181832" cy="426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22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76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03021 0.241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2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2205 0.14028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9184 -0.23657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182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5607 0.10949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47" grpId="0" animBg="1"/>
      <p:bldP spid="47" grpId="1" animBg="1"/>
      <p:bldP spid="94" grpId="0" animBg="1"/>
      <p:bldP spid="94" grpId="1" animBg="1"/>
      <p:bldP spid="120" grpId="0" animBg="1"/>
      <p:bldP spid="121" grpId="0" animBg="1"/>
      <p:bldP spid="123" grpId="0" animBg="1"/>
      <p:bldP spid="12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3778055" y="5339940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76630" y="4400294"/>
            <a:ext cx="457447" cy="4574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>
            <a:stCxn id="9" idx="4"/>
            <a:endCxn id="8" idx="0"/>
          </p:cNvCxnSpPr>
          <p:nvPr/>
        </p:nvCxnSpPr>
        <p:spPr>
          <a:xfrm flipH="1">
            <a:off x="4028391" y="4857741"/>
            <a:ext cx="676963" cy="482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5134053" y="5338536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>
            <a:stCxn id="9" idx="4"/>
            <a:endCxn id="11" idx="0"/>
          </p:cNvCxnSpPr>
          <p:nvPr/>
        </p:nvCxnSpPr>
        <p:spPr>
          <a:xfrm>
            <a:off x="4705354" y="4857741"/>
            <a:ext cx="679035" cy="48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976392" y="3487933"/>
            <a:ext cx="1728962" cy="1426245"/>
            <a:chOff x="2976392" y="3487933"/>
            <a:chExt cx="1728962" cy="1426245"/>
          </a:xfrm>
        </p:grpSpPr>
        <p:cxnSp>
          <p:nvCxnSpPr>
            <p:cNvPr id="7" name="直接连接符 6"/>
            <p:cNvCxnSpPr>
              <a:stCxn id="13" idx="4"/>
              <a:endCxn id="9" idx="0"/>
            </p:cNvCxnSpPr>
            <p:nvPr/>
          </p:nvCxnSpPr>
          <p:spPr>
            <a:xfrm>
              <a:off x="4006779" y="3945380"/>
              <a:ext cx="698575" cy="454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778055" y="3487933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2976392" y="440029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3" name="直接连接符 22"/>
            <p:cNvCxnSpPr>
              <a:stCxn id="13" idx="4"/>
              <a:endCxn id="22" idx="0"/>
            </p:cNvCxnSpPr>
            <p:nvPr/>
          </p:nvCxnSpPr>
          <p:spPr>
            <a:xfrm flipH="1">
              <a:off x="3226728" y="3945380"/>
              <a:ext cx="780051" cy="454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006779" y="2609726"/>
            <a:ext cx="1597158" cy="1335654"/>
            <a:chOff x="4006779" y="2609726"/>
            <a:chExt cx="1597158" cy="1335654"/>
          </a:xfrm>
        </p:grpSpPr>
        <p:sp>
          <p:nvSpPr>
            <p:cNvPr id="17" name="椭圆 16"/>
            <p:cNvSpPr/>
            <p:nvPr/>
          </p:nvSpPr>
          <p:spPr>
            <a:xfrm>
              <a:off x="4476630" y="2609726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/>
            <p:cNvCxnSpPr>
              <a:stCxn id="17" idx="4"/>
              <a:endCxn id="13" idx="0"/>
            </p:cNvCxnSpPr>
            <p:nvPr/>
          </p:nvCxnSpPr>
          <p:spPr>
            <a:xfrm flipH="1">
              <a:off x="4006779" y="3067173"/>
              <a:ext cx="698575" cy="420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等腰三角形 26"/>
            <p:cNvSpPr/>
            <p:nvPr/>
          </p:nvSpPr>
          <p:spPr>
            <a:xfrm>
              <a:off x="5142369" y="3431496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8" name="直接连接符 27"/>
            <p:cNvCxnSpPr>
              <a:stCxn id="17" idx="4"/>
              <a:endCxn id="27" idx="0"/>
            </p:cNvCxnSpPr>
            <p:nvPr/>
          </p:nvCxnSpPr>
          <p:spPr>
            <a:xfrm>
              <a:off x="4705354" y="3067173"/>
              <a:ext cx="687351" cy="3643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05004" y="3427176"/>
            <a:ext cx="1091123" cy="1380908"/>
            <a:chOff x="4415603" y="2119354"/>
            <a:chExt cx="1091123" cy="1380908"/>
          </a:xfrm>
        </p:grpSpPr>
        <p:sp>
          <p:nvSpPr>
            <p:cNvPr id="29" name="椭圆 28"/>
            <p:cNvSpPr/>
            <p:nvPr/>
          </p:nvSpPr>
          <p:spPr>
            <a:xfrm>
              <a:off x="5049279" y="2119354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4415603" y="2986378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3" name="直接连接符 32"/>
            <p:cNvCxnSpPr>
              <a:stCxn id="29" idx="3"/>
              <a:endCxn id="32" idx="0"/>
            </p:cNvCxnSpPr>
            <p:nvPr/>
          </p:nvCxnSpPr>
          <p:spPr>
            <a:xfrm flipH="1">
              <a:off x="4665939" y="2509809"/>
              <a:ext cx="450332" cy="4765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995570" y="3394292"/>
            <a:ext cx="1062919" cy="1413792"/>
            <a:chOff x="7469645" y="2092056"/>
            <a:chExt cx="1062919" cy="1413792"/>
          </a:xfrm>
        </p:grpSpPr>
        <p:sp>
          <p:nvSpPr>
            <p:cNvPr id="49" name="椭圆 48"/>
            <p:cNvSpPr/>
            <p:nvPr/>
          </p:nvSpPr>
          <p:spPr>
            <a:xfrm>
              <a:off x="7469645" y="2092056"/>
              <a:ext cx="457447" cy="457447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z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8070996" y="2991964"/>
              <a:ext cx="461568" cy="513884"/>
            </a:xfrm>
            <a:prstGeom prst="triangle">
              <a:avLst>
                <a:gd name="adj" fmla="val 5423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1" name="直接连接符 50"/>
            <p:cNvCxnSpPr>
              <a:stCxn id="49" idx="5"/>
              <a:endCxn id="50" idx="0"/>
            </p:cNvCxnSpPr>
            <p:nvPr/>
          </p:nvCxnSpPr>
          <p:spPr>
            <a:xfrm>
              <a:off x="7860100" y="2482511"/>
              <a:ext cx="461232" cy="50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6154411" y="955954"/>
            <a:ext cx="2145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Z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型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旋转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 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855" y="1049113"/>
            <a:ext cx="5365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情况三：待查点小于</a:t>
            </a:r>
            <a:r>
              <a:rPr lang="en-US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z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大于</a:t>
            </a:r>
            <a:r>
              <a:rPr lang="en-US" altLang="zh-CN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y</a:t>
            </a:r>
            <a:r>
              <a:rPr lang="zh-CN" altLang="en-US" sz="2000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0373" y="463256"/>
            <a:ext cx="452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Splay 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展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（自顶向下）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69042" y="1731534"/>
            <a:ext cx="6597569" cy="4752089"/>
            <a:chOff x="1169042" y="1731534"/>
            <a:chExt cx="6597569" cy="4752089"/>
          </a:xfrm>
        </p:grpSpPr>
        <p:sp>
          <p:nvSpPr>
            <p:cNvPr id="39" name="文本框 38"/>
            <p:cNvSpPr txBox="1"/>
            <p:nvPr/>
          </p:nvSpPr>
          <p:spPr>
            <a:xfrm>
              <a:off x="4251050" y="1731534"/>
              <a:ext cx="60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169042" y="1743109"/>
              <a:ext cx="6597569" cy="4740514"/>
              <a:chOff x="1169042" y="1743109"/>
              <a:chExt cx="6597569" cy="4740514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1169042" y="1743109"/>
                <a:ext cx="5183938" cy="4740514"/>
                <a:chOff x="1169042" y="1743109"/>
                <a:chExt cx="5183938" cy="4740514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2515462" y="2439420"/>
                  <a:ext cx="0" cy="404420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>
                  <a:off x="6350124" y="2420938"/>
                  <a:ext cx="2856" cy="403953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1169042" y="1743109"/>
                  <a:ext cx="4166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L</a:t>
                  </a:r>
                  <a:endPara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7235621" y="1743109"/>
                <a:ext cx="5309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R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3" name="弧形 52"/>
          <p:cNvSpPr/>
          <p:nvPr/>
        </p:nvSpPr>
        <p:spPr>
          <a:xfrm rot="17651872">
            <a:off x="3632969" y="2963083"/>
            <a:ext cx="1033099" cy="686364"/>
          </a:xfrm>
          <a:prstGeom prst="arc">
            <a:avLst>
              <a:gd name="adj1" fmla="val 13719439"/>
              <a:gd name="adj2" fmla="val 21421547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4" name="弧形 53"/>
          <p:cNvSpPr/>
          <p:nvPr/>
        </p:nvSpPr>
        <p:spPr>
          <a:xfrm rot="3948128" flipH="1">
            <a:off x="4030923" y="3725680"/>
            <a:ext cx="926439" cy="797019"/>
          </a:xfrm>
          <a:prstGeom prst="arc">
            <a:avLst>
              <a:gd name="adj1" fmla="val 12962795"/>
              <a:gd name="adj2" fmla="val 21440570"/>
            </a:avLst>
          </a:prstGeom>
          <a:ln w="57150">
            <a:solidFill>
              <a:srgbClr val="00B050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>
            <a:endCxn id="29" idx="0"/>
          </p:cNvCxnSpPr>
          <p:nvPr/>
        </p:nvCxnSpPr>
        <p:spPr>
          <a:xfrm flipH="1">
            <a:off x="1767404" y="3108421"/>
            <a:ext cx="2937949" cy="318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9" idx="0"/>
          </p:cNvCxnSpPr>
          <p:nvPr/>
        </p:nvCxnSpPr>
        <p:spPr>
          <a:xfrm flipH="1" flipV="1">
            <a:off x="4705354" y="3108421"/>
            <a:ext cx="2518940" cy="28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等腰三角形 51"/>
          <p:cNvSpPr/>
          <p:nvPr/>
        </p:nvSpPr>
        <p:spPr>
          <a:xfrm>
            <a:off x="3805923" y="4385718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5161921" y="4384314"/>
            <a:ext cx="461568" cy="513884"/>
          </a:xfrm>
          <a:prstGeom prst="triangle">
            <a:avLst>
              <a:gd name="adj" fmla="val 5423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6" name="直接连接符 55"/>
          <p:cNvCxnSpPr>
            <a:stCxn id="52" idx="0"/>
            <a:endCxn id="29" idx="4"/>
          </p:cNvCxnSpPr>
          <p:nvPr/>
        </p:nvCxnSpPr>
        <p:spPr>
          <a:xfrm flipH="1" flipV="1">
            <a:off x="1767404" y="3884623"/>
            <a:ext cx="2288855" cy="501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9" idx="4"/>
            <a:endCxn id="55" idx="0"/>
          </p:cNvCxnSpPr>
          <p:nvPr/>
        </p:nvCxnSpPr>
        <p:spPr>
          <a:xfrm flipH="1">
            <a:off x="5412257" y="3851739"/>
            <a:ext cx="1812037" cy="53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23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8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1" grpId="1" animBg="1"/>
      <p:bldP spid="53" grpId="0" animBg="1"/>
      <p:bldP spid="53" grpId="1" animBg="1"/>
      <p:bldP spid="54" grpId="0" animBg="1"/>
      <p:bldP spid="54" grpId="1" animBg="1"/>
      <p:bldP spid="52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0374" y="1129020"/>
            <a:ext cx="5270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四叉树（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Q-Tree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）是一种树形数据结构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它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的每个节点下至多可以有四个子节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点。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是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k-d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树的</a:t>
            </a:r>
            <a:r>
              <a:rPr lang="zh-CN" altLang="en-US" sz="20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一种情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况。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373" y="463256"/>
            <a:ext cx="150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24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331688" y="3878738"/>
            <a:ext cx="305904" cy="1107157"/>
          </a:xfrm>
          <a:prstGeom prst="leftBrace">
            <a:avLst>
              <a:gd name="adj1" fmla="val 117740"/>
              <a:gd name="adj2" fmla="val 482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8237" y="3512040"/>
            <a:ext cx="1715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点四叉树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MX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25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47944"/>
              </p:ext>
            </p:extLst>
          </p:nvPr>
        </p:nvGraphicFramePr>
        <p:xfrm>
          <a:off x="2389785" y="2043521"/>
          <a:ext cx="436443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810"/>
                <a:gridCol w="1454810"/>
                <a:gridCol w="1454810"/>
              </a:tblGrid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Name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X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Y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A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35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42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B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52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10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C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62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77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D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82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65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E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45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F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27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35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G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85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00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H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90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0373" y="463256"/>
            <a:ext cx="242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点四叉树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aB"/>
          <p:cNvCxnSpPr/>
          <p:nvPr/>
        </p:nvCxnSpPr>
        <p:spPr>
          <a:xfrm>
            <a:off x="1681430" y="5078519"/>
            <a:ext cx="235745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B"/>
          <p:cNvCxnSpPr/>
          <p:nvPr/>
        </p:nvCxnSpPr>
        <p:spPr>
          <a:xfrm rot="5400000">
            <a:off x="1752866" y="4935643"/>
            <a:ext cx="128588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aA"/>
          <p:cNvCxnSpPr/>
          <p:nvPr/>
        </p:nvCxnSpPr>
        <p:spPr>
          <a:xfrm>
            <a:off x="481270" y="4292699"/>
            <a:ext cx="35719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A"/>
          <p:cNvCxnSpPr/>
          <p:nvPr/>
        </p:nvCxnSpPr>
        <p:spPr>
          <a:xfrm rot="5400000">
            <a:off x="16925" y="3899792"/>
            <a:ext cx="335758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314238" y="3493268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1164" y="4350524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85508" y="5293506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71296" y="4350524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00188" y="4350524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5742" y="4350524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71376" y="5293506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81113" y="5293506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7414" y="5293506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5560" y="5293506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85612" y="5293506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26208" y="5293506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19264" y="5293506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>
            <a:stCxn id="8" idx="4"/>
            <a:endCxn id="9" idx="0"/>
          </p:cNvCxnSpPr>
          <p:nvPr/>
        </p:nvCxnSpPr>
        <p:spPr>
          <a:xfrm flipH="1">
            <a:off x="4778321" y="3707582"/>
            <a:ext cx="1643074" cy="642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4"/>
            <a:endCxn id="11" idx="0"/>
          </p:cNvCxnSpPr>
          <p:nvPr/>
        </p:nvCxnSpPr>
        <p:spPr>
          <a:xfrm flipH="1">
            <a:off x="5778453" y="3707582"/>
            <a:ext cx="642942" cy="642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4"/>
            <a:endCxn id="13" idx="0"/>
          </p:cNvCxnSpPr>
          <p:nvPr/>
        </p:nvCxnSpPr>
        <p:spPr>
          <a:xfrm>
            <a:off x="6421395" y="3707582"/>
            <a:ext cx="571504" cy="642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12" idx="0"/>
          </p:cNvCxnSpPr>
          <p:nvPr/>
        </p:nvCxnSpPr>
        <p:spPr>
          <a:xfrm>
            <a:off x="6421395" y="3707582"/>
            <a:ext cx="1785950" cy="642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7" idx="0"/>
          </p:cNvCxnSpPr>
          <p:nvPr/>
        </p:nvCxnSpPr>
        <p:spPr>
          <a:xfrm flipH="1">
            <a:off x="5592717" y="4564838"/>
            <a:ext cx="185736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  <a:endCxn id="18" idx="0"/>
          </p:cNvCxnSpPr>
          <p:nvPr/>
        </p:nvCxnSpPr>
        <p:spPr>
          <a:xfrm>
            <a:off x="5778453" y="4564838"/>
            <a:ext cx="214316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4"/>
            <a:endCxn id="14" idx="0"/>
          </p:cNvCxnSpPr>
          <p:nvPr/>
        </p:nvCxnSpPr>
        <p:spPr>
          <a:xfrm>
            <a:off x="5778453" y="4564838"/>
            <a:ext cx="600080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4"/>
            <a:endCxn id="10" idx="0"/>
          </p:cNvCxnSpPr>
          <p:nvPr/>
        </p:nvCxnSpPr>
        <p:spPr>
          <a:xfrm flipH="1">
            <a:off x="5192665" y="4564838"/>
            <a:ext cx="585788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4"/>
            <a:endCxn id="19" idx="0"/>
          </p:cNvCxnSpPr>
          <p:nvPr/>
        </p:nvCxnSpPr>
        <p:spPr>
          <a:xfrm flipH="1">
            <a:off x="7533365" y="4564838"/>
            <a:ext cx="673980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4"/>
            <a:endCxn id="15" idx="0"/>
          </p:cNvCxnSpPr>
          <p:nvPr/>
        </p:nvCxnSpPr>
        <p:spPr>
          <a:xfrm flipH="1">
            <a:off x="7988270" y="4564838"/>
            <a:ext cx="219075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4"/>
            <a:endCxn id="20" idx="0"/>
          </p:cNvCxnSpPr>
          <p:nvPr/>
        </p:nvCxnSpPr>
        <p:spPr>
          <a:xfrm>
            <a:off x="8207345" y="4564838"/>
            <a:ext cx="219076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4"/>
            <a:endCxn id="16" idx="0"/>
          </p:cNvCxnSpPr>
          <p:nvPr/>
        </p:nvCxnSpPr>
        <p:spPr>
          <a:xfrm>
            <a:off x="8207345" y="4564838"/>
            <a:ext cx="657226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8"/>
          <p:cNvSpPr txBox="1"/>
          <p:nvPr/>
        </p:nvSpPr>
        <p:spPr>
          <a:xfrm>
            <a:off x="6257088" y="316465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4" name="TextBox 99"/>
          <p:cNvSpPr txBox="1"/>
          <p:nvPr/>
        </p:nvSpPr>
        <p:spPr>
          <a:xfrm>
            <a:off x="8307263" y="423622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5" name="TextBox 100"/>
          <p:cNvSpPr txBox="1"/>
          <p:nvPr/>
        </p:nvSpPr>
        <p:spPr>
          <a:xfrm>
            <a:off x="5875958" y="425051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6" name="TextBox 101"/>
          <p:cNvSpPr txBox="1"/>
          <p:nvPr/>
        </p:nvSpPr>
        <p:spPr>
          <a:xfrm>
            <a:off x="6461750" y="520778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" name="TextBox 102"/>
          <p:cNvSpPr txBox="1"/>
          <p:nvPr/>
        </p:nvSpPr>
        <p:spPr>
          <a:xfrm>
            <a:off x="4878237" y="425051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E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8" name="TextBox 103"/>
          <p:cNvSpPr txBox="1"/>
          <p:nvPr/>
        </p:nvSpPr>
        <p:spPr>
          <a:xfrm>
            <a:off x="7104690" y="4250508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F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9" name="TextBox 104"/>
          <p:cNvSpPr txBox="1"/>
          <p:nvPr/>
        </p:nvSpPr>
        <p:spPr>
          <a:xfrm>
            <a:off x="7843010" y="5467179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G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0" name="TextBox 105"/>
          <p:cNvSpPr txBox="1"/>
          <p:nvPr/>
        </p:nvSpPr>
        <p:spPr>
          <a:xfrm>
            <a:off x="8700268" y="5448067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H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1270" y="2220999"/>
            <a:ext cx="3571900" cy="335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3" name="TextBox 23"/>
          <p:cNvSpPr txBox="1"/>
          <p:nvPr/>
        </p:nvSpPr>
        <p:spPr>
          <a:xfrm>
            <a:off x="252668" y="556429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(0,0)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338394" y="186380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(0,100)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3624542" y="5578585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(100,0)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6" name="TextBox 26"/>
          <p:cNvSpPr txBox="1"/>
          <p:nvPr/>
        </p:nvSpPr>
        <p:spPr>
          <a:xfrm>
            <a:off x="3124476" y="1863809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(100,100)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aA"/>
          <p:cNvSpPr/>
          <p:nvPr/>
        </p:nvSpPr>
        <p:spPr>
          <a:xfrm>
            <a:off x="1624278" y="4221263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aF"/>
          <p:cNvSpPr/>
          <p:nvPr/>
        </p:nvSpPr>
        <p:spPr>
          <a:xfrm>
            <a:off x="1195650" y="4507015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aB"/>
          <p:cNvSpPr/>
          <p:nvPr/>
        </p:nvSpPr>
        <p:spPr>
          <a:xfrm>
            <a:off x="2326783" y="5007081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aG"/>
          <p:cNvSpPr/>
          <p:nvPr/>
        </p:nvSpPr>
        <p:spPr>
          <a:xfrm>
            <a:off x="3410228" y="4721329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aH"/>
          <p:cNvSpPr/>
          <p:nvPr/>
        </p:nvSpPr>
        <p:spPr>
          <a:xfrm>
            <a:off x="3638830" y="5164245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4" name="aD"/>
          <p:cNvSpPr/>
          <p:nvPr/>
        </p:nvSpPr>
        <p:spPr>
          <a:xfrm>
            <a:off x="3267350" y="3578321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7" name="aC"/>
          <p:cNvCxnSpPr/>
          <p:nvPr/>
        </p:nvCxnSpPr>
        <p:spPr>
          <a:xfrm>
            <a:off x="1695716" y="3149695"/>
            <a:ext cx="235745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aC"/>
          <p:cNvCxnSpPr/>
          <p:nvPr/>
        </p:nvCxnSpPr>
        <p:spPr>
          <a:xfrm rot="5400000">
            <a:off x="1588563" y="3256850"/>
            <a:ext cx="20717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A"/>
          <p:cNvSpPr txBox="1"/>
          <p:nvPr/>
        </p:nvSpPr>
        <p:spPr>
          <a:xfrm>
            <a:off x="1638562" y="3921223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A(35,42)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aF"/>
          <p:cNvSpPr txBox="1"/>
          <p:nvPr/>
        </p:nvSpPr>
        <p:spPr>
          <a:xfrm>
            <a:off x="717147" y="464065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F(27,35)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aE"/>
          <p:cNvSpPr txBox="1"/>
          <p:nvPr/>
        </p:nvSpPr>
        <p:spPr>
          <a:xfrm>
            <a:off x="524130" y="3749775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E(5,45)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aD"/>
          <p:cNvSpPr txBox="1"/>
          <p:nvPr/>
        </p:nvSpPr>
        <p:spPr>
          <a:xfrm>
            <a:off x="2874045" y="3709853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D(82,65)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aC"/>
          <p:cNvSpPr txBox="1"/>
          <p:nvPr/>
        </p:nvSpPr>
        <p:spPr>
          <a:xfrm>
            <a:off x="2601788" y="275593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C(62,77)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aB"/>
          <p:cNvSpPr txBox="1"/>
          <p:nvPr/>
        </p:nvSpPr>
        <p:spPr>
          <a:xfrm>
            <a:off x="2386252" y="470466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B(52,10)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7" name="aG"/>
          <p:cNvSpPr txBox="1"/>
          <p:nvPr/>
        </p:nvSpPr>
        <p:spPr>
          <a:xfrm>
            <a:off x="2990696" y="43731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G(85,15)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8" name="aH"/>
          <p:cNvSpPr txBox="1"/>
          <p:nvPr/>
        </p:nvSpPr>
        <p:spPr>
          <a:xfrm>
            <a:off x="3124919" y="5261283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H(90,5)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18518" y="5932162"/>
            <a:ext cx="26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(a) 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产生的空间划分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23779" y="5932162"/>
            <a:ext cx="15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(b)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树的表示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640373" y="463256"/>
            <a:ext cx="444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构建插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入结点操作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427" y="1183707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A(35,42)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945749" y="1183707"/>
            <a:ext cx="115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B(52,10)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6667882" y="633164"/>
            <a:ext cx="1967052" cy="1967052"/>
            <a:chOff x="6697401" y="667892"/>
            <a:chExt cx="1967052" cy="1967052"/>
          </a:xfrm>
        </p:grpSpPr>
        <p:grpSp>
          <p:nvGrpSpPr>
            <p:cNvPr id="90" name="组合 89"/>
            <p:cNvGrpSpPr/>
            <p:nvPr/>
          </p:nvGrpSpPr>
          <p:grpSpPr>
            <a:xfrm>
              <a:off x="6697401" y="667892"/>
              <a:ext cx="1967052" cy="1967052"/>
              <a:chOff x="6790362" y="986476"/>
              <a:chExt cx="1967052" cy="196705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790362" y="986476"/>
                <a:ext cx="1967052" cy="19670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7" name="直接连接符 6"/>
              <p:cNvCxnSpPr>
                <a:stCxn id="3" idx="2"/>
                <a:endCxn id="3" idx="0"/>
              </p:cNvCxnSpPr>
              <p:nvPr/>
            </p:nvCxnSpPr>
            <p:spPr>
              <a:xfrm flipV="1">
                <a:off x="7773888" y="986476"/>
                <a:ext cx="0" cy="19670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3" idx="3"/>
                <a:endCxn id="3" idx="1"/>
              </p:cNvCxnSpPr>
              <p:nvPr/>
            </p:nvCxnSpPr>
            <p:spPr>
              <a:xfrm flipH="1">
                <a:off x="6790362" y="1970002"/>
                <a:ext cx="196705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/>
              <p:cNvSpPr txBox="1"/>
              <p:nvPr/>
            </p:nvSpPr>
            <p:spPr>
              <a:xfrm>
                <a:off x="7025408" y="1397574"/>
                <a:ext cx="614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NW</a:t>
                </a:r>
                <a:endPara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8119850" y="1397574"/>
                <a:ext cx="5379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NE</a:t>
                </a:r>
                <a:endPara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8144085" y="2299169"/>
                <a:ext cx="5379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SE</a:t>
                </a:r>
                <a:endPara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026541" y="2299169"/>
                <a:ext cx="7585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SW</a:t>
                </a:r>
                <a:endPara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1" name="aA"/>
            <p:cNvSpPr/>
            <p:nvPr/>
          </p:nvSpPr>
          <p:spPr>
            <a:xfrm>
              <a:off x="7613024" y="1580108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303071" y="1183707"/>
            <a:ext cx="115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C(62,77)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41496" y="1183707"/>
            <a:ext cx="115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D(82,65)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3" name="aC"/>
          <p:cNvSpPr/>
          <p:nvPr/>
        </p:nvSpPr>
        <p:spPr>
          <a:xfrm>
            <a:off x="2552972" y="3078255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aE"/>
          <p:cNvSpPr/>
          <p:nvPr/>
        </p:nvSpPr>
        <p:spPr>
          <a:xfrm>
            <a:off x="838460" y="4078387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26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2" grpId="0"/>
      <p:bldP spid="74" grpId="0"/>
      <p:bldP spid="93" grpId="0"/>
      <p:bldP spid="94" grpId="0"/>
      <p:bldP spid="53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4"/>
          <p:cNvSpPr txBox="1"/>
          <p:nvPr/>
        </p:nvSpPr>
        <p:spPr>
          <a:xfrm>
            <a:off x="5085508" y="400462"/>
            <a:ext cx="275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一种特殊情况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当插入的点在四分线上时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0373" y="463256"/>
            <a:ext cx="444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构建插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入结点操作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9" name="aF"/>
          <p:cNvSpPr txBox="1"/>
          <p:nvPr/>
        </p:nvSpPr>
        <p:spPr>
          <a:xfrm>
            <a:off x="2210387" y="1830435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I(62,90)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0" name="aF"/>
          <p:cNvSpPr txBox="1"/>
          <p:nvPr/>
        </p:nvSpPr>
        <p:spPr>
          <a:xfrm>
            <a:off x="692956" y="12747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I(62,90)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2668" y="1863809"/>
            <a:ext cx="4300568" cy="4437685"/>
            <a:chOff x="252668" y="1863809"/>
            <a:chExt cx="4300568" cy="4437685"/>
          </a:xfrm>
        </p:grpSpPr>
        <p:grpSp>
          <p:nvGrpSpPr>
            <p:cNvPr id="3" name="组合 2"/>
            <p:cNvGrpSpPr/>
            <p:nvPr/>
          </p:nvGrpSpPr>
          <p:grpSpPr>
            <a:xfrm>
              <a:off x="252668" y="1863809"/>
              <a:ext cx="4300568" cy="4084108"/>
              <a:chOff x="252668" y="1863809"/>
              <a:chExt cx="4300568" cy="4084108"/>
            </a:xfrm>
          </p:grpSpPr>
          <p:cxnSp>
            <p:nvCxnSpPr>
              <p:cNvPr id="10" name="aA"/>
              <p:cNvCxnSpPr/>
              <p:nvPr/>
            </p:nvCxnSpPr>
            <p:spPr>
              <a:xfrm>
                <a:off x="1687286" y="2220685"/>
                <a:ext cx="7770" cy="33581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aB"/>
              <p:cNvCxnSpPr/>
              <p:nvPr/>
            </p:nvCxnSpPr>
            <p:spPr>
              <a:xfrm>
                <a:off x="1681430" y="5078519"/>
                <a:ext cx="235745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aB"/>
              <p:cNvCxnSpPr/>
              <p:nvPr/>
            </p:nvCxnSpPr>
            <p:spPr>
              <a:xfrm rot="5400000">
                <a:off x="1752866" y="4935643"/>
                <a:ext cx="128588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aA"/>
              <p:cNvCxnSpPr/>
              <p:nvPr/>
            </p:nvCxnSpPr>
            <p:spPr>
              <a:xfrm>
                <a:off x="481270" y="4292699"/>
                <a:ext cx="35719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481270" y="2220999"/>
                <a:ext cx="3571900" cy="335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TextBox 23"/>
              <p:cNvSpPr txBox="1"/>
              <p:nvPr/>
            </p:nvSpPr>
            <p:spPr>
              <a:xfrm>
                <a:off x="252668" y="5564295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(0,0)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TextBox 25"/>
              <p:cNvSpPr txBox="1"/>
              <p:nvPr/>
            </p:nvSpPr>
            <p:spPr>
              <a:xfrm>
                <a:off x="3624542" y="5578585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(100,0)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TextBox 26"/>
              <p:cNvSpPr txBox="1"/>
              <p:nvPr/>
            </p:nvSpPr>
            <p:spPr>
              <a:xfrm>
                <a:off x="3124476" y="1863809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(100,100)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aF"/>
              <p:cNvSpPr/>
              <p:nvPr/>
            </p:nvSpPr>
            <p:spPr>
              <a:xfrm>
                <a:off x="1195650" y="4507015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aB"/>
              <p:cNvSpPr/>
              <p:nvPr/>
            </p:nvSpPr>
            <p:spPr>
              <a:xfrm>
                <a:off x="2326783" y="5007081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aG"/>
              <p:cNvSpPr/>
              <p:nvPr/>
            </p:nvSpPr>
            <p:spPr>
              <a:xfrm>
                <a:off x="3410228" y="4721329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H"/>
              <p:cNvSpPr/>
              <p:nvPr/>
            </p:nvSpPr>
            <p:spPr>
              <a:xfrm>
                <a:off x="3638830" y="5164245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D"/>
              <p:cNvSpPr/>
              <p:nvPr/>
            </p:nvSpPr>
            <p:spPr>
              <a:xfrm>
                <a:off x="3267350" y="3578321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2" name="aC"/>
              <p:cNvCxnSpPr/>
              <p:nvPr/>
            </p:nvCxnSpPr>
            <p:spPr>
              <a:xfrm>
                <a:off x="1695716" y="3149695"/>
                <a:ext cx="235745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aC"/>
              <p:cNvCxnSpPr/>
              <p:nvPr/>
            </p:nvCxnSpPr>
            <p:spPr>
              <a:xfrm rot="5400000">
                <a:off x="1588563" y="3256850"/>
                <a:ext cx="207170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A"/>
              <p:cNvSpPr txBox="1"/>
              <p:nvPr/>
            </p:nvSpPr>
            <p:spPr>
              <a:xfrm>
                <a:off x="1704154" y="3934077"/>
                <a:ext cx="269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F"/>
              <p:cNvSpPr txBox="1"/>
              <p:nvPr/>
            </p:nvSpPr>
            <p:spPr>
              <a:xfrm>
                <a:off x="992636" y="4636334"/>
                <a:ext cx="236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F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E"/>
              <p:cNvSpPr txBox="1"/>
              <p:nvPr/>
            </p:nvSpPr>
            <p:spPr>
              <a:xfrm>
                <a:off x="785035" y="3749411"/>
                <a:ext cx="23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E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D"/>
              <p:cNvSpPr txBox="1"/>
              <p:nvPr/>
            </p:nvSpPr>
            <p:spPr>
              <a:xfrm>
                <a:off x="3137940" y="3708262"/>
                <a:ext cx="308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aC"/>
              <p:cNvSpPr txBox="1"/>
              <p:nvPr/>
            </p:nvSpPr>
            <p:spPr>
              <a:xfrm>
                <a:off x="2264482" y="3137121"/>
                <a:ext cx="308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aB"/>
              <p:cNvSpPr txBox="1"/>
              <p:nvPr/>
            </p:nvSpPr>
            <p:spPr>
              <a:xfrm>
                <a:off x="2386252" y="4704668"/>
                <a:ext cx="268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aG"/>
              <p:cNvSpPr txBox="1"/>
              <p:nvPr/>
            </p:nvSpPr>
            <p:spPr>
              <a:xfrm>
                <a:off x="3285364" y="4358860"/>
                <a:ext cx="274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G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aH"/>
              <p:cNvSpPr txBox="1"/>
              <p:nvPr/>
            </p:nvSpPr>
            <p:spPr>
              <a:xfrm>
                <a:off x="3309783" y="5229777"/>
                <a:ext cx="32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H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aC"/>
              <p:cNvSpPr/>
              <p:nvPr/>
            </p:nvSpPr>
            <p:spPr>
              <a:xfrm>
                <a:off x="2552972" y="3078255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aE"/>
              <p:cNvSpPr/>
              <p:nvPr/>
            </p:nvSpPr>
            <p:spPr>
              <a:xfrm>
                <a:off x="838460" y="4078387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aA"/>
              <p:cNvSpPr/>
              <p:nvPr/>
            </p:nvSpPr>
            <p:spPr>
              <a:xfrm>
                <a:off x="1624278" y="4221263"/>
                <a:ext cx="142876" cy="1428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018518" y="5932162"/>
              <a:ext cx="263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(a) </a:t>
              </a:r>
              <a:r>
                <a:rPr lang="zh-CN" altLang="en-US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产生的空间划分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71164" y="3121108"/>
            <a:ext cx="4363979" cy="3136842"/>
            <a:chOff x="4671164" y="3164652"/>
            <a:chExt cx="4363979" cy="3136842"/>
          </a:xfrm>
        </p:grpSpPr>
        <p:grpSp>
          <p:nvGrpSpPr>
            <p:cNvPr id="2" name="组合 1"/>
            <p:cNvGrpSpPr/>
            <p:nvPr/>
          </p:nvGrpSpPr>
          <p:grpSpPr>
            <a:xfrm>
              <a:off x="4671164" y="3164652"/>
              <a:ext cx="4363979" cy="2702637"/>
              <a:chOff x="4671164" y="3164652"/>
              <a:chExt cx="4386294" cy="270263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314238" y="3493268"/>
                <a:ext cx="214314" cy="2143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71164" y="4350524"/>
                <a:ext cx="214314" cy="214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085508" y="5293506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671296" y="4350524"/>
                <a:ext cx="214314" cy="2143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100188" y="4350524"/>
                <a:ext cx="214314" cy="2143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885742" y="4350524"/>
                <a:ext cx="214314" cy="214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271376" y="5293506"/>
                <a:ext cx="214314" cy="214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881113" y="5293506"/>
                <a:ext cx="214314" cy="214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757414" y="5293506"/>
                <a:ext cx="214314" cy="214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85560" y="5293506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885612" y="5293506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426208" y="5293506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319264" y="5293506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48" name="直接连接符 47"/>
              <p:cNvCxnSpPr>
                <a:stCxn id="35" idx="4"/>
                <a:endCxn id="36" idx="0"/>
              </p:cNvCxnSpPr>
              <p:nvPr/>
            </p:nvCxnSpPr>
            <p:spPr>
              <a:xfrm flipH="1">
                <a:off x="4778321" y="3707582"/>
                <a:ext cx="1643074" cy="6429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35" idx="4"/>
                <a:endCxn id="38" idx="0"/>
              </p:cNvCxnSpPr>
              <p:nvPr/>
            </p:nvCxnSpPr>
            <p:spPr>
              <a:xfrm flipH="1">
                <a:off x="5778453" y="3707582"/>
                <a:ext cx="642942" cy="6429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35" idx="4"/>
                <a:endCxn id="40" idx="0"/>
              </p:cNvCxnSpPr>
              <p:nvPr/>
            </p:nvCxnSpPr>
            <p:spPr>
              <a:xfrm>
                <a:off x="6421395" y="3707582"/>
                <a:ext cx="571504" cy="6429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35" idx="4"/>
                <a:endCxn id="39" idx="0"/>
              </p:cNvCxnSpPr>
              <p:nvPr/>
            </p:nvCxnSpPr>
            <p:spPr>
              <a:xfrm>
                <a:off x="6421395" y="3707582"/>
                <a:ext cx="1785950" cy="6429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38" idx="4"/>
                <a:endCxn id="44" idx="0"/>
              </p:cNvCxnSpPr>
              <p:nvPr/>
            </p:nvCxnSpPr>
            <p:spPr>
              <a:xfrm flipH="1">
                <a:off x="5592717" y="4564838"/>
                <a:ext cx="185736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38" idx="4"/>
                <a:endCxn id="45" idx="0"/>
              </p:cNvCxnSpPr>
              <p:nvPr/>
            </p:nvCxnSpPr>
            <p:spPr>
              <a:xfrm>
                <a:off x="5778453" y="4564838"/>
                <a:ext cx="214316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38" idx="4"/>
                <a:endCxn id="41" idx="0"/>
              </p:cNvCxnSpPr>
              <p:nvPr/>
            </p:nvCxnSpPr>
            <p:spPr>
              <a:xfrm>
                <a:off x="5778453" y="4564838"/>
                <a:ext cx="600080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38" idx="4"/>
                <a:endCxn id="37" idx="0"/>
              </p:cNvCxnSpPr>
              <p:nvPr/>
            </p:nvCxnSpPr>
            <p:spPr>
              <a:xfrm flipH="1">
                <a:off x="5192665" y="4564838"/>
                <a:ext cx="585788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39" idx="4"/>
                <a:endCxn id="46" idx="0"/>
              </p:cNvCxnSpPr>
              <p:nvPr/>
            </p:nvCxnSpPr>
            <p:spPr>
              <a:xfrm flipH="1">
                <a:off x="7533365" y="4564838"/>
                <a:ext cx="673980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39" idx="4"/>
                <a:endCxn id="42" idx="0"/>
              </p:cNvCxnSpPr>
              <p:nvPr/>
            </p:nvCxnSpPr>
            <p:spPr>
              <a:xfrm flipH="1">
                <a:off x="7988270" y="4564838"/>
                <a:ext cx="219075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39" idx="4"/>
                <a:endCxn id="47" idx="0"/>
              </p:cNvCxnSpPr>
              <p:nvPr/>
            </p:nvCxnSpPr>
            <p:spPr>
              <a:xfrm>
                <a:off x="8207345" y="4564838"/>
                <a:ext cx="219076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39" idx="4"/>
                <a:endCxn id="43" idx="0"/>
              </p:cNvCxnSpPr>
              <p:nvPr/>
            </p:nvCxnSpPr>
            <p:spPr>
              <a:xfrm>
                <a:off x="8207345" y="4564838"/>
                <a:ext cx="657226" cy="7286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98"/>
              <p:cNvSpPr txBox="1"/>
              <p:nvPr/>
            </p:nvSpPr>
            <p:spPr>
              <a:xfrm>
                <a:off x="6257088" y="316465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99"/>
              <p:cNvSpPr txBox="1"/>
              <p:nvPr/>
            </p:nvSpPr>
            <p:spPr>
              <a:xfrm>
                <a:off x="8307263" y="423622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TextBox 100"/>
              <p:cNvSpPr txBox="1"/>
              <p:nvPr/>
            </p:nvSpPr>
            <p:spPr>
              <a:xfrm>
                <a:off x="5875958" y="425051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TextBox 101"/>
              <p:cNvSpPr txBox="1"/>
              <p:nvPr/>
            </p:nvSpPr>
            <p:spPr>
              <a:xfrm>
                <a:off x="6461750" y="520778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TextBox 102"/>
              <p:cNvSpPr txBox="1"/>
              <p:nvPr/>
            </p:nvSpPr>
            <p:spPr>
              <a:xfrm>
                <a:off x="4878237" y="425051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TextBox 103"/>
              <p:cNvSpPr txBox="1"/>
              <p:nvPr/>
            </p:nvSpPr>
            <p:spPr>
              <a:xfrm>
                <a:off x="7104690" y="4250508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F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6" name="TextBox 104"/>
              <p:cNvSpPr txBox="1"/>
              <p:nvPr/>
            </p:nvSpPr>
            <p:spPr>
              <a:xfrm>
                <a:off x="7843010" y="5467179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G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TextBox 105"/>
              <p:cNvSpPr txBox="1"/>
              <p:nvPr/>
            </p:nvSpPr>
            <p:spPr>
              <a:xfrm>
                <a:off x="8700268" y="5448067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H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6223779" y="5932162"/>
              <a:ext cx="150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(b) </a:t>
              </a:r>
              <a:r>
                <a:rPr lang="zh-CN" altLang="en-US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树的表示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700905" y="2297593"/>
            <a:ext cx="1261495" cy="767964"/>
          </a:xfrm>
          <a:prstGeom prst="rect">
            <a:avLst/>
          </a:prstGeom>
          <a:noFill/>
          <a:ln w="76200" cap="rnd" cmpd="tri">
            <a:solidFill>
              <a:srgbClr val="00B05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754915" y="2279914"/>
            <a:ext cx="817945" cy="823175"/>
          </a:xfrm>
          <a:prstGeom prst="rect">
            <a:avLst/>
          </a:prstGeom>
          <a:noFill/>
          <a:ln w="66675" cap="rnd" cmpd="tri">
            <a:solidFill>
              <a:srgbClr val="FF00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8" name="aF"/>
          <p:cNvSpPr/>
          <p:nvPr/>
        </p:nvSpPr>
        <p:spPr>
          <a:xfrm>
            <a:off x="2558522" y="2399595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 rot="19974988">
            <a:off x="1934463" y="1214479"/>
            <a:ext cx="490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？</a:t>
            </a:r>
            <a:endParaRPr lang="zh-CN" altLang="en-US" sz="44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091155" y="2535354"/>
            <a:ext cx="50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00B05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NE</a:t>
            </a:r>
            <a:endParaRPr lang="zh-CN" altLang="en-US" b="1" i="1" dirty="0">
              <a:solidFill>
                <a:srgbClr val="00B05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875808" y="2541054"/>
            <a:ext cx="71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NW</a:t>
            </a:r>
            <a:endParaRPr lang="zh-CN" altLang="en-US" b="1" i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481416" y="1185587"/>
            <a:ext cx="225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插入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在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四分线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上采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用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左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下角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关闭，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右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上角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开放原则。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869829" y="2181148"/>
            <a:ext cx="1561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关闭   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[m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n]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开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放（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489231" y="5249962"/>
            <a:ext cx="213224" cy="2143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483911" y="5423635"/>
            <a:ext cx="29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9" grpId="0"/>
      <p:bldP spid="70" grpId="0"/>
      <p:bldP spid="73" grpId="0" animBg="1"/>
      <p:bldP spid="103" grpId="0" animBg="1"/>
      <p:bldP spid="68" grpId="0" animBg="1"/>
      <p:bldP spid="105" grpId="0"/>
      <p:bldP spid="106" grpId="0"/>
      <p:bldP spid="107" grpId="0"/>
      <p:bldP spid="108" grpId="0"/>
      <p:bldP spid="109" grpId="0"/>
      <p:bldP spid="113" grpId="0" animBg="1"/>
      <p:bldP spid="1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373" y="463256"/>
            <a:ext cx="444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删除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771" y="1436914"/>
            <a:ext cx="7717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新插入以被删除的结点为根的树下的所有结点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45942" y="4385538"/>
            <a:ext cx="21322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28750" y="3442556"/>
            <a:ext cx="21322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25777" y="4385538"/>
            <a:ext cx="21322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43959" y="4385538"/>
            <a:ext cx="21322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41976" y="4385538"/>
            <a:ext cx="21322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>
            <a:stCxn id="12" idx="4"/>
            <a:endCxn id="18" idx="0"/>
          </p:cNvCxnSpPr>
          <p:nvPr/>
        </p:nvCxnSpPr>
        <p:spPr>
          <a:xfrm flipH="1">
            <a:off x="5250571" y="3656870"/>
            <a:ext cx="184791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4"/>
            <a:endCxn id="19" idx="0"/>
          </p:cNvCxnSpPr>
          <p:nvPr/>
        </p:nvCxnSpPr>
        <p:spPr>
          <a:xfrm>
            <a:off x="5435362" y="3656870"/>
            <a:ext cx="213226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4"/>
            <a:endCxn id="15" idx="0"/>
          </p:cNvCxnSpPr>
          <p:nvPr/>
        </p:nvCxnSpPr>
        <p:spPr>
          <a:xfrm>
            <a:off x="5435362" y="3656870"/>
            <a:ext cx="597027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4"/>
            <a:endCxn id="11" idx="0"/>
          </p:cNvCxnSpPr>
          <p:nvPr/>
        </p:nvCxnSpPr>
        <p:spPr>
          <a:xfrm flipH="1">
            <a:off x="4852554" y="3656870"/>
            <a:ext cx="582808" cy="728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8"/>
          <p:cNvSpPr txBox="1"/>
          <p:nvPr/>
        </p:nvSpPr>
        <p:spPr>
          <a:xfrm>
            <a:off x="5911562" y="2256684"/>
            <a:ext cx="35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6" name="TextBox 100"/>
          <p:cNvSpPr txBox="1"/>
          <p:nvPr/>
        </p:nvSpPr>
        <p:spPr>
          <a:xfrm>
            <a:off x="5532371" y="3342544"/>
            <a:ext cx="35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" name="TextBox 101"/>
          <p:cNvSpPr txBox="1"/>
          <p:nvPr/>
        </p:nvSpPr>
        <p:spPr>
          <a:xfrm>
            <a:off x="6115183" y="4299812"/>
            <a:ext cx="35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333706" y="2585300"/>
            <a:ext cx="4363979" cy="2374021"/>
            <a:chOff x="4333706" y="2585300"/>
            <a:chExt cx="4363979" cy="2374021"/>
          </a:xfrm>
        </p:grpSpPr>
        <p:sp>
          <p:nvSpPr>
            <p:cNvPr id="9" name="椭圆 8"/>
            <p:cNvSpPr/>
            <p:nvPr/>
          </p:nvSpPr>
          <p:spPr>
            <a:xfrm>
              <a:off x="5968421" y="2585300"/>
              <a:ext cx="21322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33706" y="3442556"/>
              <a:ext cx="21322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45285" y="3442556"/>
              <a:ext cx="21322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37017" y="3442556"/>
              <a:ext cx="21322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527325" y="4385538"/>
              <a:ext cx="21322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399167" y="4385538"/>
              <a:ext cx="21322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074734" y="4385538"/>
              <a:ext cx="21322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63247" y="4385538"/>
              <a:ext cx="21322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>
              <a:stCxn id="9" idx="4"/>
              <a:endCxn id="10" idx="0"/>
            </p:cNvCxnSpPr>
            <p:nvPr/>
          </p:nvCxnSpPr>
          <p:spPr>
            <a:xfrm flipH="1">
              <a:off x="4440318" y="2799614"/>
              <a:ext cx="1634715" cy="6429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4"/>
              <a:endCxn id="12" idx="0"/>
            </p:cNvCxnSpPr>
            <p:nvPr/>
          </p:nvCxnSpPr>
          <p:spPr>
            <a:xfrm flipH="1">
              <a:off x="5435362" y="2799614"/>
              <a:ext cx="639671" cy="6429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4"/>
              <a:endCxn id="14" idx="0"/>
            </p:cNvCxnSpPr>
            <p:nvPr/>
          </p:nvCxnSpPr>
          <p:spPr>
            <a:xfrm>
              <a:off x="6075033" y="2799614"/>
              <a:ext cx="568597" cy="6429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4"/>
              <a:endCxn id="13" idx="0"/>
            </p:cNvCxnSpPr>
            <p:nvPr/>
          </p:nvCxnSpPr>
          <p:spPr>
            <a:xfrm>
              <a:off x="6075033" y="2799614"/>
              <a:ext cx="1776864" cy="6429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3" idx="4"/>
              <a:endCxn id="20" idx="0"/>
            </p:cNvCxnSpPr>
            <p:nvPr/>
          </p:nvCxnSpPr>
          <p:spPr>
            <a:xfrm flipH="1">
              <a:off x="7181346" y="3656870"/>
              <a:ext cx="670551" cy="728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4"/>
              <a:endCxn id="16" idx="0"/>
            </p:cNvCxnSpPr>
            <p:nvPr/>
          </p:nvCxnSpPr>
          <p:spPr>
            <a:xfrm flipH="1">
              <a:off x="7633936" y="3656870"/>
              <a:ext cx="217960" cy="728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3" idx="4"/>
              <a:endCxn id="21" idx="0"/>
            </p:cNvCxnSpPr>
            <p:nvPr/>
          </p:nvCxnSpPr>
          <p:spPr>
            <a:xfrm>
              <a:off x="7851897" y="3656870"/>
              <a:ext cx="217961" cy="728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4"/>
              <a:endCxn id="17" idx="0"/>
            </p:cNvCxnSpPr>
            <p:nvPr/>
          </p:nvCxnSpPr>
          <p:spPr>
            <a:xfrm>
              <a:off x="7851897" y="3656870"/>
              <a:ext cx="653882" cy="728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99"/>
            <p:cNvSpPr txBox="1"/>
            <p:nvPr/>
          </p:nvSpPr>
          <p:spPr>
            <a:xfrm>
              <a:off x="7951307" y="3328256"/>
              <a:ext cx="3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02"/>
            <p:cNvSpPr txBox="1"/>
            <p:nvPr/>
          </p:nvSpPr>
          <p:spPr>
            <a:xfrm>
              <a:off x="4539726" y="3342542"/>
              <a:ext cx="3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9" name="TextBox 103"/>
            <p:cNvSpPr txBox="1"/>
            <p:nvPr/>
          </p:nvSpPr>
          <p:spPr>
            <a:xfrm>
              <a:off x="6754852" y="3342540"/>
              <a:ext cx="3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104"/>
            <p:cNvSpPr txBox="1"/>
            <p:nvPr/>
          </p:nvSpPr>
          <p:spPr>
            <a:xfrm>
              <a:off x="7489415" y="4559211"/>
              <a:ext cx="3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1" name="TextBox 105"/>
            <p:cNvSpPr txBox="1"/>
            <p:nvPr/>
          </p:nvSpPr>
          <p:spPr>
            <a:xfrm>
              <a:off x="8342312" y="4540099"/>
              <a:ext cx="3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5117772" y="3190788"/>
            <a:ext cx="717850" cy="7178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724259" y="2286932"/>
            <a:ext cx="717850" cy="7178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256167" y="14428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代价很高</a:t>
            </a:r>
            <a:endParaRPr lang="zh-CN" altLang="en-US" b="1" u="sng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3771" y="1966458"/>
            <a:ext cx="4390946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替换结点法 （复杂但是更为高效）</a:t>
            </a:r>
          </a:p>
        </p:txBody>
      </p:sp>
      <p:sp>
        <p:nvSpPr>
          <p:cNvPr id="83" name="椭圆 82"/>
          <p:cNvSpPr/>
          <p:nvPr/>
        </p:nvSpPr>
        <p:spPr>
          <a:xfrm>
            <a:off x="4777172" y="4611668"/>
            <a:ext cx="440755" cy="440755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F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2507304" y="2767321"/>
            <a:ext cx="3712701" cy="2290037"/>
            <a:chOff x="2507304" y="2767321"/>
            <a:chExt cx="3712701" cy="2290037"/>
          </a:xfrm>
        </p:grpSpPr>
        <p:cxnSp>
          <p:nvCxnSpPr>
            <p:cNvPr id="61" name="直接连接符 60"/>
            <p:cNvCxnSpPr>
              <a:stCxn id="67" idx="0"/>
              <a:endCxn id="62" idx="4"/>
            </p:cNvCxnSpPr>
            <p:nvPr/>
          </p:nvCxnSpPr>
          <p:spPr>
            <a:xfrm flipH="1" flipV="1">
              <a:off x="4351623" y="3208076"/>
              <a:ext cx="1039728" cy="520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4131245" y="2767321"/>
              <a:ext cx="440755" cy="4407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5" name="直接连接符 64"/>
            <p:cNvCxnSpPr>
              <a:stCxn id="62" idx="4"/>
              <a:endCxn id="99" idx="0"/>
            </p:cNvCxnSpPr>
            <p:nvPr/>
          </p:nvCxnSpPr>
          <p:spPr>
            <a:xfrm flipH="1">
              <a:off x="3396602" y="3208076"/>
              <a:ext cx="955021" cy="4929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7" idx="4"/>
              <a:endCxn id="83" idx="0"/>
            </p:cNvCxnSpPr>
            <p:nvPr/>
          </p:nvCxnSpPr>
          <p:spPr>
            <a:xfrm flipH="1">
              <a:off x="4997550" y="4169121"/>
              <a:ext cx="393801" cy="4425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5170973" y="3728366"/>
              <a:ext cx="440755" cy="440755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>
              <a:stCxn id="67" idx="4"/>
              <a:endCxn id="84" idx="0"/>
            </p:cNvCxnSpPr>
            <p:nvPr/>
          </p:nvCxnSpPr>
          <p:spPr>
            <a:xfrm>
              <a:off x="5391351" y="4169121"/>
              <a:ext cx="608277" cy="447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5779250" y="4616603"/>
              <a:ext cx="440755" cy="440755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98" name="直接连接符 97"/>
            <p:cNvCxnSpPr>
              <a:stCxn id="99" idx="4"/>
              <a:endCxn id="101" idx="0"/>
            </p:cNvCxnSpPr>
            <p:nvPr/>
          </p:nvCxnSpPr>
          <p:spPr>
            <a:xfrm flipH="1">
              <a:off x="2727682" y="4141746"/>
              <a:ext cx="668920" cy="4699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>
              <a:off x="3176224" y="3700991"/>
              <a:ext cx="440755" cy="440755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00" name="直接连接符 99"/>
            <p:cNvCxnSpPr>
              <a:stCxn id="99" idx="4"/>
              <a:endCxn id="102" idx="0"/>
            </p:cNvCxnSpPr>
            <p:nvPr/>
          </p:nvCxnSpPr>
          <p:spPr>
            <a:xfrm>
              <a:off x="3396602" y="4141746"/>
              <a:ext cx="600490" cy="472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2507304" y="4611668"/>
              <a:ext cx="440755" cy="440755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2" name="椭圆 101"/>
          <p:cNvSpPr/>
          <p:nvPr/>
        </p:nvSpPr>
        <p:spPr>
          <a:xfrm>
            <a:off x="3776714" y="4614117"/>
            <a:ext cx="440755" cy="440755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E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217927" y="2011795"/>
            <a:ext cx="205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考二叉查找树的删除操作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128150" y="2765616"/>
            <a:ext cx="440755" cy="4407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E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778028" y="4619288"/>
            <a:ext cx="440755" cy="4407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331400" y="4039353"/>
            <a:ext cx="1316080" cy="1563278"/>
            <a:chOff x="3331400" y="4039353"/>
            <a:chExt cx="1316080" cy="1563278"/>
          </a:xfrm>
        </p:grpSpPr>
        <p:sp>
          <p:nvSpPr>
            <p:cNvPr id="8" name="矩形 7"/>
            <p:cNvSpPr/>
            <p:nvPr/>
          </p:nvSpPr>
          <p:spPr>
            <a:xfrm rot="3652284">
              <a:off x="3195496" y="4280388"/>
              <a:ext cx="1384001" cy="901932"/>
            </a:xfrm>
            <a:prstGeom prst="rect">
              <a:avLst/>
            </a:prstGeom>
            <a:solidFill>
              <a:srgbClr val="E7E6E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" name="乘号 6"/>
            <p:cNvSpPr/>
            <p:nvPr/>
          </p:nvSpPr>
          <p:spPr>
            <a:xfrm>
              <a:off x="3331400" y="4104428"/>
              <a:ext cx="1316080" cy="1498203"/>
            </a:xfrm>
            <a:prstGeom prst="mathMultiply">
              <a:avLst>
                <a:gd name="adj1" fmla="val 20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28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34" grpId="0"/>
      <p:bldP spid="34" grpId="1"/>
      <p:bldP spid="36" grpId="0"/>
      <p:bldP spid="36" grpId="1"/>
      <p:bldP spid="37" grpId="0"/>
      <p:bldP spid="37" grpId="1"/>
      <p:bldP spid="43" grpId="0" animBg="1"/>
      <p:bldP spid="43" grpId="1" animBg="1"/>
      <p:bldP spid="43" grpId="2" animBg="1"/>
      <p:bldP spid="44" grpId="0" animBg="1"/>
      <p:bldP spid="44" grpId="1" animBg="1"/>
      <p:bldP spid="45" grpId="0"/>
      <p:bldP spid="46" grpId="0"/>
      <p:bldP spid="83" grpId="0" animBg="1"/>
      <p:bldP spid="83" grpId="1" animBg="1"/>
      <p:bldP spid="102" grpId="0" animBg="1"/>
      <p:bldP spid="102" grpId="1" animBg="1"/>
      <p:bldP spid="122" grpId="0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 flipH="1">
            <a:off x="6040242" y="3684868"/>
            <a:ext cx="2773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7137174" y="1980224"/>
            <a:ext cx="2493" cy="2771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56768" y="3091783"/>
            <a:ext cx="2767612" cy="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7728649" y="1980224"/>
            <a:ext cx="2493" cy="2771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40373" y="463256"/>
            <a:ext cx="444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删除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373" y="1264492"/>
            <a:ext cx="151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最理想情况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2" name="乘号 31"/>
          <p:cNvSpPr/>
          <p:nvPr/>
        </p:nvSpPr>
        <p:spPr>
          <a:xfrm rot="2692373">
            <a:off x="5558200" y="1502044"/>
            <a:ext cx="3747773" cy="3749741"/>
          </a:xfrm>
          <a:prstGeom prst="mathMultiply">
            <a:avLst>
              <a:gd name="adj1" fmla="val 1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37243" y="1984350"/>
            <a:ext cx="2776251" cy="27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6235197" y="2416287"/>
            <a:ext cx="333773" cy="481864"/>
            <a:chOff x="6235197" y="1610740"/>
            <a:chExt cx="333773" cy="535811"/>
          </a:xfrm>
        </p:grpSpPr>
        <p:sp>
          <p:nvSpPr>
            <p:cNvPr id="71" name="椭圆 70"/>
            <p:cNvSpPr/>
            <p:nvPr/>
          </p:nvSpPr>
          <p:spPr>
            <a:xfrm>
              <a:off x="6412928" y="1610740"/>
              <a:ext cx="136900" cy="1484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35197" y="1735870"/>
              <a:ext cx="333773" cy="41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179647" y="4216588"/>
            <a:ext cx="438631" cy="438895"/>
            <a:chOff x="6179647" y="3411040"/>
            <a:chExt cx="438631" cy="488031"/>
          </a:xfrm>
        </p:grpSpPr>
        <p:sp>
          <p:nvSpPr>
            <p:cNvPr id="74" name="椭圆 73"/>
            <p:cNvSpPr/>
            <p:nvPr/>
          </p:nvSpPr>
          <p:spPr>
            <a:xfrm>
              <a:off x="6481378" y="3411040"/>
              <a:ext cx="136900" cy="1484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179647" y="3488391"/>
              <a:ext cx="333773" cy="41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950400" y="4249457"/>
            <a:ext cx="442593" cy="386920"/>
            <a:chOff x="7950400" y="3443916"/>
            <a:chExt cx="442593" cy="430239"/>
          </a:xfrm>
        </p:grpSpPr>
        <p:sp>
          <p:nvSpPr>
            <p:cNvPr id="75" name="椭圆 74"/>
            <p:cNvSpPr/>
            <p:nvPr/>
          </p:nvSpPr>
          <p:spPr>
            <a:xfrm>
              <a:off x="8256093" y="3443916"/>
              <a:ext cx="136900" cy="1484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950400" y="3463474"/>
              <a:ext cx="333773" cy="41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187643" y="2172067"/>
            <a:ext cx="472215" cy="369332"/>
            <a:chOff x="8187643" y="1366521"/>
            <a:chExt cx="472215" cy="410680"/>
          </a:xfrm>
        </p:grpSpPr>
        <p:sp>
          <p:nvSpPr>
            <p:cNvPr id="73" name="椭圆 72"/>
            <p:cNvSpPr/>
            <p:nvPr/>
          </p:nvSpPr>
          <p:spPr>
            <a:xfrm>
              <a:off x="8187643" y="1558342"/>
              <a:ext cx="136900" cy="1484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26085" y="1366521"/>
              <a:ext cx="333773" cy="41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30757" y="3616337"/>
            <a:ext cx="386064" cy="412818"/>
            <a:chOff x="6818057" y="3603637"/>
            <a:chExt cx="386064" cy="412818"/>
          </a:xfrm>
        </p:grpSpPr>
        <p:sp>
          <p:nvSpPr>
            <p:cNvPr id="6" name="椭圆 5"/>
            <p:cNvSpPr/>
            <p:nvPr/>
          </p:nvSpPr>
          <p:spPr>
            <a:xfrm>
              <a:off x="7067221" y="3603637"/>
              <a:ext cx="136900" cy="1484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818057" y="3632814"/>
              <a:ext cx="333773" cy="3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977861" y="3659057"/>
            <a:ext cx="1487431" cy="1160742"/>
            <a:chOff x="1977861" y="3659057"/>
            <a:chExt cx="1487431" cy="1160742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977861" y="3659057"/>
              <a:ext cx="1487431" cy="760632"/>
              <a:chOff x="1977861" y="3659057"/>
              <a:chExt cx="1487431" cy="76063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977861" y="4205375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02233" y="4205375"/>
                <a:ext cx="214314" cy="214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50978" y="4205375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826605" y="4205375"/>
                <a:ext cx="214314" cy="214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51" name="直接连接符 50"/>
              <p:cNvCxnSpPr>
                <a:stCxn id="37" idx="4"/>
                <a:endCxn id="43" idx="0"/>
              </p:cNvCxnSpPr>
              <p:nvPr/>
            </p:nvCxnSpPr>
            <p:spPr>
              <a:xfrm>
                <a:off x="2706866" y="3659057"/>
                <a:ext cx="651269" cy="546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37" idx="4"/>
                <a:endCxn id="44" idx="0"/>
              </p:cNvCxnSpPr>
              <p:nvPr/>
            </p:nvCxnSpPr>
            <p:spPr>
              <a:xfrm>
                <a:off x="2706866" y="3659057"/>
                <a:ext cx="226896" cy="546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37" idx="4"/>
                <a:endCxn id="40" idx="0"/>
              </p:cNvCxnSpPr>
              <p:nvPr/>
            </p:nvCxnSpPr>
            <p:spPr>
              <a:xfrm flipH="1">
                <a:off x="2509390" y="3659057"/>
                <a:ext cx="197476" cy="546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37" idx="4"/>
                <a:endCxn id="36" idx="0"/>
              </p:cNvCxnSpPr>
              <p:nvPr/>
            </p:nvCxnSpPr>
            <p:spPr>
              <a:xfrm flipH="1">
                <a:off x="2085018" y="3659057"/>
                <a:ext cx="621848" cy="546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2"/>
            <p:cNvSpPr txBox="1"/>
            <p:nvPr/>
          </p:nvSpPr>
          <p:spPr>
            <a:xfrm>
              <a:off x="2329512" y="441968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454426" y="2742838"/>
            <a:ext cx="2872308" cy="1008706"/>
            <a:chOff x="1454426" y="2742838"/>
            <a:chExt cx="2872308" cy="1008706"/>
          </a:xfrm>
        </p:grpSpPr>
        <p:sp>
          <p:nvSpPr>
            <p:cNvPr id="62" name="TextBox 60"/>
            <p:cNvSpPr txBox="1"/>
            <p:nvPr/>
          </p:nvSpPr>
          <p:spPr>
            <a:xfrm>
              <a:off x="3033666" y="334587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3" name="TextBox 61"/>
            <p:cNvSpPr txBox="1"/>
            <p:nvPr/>
          </p:nvSpPr>
          <p:spPr>
            <a:xfrm>
              <a:off x="3755755" y="335143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454426" y="2742838"/>
              <a:ext cx="2872308" cy="1006263"/>
              <a:chOff x="1454426" y="2742838"/>
              <a:chExt cx="2872308" cy="1006263"/>
            </a:xfrm>
          </p:grpSpPr>
          <p:sp>
            <p:nvSpPr>
              <p:cNvPr id="61" name="TextBox 59"/>
              <p:cNvSpPr txBox="1"/>
              <p:nvPr/>
            </p:nvSpPr>
            <p:spPr>
              <a:xfrm>
                <a:off x="1454426" y="3348991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1843354" y="2742838"/>
                <a:ext cx="2483380" cy="916219"/>
                <a:chOff x="1843354" y="2742838"/>
                <a:chExt cx="2483380" cy="916219"/>
              </a:xfrm>
            </p:grpSpPr>
            <p:sp>
              <p:nvSpPr>
                <p:cNvPr id="59" name="TextBox 57"/>
                <p:cNvSpPr txBox="1"/>
                <p:nvPr/>
              </p:nvSpPr>
              <p:spPr>
                <a:xfrm>
                  <a:off x="2647881" y="2742838"/>
                  <a:ext cx="3571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A</a:t>
                  </a:r>
                  <a:endParaRPr lang="zh-CN" altLang="en-US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2987847" y="2882097"/>
                  <a:ext cx="214314" cy="2143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843354" y="3444743"/>
                  <a:ext cx="214314" cy="2143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2599709" y="3444743"/>
                  <a:ext cx="214314" cy="2143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3356064" y="3444743"/>
                  <a:ext cx="214314" cy="2143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4112420" y="3444743"/>
                  <a:ext cx="214314" cy="2143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7" name="直接连接符 46"/>
                <p:cNvCxnSpPr>
                  <a:stCxn id="34" idx="4"/>
                  <a:endCxn id="35" idx="0"/>
                </p:cNvCxnSpPr>
                <p:nvPr/>
              </p:nvCxnSpPr>
              <p:spPr>
                <a:xfrm flipH="1">
                  <a:off x="1950511" y="3096411"/>
                  <a:ext cx="1144493" cy="348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>
                  <a:stCxn id="34" idx="4"/>
                  <a:endCxn id="37" idx="0"/>
                </p:cNvCxnSpPr>
                <p:nvPr/>
              </p:nvCxnSpPr>
              <p:spPr>
                <a:xfrm flipH="1">
                  <a:off x="2706866" y="3096411"/>
                  <a:ext cx="388138" cy="348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>
                  <a:stCxn id="34" idx="4"/>
                  <a:endCxn id="41" idx="0"/>
                </p:cNvCxnSpPr>
                <p:nvPr/>
              </p:nvCxnSpPr>
              <p:spPr>
                <a:xfrm>
                  <a:off x="3095004" y="3096411"/>
                  <a:ext cx="368217" cy="348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>
                  <a:stCxn id="34" idx="4"/>
                  <a:endCxn id="42" idx="0"/>
                </p:cNvCxnSpPr>
                <p:nvPr/>
              </p:nvCxnSpPr>
              <p:spPr>
                <a:xfrm>
                  <a:off x="3095004" y="3096411"/>
                  <a:ext cx="1124573" cy="348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58"/>
            <p:cNvSpPr txBox="1"/>
            <p:nvPr/>
          </p:nvSpPr>
          <p:spPr>
            <a:xfrm>
              <a:off x="2272618" y="334587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7" name="TextBox 58"/>
          <p:cNvSpPr txBox="1"/>
          <p:nvPr/>
        </p:nvSpPr>
        <p:spPr>
          <a:xfrm>
            <a:off x="2658453" y="2698370"/>
            <a:ext cx="323046" cy="40011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2283744" y="3351489"/>
            <a:ext cx="533021" cy="400110"/>
            <a:chOff x="2280234" y="3355700"/>
            <a:chExt cx="533021" cy="400110"/>
          </a:xfrm>
        </p:grpSpPr>
        <p:sp>
          <p:nvSpPr>
            <p:cNvPr id="120" name="TextBox 58"/>
            <p:cNvSpPr txBox="1"/>
            <p:nvPr/>
          </p:nvSpPr>
          <p:spPr>
            <a:xfrm>
              <a:off x="2280234" y="3355700"/>
              <a:ext cx="323046" cy="400110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598941" y="3448598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01646" y="6356351"/>
            <a:ext cx="713704" cy="365125"/>
          </a:xfrm>
        </p:spPr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29</a:t>
            </a:fld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7135671" y="3082816"/>
            <a:ext cx="1674824" cy="4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7740256" y="1988677"/>
            <a:ext cx="2245" cy="1696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7664746" y="2754663"/>
            <a:ext cx="412282" cy="415059"/>
            <a:chOff x="7664746" y="2741963"/>
            <a:chExt cx="412282" cy="415059"/>
          </a:xfrm>
        </p:grpSpPr>
        <p:sp>
          <p:nvSpPr>
            <p:cNvPr id="7" name="椭圆 6"/>
            <p:cNvSpPr/>
            <p:nvPr/>
          </p:nvSpPr>
          <p:spPr>
            <a:xfrm>
              <a:off x="7664746" y="3008610"/>
              <a:ext cx="136900" cy="1484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743255" y="2741963"/>
              <a:ext cx="333773" cy="3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80" name="直接连接符 79"/>
          <p:cNvCxnSpPr/>
          <p:nvPr/>
        </p:nvCxnSpPr>
        <p:spPr>
          <a:xfrm flipH="1" flipV="1">
            <a:off x="6041512" y="3082368"/>
            <a:ext cx="1078405" cy="234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752367" y="3694393"/>
            <a:ext cx="3972" cy="102541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2" grpId="0" animBg="1"/>
      <p:bldP spid="32" grpId="1" animBg="1"/>
      <p:bldP spid="11" grpId="0" animBg="1"/>
      <p:bldP spid="117" grpId="0" animBg="1"/>
      <p:bldP spid="1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2285" y="2150954"/>
            <a:ext cx="7377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归并排序遵循 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分治法 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的思想：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将原问题分解为几个规模较小但类似于原问题的子问题，递归地求解这些子问题，然后再合并这些子问题的解来建立原问题的解。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373" y="463256"/>
            <a:ext cx="20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归并排序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删除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5129" y="2319280"/>
            <a:ext cx="509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搜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索这样一个结点会涉及到大量搜索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5129" y="1768303"/>
            <a:ext cx="482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不存在这样结点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763046" y="3108032"/>
            <a:ext cx="4286280" cy="2857520"/>
            <a:chOff x="928662" y="3572670"/>
            <a:chExt cx="4286280" cy="2857520"/>
          </a:xfrm>
        </p:grpSpPr>
        <p:cxnSp>
          <p:nvCxnSpPr>
            <p:cNvPr id="54" name="直接连接符 53"/>
            <p:cNvCxnSpPr/>
            <p:nvPr/>
          </p:nvCxnSpPr>
          <p:spPr>
            <a:xfrm rot="5400000">
              <a:off x="3201231" y="4643446"/>
              <a:ext cx="214314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428860" y="4353491"/>
              <a:ext cx="278608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428860" y="5116618"/>
              <a:ext cx="1857388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2322497" y="5036355"/>
              <a:ext cx="135732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928662" y="4918366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5400000">
              <a:off x="486587" y="4643446"/>
              <a:ext cx="214314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000100" y="5715016"/>
              <a:ext cx="400052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5400000">
              <a:off x="1000100" y="5000636"/>
              <a:ext cx="285752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1071538" y="607220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143372" y="607220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142976" y="5143512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071538" y="414338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918040" y="5050302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571736" y="4714884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286116" y="392906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714744" y="4572008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714744" y="535782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86314" y="3857628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4857752" y="521495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3" name="TextBox 58"/>
            <p:cNvSpPr txBox="1"/>
            <p:nvPr/>
          </p:nvSpPr>
          <p:spPr>
            <a:xfrm>
              <a:off x="928662" y="38130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K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4" name="TextBox 60"/>
            <p:cNvSpPr txBox="1"/>
            <p:nvPr/>
          </p:nvSpPr>
          <p:spPr>
            <a:xfrm>
              <a:off x="2428860" y="56720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61"/>
            <p:cNvSpPr txBox="1"/>
            <p:nvPr/>
          </p:nvSpPr>
          <p:spPr>
            <a:xfrm>
              <a:off x="1616148" y="4844313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J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Box 62"/>
            <p:cNvSpPr txBox="1"/>
            <p:nvPr/>
          </p:nvSpPr>
          <p:spPr>
            <a:xfrm>
              <a:off x="928662" y="52149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7" name="TextBox 63"/>
            <p:cNvSpPr txBox="1"/>
            <p:nvPr/>
          </p:nvSpPr>
          <p:spPr>
            <a:xfrm>
              <a:off x="1142976" y="592933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Box 64"/>
            <p:cNvSpPr txBox="1"/>
            <p:nvPr/>
          </p:nvSpPr>
          <p:spPr>
            <a:xfrm>
              <a:off x="4228257" y="59562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N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9" name="TextBox 65"/>
            <p:cNvSpPr txBox="1"/>
            <p:nvPr/>
          </p:nvSpPr>
          <p:spPr>
            <a:xfrm>
              <a:off x="4786314" y="527456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I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0" name="TextBox 66"/>
            <p:cNvSpPr txBox="1"/>
            <p:nvPr/>
          </p:nvSpPr>
          <p:spPr>
            <a:xfrm>
              <a:off x="4714876" y="392906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1" name="TextBox 67"/>
            <p:cNvSpPr txBox="1"/>
            <p:nvPr/>
          </p:nvSpPr>
          <p:spPr>
            <a:xfrm>
              <a:off x="3357554" y="378619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2" name="TextBox 68"/>
            <p:cNvSpPr txBox="1"/>
            <p:nvPr/>
          </p:nvSpPr>
          <p:spPr>
            <a:xfrm>
              <a:off x="2500298" y="4774499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3581112" y="46434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2955820" y="47702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3353351" y="52418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370869" y="5630131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489280" y="4846874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203924" y="427537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0" name="TextBox 69"/>
            <p:cNvSpPr txBox="1"/>
            <p:nvPr/>
          </p:nvSpPr>
          <p:spPr>
            <a:xfrm>
              <a:off x="4330792" y="43773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640373" y="1264492"/>
            <a:ext cx="151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不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理想情况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30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直接箭头连接符 161"/>
          <p:cNvCxnSpPr/>
          <p:nvPr/>
        </p:nvCxnSpPr>
        <p:spPr>
          <a:xfrm flipH="1">
            <a:off x="6682016" y="3806822"/>
            <a:ext cx="1089101" cy="58032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678967" y="2873829"/>
            <a:ext cx="3670964" cy="3065933"/>
            <a:chOff x="857224" y="3504523"/>
            <a:chExt cx="2286016" cy="1928826"/>
          </a:xfrm>
        </p:grpSpPr>
        <p:sp>
          <p:nvSpPr>
            <p:cNvPr id="93" name="TextBox 35"/>
            <p:cNvSpPr txBox="1"/>
            <p:nvPr/>
          </p:nvSpPr>
          <p:spPr>
            <a:xfrm>
              <a:off x="1888453" y="4075233"/>
              <a:ext cx="357190" cy="2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1" name="TextBox 33"/>
            <p:cNvSpPr txBox="1"/>
            <p:nvPr/>
          </p:nvSpPr>
          <p:spPr>
            <a:xfrm>
              <a:off x="1058091" y="5146803"/>
              <a:ext cx="357190" cy="2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857224" y="5218241"/>
              <a:ext cx="228601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>
              <a:off x="178563" y="4539580"/>
              <a:ext cx="178595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071538" y="4788592"/>
              <a:ext cx="849701" cy="102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1106463" y="4825332"/>
              <a:ext cx="786612" cy="79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71538" y="3981942"/>
              <a:ext cx="1643074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1472478" y="4360985"/>
              <a:ext cx="171451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>
              <a:off x="1320777" y="4611018"/>
              <a:ext cx="1215240" cy="79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071538" y="4403941"/>
              <a:ext cx="1285884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/>
            <p:cNvSpPr txBox="1"/>
            <p:nvPr/>
          </p:nvSpPr>
          <p:spPr>
            <a:xfrm>
              <a:off x="2285984" y="3603685"/>
              <a:ext cx="357190" cy="2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4" name="TextBox 36"/>
            <p:cNvSpPr txBox="1"/>
            <p:nvPr/>
          </p:nvSpPr>
          <p:spPr>
            <a:xfrm>
              <a:off x="1500166" y="4432423"/>
              <a:ext cx="357190" cy="2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删除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7" name="TextBox 2"/>
          <p:cNvSpPr txBox="1"/>
          <p:nvPr/>
        </p:nvSpPr>
        <p:spPr>
          <a:xfrm>
            <a:off x="857224" y="1304908"/>
            <a:ext cx="7429552" cy="14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在删除节点的四个区域中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，各选一个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候选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点，共四个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候选点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；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从四个候选点中挑选出最佳的替换节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；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执行删除算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法。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954072" y="5525723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632632" y="4841870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334043" y="4232046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973320" y="3561264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212754" y="2927348"/>
            <a:ext cx="95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NE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5" name="任意多边形 114"/>
          <p:cNvSpPr/>
          <p:nvPr/>
        </p:nvSpPr>
        <p:spPr>
          <a:xfrm>
            <a:off x="1092200" y="3632702"/>
            <a:ext cx="1837933" cy="1815598"/>
          </a:xfrm>
          <a:custGeom>
            <a:avLst/>
            <a:gdLst>
              <a:gd name="connsiteX0" fmla="*/ 0 w 1727200"/>
              <a:gd name="connsiteY0" fmla="*/ 1955800 h 1955800"/>
              <a:gd name="connsiteX1" fmla="*/ 571500 w 1727200"/>
              <a:gd name="connsiteY1" fmla="*/ 495300 h 1955800"/>
              <a:gd name="connsiteX2" fmla="*/ 1727200 w 1727200"/>
              <a:gd name="connsiteY2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1955800">
                <a:moveTo>
                  <a:pt x="0" y="1955800"/>
                </a:moveTo>
                <a:cubicBezTo>
                  <a:pt x="141816" y="1388533"/>
                  <a:pt x="283633" y="821267"/>
                  <a:pt x="571500" y="495300"/>
                </a:cubicBezTo>
                <a:cubicBezTo>
                  <a:pt x="859367" y="169333"/>
                  <a:pt x="1293283" y="84666"/>
                  <a:pt x="172720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5227393" y="4405940"/>
            <a:ext cx="669360" cy="55438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1815456" y="4355033"/>
            <a:ext cx="493619" cy="49714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4792772" y="5397692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699677" y="5444298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484967" y="2944762"/>
            <a:ext cx="4286280" cy="2975305"/>
            <a:chOff x="4484967" y="2944762"/>
            <a:chExt cx="4286280" cy="2975305"/>
          </a:xfrm>
        </p:grpSpPr>
        <p:cxnSp>
          <p:nvCxnSpPr>
            <p:cNvPr id="123" name="直接连接符 122"/>
            <p:cNvCxnSpPr/>
            <p:nvPr/>
          </p:nvCxnSpPr>
          <p:spPr>
            <a:xfrm rot="5400000">
              <a:off x="6757536" y="4015538"/>
              <a:ext cx="214314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5985165" y="3725583"/>
              <a:ext cx="278608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5985165" y="4488710"/>
              <a:ext cx="1857388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5878802" y="4408447"/>
              <a:ext cx="135732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4484967" y="4290458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4042892" y="4015538"/>
              <a:ext cx="214314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4556405" y="5087108"/>
              <a:ext cx="400052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4556405" y="4372728"/>
              <a:ext cx="285752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/>
            <p:nvPr/>
          </p:nvSpPr>
          <p:spPr>
            <a:xfrm>
              <a:off x="4699281" y="4515604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4627843" y="3515472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6128041" y="4086976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6842421" y="3301158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78206" y="4108276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7271049" y="4729918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8342619" y="3229720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8414057" y="4587042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2" name="TextBox 58"/>
            <p:cNvSpPr txBox="1"/>
            <p:nvPr/>
          </p:nvSpPr>
          <p:spPr>
            <a:xfrm>
              <a:off x="4484967" y="318517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K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3" name="TextBox 60"/>
            <p:cNvSpPr txBox="1"/>
            <p:nvPr/>
          </p:nvSpPr>
          <p:spPr>
            <a:xfrm>
              <a:off x="5985165" y="50441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4" name="TextBox 61"/>
            <p:cNvSpPr txBox="1"/>
            <p:nvPr/>
          </p:nvSpPr>
          <p:spPr>
            <a:xfrm>
              <a:off x="4823929" y="391142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J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5" name="TextBox 62"/>
            <p:cNvSpPr txBox="1"/>
            <p:nvPr/>
          </p:nvSpPr>
          <p:spPr>
            <a:xfrm>
              <a:off x="4484967" y="4587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6" name="TextBox 63"/>
            <p:cNvSpPr txBox="1"/>
            <p:nvPr/>
          </p:nvSpPr>
          <p:spPr>
            <a:xfrm>
              <a:off x="4699281" y="5519957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7" name="TextBox 64"/>
            <p:cNvSpPr txBox="1"/>
            <p:nvPr/>
          </p:nvSpPr>
          <p:spPr>
            <a:xfrm>
              <a:off x="7784562" y="532831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N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8" name="TextBox 65"/>
            <p:cNvSpPr txBox="1"/>
            <p:nvPr/>
          </p:nvSpPr>
          <p:spPr>
            <a:xfrm>
              <a:off x="8342619" y="4646657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I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9" name="TextBox 66"/>
            <p:cNvSpPr txBox="1"/>
            <p:nvPr/>
          </p:nvSpPr>
          <p:spPr>
            <a:xfrm>
              <a:off x="8271181" y="330115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0" name="TextBox 67"/>
            <p:cNvSpPr txBox="1"/>
            <p:nvPr/>
          </p:nvSpPr>
          <p:spPr>
            <a:xfrm>
              <a:off x="6913859" y="315828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1" name="TextBox 68"/>
            <p:cNvSpPr txBox="1"/>
            <p:nvPr/>
          </p:nvSpPr>
          <p:spPr>
            <a:xfrm>
              <a:off x="6056603" y="414659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2" name="TextBox 69"/>
            <p:cNvSpPr txBox="1"/>
            <p:nvPr/>
          </p:nvSpPr>
          <p:spPr>
            <a:xfrm>
              <a:off x="7429933" y="4103913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" name="TextBox 71"/>
            <p:cNvSpPr txBox="1"/>
            <p:nvPr/>
          </p:nvSpPr>
          <p:spPr>
            <a:xfrm>
              <a:off x="6909656" y="461393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5908124" y="4992698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7760229" y="3647462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8" name="TextBox 69"/>
            <p:cNvSpPr txBox="1"/>
            <p:nvPr/>
          </p:nvSpPr>
          <p:spPr>
            <a:xfrm>
              <a:off x="7971982" y="38350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" name="TextBox 70"/>
            <p:cNvSpPr txBox="1"/>
            <p:nvPr/>
          </p:nvSpPr>
          <p:spPr>
            <a:xfrm>
              <a:off x="6257769" y="4474826"/>
              <a:ext cx="348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任意多边形 160"/>
          <p:cNvSpPr/>
          <p:nvPr/>
        </p:nvSpPr>
        <p:spPr>
          <a:xfrm>
            <a:off x="6007258" y="3701268"/>
            <a:ext cx="1730520" cy="1278682"/>
          </a:xfrm>
          <a:custGeom>
            <a:avLst/>
            <a:gdLst>
              <a:gd name="connsiteX0" fmla="*/ 0 w 1727200"/>
              <a:gd name="connsiteY0" fmla="*/ 1955800 h 1955800"/>
              <a:gd name="connsiteX1" fmla="*/ 571500 w 1727200"/>
              <a:gd name="connsiteY1" fmla="*/ 495300 h 1955800"/>
              <a:gd name="connsiteX2" fmla="*/ 1727200 w 1727200"/>
              <a:gd name="connsiteY2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1955800">
                <a:moveTo>
                  <a:pt x="0" y="1955800"/>
                </a:moveTo>
                <a:cubicBezTo>
                  <a:pt x="141816" y="1388533"/>
                  <a:pt x="283633" y="821267"/>
                  <a:pt x="571500" y="495300"/>
                </a:cubicBezTo>
                <a:cubicBezTo>
                  <a:pt x="859367" y="169333"/>
                  <a:pt x="1293283" y="84666"/>
                  <a:pt x="172720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 flipH="1">
            <a:off x="4956947" y="5173344"/>
            <a:ext cx="908250" cy="27095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132" idx="2"/>
          </p:cNvCxnSpPr>
          <p:nvPr/>
        </p:nvCxnSpPr>
        <p:spPr>
          <a:xfrm>
            <a:off x="6093405" y="5192436"/>
            <a:ext cx="1606272" cy="3233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>
            <a:off x="2552852" y="3784767"/>
            <a:ext cx="384522" cy="40451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>
            <a:off x="6474345" y="4422394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5045585" y="4218966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31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4" grpId="0" animBg="1"/>
      <p:bldP spid="84" grpId="1" animBg="1"/>
      <p:bldP spid="83" grpId="0" animBg="1"/>
      <p:bldP spid="82" grpId="0" animBg="1"/>
      <p:bldP spid="96" grpId="0"/>
      <p:bldP spid="115" grpId="0" animBg="1"/>
      <p:bldP spid="131" grpId="0" animBg="1"/>
      <p:bldP spid="131" grpId="1" animBg="1"/>
      <p:bldP spid="132" grpId="0" animBg="1"/>
      <p:bldP spid="132" grpId="1" animBg="1"/>
      <p:bldP spid="161" grpId="0" animBg="1"/>
      <p:bldP spid="135" grpId="0" animBg="1"/>
      <p:bldP spid="135" grpId="1" animBg="1"/>
      <p:bldP spid="156" grpId="0" animBg="1"/>
      <p:bldP spid="15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删除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7" name="TextBox 2"/>
          <p:cNvSpPr txBox="1"/>
          <p:nvPr/>
        </p:nvSpPr>
        <p:spPr>
          <a:xfrm>
            <a:off x="857224" y="1304908"/>
            <a:ext cx="7541362" cy="14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在删除节点的四个区域中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，各选一个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候选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点，共四个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候选点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从四个候选点中挑选出最佳的替换节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；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执行删除算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法。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6" name="TextBox 77"/>
          <p:cNvSpPr txBox="1"/>
          <p:nvPr/>
        </p:nvSpPr>
        <p:spPr>
          <a:xfrm>
            <a:off x="900017" y="2878130"/>
            <a:ext cx="6831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选取一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个点到任何轴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轴，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轴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）的距离比同侧其它点到轴（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轴，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轴）的距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离都小的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选取一个相对于边界轴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和轴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的位移总和最小的节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6147587" y="4195734"/>
            <a:ext cx="2505115" cy="2164205"/>
            <a:chOff x="7062005" y="4287050"/>
            <a:chExt cx="1867713" cy="1571636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7286644" y="5143512"/>
              <a:ext cx="1643074" cy="18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rot="5400000">
              <a:off x="7286644" y="5072074"/>
              <a:ext cx="157163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/>
            <p:cNvSpPr/>
            <p:nvPr/>
          </p:nvSpPr>
          <p:spPr>
            <a:xfrm>
              <a:off x="7358082" y="450057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8398555" y="4643446"/>
              <a:ext cx="142876" cy="14287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7653498" y="5338774"/>
              <a:ext cx="142876" cy="14287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8572528" y="5500702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8001024" y="5072074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00" name="直接连接符 199"/>
            <p:cNvCxnSpPr>
              <a:stCxn id="171" idx="4"/>
            </p:cNvCxnSpPr>
            <p:nvPr/>
          </p:nvCxnSpPr>
          <p:spPr>
            <a:xfrm>
              <a:off x="7429520" y="4643446"/>
              <a:ext cx="0" cy="500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8499502" y="4803924"/>
              <a:ext cx="1588" cy="339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rot="5400000">
              <a:off x="7608909" y="5249875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endCxn id="198" idx="0"/>
            </p:cNvCxnSpPr>
            <p:nvPr/>
          </p:nvCxnSpPr>
          <p:spPr>
            <a:xfrm flipH="1">
              <a:off x="8643966" y="5143512"/>
              <a:ext cx="1588" cy="35719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7520744" y="4573596"/>
              <a:ext cx="5517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8072462" y="471488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7814878" y="5427438"/>
              <a:ext cx="257584" cy="34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endCxn id="198" idx="2"/>
            </p:cNvCxnSpPr>
            <p:nvPr/>
          </p:nvCxnSpPr>
          <p:spPr>
            <a:xfrm>
              <a:off x="8072462" y="5572140"/>
              <a:ext cx="5000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190"/>
            <p:cNvSpPr txBox="1"/>
            <p:nvPr/>
          </p:nvSpPr>
          <p:spPr>
            <a:xfrm>
              <a:off x="8501091" y="4429132"/>
              <a:ext cx="270099" cy="29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9" name="TextBox 191"/>
            <p:cNvSpPr txBox="1"/>
            <p:nvPr/>
          </p:nvSpPr>
          <p:spPr>
            <a:xfrm>
              <a:off x="8093490" y="4808430"/>
              <a:ext cx="200389" cy="29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0" name="TextBox 192"/>
            <p:cNvSpPr txBox="1"/>
            <p:nvPr/>
          </p:nvSpPr>
          <p:spPr>
            <a:xfrm>
              <a:off x="7062005" y="4356182"/>
              <a:ext cx="280525" cy="29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1" name="TextBox 193"/>
            <p:cNvSpPr txBox="1"/>
            <p:nvPr/>
          </p:nvSpPr>
          <p:spPr>
            <a:xfrm>
              <a:off x="8356366" y="5261942"/>
              <a:ext cx="294962" cy="29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2" name="TextBox 194"/>
            <p:cNvSpPr txBox="1"/>
            <p:nvPr/>
          </p:nvSpPr>
          <p:spPr>
            <a:xfrm>
              <a:off x="7342547" y="5424444"/>
              <a:ext cx="334472" cy="29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8967" y="2873829"/>
            <a:ext cx="8092280" cy="3065933"/>
            <a:chOff x="678967" y="2873829"/>
            <a:chExt cx="8092280" cy="3065933"/>
          </a:xfrm>
        </p:grpSpPr>
        <p:cxnSp>
          <p:nvCxnSpPr>
            <p:cNvPr id="213" name="直接箭头连接符 212"/>
            <p:cNvCxnSpPr/>
            <p:nvPr/>
          </p:nvCxnSpPr>
          <p:spPr>
            <a:xfrm flipH="1">
              <a:off x="6682016" y="3806822"/>
              <a:ext cx="1089101" cy="580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组合 213"/>
            <p:cNvGrpSpPr/>
            <p:nvPr/>
          </p:nvGrpSpPr>
          <p:grpSpPr>
            <a:xfrm>
              <a:off x="678967" y="2873829"/>
              <a:ext cx="3670964" cy="3065933"/>
              <a:chOff x="857224" y="3504523"/>
              <a:chExt cx="2286016" cy="1928826"/>
            </a:xfrm>
          </p:grpSpPr>
          <p:sp>
            <p:nvSpPr>
              <p:cNvPr id="215" name="TextBox 35"/>
              <p:cNvSpPr txBox="1"/>
              <p:nvPr/>
            </p:nvSpPr>
            <p:spPr>
              <a:xfrm>
                <a:off x="1888453" y="4075233"/>
                <a:ext cx="357190" cy="25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6" name="TextBox 33"/>
              <p:cNvSpPr txBox="1"/>
              <p:nvPr/>
            </p:nvSpPr>
            <p:spPr>
              <a:xfrm>
                <a:off x="1058091" y="5146803"/>
                <a:ext cx="357190" cy="25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857224" y="5218241"/>
                <a:ext cx="2286016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rot="5400000">
                <a:off x="178563" y="4539580"/>
                <a:ext cx="178595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1071538" y="4789613"/>
                <a:ext cx="8564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 rot="5400000">
                <a:off x="1106463" y="4825332"/>
                <a:ext cx="786612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>
                <a:off x="1071538" y="3981942"/>
                <a:ext cx="164307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 rot="5400000">
                <a:off x="1472478" y="4360985"/>
                <a:ext cx="171451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 rot="5400000">
                <a:off x="1320777" y="4611018"/>
                <a:ext cx="1215240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1071538" y="4403941"/>
                <a:ext cx="128588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34"/>
              <p:cNvSpPr txBox="1"/>
              <p:nvPr/>
            </p:nvSpPr>
            <p:spPr>
              <a:xfrm>
                <a:off x="2285984" y="3603685"/>
                <a:ext cx="357190" cy="25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6" name="TextBox 36"/>
              <p:cNvSpPr txBox="1"/>
              <p:nvPr/>
            </p:nvSpPr>
            <p:spPr>
              <a:xfrm>
                <a:off x="1500166" y="4432423"/>
                <a:ext cx="357190" cy="25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7" name="椭圆 226"/>
            <p:cNvSpPr/>
            <p:nvPr/>
          </p:nvSpPr>
          <p:spPr>
            <a:xfrm>
              <a:off x="954072" y="5525723"/>
              <a:ext cx="142876" cy="142876"/>
            </a:xfrm>
            <a:prstGeom prst="ellipse">
              <a:avLst/>
            </a:prstGeom>
            <a:solidFill>
              <a:srgbClr val="0563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1632632" y="4841870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2334043" y="4232046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2973320" y="3561264"/>
              <a:ext cx="142876" cy="1428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212755" y="2927348"/>
              <a:ext cx="65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NE</a:t>
              </a:r>
              <a:endPara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2" name="任意多边形 231"/>
            <p:cNvSpPr/>
            <p:nvPr/>
          </p:nvSpPr>
          <p:spPr>
            <a:xfrm>
              <a:off x="1092200" y="3632702"/>
              <a:ext cx="1837933" cy="1815598"/>
            </a:xfrm>
            <a:custGeom>
              <a:avLst/>
              <a:gdLst>
                <a:gd name="connsiteX0" fmla="*/ 0 w 1727200"/>
                <a:gd name="connsiteY0" fmla="*/ 1955800 h 1955800"/>
                <a:gd name="connsiteX1" fmla="*/ 571500 w 1727200"/>
                <a:gd name="connsiteY1" fmla="*/ 495300 h 1955800"/>
                <a:gd name="connsiteX2" fmla="*/ 1727200 w 1727200"/>
                <a:gd name="connsiteY2" fmla="*/ 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7200" h="1955800">
                  <a:moveTo>
                    <a:pt x="0" y="1955800"/>
                  </a:moveTo>
                  <a:cubicBezTo>
                    <a:pt x="141816" y="1388533"/>
                    <a:pt x="283633" y="821267"/>
                    <a:pt x="571500" y="495300"/>
                  </a:cubicBezTo>
                  <a:cubicBezTo>
                    <a:pt x="859367" y="169333"/>
                    <a:pt x="1293283" y="84666"/>
                    <a:pt x="172720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flipH="1" flipV="1">
              <a:off x="5227393" y="4405940"/>
              <a:ext cx="669360" cy="5543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H="1">
              <a:off x="1815456" y="4355033"/>
              <a:ext cx="493619" cy="4971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4792772" y="5397692"/>
              <a:ext cx="142876" cy="14287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7699677" y="5444298"/>
              <a:ext cx="142876" cy="14287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237" name="组合 236"/>
            <p:cNvGrpSpPr/>
            <p:nvPr/>
          </p:nvGrpSpPr>
          <p:grpSpPr>
            <a:xfrm>
              <a:off x="4484967" y="2944762"/>
              <a:ext cx="4286280" cy="2975305"/>
              <a:chOff x="4484967" y="2944762"/>
              <a:chExt cx="4286280" cy="2975305"/>
            </a:xfrm>
          </p:grpSpPr>
          <p:cxnSp>
            <p:nvCxnSpPr>
              <p:cNvPr id="238" name="直接连接符 237"/>
              <p:cNvCxnSpPr/>
              <p:nvPr/>
            </p:nvCxnSpPr>
            <p:spPr>
              <a:xfrm rot="5400000">
                <a:off x="6757536" y="4015538"/>
                <a:ext cx="214314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/>
            </p:nvCxnSpPr>
            <p:spPr>
              <a:xfrm>
                <a:off x="5985165" y="3725583"/>
                <a:ext cx="278608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5985165" y="4488710"/>
                <a:ext cx="185738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rot="5400000">
                <a:off x="5878802" y="4408447"/>
                <a:ext cx="135732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4484967" y="4290458"/>
                <a:ext cx="150019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rot="5400000">
                <a:off x="4042892" y="4015538"/>
                <a:ext cx="214314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4556405" y="5087108"/>
                <a:ext cx="4000528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 rot="5400000">
                <a:off x="4556405" y="4372728"/>
                <a:ext cx="285752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椭圆 245"/>
              <p:cNvSpPr/>
              <p:nvPr/>
            </p:nvSpPr>
            <p:spPr>
              <a:xfrm>
                <a:off x="4699281" y="4515604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4627843" y="3515472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6128041" y="4086976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6842421" y="3301158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7378206" y="4108276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7271049" y="4729918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8342619" y="3229720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8414057" y="4587042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4" name="TextBox 58"/>
              <p:cNvSpPr txBox="1"/>
              <p:nvPr/>
            </p:nvSpPr>
            <p:spPr>
              <a:xfrm>
                <a:off x="4484967" y="318517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K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5" name="TextBox 60"/>
              <p:cNvSpPr txBox="1"/>
              <p:nvPr/>
            </p:nvSpPr>
            <p:spPr>
              <a:xfrm>
                <a:off x="5985165" y="5044188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6" name="TextBox 61"/>
              <p:cNvSpPr txBox="1"/>
              <p:nvPr/>
            </p:nvSpPr>
            <p:spPr>
              <a:xfrm>
                <a:off x="4823929" y="3911420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J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7" name="TextBox 62"/>
              <p:cNvSpPr txBox="1"/>
              <p:nvPr/>
            </p:nvSpPr>
            <p:spPr>
              <a:xfrm>
                <a:off x="4484967" y="458704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L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8" name="TextBox 63"/>
              <p:cNvSpPr txBox="1"/>
              <p:nvPr/>
            </p:nvSpPr>
            <p:spPr>
              <a:xfrm>
                <a:off x="4699281" y="5519957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M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9" name="TextBox 64"/>
              <p:cNvSpPr txBox="1"/>
              <p:nvPr/>
            </p:nvSpPr>
            <p:spPr>
              <a:xfrm>
                <a:off x="7784562" y="532831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N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0" name="TextBox 65"/>
              <p:cNvSpPr txBox="1"/>
              <p:nvPr/>
            </p:nvSpPr>
            <p:spPr>
              <a:xfrm>
                <a:off x="8342619" y="4646657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I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1" name="TextBox 66"/>
              <p:cNvSpPr txBox="1"/>
              <p:nvPr/>
            </p:nvSpPr>
            <p:spPr>
              <a:xfrm>
                <a:off x="8271181" y="3301158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G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2" name="TextBox 67"/>
              <p:cNvSpPr txBox="1"/>
              <p:nvPr/>
            </p:nvSpPr>
            <p:spPr>
              <a:xfrm>
                <a:off x="6913859" y="315828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H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3" name="TextBox 68"/>
              <p:cNvSpPr txBox="1"/>
              <p:nvPr/>
            </p:nvSpPr>
            <p:spPr>
              <a:xfrm>
                <a:off x="6056603" y="4146591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4" name="TextBox 69"/>
              <p:cNvSpPr txBox="1"/>
              <p:nvPr/>
            </p:nvSpPr>
            <p:spPr>
              <a:xfrm>
                <a:off x="7429933" y="4103913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5" name="TextBox 71"/>
              <p:cNvSpPr txBox="1"/>
              <p:nvPr/>
            </p:nvSpPr>
            <p:spPr>
              <a:xfrm>
                <a:off x="6909656" y="461393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E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5908124" y="4992698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7760229" y="3647462"/>
                <a:ext cx="142876" cy="1428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8" name="TextBox 69"/>
              <p:cNvSpPr txBox="1"/>
              <p:nvPr/>
            </p:nvSpPr>
            <p:spPr>
              <a:xfrm>
                <a:off x="7971982" y="3835098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F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9" name="TextBox 70"/>
              <p:cNvSpPr txBox="1"/>
              <p:nvPr/>
            </p:nvSpPr>
            <p:spPr>
              <a:xfrm>
                <a:off x="6257769" y="4474826"/>
                <a:ext cx="348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0" name="任意多边形 269"/>
            <p:cNvSpPr/>
            <p:nvPr/>
          </p:nvSpPr>
          <p:spPr>
            <a:xfrm>
              <a:off x="6007258" y="3701268"/>
              <a:ext cx="1730520" cy="1278682"/>
            </a:xfrm>
            <a:custGeom>
              <a:avLst/>
              <a:gdLst>
                <a:gd name="connsiteX0" fmla="*/ 0 w 1727200"/>
                <a:gd name="connsiteY0" fmla="*/ 1955800 h 1955800"/>
                <a:gd name="connsiteX1" fmla="*/ 571500 w 1727200"/>
                <a:gd name="connsiteY1" fmla="*/ 495300 h 1955800"/>
                <a:gd name="connsiteX2" fmla="*/ 1727200 w 1727200"/>
                <a:gd name="connsiteY2" fmla="*/ 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7200" h="1955800">
                  <a:moveTo>
                    <a:pt x="0" y="1955800"/>
                  </a:moveTo>
                  <a:cubicBezTo>
                    <a:pt x="141816" y="1388533"/>
                    <a:pt x="283633" y="821267"/>
                    <a:pt x="571500" y="495300"/>
                  </a:cubicBezTo>
                  <a:cubicBezTo>
                    <a:pt x="859367" y="169333"/>
                    <a:pt x="1293283" y="84666"/>
                    <a:pt x="172720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>
            <a:xfrm flipH="1">
              <a:off x="4956947" y="5173344"/>
              <a:ext cx="908250" cy="2709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/>
            <p:cNvCxnSpPr>
              <a:endCxn id="236" idx="2"/>
            </p:cNvCxnSpPr>
            <p:nvPr/>
          </p:nvCxnSpPr>
          <p:spPr>
            <a:xfrm>
              <a:off x="6093405" y="5192436"/>
              <a:ext cx="1606272" cy="3233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/>
            <p:cNvCxnSpPr/>
            <p:nvPr/>
          </p:nvCxnSpPr>
          <p:spPr>
            <a:xfrm flipH="1">
              <a:off x="2552852" y="3784767"/>
              <a:ext cx="384522" cy="4045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椭圆 273"/>
            <p:cNvSpPr/>
            <p:nvPr/>
          </p:nvSpPr>
          <p:spPr>
            <a:xfrm>
              <a:off x="6474345" y="4422394"/>
              <a:ext cx="142876" cy="14287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5" name="椭圆 274"/>
            <p:cNvSpPr/>
            <p:nvPr/>
          </p:nvSpPr>
          <p:spPr>
            <a:xfrm>
              <a:off x="5045585" y="4218966"/>
              <a:ext cx="142876" cy="14287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28259" y="4231152"/>
            <a:ext cx="2482053" cy="2071702"/>
            <a:chOff x="1328930" y="4128859"/>
            <a:chExt cx="2482053" cy="2071702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328930" y="4128859"/>
              <a:ext cx="2482053" cy="2071702"/>
              <a:chOff x="4590277" y="4001298"/>
              <a:chExt cx="2482053" cy="2071702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4714876" y="5143512"/>
                <a:ext cx="23574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5400000">
                <a:off x="4750595" y="5036355"/>
                <a:ext cx="207170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5400000" flipH="1" flipV="1">
                <a:off x="5435928" y="4365274"/>
                <a:ext cx="1588" cy="71438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H="1">
                <a:off x="6371200" y="4469152"/>
                <a:ext cx="28763" cy="6813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flipH="1">
                <a:off x="5286380" y="5143512"/>
                <a:ext cx="1588" cy="5000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>
                <a:off x="6643702" y="5143512"/>
                <a:ext cx="1588" cy="5000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800138" y="4489098"/>
                <a:ext cx="64294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297673" y="5711286"/>
                <a:ext cx="488773" cy="53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5786446" y="5572140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7"/>
              <p:cNvSpPr txBox="1"/>
              <p:nvPr/>
            </p:nvSpPr>
            <p:spPr>
              <a:xfrm>
                <a:off x="5763755" y="4786322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6" name="TextBox 158"/>
              <p:cNvSpPr txBox="1"/>
              <p:nvPr/>
            </p:nvSpPr>
            <p:spPr>
              <a:xfrm>
                <a:off x="6537101" y="435378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7" name="TextBox 159"/>
              <p:cNvSpPr txBox="1"/>
              <p:nvPr/>
            </p:nvSpPr>
            <p:spPr>
              <a:xfrm>
                <a:off x="4590277" y="4185750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TextBox 160"/>
              <p:cNvSpPr txBox="1"/>
              <p:nvPr/>
            </p:nvSpPr>
            <p:spPr>
              <a:xfrm>
                <a:off x="6643702" y="5357826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E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1" name="TextBox 161"/>
              <p:cNvSpPr txBox="1"/>
              <p:nvPr/>
            </p:nvSpPr>
            <p:spPr>
              <a:xfrm>
                <a:off x="4855048" y="5596854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54" name="直接连接符 153"/>
              <p:cNvCxnSpPr/>
              <p:nvPr/>
            </p:nvCxnSpPr>
            <p:spPr>
              <a:xfrm flipH="1">
                <a:off x="5056796" y="4728643"/>
                <a:ext cx="8637" cy="4060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椭圆 110"/>
            <p:cNvSpPr/>
            <p:nvPr/>
          </p:nvSpPr>
          <p:spPr>
            <a:xfrm>
              <a:off x="1940185" y="5716703"/>
              <a:ext cx="182698" cy="1853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86586" y="5569603"/>
              <a:ext cx="182698" cy="1853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026710" y="4507544"/>
              <a:ext cx="182698" cy="1853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716551" y="4741507"/>
              <a:ext cx="182698" cy="1853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426741" y="5169008"/>
              <a:ext cx="182698" cy="1853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00871" y="4090279"/>
            <a:ext cx="2656395" cy="2313680"/>
            <a:chOff x="1078671" y="4014079"/>
            <a:chExt cx="2656395" cy="2313680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078671" y="4166993"/>
              <a:ext cx="2357454" cy="2160766"/>
              <a:chOff x="1453529" y="4128859"/>
              <a:chExt cx="2357454" cy="2160766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1453529" y="4128859"/>
                <a:ext cx="2357454" cy="2160766"/>
                <a:chOff x="4714876" y="4001298"/>
                <a:chExt cx="2357454" cy="2160766"/>
              </a:xfrm>
            </p:grpSpPr>
            <p:cxnSp>
              <p:nvCxnSpPr>
                <p:cNvPr id="124" name="直接连接符 123"/>
                <p:cNvCxnSpPr/>
                <p:nvPr/>
              </p:nvCxnSpPr>
              <p:spPr>
                <a:xfrm>
                  <a:off x="4714876" y="5143512"/>
                  <a:ext cx="2357454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 rot="5400000">
                  <a:off x="4750595" y="5036355"/>
                  <a:ext cx="2071702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5273577" y="4718443"/>
                  <a:ext cx="520335" cy="32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 flipH="1">
                  <a:off x="6371200" y="4469152"/>
                  <a:ext cx="28763" cy="6813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 flipH="1">
                  <a:off x="4991105" y="5143512"/>
                  <a:ext cx="1588" cy="5000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 flipH="1">
                  <a:off x="6643702" y="5143512"/>
                  <a:ext cx="1588" cy="5000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5800138" y="4489098"/>
                  <a:ext cx="642942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>
                  <a:off x="5000527" y="5715393"/>
                  <a:ext cx="785919" cy="12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5786446" y="5572140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57"/>
                <p:cNvSpPr txBox="1"/>
                <p:nvPr/>
              </p:nvSpPr>
              <p:spPr>
                <a:xfrm>
                  <a:off x="5763755" y="4786322"/>
                  <a:ext cx="28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A</a:t>
                  </a:r>
                  <a:endParaRPr lang="zh-CN" altLang="en-US" sz="2000" b="1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4" name="TextBox 158"/>
                <p:cNvSpPr txBox="1"/>
                <p:nvPr/>
              </p:nvSpPr>
              <p:spPr>
                <a:xfrm>
                  <a:off x="6537101" y="4353785"/>
                  <a:ext cx="28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B</a:t>
                  </a:r>
                  <a:endParaRPr lang="zh-CN" altLang="en-US" sz="2000" b="1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5" name="TextBox 159"/>
                <p:cNvSpPr txBox="1"/>
                <p:nvPr/>
              </p:nvSpPr>
              <p:spPr>
                <a:xfrm>
                  <a:off x="4843896" y="4299635"/>
                  <a:ext cx="28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C</a:t>
                  </a:r>
                  <a:endParaRPr lang="zh-CN" altLang="en-US" sz="2000" b="1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6" name="TextBox 160"/>
                <p:cNvSpPr txBox="1"/>
                <p:nvPr/>
              </p:nvSpPr>
              <p:spPr>
                <a:xfrm>
                  <a:off x="6643702" y="5357826"/>
                  <a:ext cx="28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E</a:t>
                  </a:r>
                  <a:endParaRPr lang="zh-CN" altLang="en-US" sz="2000" b="1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7" name="TextBox 161"/>
                <p:cNvSpPr txBox="1"/>
                <p:nvPr/>
              </p:nvSpPr>
              <p:spPr>
                <a:xfrm>
                  <a:off x="4969348" y="5761954"/>
                  <a:ext cx="28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Arial" panose="020B0604020202020204" pitchFamily="34" charset="0"/>
                      <a:ea typeface="楷体" panose="02010609060101010101" pitchFamily="49" charset="-122"/>
                      <a:sym typeface="Arial" panose="020B0604020202020204" pitchFamily="34" charset="0"/>
                    </a:rPr>
                    <a:t>D</a:t>
                  </a:r>
                  <a:endParaRPr lang="zh-CN" altLang="en-US" sz="2000" b="1" dirty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38" name="直接连接符 137"/>
                <p:cNvCxnSpPr/>
                <p:nvPr/>
              </p:nvCxnSpPr>
              <p:spPr>
                <a:xfrm flipH="1">
                  <a:off x="5259996" y="4728643"/>
                  <a:ext cx="8637" cy="4060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椭圆 118"/>
              <p:cNvSpPr/>
              <p:nvPr/>
            </p:nvSpPr>
            <p:spPr>
              <a:xfrm>
                <a:off x="1644910" y="5716703"/>
                <a:ext cx="182698" cy="1853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3286586" y="5569603"/>
                <a:ext cx="182698" cy="1853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3026710" y="4507544"/>
                <a:ext cx="182698" cy="1853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919751" y="4741507"/>
                <a:ext cx="182698" cy="18535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426741" y="5169008"/>
                <a:ext cx="182698" cy="1853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844569" y="4014079"/>
              <a:ext cx="366450" cy="37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y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368616" y="5272631"/>
              <a:ext cx="366450" cy="37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x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413925" y="3612216"/>
            <a:ext cx="172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至少找到一个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177380" y="4178581"/>
            <a:ext cx="3084524" cy="2441038"/>
            <a:chOff x="3060150" y="4178581"/>
            <a:chExt cx="3084524" cy="2441038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060150" y="4178581"/>
              <a:ext cx="3084524" cy="2441038"/>
              <a:chOff x="4714876" y="4207352"/>
              <a:chExt cx="2357454" cy="1865648"/>
            </a:xfrm>
          </p:grpSpPr>
          <p:sp>
            <p:nvSpPr>
              <p:cNvPr id="182" name="TextBox 159"/>
              <p:cNvSpPr txBox="1"/>
              <p:nvPr/>
            </p:nvSpPr>
            <p:spPr>
              <a:xfrm>
                <a:off x="4929190" y="4357694"/>
                <a:ext cx="285752" cy="305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59" name="直接连接符 158"/>
              <p:cNvCxnSpPr/>
              <p:nvPr/>
            </p:nvCxnSpPr>
            <p:spPr>
              <a:xfrm>
                <a:off x="4714876" y="5143512"/>
                <a:ext cx="23574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5781760" y="4207352"/>
                <a:ext cx="3892" cy="1865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椭圆 162"/>
              <p:cNvSpPr/>
              <p:nvPr/>
            </p:nvSpPr>
            <p:spPr>
              <a:xfrm>
                <a:off x="6286512" y="4500570"/>
                <a:ext cx="142876" cy="14287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5715008" y="5072074"/>
                <a:ext cx="142876" cy="14287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5214942" y="5643578"/>
                <a:ext cx="142876" cy="14287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6572264" y="5500702"/>
                <a:ext cx="142876" cy="14287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70" name="直接连接符 169"/>
              <p:cNvCxnSpPr/>
              <p:nvPr/>
            </p:nvCxnSpPr>
            <p:spPr>
              <a:xfrm rot="5400000" flipH="1" flipV="1">
                <a:off x="5429866" y="4310887"/>
                <a:ext cx="1588" cy="714380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rot="16200000" flipH="1">
                <a:off x="4857391" y="4917778"/>
                <a:ext cx="428628" cy="1588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57"/>
              <p:cNvSpPr txBox="1"/>
              <p:nvPr/>
            </p:nvSpPr>
            <p:spPr>
              <a:xfrm>
                <a:off x="5763755" y="4786322"/>
                <a:ext cx="285752" cy="305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1" name="TextBox 158"/>
              <p:cNvSpPr txBox="1"/>
              <p:nvPr/>
            </p:nvSpPr>
            <p:spPr>
              <a:xfrm>
                <a:off x="6429388" y="4357694"/>
                <a:ext cx="285752" cy="305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TextBox 160"/>
              <p:cNvSpPr txBox="1"/>
              <p:nvPr/>
            </p:nvSpPr>
            <p:spPr>
              <a:xfrm>
                <a:off x="6643702" y="5357826"/>
                <a:ext cx="285752" cy="305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E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TextBox 161"/>
              <p:cNvSpPr txBox="1"/>
              <p:nvPr/>
            </p:nvSpPr>
            <p:spPr>
              <a:xfrm>
                <a:off x="4929190" y="5572140"/>
                <a:ext cx="285752" cy="305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5000628" y="4610052"/>
                <a:ext cx="142876" cy="14287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893454" y="4437579"/>
              <a:ext cx="47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dx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118659" y="4928078"/>
              <a:ext cx="47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dy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797768" y="4465129"/>
            <a:ext cx="1893730" cy="694211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L1=dx+dy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accel="20000" decel="17333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uiExpand="1" build="allAtOnce"/>
      <p:bldP spid="196" grpId="0" uiExpand="1" build="allAtOnce"/>
      <p:bldP spid="12" grpId="0"/>
      <p:bldP spid="12" grpId="1"/>
      <p:bldP spid="21" grpId="0" animBg="1"/>
      <p:bldP spid="2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 hidden="1"/>
          <p:cNvGrpSpPr/>
          <p:nvPr/>
        </p:nvGrpSpPr>
        <p:grpSpPr>
          <a:xfrm>
            <a:off x="5200701" y="954559"/>
            <a:ext cx="3755117" cy="2900440"/>
            <a:chOff x="5000628" y="1142984"/>
            <a:chExt cx="3755117" cy="2900440"/>
          </a:xfrm>
        </p:grpSpPr>
        <p:sp>
          <p:nvSpPr>
            <p:cNvPr id="40" name="椭圆 39"/>
            <p:cNvSpPr/>
            <p:nvPr/>
          </p:nvSpPr>
          <p:spPr>
            <a:xfrm>
              <a:off x="6902560" y="2728067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750859" y="1285860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500694" y="2000240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072066" y="2714620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57818" y="2714620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643570" y="2714620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29322" y="2714620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607983" y="2000240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22231" y="2714620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487" y="2714620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07983" y="2714620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608115" y="2000240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393933" y="2000240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5400000">
              <a:off x="5982900" y="1125125"/>
              <a:ext cx="500066" cy="1250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1" idx="4"/>
              <a:endCxn id="47" idx="1"/>
            </p:cNvCxnSpPr>
            <p:nvPr/>
          </p:nvCxnSpPr>
          <p:spPr>
            <a:xfrm rot="5400000">
              <a:off x="6482967" y="1656577"/>
              <a:ext cx="531452" cy="218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1" idx="4"/>
              <a:endCxn id="51" idx="0"/>
            </p:cNvCxnSpPr>
            <p:nvPr/>
          </p:nvCxnSpPr>
          <p:spPr>
            <a:xfrm rot="16200000" flipH="1">
              <a:off x="7036611" y="1321579"/>
              <a:ext cx="500066" cy="857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1" idx="4"/>
              <a:endCxn id="52" idx="0"/>
            </p:cNvCxnSpPr>
            <p:nvPr/>
          </p:nvCxnSpPr>
          <p:spPr>
            <a:xfrm rot="16200000" flipH="1">
              <a:off x="7429520" y="928670"/>
              <a:ext cx="500066" cy="1643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4"/>
              <a:endCxn id="43" idx="0"/>
            </p:cNvCxnSpPr>
            <p:nvPr/>
          </p:nvCxnSpPr>
          <p:spPr>
            <a:xfrm rot="5400000">
              <a:off x="5143504" y="2250273"/>
              <a:ext cx="500066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4"/>
              <a:endCxn id="44" idx="0"/>
            </p:cNvCxnSpPr>
            <p:nvPr/>
          </p:nvCxnSpPr>
          <p:spPr>
            <a:xfrm rot="5400000">
              <a:off x="5286380" y="2393149"/>
              <a:ext cx="500066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2" idx="4"/>
              <a:endCxn id="45" idx="0"/>
            </p:cNvCxnSpPr>
            <p:nvPr/>
          </p:nvCxnSpPr>
          <p:spPr>
            <a:xfrm rot="16200000" flipH="1">
              <a:off x="5429256" y="2393149"/>
              <a:ext cx="500066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2" idx="4"/>
              <a:endCxn id="46" idx="0"/>
            </p:cNvCxnSpPr>
            <p:nvPr/>
          </p:nvCxnSpPr>
          <p:spPr>
            <a:xfrm rot="16200000" flipH="1">
              <a:off x="5572132" y="2250273"/>
              <a:ext cx="500066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7" idx="4"/>
              <a:endCxn id="48" idx="0"/>
            </p:cNvCxnSpPr>
            <p:nvPr/>
          </p:nvCxnSpPr>
          <p:spPr>
            <a:xfrm rot="5400000">
              <a:off x="6322231" y="2321711"/>
              <a:ext cx="500066" cy="285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4"/>
              <a:endCxn id="50" idx="0"/>
            </p:cNvCxnSpPr>
            <p:nvPr/>
          </p:nvCxnSpPr>
          <p:spPr>
            <a:xfrm rot="5400000">
              <a:off x="6465107" y="2464587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7" idx="4"/>
            </p:cNvCxnSpPr>
            <p:nvPr/>
          </p:nvCxnSpPr>
          <p:spPr>
            <a:xfrm rot="16200000" flipH="1">
              <a:off x="6607983" y="2321711"/>
              <a:ext cx="500066" cy="285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47" idx="4"/>
              <a:endCxn id="49" idx="0"/>
            </p:cNvCxnSpPr>
            <p:nvPr/>
          </p:nvCxnSpPr>
          <p:spPr>
            <a:xfrm rot="16200000" flipH="1">
              <a:off x="6750859" y="2178835"/>
              <a:ext cx="500066" cy="57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123"/>
            <p:cNvSpPr txBox="1"/>
            <p:nvPr/>
          </p:nvSpPr>
          <p:spPr>
            <a:xfrm>
              <a:off x="6929454" y="11429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124"/>
            <p:cNvSpPr txBox="1"/>
            <p:nvPr/>
          </p:nvSpPr>
          <p:spPr>
            <a:xfrm>
              <a:off x="7500958" y="214311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7" name="TextBox 125"/>
            <p:cNvSpPr txBox="1"/>
            <p:nvPr/>
          </p:nvSpPr>
          <p:spPr>
            <a:xfrm>
              <a:off x="8327117" y="2131293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N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126"/>
            <p:cNvSpPr txBox="1"/>
            <p:nvPr/>
          </p:nvSpPr>
          <p:spPr>
            <a:xfrm>
              <a:off x="5286380" y="188425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J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127"/>
            <p:cNvSpPr txBox="1"/>
            <p:nvPr/>
          </p:nvSpPr>
          <p:spPr>
            <a:xfrm>
              <a:off x="6746237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0" name="TextBox 128"/>
            <p:cNvSpPr txBox="1"/>
            <p:nvPr/>
          </p:nvSpPr>
          <p:spPr>
            <a:xfrm>
              <a:off x="5000628" y="28574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K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129"/>
            <p:cNvSpPr txBox="1"/>
            <p:nvPr/>
          </p:nvSpPr>
          <p:spPr>
            <a:xfrm>
              <a:off x="5585579" y="28574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572264" y="3500438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429520" y="3500438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143768" y="3500438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858016" y="3500438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76" name="直接连接符 75"/>
            <p:cNvCxnSpPr>
              <a:stCxn id="40" idx="4"/>
              <a:endCxn id="72" idx="0"/>
            </p:cNvCxnSpPr>
            <p:nvPr/>
          </p:nvCxnSpPr>
          <p:spPr>
            <a:xfrm rot="5400000">
              <a:off x="6565541" y="3056261"/>
              <a:ext cx="558057" cy="3302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40" idx="4"/>
              <a:endCxn id="75" idx="0"/>
            </p:cNvCxnSpPr>
            <p:nvPr/>
          </p:nvCxnSpPr>
          <p:spPr>
            <a:xfrm rot="5400000">
              <a:off x="6708417" y="3199137"/>
              <a:ext cx="558057" cy="445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0" idx="4"/>
              <a:endCxn id="74" idx="0"/>
            </p:cNvCxnSpPr>
            <p:nvPr/>
          </p:nvCxnSpPr>
          <p:spPr>
            <a:xfrm rot="16200000" flipH="1">
              <a:off x="6851293" y="3100805"/>
              <a:ext cx="558057" cy="24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0" idx="4"/>
              <a:endCxn id="73" idx="0"/>
            </p:cNvCxnSpPr>
            <p:nvPr/>
          </p:nvCxnSpPr>
          <p:spPr>
            <a:xfrm rot="16200000" flipH="1">
              <a:off x="6994169" y="2957929"/>
              <a:ext cx="558057" cy="526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142"/>
            <p:cNvSpPr txBox="1"/>
            <p:nvPr/>
          </p:nvSpPr>
          <p:spPr>
            <a:xfrm>
              <a:off x="6215074" y="28574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1" name="TextBox 143"/>
            <p:cNvSpPr txBox="1"/>
            <p:nvPr/>
          </p:nvSpPr>
          <p:spPr>
            <a:xfrm>
              <a:off x="6518476" y="28574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2" name="TextBox 144"/>
            <p:cNvSpPr txBox="1"/>
            <p:nvPr/>
          </p:nvSpPr>
          <p:spPr>
            <a:xfrm>
              <a:off x="7000892" y="28574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3" name="TextBox 145"/>
            <p:cNvSpPr txBox="1"/>
            <p:nvPr/>
          </p:nvSpPr>
          <p:spPr>
            <a:xfrm>
              <a:off x="7358082" y="264318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I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4" name="TextBox 146"/>
            <p:cNvSpPr txBox="1"/>
            <p:nvPr/>
          </p:nvSpPr>
          <p:spPr>
            <a:xfrm>
              <a:off x="6500826" y="36433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5" name="TextBox 147"/>
            <p:cNvSpPr txBox="1"/>
            <p:nvPr/>
          </p:nvSpPr>
          <p:spPr>
            <a:xfrm>
              <a:off x="6786578" y="363149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6" name="TextBox 148"/>
            <p:cNvSpPr txBox="1"/>
            <p:nvPr/>
          </p:nvSpPr>
          <p:spPr>
            <a:xfrm>
              <a:off x="7358082" y="36433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5720" y="1275961"/>
            <a:ext cx="4286280" cy="2858314"/>
            <a:chOff x="285720" y="1112673"/>
            <a:chExt cx="4286280" cy="2858314"/>
          </a:xfrm>
        </p:grpSpPr>
        <p:sp>
          <p:nvSpPr>
            <p:cNvPr id="92" name="矩形 91"/>
            <p:cNvSpPr/>
            <p:nvPr/>
          </p:nvSpPr>
          <p:spPr>
            <a:xfrm>
              <a:off x="285720" y="2686443"/>
              <a:ext cx="4286280" cy="559002"/>
            </a:xfrm>
            <a:prstGeom prst="rect">
              <a:avLst/>
            </a:prstGeom>
            <a:solidFill>
              <a:srgbClr val="00B0F0">
                <a:alpha val="54000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5400000">
              <a:off x="658273" y="2271838"/>
              <a:ext cx="2858314" cy="539984"/>
            </a:xfrm>
            <a:prstGeom prst="rect">
              <a:avLst/>
            </a:prstGeom>
            <a:solidFill>
              <a:srgbClr val="00B0F0">
                <a:alpha val="54000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9" name="圆角矩形 98"/>
          <p:cNvSpPr/>
          <p:nvPr/>
        </p:nvSpPr>
        <p:spPr>
          <a:xfrm>
            <a:off x="1863186" y="3493178"/>
            <a:ext cx="2766870" cy="725542"/>
          </a:xfrm>
          <a:prstGeom prst="roundRect">
            <a:avLst/>
          </a:prstGeom>
          <a:ln w="76200" cap="rnd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52780" y="1121646"/>
            <a:ext cx="1448592" cy="2217181"/>
          </a:xfrm>
          <a:prstGeom prst="roundRect">
            <a:avLst/>
          </a:prstGeom>
          <a:ln w="76200" cap="rnd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640919" y="5308273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489218" y="3882735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10425" y="5311495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096177" y="5311495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04485" y="5317431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667681" y="5311495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5346342" y="4597115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60590" y="5311495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17846" y="5311495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46342" y="5311495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346474" y="4597115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32292" y="4597115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rot="5400000">
            <a:off x="4721259" y="3722000"/>
            <a:ext cx="500066" cy="1250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4"/>
            <a:endCxn id="110" idx="0"/>
          </p:cNvCxnSpPr>
          <p:nvPr/>
        </p:nvCxnSpPr>
        <p:spPr>
          <a:xfrm flipH="1">
            <a:off x="5453499" y="4097049"/>
            <a:ext cx="142876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4" idx="4"/>
            <a:endCxn id="114" idx="0"/>
          </p:cNvCxnSpPr>
          <p:nvPr/>
        </p:nvCxnSpPr>
        <p:spPr>
          <a:xfrm rot="16200000" flipH="1">
            <a:off x="5774970" y="3918454"/>
            <a:ext cx="500066" cy="857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4" idx="4"/>
            <a:endCxn id="115" idx="0"/>
          </p:cNvCxnSpPr>
          <p:nvPr/>
        </p:nvCxnSpPr>
        <p:spPr>
          <a:xfrm rot="16200000" flipH="1">
            <a:off x="6167879" y="3525545"/>
            <a:ext cx="500066" cy="1643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5" idx="4"/>
            <a:endCxn id="106" idx="0"/>
          </p:cNvCxnSpPr>
          <p:nvPr/>
        </p:nvCxnSpPr>
        <p:spPr>
          <a:xfrm rot="5400000">
            <a:off x="3881863" y="4847148"/>
            <a:ext cx="500066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5" idx="4"/>
            <a:endCxn id="107" idx="0"/>
          </p:cNvCxnSpPr>
          <p:nvPr/>
        </p:nvCxnSpPr>
        <p:spPr>
          <a:xfrm rot="5400000">
            <a:off x="4024739" y="4990024"/>
            <a:ext cx="500066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5" idx="4"/>
          </p:cNvCxnSpPr>
          <p:nvPr/>
        </p:nvCxnSpPr>
        <p:spPr>
          <a:xfrm rot="16200000" flipH="1">
            <a:off x="4167615" y="4990024"/>
            <a:ext cx="500066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5" idx="4"/>
            <a:endCxn id="109" idx="0"/>
          </p:cNvCxnSpPr>
          <p:nvPr/>
        </p:nvCxnSpPr>
        <p:spPr>
          <a:xfrm rot="16200000" flipH="1">
            <a:off x="4310491" y="4847148"/>
            <a:ext cx="500066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10" idx="4"/>
            <a:endCxn id="111" idx="0"/>
          </p:cNvCxnSpPr>
          <p:nvPr/>
        </p:nvCxnSpPr>
        <p:spPr>
          <a:xfrm rot="5400000">
            <a:off x="5060590" y="4918586"/>
            <a:ext cx="500066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0" idx="4"/>
            <a:endCxn id="113" idx="0"/>
          </p:cNvCxnSpPr>
          <p:nvPr/>
        </p:nvCxnSpPr>
        <p:spPr>
          <a:xfrm rot="5400000">
            <a:off x="5203466" y="5061462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10" idx="4"/>
          </p:cNvCxnSpPr>
          <p:nvPr/>
        </p:nvCxnSpPr>
        <p:spPr>
          <a:xfrm rot="16200000" flipH="1">
            <a:off x="5346342" y="4918586"/>
            <a:ext cx="500066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0" idx="4"/>
            <a:endCxn id="112" idx="0"/>
          </p:cNvCxnSpPr>
          <p:nvPr/>
        </p:nvCxnSpPr>
        <p:spPr>
          <a:xfrm rot="16200000" flipH="1">
            <a:off x="5489218" y="4775710"/>
            <a:ext cx="500066" cy="571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3"/>
          <p:cNvSpPr txBox="1"/>
          <p:nvPr/>
        </p:nvSpPr>
        <p:spPr>
          <a:xfrm>
            <a:off x="5667813" y="3739859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9" name="TextBox 124"/>
          <p:cNvSpPr txBox="1"/>
          <p:nvPr/>
        </p:nvSpPr>
        <p:spPr>
          <a:xfrm>
            <a:off x="5963961" y="451565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0" name="TextBox 125"/>
          <p:cNvSpPr txBox="1"/>
          <p:nvPr/>
        </p:nvSpPr>
        <p:spPr>
          <a:xfrm>
            <a:off x="7394986" y="451565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1" name="TextBox 126"/>
          <p:cNvSpPr txBox="1"/>
          <p:nvPr/>
        </p:nvSpPr>
        <p:spPr>
          <a:xfrm>
            <a:off x="3983141" y="44757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J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2" name="TextBox 127"/>
          <p:cNvSpPr txBox="1"/>
          <p:nvPr/>
        </p:nvSpPr>
        <p:spPr>
          <a:xfrm>
            <a:off x="5036103" y="4504217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F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3" name="TextBox 128"/>
          <p:cNvSpPr txBox="1"/>
          <p:nvPr/>
        </p:nvSpPr>
        <p:spPr>
          <a:xfrm>
            <a:off x="3716524" y="5582531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K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4" name="TextBox 129"/>
          <p:cNvSpPr txBox="1"/>
          <p:nvPr/>
        </p:nvSpPr>
        <p:spPr>
          <a:xfrm>
            <a:off x="4433133" y="554912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L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310623" y="6097313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167879" y="6097313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882127" y="6097313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39" name="直接连接符 138"/>
          <p:cNvCxnSpPr>
            <a:stCxn id="103" idx="4"/>
            <a:endCxn id="135" idx="0"/>
          </p:cNvCxnSpPr>
          <p:nvPr/>
        </p:nvCxnSpPr>
        <p:spPr>
          <a:xfrm flipH="1">
            <a:off x="5417780" y="5522587"/>
            <a:ext cx="330296" cy="574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03" idx="4"/>
            <a:endCxn id="138" idx="0"/>
          </p:cNvCxnSpPr>
          <p:nvPr/>
        </p:nvCxnSpPr>
        <p:spPr>
          <a:xfrm flipH="1">
            <a:off x="5703532" y="5522587"/>
            <a:ext cx="44544" cy="574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03" idx="4"/>
            <a:endCxn id="137" idx="0"/>
          </p:cNvCxnSpPr>
          <p:nvPr/>
        </p:nvCxnSpPr>
        <p:spPr>
          <a:xfrm>
            <a:off x="5748076" y="5522587"/>
            <a:ext cx="241208" cy="574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03" idx="4"/>
            <a:endCxn id="136" idx="0"/>
          </p:cNvCxnSpPr>
          <p:nvPr/>
        </p:nvCxnSpPr>
        <p:spPr>
          <a:xfrm>
            <a:off x="5748076" y="5522587"/>
            <a:ext cx="526960" cy="574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953433" y="5454371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H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256835" y="5454371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G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806258" y="5426467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96441" y="5240057"/>
            <a:ext cx="23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I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39185" y="6240189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5524937" y="6097313"/>
            <a:ext cx="428628" cy="554978"/>
            <a:chOff x="5399416" y="6331773"/>
            <a:chExt cx="428628" cy="554978"/>
          </a:xfrm>
        </p:grpSpPr>
        <p:sp>
          <p:nvSpPr>
            <p:cNvPr id="138" name="矩形 137"/>
            <p:cNvSpPr/>
            <p:nvPr/>
          </p:nvSpPr>
          <p:spPr>
            <a:xfrm>
              <a:off x="5470854" y="6331773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99416" y="648664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096441" y="6240189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E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1373" y="1276755"/>
            <a:ext cx="4340627" cy="2857520"/>
            <a:chOff x="874315" y="3572670"/>
            <a:chExt cx="4340627" cy="2857520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928662" y="5708778"/>
              <a:ext cx="4286280" cy="2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rot="5400000">
              <a:off x="1000100" y="5000636"/>
              <a:ext cx="285752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2359294" y="5630131"/>
              <a:ext cx="142876" cy="14287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1538" y="607220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43372" y="607220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2976" y="5208828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71538" y="414338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4714884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286116" y="392906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714744" y="4572008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714744" y="535782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86314" y="3857628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57752" y="521495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>
              <a:off x="486587" y="4643446"/>
              <a:ext cx="214314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28662" y="4918366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428860" y="4353491"/>
              <a:ext cx="278608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3201231" y="4643446"/>
              <a:ext cx="214314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28860" y="5116618"/>
              <a:ext cx="1857388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2322497" y="5036355"/>
              <a:ext cx="135732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5"/>
            <p:cNvSpPr txBox="1"/>
            <p:nvPr/>
          </p:nvSpPr>
          <p:spPr>
            <a:xfrm>
              <a:off x="928662" y="38130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K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6"/>
            <p:cNvSpPr txBox="1"/>
            <p:nvPr/>
          </p:nvSpPr>
          <p:spPr>
            <a:xfrm>
              <a:off x="2046649" y="576895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27"/>
            <p:cNvSpPr txBox="1"/>
            <p:nvPr/>
          </p:nvSpPr>
          <p:spPr>
            <a:xfrm>
              <a:off x="1222120" y="4481176"/>
              <a:ext cx="200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J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874315" y="5229195"/>
              <a:ext cx="292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1238641" y="59793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4320461" y="59560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N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31"/>
            <p:cNvSpPr txBox="1"/>
            <p:nvPr/>
          </p:nvSpPr>
          <p:spPr>
            <a:xfrm>
              <a:off x="4786314" y="527456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I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9" name="TextBox 32"/>
            <p:cNvSpPr txBox="1"/>
            <p:nvPr/>
          </p:nvSpPr>
          <p:spPr>
            <a:xfrm>
              <a:off x="4714876" y="392906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3357554" y="378619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34"/>
            <p:cNvSpPr txBox="1"/>
            <p:nvPr/>
          </p:nvSpPr>
          <p:spPr>
            <a:xfrm>
              <a:off x="2500298" y="4774499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2" name="TextBox 35"/>
            <p:cNvSpPr txBox="1"/>
            <p:nvPr/>
          </p:nvSpPr>
          <p:spPr>
            <a:xfrm>
              <a:off x="3581112" y="46434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37"/>
            <p:cNvSpPr txBox="1"/>
            <p:nvPr/>
          </p:nvSpPr>
          <p:spPr>
            <a:xfrm>
              <a:off x="3353351" y="52418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4344018" y="43743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199570" y="427101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77306" y="4830945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810939" y="1273983"/>
            <a:ext cx="2708084" cy="2123976"/>
            <a:chOff x="2200281" y="4121208"/>
            <a:chExt cx="2708084" cy="2123976"/>
          </a:xfrm>
        </p:grpSpPr>
        <p:sp>
          <p:nvSpPr>
            <p:cNvPr id="152" name="圆角矩形 151"/>
            <p:cNvSpPr/>
            <p:nvPr/>
          </p:nvSpPr>
          <p:spPr>
            <a:xfrm>
              <a:off x="2200281" y="4121208"/>
              <a:ext cx="2708084" cy="2123976"/>
            </a:xfrm>
            <a:prstGeom prst="roundRect">
              <a:avLst/>
            </a:prstGeom>
            <a:solidFill>
              <a:srgbClr val="E7E6E6">
                <a:alpha val="90000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NE</a:t>
              </a:r>
              <a:endParaRPr lang="zh-CN" altLang="en-US" sz="48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2684382" y="5484963"/>
              <a:ext cx="289862" cy="255024"/>
              <a:chOff x="770539" y="5559030"/>
              <a:chExt cx="289862" cy="255024"/>
            </a:xfrm>
          </p:grpSpPr>
          <p:sp>
            <p:nvSpPr>
              <p:cNvPr id="151" name="椭圆 150"/>
              <p:cNvSpPr/>
              <p:nvPr/>
            </p:nvSpPr>
            <p:spPr>
              <a:xfrm>
                <a:off x="770539" y="5671178"/>
                <a:ext cx="142876" cy="14287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0" name="TextBox 36"/>
              <p:cNvSpPr txBox="1"/>
              <p:nvPr/>
            </p:nvSpPr>
            <p:spPr>
              <a:xfrm>
                <a:off x="797419" y="5559030"/>
                <a:ext cx="262982" cy="227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5" name="椭圆 104"/>
          <p:cNvSpPr/>
          <p:nvPr/>
        </p:nvSpPr>
        <p:spPr>
          <a:xfrm>
            <a:off x="4239053" y="4597115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499447" y="2912214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8" name="任意多边形 177"/>
          <p:cNvSpPr/>
          <p:nvPr/>
        </p:nvSpPr>
        <p:spPr>
          <a:xfrm>
            <a:off x="4556335" y="4917769"/>
            <a:ext cx="1918670" cy="1053662"/>
          </a:xfrm>
          <a:custGeom>
            <a:avLst/>
            <a:gdLst>
              <a:gd name="connsiteX0" fmla="*/ 0 w 1866900"/>
              <a:gd name="connsiteY0" fmla="*/ 673100 h 961449"/>
              <a:gd name="connsiteX1" fmla="*/ 1130300 w 1866900"/>
              <a:gd name="connsiteY1" fmla="*/ 927100 h 961449"/>
              <a:gd name="connsiteX2" fmla="*/ 1866900 w 1866900"/>
              <a:gd name="connsiteY2" fmla="*/ 0 h 961449"/>
              <a:gd name="connsiteX3" fmla="*/ 1866900 w 1866900"/>
              <a:gd name="connsiteY3" fmla="*/ 0 h 96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961449">
                <a:moveTo>
                  <a:pt x="0" y="673100"/>
                </a:moveTo>
                <a:cubicBezTo>
                  <a:pt x="409575" y="856191"/>
                  <a:pt x="819150" y="1039283"/>
                  <a:pt x="1130300" y="927100"/>
                </a:cubicBezTo>
                <a:cubicBezTo>
                  <a:pt x="1441450" y="814917"/>
                  <a:pt x="1866900" y="0"/>
                  <a:pt x="1866900" y="0"/>
                </a:cubicBezTo>
                <a:lnTo>
                  <a:pt x="1866900" y="0"/>
                </a:lnTo>
              </a:path>
            </a:pathLst>
          </a:custGeom>
          <a:noFill/>
          <a:ln w="508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6453631" y="4822580"/>
            <a:ext cx="1072862" cy="1054153"/>
            <a:chOff x="7506684" y="4851938"/>
            <a:chExt cx="1072862" cy="1054153"/>
          </a:xfrm>
        </p:grpSpPr>
        <p:sp>
          <p:nvSpPr>
            <p:cNvPr id="179" name="TextBox 129"/>
            <p:cNvSpPr txBox="1"/>
            <p:nvPr/>
          </p:nvSpPr>
          <p:spPr>
            <a:xfrm>
              <a:off x="7804418" y="550598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L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7507976" y="5350394"/>
              <a:ext cx="214314" cy="214314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8365232" y="5350394"/>
              <a:ext cx="214314" cy="214314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8079480" y="5350394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7793728" y="5350394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84" name="直接连接符 183"/>
            <p:cNvCxnSpPr>
              <a:stCxn id="114" idx="2"/>
              <a:endCxn id="180" idx="0"/>
            </p:cNvCxnSpPr>
            <p:nvPr/>
          </p:nvCxnSpPr>
          <p:spPr>
            <a:xfrm>
              <a:off x="7506684" y="4851938"/>
              <a:ext cx="108449" cy="498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114" idx="2"/>
              <a:endCxn id="183" idx="0"/>
            </p:cNvCxnSpPr>
            <p:nvPr/>
          </p:nvCxnSpPr>
          <p:spPr>
            <a:xfrm>
              <a:off x="7506684" y="4851938"/>
              <a:ext cx="394201" cy="498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14" idx="2"/>
              <a:endCxn id="182" idx="0"/>
            </p:cNvCxnSpPr>
            <p:nvPr/>
          </p:nvCxnSpPr>
          <p:spPr>
            <a:xfrm>
              <a:off x="7506684" y="4851938"/>
              <a:ext cx="679953" cy="498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14" idx="2"/>
              <a:endCxn id="181" idx="0"/>
            </p:cNvCxnSpPr>
            <p:nvPr/>
          </p:nvCxnSpPr>
          <p:spPr>
            <a:xfrm>
              <a:off x="7506684" y="4851938"/>
              <a:ext cx="965705" cy="498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2289959" y="2468509"/>
            <a:ext cx="465990" cy="421306"/>
            <a:chOff x="2289959" y="2305221"/>
            <a:chExt cx="465990" cy="421306"/>
          </a:xfrm>
        </p:grpSpPr>
        <p:sp>
          <p:nvSpPr>
            <p:cNvPr id="89" name="TextBox 36"/>
            <p:cNvSpPr txBox="1"/>
            <p:nvPr/>
          </p:nvSpPr>
          <p:spPr>
            <a:xfrm>
              <a:off x="2327321" y="230522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2289959" y="2583651"/>
              <a:ext cx="142876" cy="14287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8" name="椭圆 157"/>
          <p:cNvSpPr/>
          <p:nvPr/>
        </p:nvSpPr>
        <p:spPr>
          <a:xfrm>
            <a:off x="4214516" y="2918217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190342" y="4914410"/>
            <a:ext cx="1058351" cy="730928"/>
          </a:xfrm>
          <a:custGeom>
            <a:avLst/>
            <a:gdLst>
              <a:gd name="connsiteX0" fmla="*/ 0 w 1195754"/>
              <a:gd name="connsiteY0" fmla="*/ 363416 h 407611"/>
              <a:gd name="connsiteX1" fmla="*/ 879231 w 1195754"/>
              <a:gd name="connsiteY1" fmla="*/ 375139 h 407611"/>
              <a:gd name="connsiteX2" fmla="*/ 1195754 w 1195754"/>
              <a:gd name="connsiteY2" fmla="*/ 0 h 40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754" h="407611">
                <a:moveTo>
                  <a:pt x="0" y="363416"/>
                </a:moveTo>
                <a:cubicBezTo>
                  <a:pt x="339969" y="399562"/>
                  <a:pt x="679939" y="435708"/>
                  <a:pt x="879231" y="375139"/>
                </a:cubicBezTo>
                <a:cubicBezTo>
                  <a:pt x="1078523" y="314570"/>
                  <a:pt x="1137138" y="157285"/>
                  <a:pt x="1195754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7239449" y="4822580"/>
            <a:ext cx="1586899" cy="1054152"/>
            <a:chOff x="6992647" y="4851939"/>
            <a:chExt cx="1586899" cy="1054152"/>
          </a:xfrm>
        </p:grpSpPr>
        <p:sp>
          <p:nvSpPr>
            <p:cNvPr id="165" name="TextBox 129"/>
            <p:cNvSpPr txBox="1"/>
            <p:nvPr/>
          </p:nvSpPr>
          <p:spPr>
            <a:xfrm>
              <a:off x="7804418" y="550598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I</a:t>
              </a:r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7507976" y="5350394"/>
              <a:ext cx="214314" cy="214314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8365232" y="5350394"/>
              <a:ext cx="214314" cy="214314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8079480" y="5350394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7793728" y="5350394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70" name="直接连接符 169"/>
            <p:cNvCxnSpPr>
              <a:stCxn id="115" idx="2"/>
              <a:endCxn id="166" idx="0"/>
            </p:cNvCxnSpPr>
            <p:nvPr/>
          </p:nvCxnSpPr>
          <p:spPr>
            <a:xfrm>
              <a:off x="6992647" y="4851939"/>
              <a:ext cx="622486" cy="498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15" idx="2"/>
              <a:endCxn id="169" idx="0"/>
            </p:cNvCxnSpPr>
            <p:nvPr/>
          </p:nvCxnSpPr>
          <p:spPr>
            <a:xfrm>
              <a:off x="6992647" y="4851939"/>
              <a:ext cx="908238" cy="498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15" idx="2"/>
              <a:endCxn id="168" idx="0"/>
            </p:cNvCxnSpPr>
            <p:nvPr/>
          </p:nvCxnSpPr>
          <p:spPr>
            <a:xfrm>
              <a:off x="6992647" y="4851939"/>
              <a:ext cx="1193990" cy="498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15" idx="2"/>
              <a:endCxn id="167" idx="0"/>
            </p:cNvCxnSpPr>
            <p:nvPr/>
          </p:nvCxnSpPr>
          <p:spPr>
            <a:xfrm>
              <a:off x="6992647" y="4851939"/>
              <a:ext cx="1479742" cy="498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任意多边形 155"/>
          <p:cNvSpPr/>
          <p:nvPr/>
        </p:nvSpPr>
        <p:spPr>
          <a:xfrm>
            <a:off x="4216875" y="5603632"/>
            <a:ext cx="1066800" cy="773723"/>
          </a:xfrm>
          <a:custGeom>
            <a:avLst/>
            <a:gdLst>
              <a:gd name="connsiteX0" fmla="*/ 1066800 w 1066800"/>
              <a:gd name="connsiteY0" fmla="*/ 773723 h 773723"/>
              <a:gd name="connsiteX1" fmla="*/ 199292 w 1066800"/>
              <a:gd name="connsiteY1" fmla="*/ 480646 h 773723"/>
              <a:gd name="connsiteX2" fmla="*/ 0 w 1066800"/>
              <a:gd name="connsiteY2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773723">
                <a:moveTo>
                  <a:pt x="1066800" y="773723"/>
                </a:moveTo>
                <a:cubicBezTo>
                  <a:pt x="721946" y="691661"/>
                  <a:pt x="377092" y="609600"/>
                  <a:pt x="199292" y="480646"/>
                </a:cubicBezTo>
                <a:cubicBezTo>
                  <a:pt x="21492" y="351692"/>
                  <a:pt x="10746" y="175846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8" name="TextBox 129"/>
          <p:cNvSpPr txBox="1"/>
          <p:nvPr/>
        </p:nvSpPr>
        <p:spPr>
          <a:xfrm>
            <a:off x="4212369" y="55772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0" name="任意多边形 199"/>
          <p:cNvSpPr/>
          <p:nvPr/>
        </p:nvSpPr>
        <p:spPr>
          <a:xfrm>
            <a:off x="6445185" y="5597245"/>
            <a:ext cx="1362285" cy="889229"/>
          </a:xfrm>
          <a:custGeom>
            <a:avLst/>
            <a:gdLst>
              <a:gd name="connsiteX0" fmla="*/ 0 w 1195754"/>
              <a:gd name="connsiteY0" fmla="*/ 363416 h 407611"/>
              <a:gd name="connsiteX1" fmla="*/ 879231 w 1195754"/>
              <a:gd name="connsiteY1" fmla="*/ 375139 h 407611"/>
              <a:gd name="connsiteX2" fmla="*/ 1195754 w 1195754"/>
              <a:gd name="connsiteY2" fmla="*/ 0 h 40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754" h="407611">
                <a:moveTo>
                  <a:pt x="0" y="363416"/>
                </a:moveTo>
                <a:cubicBezTo>
                  <a:pt x="339969" y="399562"/>
                  <a:pt x="679939" y="435708"/>
                  <a:pt x="879231" y="375139"/>
                </a:cubicBezTo>
                <a:cubicBezTo>
                  <a:pt x="1078523" y="314570"/>
                  <a:pt x="1137138" y="157285"/>
                  <a:pt x="1195754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1" name="TextBox 129"/>
          <p:cNvSpPr txBox="1"/>
          <p:nvPr/>
        </p:nvSpPr>
        <p:spPr>
          <a:xfrm>
            <a:off x="7682288" y="550598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E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754778" y="5320255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3" name="TextBox 144"/>
          <p:cNvSpPr txBox="1"/>
          <p:nvPr/>
        </p:nvSpPr>
        <p:spPr>
          <a:xfrm>
            <a:off x="5670253" y="372984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>
          <a:xfrm>
            <a:off x="7870462" y="6356351"/>
            <a:ext cx="644888" cy="365125"/>
          </a:xfrm>
        </p:spPr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33</a:t>
            </a:fld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删除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结点操作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4787338" y="801394"/>
            <a:ext cx="4076740" cy="2826533"/>
            <a:chOff x="128107" y="3714752"/>
            <a:chExt cx="4658207" cy="3229683"/>
          </a:xfrm>
        </p:grpSpPr>
        <p:cxnSp>
          <p:nvCxnSpPr>
            <p:cNvPr id="191" name="直接连接符 190"/>
            <p:cNvCxnSpPr/>
            <p:nvPr/>
          </p:nvCxnSpPr>
          <p:spPr>
            <a:xfrm>
              <a:off x="611813" y="5541043"/>
              <a:ext cx="400052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2571736" y="3714755"/>
              <a:ext cx="12310" cy="31432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798486" y="561659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642910" y="454429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2500298" y="547299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2143108" y="5115800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2857488" y="4329982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286116" y="4972924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3286116" y="5758742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357686" y="4258544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429124" y="561586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135840" y="3932755"/>
              <a:ext cx="1603" cy="162335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71472" y="5313282"/>
              <a:ext cx="1987937" cy="125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584046" y="4756004"/>
              <a:ext cx="2130830" cy="1088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rot="5400000">
              <a:off x="2957525" y="4600607"/>
              <a:ext cx="1785950" cy="142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2643174" y="6500834"/>
              <a:ext cx="1857388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5400000">
              <a:off x="3392479" y="6218886"/>
              <a:ext cx="135732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27"/>
            <p:cNvSpPr txBox="1"/>
            <p:nvPr/>
          </p:nvSpPr>
          <p:spPr>
            <a:xfrm>
              <a:off x="500034" y="42140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K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18" name="TextBox 228"/>
            <p:cNvSpPr txBox="1"/>
            <p:nvPr/>
          </p:nvSpPr>
          <p:spPr>
            <a:xfrm>
              <a:off x="839019" y="48641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J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19" name="TextBox 229"/>
            <p:cNvSpPr txBox="1"/>
            <p:nvPr/>
          </p:nvSpPr>
          <p:spPr>
            <a:xfrm>
              <a:off x="872679" y="5682559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L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0" name="TextBox 230"/>
            <p:cNvSpPr txBox="1"/>
            <p:nvPr/>
          </p:nvSpPr>
          <p:spPr>
            <a:xfrm>
              <a:off x="700698" y="6184207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M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1" name="TextBox 231"/>
            <p:cNvSpPr txBox="1"/>
            <p:nvPr/>
          </p:nvSpPr>
          <p:spPr>
            <a:xfrm>
              <a:off x="4060668" y="64903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N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2" name="TextBox 232"/>
            <p:cNvSpPr txBox="1"/>
            <p:nvPr/>
          </p:nvSpPr>
          <p:spPr>
            <a:xfrm>
              <a:off x="4357686" y="567548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I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3" name="TextBox 233"/>
            <p:cNvSpPr txBox="1"/>
            <p:nvPr/>
          </p:nvSpPr>
          <p:spPr>
            <a:xfrm>
              <a:off x="4286248" y="432998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G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4" name="TextBox 234"/>
            <p:cNvSpPr txBox="1"/>
            <p:nvPr/>
          </p:nvSpPr>
          <p:spPr>
            <a:xfrm>
              <a:off x="2928926" y="418710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H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5" name="TextBox 235"/>
            <p:cNvSpPr txBox="1"/>
            <p:nvPr/>
          </p:nvSpPr>
          <p:spPr>
            <a:xfrm>
              <a:off x="1799466" y="4805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D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6" name="TextBox 236"/>
            <p:cNvSpPr txBox="1"/>
            <p:nvPr/>
          </p:nvSpPr>
          <p:spPr>
            <a:xfrm>
              <a:off x="3152484" y="504436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C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7" name="TextBox 237"/>
            <p:cNvSpPr txBox="1"/>
            <p:nvPr/>
          </p:nvSpPr>
          <p:spPr>
            <a:xfrm>
              <a:off x="2527192" y="517121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B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8" name="TextBox 238"/>
            <p:cNvSpPr txBox="1"/>
            <p:nvPr/>
          </p:nvSpPr>
          <p:spPr>
            <a:xfrm>
              <a:off x="2924723" y="56427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华文仿宋" pitchFamily="2" charset="-122"/>
                  <a:ea typeface="华文仿宋" pitchFamily="2" charset="-122"/>
                </a:rPr>
                <a:t>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713554" y="5541019"/>
              <a:ext cx="0" cy="131777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499057" y="6547203"/>
              <a:ext cx="1858365" cy="1664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椭圆 207"/>
            <p:cNvSpPr/>
            <p:nvPr/>
          </p:nvSpPr>
          <p:spPr>
            <a:xfrm>
              <a:off x="3781419" y="4682409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4000496" y="6429396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1062013" y="5249151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42910" y="6473122"/>
              <a:ext cx="142876" cy="14287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128107" y="3714752"/>
              <a:ext cx="0" cy="3229683"/>
            </a:xfrm>
            <a:prstGeom prst="line">
              <a:avLst/>
            </a:prstGeom>
            <a:ln w="539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1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04 -0.11459 " pathEditMode="relative" rAng="0" ptsTypes="AA">
                                      <p:cBhvr>
                                        <p:cTn id="19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99" grpId="3" animBg="1"/>
      <p:bldP spid="100" grpId="0" animBg="1"/>
      <p:bldP spid="100" grpId="1" animBg="1"/>
      <p:bldP spid="100" grpId="2" animBg="1"/>
      <p:bldP spid="100" grpId="3" animBg="1"/>
      <p:bldP spid="128" grpId="0"/>
      <p:bldP spid="134" grpId="0"/>
      <p:bldP spid="135" grpId="0" animBg="1"/>
      <p:bldP spid="136" grpId="0" animBg="1"/>
      <p:bldP spid="137" grpId="0" animBg="1"/>
      <p:bldP spid="145" grpId="0"/>
      <p:bldP spid="146" grpId="0"/>
      <p:bldP spid="147" grpId="0"/>
      <p:bldP spid="147" grpId="1"/>
      <p:bldP spid="149" grpId="0"/>
      <p:bldP spid="149" grpId="1"/>
      <p:bldP spid="177" grpId="0" animBg="1"/>
      <p:bldP spid="178" grpId="0" animBg="1"/>
      <p:bldP spid="178" grpId="1" animBg="1"/>
      <p:bldP spid="158" grpId="0" animBg="1"/>
      <p:bldP spid="37" grpId="0" animBg="1"/>
      <p:bldP spid="37" grpId="1" animBg="1"/>
      <p:bldP spid="156" grpId="0" animBg="1"/>
      <p:bldP spid="156" grpId="1" animBg="1"/>
      <p:bldP spid="188" grpId="0"/>
      <p:bldP spid="200" grpId="0" animBg="1"/>
      <p:bldP spid="200" grpId="1" animBg="1"/>
      <p:bldP spid="201" grpId="0"/>
      <p:bldP spid="202" grpId="0" animBg="1"/>
      <p:bldP spid="2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搜索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710" y="1129352"/>
            <a:ext cx="8072387" cy="9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点四叉树适合涉及近似搜索的应用。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典型的应用就是以一个数据点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为中心、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r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为半径的范围内寻找所有节点。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675903" y="2435213"/>
            <a:ext cx="3307816" cy="3052756"/>
            <a:chOff x="2776539" y="1951692"/>
            <a:chExt cx="3650095" cy="3379191"/>
          </a:xfrm>
        </p:grpSpPr>
        <p:sp>
          <p:nvSpPr>
            <p:cNvPr id="44" name="椭圆 43"/>
            <p:cNvSpPr/>
            <p:nvPr/>
          </p:nvSpPr>
          <p:spPr>
            <a:xfrm>
              <a:off x="3532987" y="2613755"/>
              <a:ext cx="2137199" cy="21371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2776539" y="2573347"/>
              <a:ext cx="3650095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776539" y="4769568"/>
              <a:ext cx="3650095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5687215" y="1951692"/>
              <a:ext cx="29007" cy="32317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3503980" y="1951692"/>
              <a:ext cx="29007" cy="32317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3063666" y="2115044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0" name="直接箭头连接符 49"/>
            <p:cNvCxnSpPr>
              <a:endCxn id="44" idx="6"/>
            </p:cNvCxnSpPr>
            <p:nvPr/>
          </p:nvCxnSpPr>
          <p:spPr>
            <a:xfrm>
              <a:off x="4572000" y="3682354"/>
              <a:ext cx="1098186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4394201" y="2115044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855528" y="2115044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855528" y="3465514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961881" y="3465514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61881" y="4922058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528157" y="4922058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7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94812" y="4922058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8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561994" y="2645600"/>
              <a:ext cx="431800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9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477567" y="4419653"/>
              <a:ext cx="587952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250878" y="4419653"/>
              <a:ext cx="465573" cy="7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12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272945" y="2659455"/>
              <a:ext cx="566447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61578" y="4050321"/>
              <a:ext cx="597334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13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264819" y="3321360"/>
              <a:ext cx="597334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518224" y="3614083"/>
              <a:ext cx="142876" cy="142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914505" y="3345179"/>
              <a:ext cx="597334" cy="4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r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7855"/>
              </p:ext>
            </p:extLst>
          </p:nvPr>
        </p:nvGraphicFramePr>
        <p:xfrm>
          <a:off x="730763" y="2284358"/>
          <a:ext cx="2678621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455"/>
                <a:gridCol w="1315166"/>
              </a:tblGrid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根结点位置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查询区域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SE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SE,SW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SW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4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SE,NE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SW,NW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6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NE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7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NE,NW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8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NW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9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All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but NE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10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All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but ne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11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All but SW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12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All but SE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13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ALL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65828" y="2630449"/>
            <a:ext cx="4322143" cy="2857520"/>
            <a:chOff x="2721898" y="2775678"/>
            <a:chExt cx="4322143" cy="2857520"/>
          </a:xfrm>
        </p:grpSpPr>
        <p:grpSp>
          <p:nvGrpSpPr>
            <p:cNvPr id="6" name="组合 5"/>
            <p:cNvGrpSpPr/>
            <p:nvPr/>
          </p:nvGrpSpPr>
          <p:grpSpPr>
            <a:xfrm>
              <a:off x="2721898" y="2775678"/>
              <a:ext cx="4322143" cy="2857520"/>
              <a:chOff x="928662" y="3572670"/>
              <a:chExt cx="4322143" cy="2857520"/>
            </a:xfrm>
          </p:grpSpPr>
          <p:cxnSp>
            <p:nvCxnSpPr>
              <p:cNvPr id="7" name="直接连接符 6"/>
              <p:cNvCxnSpPr/>
              <p:nvPr/>
            </p:nvCxnSpPr>
            <p:spPr>
              <a:xfrm rot="5400000">
                <a:off x="3201231" y="4643446"/>
                <a:ext cx="214314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428860" y="4353491"/>
                <a:ext cx="278608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428860" y="5116618"/>
                <a:ext cx="185738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2322497" y="5036355"/>
                <a:ext cx="135732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928662" y="4918366"/>
                <a:ext cx="150019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5400000">
                <a:off x="486587" y="4643446"/>
                <a:ext cx="214314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00100" y="5715016"/>
                <a:ext cx="4000528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1000100" y="5000636"/>
                <a:ext cx="285752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1071538" y="6072206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143372" y="6072206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42976" y="5143512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71538" y="4143380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29763" y="5050302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571736" y="4714884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286116" y="3929066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714744" y="4572008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714744" y="5357826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786314" y="3857628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857752" y="5214950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TextBox 58"/>
              <p:cNvSpPr txBox="1"/>
              <p:nvPr/>
            </p:nvSpPr>
            <p:spPr>
              <a:xfrm>
                <a:off x="928662" y="381308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K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TextBox 60"/>
              <p:cNvSpPr txBox="1"/>
              <p:nvPr/>
            </p:nvSpPr>
            <p:spPr>
              <a:xfrm>
                <a:off x="2428860" y="567209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TextBox 61"/>
              <p:cNvSpPr txBox="1"/>
              <p:nvPr/>
            </p:nvSpPr>
            <p:spPr>
              <a:xfrm>
                <a:off x="1616148" y="4844313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J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TextBox 62"/>
              <p:cNvSpPr txBox="1"/>
              <p:nvPr/>
            </p:nvSpPr>
            <p:spPr>
              <a:xfrm>
                <a:off x="928662" y="5214950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L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TextBox 63"/>
              <p:cNvSpPr txBox="1"/>
              <p:nvPr/>
            </p:nvSpPr>
            <p:spPr>
              <a:xfrm>
                <a:off x="1142976" y="5929330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M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TextBox 64"/>
              <p:cNvSpPr txBox="1"/>
              <p:nvPr/>
            </p:nvSpPr>
            <p:spPr>
              <a:xfrm>
                <a:off x="4327597" y="5964475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N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TextBox 65"/>
              <p:cNvSpPr txBox="1"/>
              <p:nvPr/>
            </p:nvSpPr>
            <p:spPr>
              <a:xfrm>
                <a:off x="4822177" y="5335237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I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TextBox 66"/>
              <p:cNvSpPr txBox="1"/>
              <p:nvPr/>
            </p:nvSpPr>
            <p:spPr>
              <a:xfrm>
                <a:off x="4714876" y="392906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G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67"/>
              <p:cNvSpPr txBox="1"/>
              <p:nvPr/>
            </p:nvSpPr>
            <p:spPr>
              <a:xfrm>
                <a:off x="3357554" y="3786190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H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68"/>
              <p:cNvSpPr txBox="1"/>
              <p:nvPr/>
            </p:nvSpPr>
            <p:spPr>
              <a:xfrm>
                <a:off x="2500298" y="4774499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69"/>
              <p:cNvSpPr txBox="1"/>
              <p:nvPr/>
            </p:nvSpPr>
            <p:spPr>
              <a:xfrm>
                <a:off x="3581112" y="464344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70"/>
              <p:cNvSpPr txBox="1"/>
              <p:nvPr/>
            </p:nvSpPr>
            <p:spPr>
              <a:xfrm>
                <a:off x="2955820" y="477029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71"/>
              <p:cNvSpPr txBox="1"/>
              <p:nvPr/>
            </p:nvSpPr>
            <p:spPr>
              <a:xfrm>
                <a:off x="3353351" y="524184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E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359146" y="5630131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477557" y="4835151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203924" y="4275370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69"/>
              <p:cNvSpPr txBox="1"/>
              <p:nvPr/>
            </p:nvSpPr>
            <p:spPr>
              <a:xfrm>
                <a:off x="4330792" y="4377396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F</a:t>
                </a:r>
                <a:endParaRPr lang="zh-CN" altLang="en-US" sz="2000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234614" y="2858758"/>
              <a:ext cx="1771438" cy="1640826"/>
              <a:chOff x="4234614" y="2858758"/>
              <a:chExt cx="1771438" cy="1640826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234614" y="2858758"/>
                <a:ext cx="1654592" cy="1640826"/>
                <a:chOff x="-82933" y="1218368"/>
                <a:chExt cx="1946937" cy="1930742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-82933" y="1218368"/>
                  <a:ext cx="1936788" cy="19307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  <a:alpha val="42000"/>
                  </a:schemeClr>
                </a:solidFill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868798" y="2209226"/>
                  <a:ext cx="995206" cy="1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椭圆 69"/>
                <p:cNvSpPr/>
                <p:nvPr/>
              </p:nvSpPr>
              <p:spPr>
                <a:xfrm>
                  <a:off x="820065" y="2147550"/>
                  <a:ext cx="129478" cy="12907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>
                <a:off x="4875969" y="3335660"/>
                <a:ext cx="541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464732" y="3357178"/>
                <a:ext cx="541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r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34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713963" y="246168"/>
            <a:ext cx="2002768" cy="1908708"/>
            <a:chOff x="2776539" y="1951692"/>
            <a:chExt cx="3650095" cy="3489562"/>
          </a:xfrm>
        </p:grpSpPr>
        <p:sp>
          <p:nvSpPr>
            <p:cNvPr id="2" name="椭圆 1"/>
            <p:cNvSpPr/>
            <p:nvPr/>
          </p:nvSpPr>
          <p:spPr>
            <a:xfrm>
              <a:off x="3532987" y="2613755"/>
              <a:ext cx="2137198" cy="21371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776539" y="2573347"/>
              <a:ext cx="3650095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776539" y="4769568"/>
              <a:ext cx="3650095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5687215" y="1951692"/>
              <a:ext cx="29007" cy="32317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503980" y="1951692"/>
              <a:ext cx="29007" cy="32317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30346" y="1981306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3" name="直接箭头连接符 12"/>
            <p:cNvCxnSpPr>
              <a:endCxn id="2" idx="6"/>
            </p:cNvCxnSpPr>
            <p:nvPr/>
          </p:nvCxnSpPr>
          <p:spPr>
            <a:xfrm>
              <a:off x="4572000" y="3682353"/>
              <a:ext cx="109818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260880" y="1981306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22206" y="1981306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66647" y="3465512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873000" y="3465512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850780" y="4766029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17056" y="4766029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7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83711" y="4766029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8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428673" y="2511861"/>
              <a:ext cx="431800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9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44246" y="4196752"/>
              <a:ext cx="981011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28675" y="4196754"/>
              <a:ext cx="1175757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12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72963" y="2503425"/>
              <a:ext cx="840284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340393" y="3806331"/>
              <a:ext cx="1031434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13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18224" y="3614083"/>
              <a:ext cx="142876" cy="142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914505" y="3345178"/>
              <a:ext cx="597334" cy="67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r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点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搜索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82153"/>
              </p:ext>
            </p:extLst>
          </p:nvPr>
        </p:nvGraphicFramePr>
        <p:xfrm>
          <a:off x="6825173" y="795742"/>
          <a:ext cx="203761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173"/>
                <a:gridCol w="1000441"/>
              </a:tblGrid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根位置</a:t>
                      </a:r>
                      <a:endParaRPr lang="zh-CN" altLang="en-US" sz="16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查询区域</a:t>
                      </a:r>
                      <a:endParaRPr lang="zh-CN" altLang="en-US" sz="16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sz="16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SE</a:t>
                      </a:r>
                      <a:endParaRPr lang="zh-CN" altLang="en-US" sz="16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135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4</a:t>
                      </a:r>
                      <a:endParaRPr lang="zh-CN" altLang="en-US" sz="16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SE,NE</a:t>
                      </a:r>
                      <a:endParaRPr lang="zh-CN" altLang="en-US" sz="1600" dirty="0"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64"/>
          <p:cNvSpPr txBox="1"/>
          <p:nvPr/>
        </p:nvSpPr>
        <p:spPr>
          <a:xfrm>
            <a:off x="584398" y="1217819"/>
            <a:ext cx="431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查询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(83,10)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周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围十个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距离的所有点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4472" y="2178364"/>
            <a:ext cx="3650941" cy="3471354"/>
            <a:chOff x="58780" y="1849465"/>
            <a:chExt cx="4607222" cy="4380597"/>
          </a:xfrm>
        </p:grpSpPr>
        <p:grpSp>
          <p:nvGrpSpPr>
            <p:cNvPr id="46" name="组合 45"/>
            <p:cNvGrpSpPr/>
            <p:nvPr/>
          </p:nvGrpSpPr>
          <p:grpSpPr>
            <a:xfrm>
              <a:off x="58780" y="1849465"/>
              <a:ext cx="4607222" cy="4380597"/>
              <a:chOff x="285720" y="2428868"/>
              <a:chExt cx="4329171" cy="4116223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14322" y="2786058"/>
                <a:ext cx="3571900" cy="3357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85720" y="6129354"/>
                <a:ext cx="785818" cy="40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(0,0)</a:t>
                </a:r>
                <a:endPara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TextBox 5"/>
              <p:cNvSpPr txBox="1"/>
              <p:nvPr/>
            </p:nvSpPr>
            <p:spPr>
              <a:xfrm>
                <a:off x="371446" y="2428868"/>
                <a:ext cx="928694" cy="40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(0,100)</a:t>
                </a:r>
                <a:endPara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3657594" y="6143644"/>
                <a:ext cx="928694" cy="40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(100,0)</a:t>
                </a:r>
                <a:endPara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TextBox 7"/>
              <p:cNvSpPr txBox="1"/>
              <p:nvPr/>
            </p:nvSpPr>
            <p:spPr>
              <a:xfrm>
                <a:off x="3157528" y="2428868"/>
                <a:ext cx="1225382" cy="437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</a:t>
                </a:r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100,100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)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71512" y="4643446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228702" y="5072074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443280" y="5286388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671882" y="5729304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300402" y="4143380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49977" y="4464851"/>
                <a:ext cx="335758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514322" y="4857758"/>
                <a:ext cx="35719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728768" y="3714754"/>
                <a:ext cx="23574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5400000">
                <a:off x="1621615" y="3821909"/>
                <a:ext cx="207170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1714482" y="5643578"/>
                <a:ext cx="23574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5400000">
                <a:off x="1785918" y="5500702"/>
                <a:ext cx="128588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23"/>
              <p:cNvSpPr txBox="1"/>
              <p:nvPr/>
            </p:nvSpPr>
            <p:spPr>
              <a:xfrm>
                <a:off x="614336" y="5129221"/>
                <a:ext cx="1071570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F(27,35)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TextBox 24"/>
              <p:cNvSpPr txBox="1"/>
              <p:nvPr/>
            </p:nvSpPr>
            <p:spPr>
              <a:xfrm>
                <a:off x="557182" y="4314834"/>
                <a:ext cx="1071570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E(5,45)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TextBox 25"/>
              <p:cNvSpPr txBox="1"/>
              <p:nvPr/>
            </p:nvSpPr>
            <p:spPr>
              <a:xfrm>
                <a:off x="2943213" y="4200527"/>
                <a:ext cx="1071570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D(82,65)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4" name="TextBox 26"/>
              <p:cNvSpPr txBox="1"/>
              <p:nvPr/>
            </p:nvSpPr>
            <p:spPr>
              <a:xfrm>
                <a:off x="2600308" y="3357564"/>
                <a:ext cx="1071570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C(62,77)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TextBox 27"/>
              <p:cNvSpPr txBox="1"/>
              <p:nvPr/>
            </p:nvSpPr>
            <p:spPr>
              <a:xfrm>
                <a:off x="2381208" y="5651317"/>
                <a:ext cx="1071570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B(52,10)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6" name="TextBox 28"/>
              <p:cNvSpPr txBox="1"/>
              <p:nvPr/>
            </p:nvSpPr>
            <p:spPr>
              <a:xfrm>
                <a:off x="3128155" y="4911065"/>
                <a:ext cx="1071570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G(85,15)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TextBox 29"/>
              <p:cNvSpPr txBox="1"/>
              <p:nvPr/>
            </p:nvSpPr>
            <p:spPr>
              <a:xfrm>
                <a:off x="3640817" y="5816917"/>
                <a:ext cx="974074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H(90,5)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657330" y="4786322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586024" y="3643314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TextBox 22"/>
              <p:cNvSpPr txBox="1"/>
              <p:nvPr/>
            </p:nvSpPr>
            <p:spPr>
              <a:xfrm>
                <a:off x="1671614" y="4486282"/>
                <a:ext cx="1071570" cy="36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A(35,42)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371710" y="5572140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2" name="椭圆 81"/>
            <p:cNvSpPr/>
            <p:nvPr/>
          </p:nvSpPr>
          <p:spPr>
            <a:xfrm>
              <a:off x="2919065" y="4768099"/>
              <a:ext cx="1035574" cy="10323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811526" y="2851095"/>
            <a:ext cx="3619769" cy="2251261"/>
            <a:chOff x="4643438" y="3100384"/>
            <a:chExt cx="4386294" cy="2727990"/>
          </a:xfrm>
        </p:grpSpPr>
        <p:sp>
          <p:nvSpPr>
            <p:cNvPr id="84" name="椭圆 83"/>
            <p:cNvSpPr/>
            <p:nvPr/>
          </p:nvSpPr>
          <p:spPr>
            <a:xfrm>
              <a:off x="6286512" y="3429000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643438" y="4286256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057782" y="5214950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643570" y="4286256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072462" y="4286256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858016" y="4286256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243650" y="5229238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853387" y="5179231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729688" y="5164943"/>
              <a:ext cx="214314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457834" y="5214950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857886" y="5214950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7386660" y="5193519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291538" y="5179231"/>
              <a:ext cx="21431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>
              <a:stCxn id="84" idx="4"/>
              <a:endCxn id="85" idx="0"/>
            </p:cNvCxnSpPr>
            <p:nvPr/>
          </p:nvCxnSpPr>
          <p:spPr>
            <a:xfrm rot="5400000">
              <a:off x="5250661" y="3143248"/>
              <a:ext cx="642942" cy="1643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4" idx="4"/>
              <a:endCxn id="87" idx="0"/>
            </p:cNvCxnSpPr>
            <p:nvPr/>
          </p:nvCxnSpPr>
          <p:spPr>
            <a:xfrm rot="5400000">
              <a:off x="5750727" y="3643314"/>
              <a:ext cx="642942" cy="6429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84" idx="4"/>
              <a:endCxn id="89" idx="0"/>
            </p:cNvCxnSpPr>
            <p:nvPr/>
          </p:nvCxnSpPr>
          <p:spPr>
            <a:xfrm rot="16200000" flipH="1">
              <a:off x="6357950" y="3679033"/>
              <a:ext cx="642942" cy="57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84" idx="4"/>
              <a:endCxn id="88" idx="0"/>
            </p:cNvCxnSpPr>
            <p:nvPr/>
          </p:nvCxnSpPr>
          <p:spPr>
            <a:xfrm rot="16200000" flipH="1">
              <a:off x="6965173" y="3071810"/>
              <a:ext cx="642942" cy="1785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87" idx="4"/>
              <a:endCxn id="93" idx="0"/>
            </p:cNvCxnSpPr>
            <p:nvPr/>
          </p:nvCxnSpPr>
          <p:spPr>
            <a:xfrm rot="5400000">
              <a:off x="5300669" y="4764892"/>
              <a:ext cx="714380" cy="185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87" idx="4"/>
              <a:endCxn id="94" idx="0"/>
            </p:cNvCxnSpPr>
            <p:nvPr/>
          </p:nvCxnSpPr>
          <p:spPr>
            <a:xfrm rot="16200000" flipH="1">
              <a:off x="5500695" y="4750602"/>
              <a:ext cx="714380" cy="2143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87" idx="4"/>
              <a:endCxn id="90" idx="0"/>
            </p:cNvCxnSpPr>
            <p:nvPr/>
          </p:nvCxnSpPr>
          <p:spPr>
            <a:xfrm rot="16200000" flipH="1">
              <a:off x="5686433" y="4564864"/>
              <a:ext cx="728668" cy="60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7" idx="4"/>
              <a:endCxn id="86" idx="0"/>
            </p:cNvCxnSpPr>
            <p:nvPr/>
          </p:nvCxnSpPr>
          <p:spPr>
            <a:xfrm rot="5400000">
              <a:off x="5100643" y="4564866"/>
              <a:ext cx="714380" cy="585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88" idx="4"/>
              <a:endCxn id="95" idx="0"/>
            </p:cNvCxnSpPr>
            <p:nvPr/>
          </p:nvCxnSpPr>
          <p:spPr>
            <a:xfrm rot="5400000">
              <a:off x="7490244" y="4504143"/>
              <a:ext cx="692949" cy="685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88" idx="4"/>
              <a:endCxn id="91" idx="0"/>
            </p:cNvCxnSpPr>
            <p:nvPr/>
          </p:nvCxnSpPr>
          <p:spPr>
            <a:xfrm rot="5400000">
              <a:off x="7730752" y="4730363"/>
              <a:ext cx="678661" cy="219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88" idx="4"/>
              <a:endCxn id="96" idx="0"/>
            </p:cNvCxnSpPr>
            <p:nvPr/>
          </p:nvCxnSpPr>
          <p:spPr>
            <a:xfrm rot="16200000" flipH="1">
              <a:off x="7949827" y="4730362"/>
              <a:ext cx="678661" cy="219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88" idx="4"/>
              <a:endCxn id="92" idx="0"/>
            </p:cNvCxnSpPr>
            <p:nvPr/>
          </p:nvCxnSpPr>
          <p:spPr>
            <a:xfrm rot="16200000" flipH="1">
              <a:off x="8176046" y="4504143"/>
              <a:ext cx="664373" cy="657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56"/>
            <p:cNvSpPr txBox="1"/>
            <p:nvPr/>
          </p:nvSpPr>
          <p:spPr>
            <a:xfrm>
              <a:off x="6229363" y="3100384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0" name="TextBox 57"/>
            <p:cNvSpPr txBox="1"/>
            <p:nvPr/>
          </p:nvSpPr>
          <p:spPr>
            <a:xfrm>
              <a:off x="8243912" y="4171956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1" name="TextBox 58"/>
            <p:cNvSpPr txBox="1"/>
            <p:nvPr/>
          </p:nvSpPr>
          <p:spPr>
            <a:xfrm>
              <a:off x="5800733" y="4186244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2" name="TextBox 59"/>
            <p:cNvSpPr txBox="1"/>
            <p:nvPr/>
          </p:nvSpPr>
          <p:spPr>
            <a:xfrm>
              <a:off x="6386524" y="5143512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3" name="TextBox 60"/>
            <p:cNvSpPr txBox="1"/>
            <p:nvPr/>
          </p:nvSpPr>
          <p:spPr>
            <a:xfrm>
              <a:off x="4814886" y="4186242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4" name="TextBox 61"/>
            <p:cNvSpPr txBox="1"/>
            <p:nvPr/>
          </p:nvSpPr>
          <p:spPr>
            <a:xfrm>
              <a:off x="7029464" y="4186240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5" name="TextBox 62"/>
            <p:cNvSpPr txBox="1"/>
            <p:nvPr/>
          </p:nvSpPr>
          <p:spPr>
            <a:xfrm>
              <a:off x="7815284" y="5343536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6" name="TextBox 63"/>
            <p:cNvSpPr txBox="1"/>
            <p:nvPr/>
          </p:nvSpPr>
          <p:spPr>
            <a:xfrm>
              <a:off x="8672542" y="5300674"/>
              <a:ext cx="357190" cy="48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L 形 4"/>
          <p:cNvSpPr/>
          <p:nvPr/>
        </p:nvSpPr>
        <p:spPr>
          <a:xfrm rot="5400000">
            <a:off x="1084103" y="2402894"/>
            <a:ext cx="2789366" cy="2976163"/>
          </a:xfrm>
          <a:prstGeom prst="corner">
            <a:avLst>
              <a:gd name="adj1" fmla="val 35203"/>
              <a:gd name="adj2" fmla="val 60927"/>
            </a:avLst>
          </a:prstGeom>
          <a:solidFill>
            <a:srgbClr val="E7E6E6">
              <a:alpha val="92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709" y="4248150"/>
            <a:ext cx="542254" cy="1061120"/>
          </a:xfrm>
          <a:prstGeom prst="rect">
            <a:avLst/>
          </a:prstGeom>
          <a:solidFill>
            <a:srgbClr val="E7E6E6">
              <a:alpha val="88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931199" y="4166487"/>
            <a:ext cx="120492" cy="12049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6703437" y="3506980"/>
            <a:ext cx="2243883" cy="1525455"/>
          </a:xfrm>
          <a:prstGeom prst="triangl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52219" y="4301361"/>
            <a:ext cx="573159" cy="888150"/>
          </a:xfrm>
          <a:prstGeom prst="ellips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8036559" y="4276687"/>
            <a:ext cx="573159" cy="888150"/>
          </a:xfrm>
          <a:prstGeom prst="ellips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35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3388452" y="4835721"/>
            <a:ext cx="120492" cy="12049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7" grpId="0" animBg="1"/>
      <p:bldP spid="10" grpId="0" animBg="1"/>
      <p:bldP spid="12" grpId="0" animBg="1"/>
      <p:bldP spid="118" grpId="0" animBg="1"/>
      <p:bldP spid="1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MX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性质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50809" y="1507583"/>
            <a:ext cx="4312873" cy="184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数据点信息存储在叶子节点中</a:t>
            </a:r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叶子结点对应区域大小为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*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数据点和正方形的左下角相关联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57725" y="1837783"/>
            <a:ext cx="113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12.5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863682" y="1844309"/>
            <a:ext cx="3848589" cy="3687883"/>
            <a:chOff x="5016646" y="1517827"/>
            <a:chExt cx="3848589" cy="3687883"/>
          </a:xfrm>
        </p:grpSpPr>
        <p:sp>
          <p:nvSpPr>
            <p:cNvPr id="34" name="TextBox 43"/>
            <p:cNvSpPr txBox="1"/>
            <p:nvPr/>
          </p:nvSpPr>
          <p:spPr>
            <a:xfrm>
              <a:off x="5016646" y="483384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(0,0)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8150855" y="483637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(8,0)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5032664" y="1517827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(0,8)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46"/>
            <p:cNvSpPr txBox="1"/>
            <p:nvPr/>
          </p:nvSpPr>
          <p:spPr>
            <a:xfrm>
              <a:off x="8072462" y="1517827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(8,8)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90540" y="2201499"/>
            <a:ext cx="3500462" cy="3001190"/>
            <a:chOff x="4990540" y="2201499"/>
            <a:chExt cx="3500462" cy="3001190"/>
          </a:xfrm>
        </p:grpSpPr>
        <p:cxnSp>
          <p:nvCxnSpPr>
            <p:cNvPr id="8" name="直接连接符 7"/>
            <p:cNvCxnSpPr>
              <a:stCxn id="6" idx="0"/>
              <a:endCxn id="6" idx="2"/>
            </p:cNvCxnSpPr>
            <p:nvPr/>
          </p:nvCxnSpPr>
          <p:spPr>
            <a:xfrm rot="16200000" flipH="1">
              <a:off x="5240573" y="3701697"/>
              <a:ext cx="300039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4990540" y="2201499"/>
              <a:ext cx="3500462" cy="3000396"/>
              <a:chOff x="4990540" y="2201499"/>
              <a:chExt cx="3500462" cy="3000396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4990540" y="2201499"/>
                <a:ext cx="3500462" cy="3000396"/>
                <a:chOff x="4990540" y="2201499"/>
                <a:chExt cx="3500462" cy="3000396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5889362" y="3709824"/>
                  <a:ext cx="450272" cy="33577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990540" y="2201499"/>
                  <a:ext cx="3500462" cy="30003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" name="直接连接符 6"/>
                <p:cNvCxnSpPr>
                  <a:stCxn id="6" idx="1"/>
                  <a:endCxn id="6" idx="3"/>
                </p:cNvCxnSpPr>
                <p:nvPr/>
              </p:nvCxnSpPr>
              <p:spPr>
                <a:xfrm rot="10800000" flipH="1">
                  <a:off x="4990540" y="3701697"/>
                  <a:ext cx="3500462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rot="5400000">
                  <a:off x="5140056" y="4451002"/>
                  <a:ext cx="150019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5018245" y="4416077"/>
                  <a:ext cx="17166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连接符 19"/>
              <p:cNvCxnSpPr/>
              <p:nvPr/>
            </p:nvCxnSpPr>
            <p:spPr>
              <a:xfrm flipV="1">
                <a:off x="5879536" y="4046393"/>
                <a:ext cx="855389" cy="138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>
                <a:off x="5989303" y="4058093"/>
                <a:ext cx="71438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椭圆 28"/>
          <p:cNvSpPr/>
          <p:nvPr/>
        </p:nvSpPr>
        <p:spPr>
          <a:xfrm>
            <a:off x="5816768" y="3987449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89036" y="5319803"/>
            <a:ext cx="2308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*2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MX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空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间分布图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TextBox 47"/>
          <p:cNvSpPr txBox="1"/>
          <p:nvPr/>
        </p:nvSpPr>
        <p:spPr>
          <a:xfrm>
            <a:off x="5876585" y="40765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A(35,42)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36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9" grpId="0" animBg="1"/>
      <p:bldP spid="54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MX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构建过程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218864" y="2273029"/>
            <a:ext cx="3848589" cy="4185649"/>
            <a:chOff x="5028782" y="2464035"/>
            <a:chExt cx="3848589" cy="4185649"/>
          </a:xfrm>
        </p:grpSpPr>
        <p:sp>
          <p:nvSpPr>
            <p:cNvPr id="7" name="文本框 6"/>
            <p:cNvSpPr txBox="1"/>
            <p:nvPr/>
          </p:nvSpPr>
          <p:spPr>
            <a:xfrm>
              <a:off x="6355851" y="2464486"/>
              <a:ext cx="113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：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12.5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028782" y="2464035"/>
              <a:ext cx="3848589" cy="3687883"/>
              <a:chOff x="5016646" y="1517827"/>
              <a:chExt cx="3848589" cy="3687883"/>
            </a:xfrm>
          </p:grpSpPr>
          <p:sp>
            <p:nvSpPr>
              <p:cNvPr id="9" name="TextBox 43"/>
              <p:cNvSpPr txBox="1"/>
              <p:nvPr/>
            </p:nvSpPr>
            <p:spPr>
              <a:xfrm>
                <a:off x="5016646" y="4833848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(0,0)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TextBox 44"/>
              <p:cNvSpPr txBox="1"/>
              <p:nvPr/>
            </p:nvSpPr>
            <p:spPr>
              <a:xfrm>
                <a:off x="8150855" y="4836378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(8,0)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TextBox 45"/>
              <p:cNvSpPr txBox="1"/>
              <p:nvPr/>
            </p:nvSpPr>
            <p:spPr>
              <a:xfrm>
                <a:off x="5032664" y="1517827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(0,8)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TextBox 46"/>
              <p:cNvSpPr txBox="1"/>
              <p:nvPr/>
            </p:nvSpPr>
            <p:spPr>
              <a:xfrm>
                <a:off x="8072462" y="1517827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rPr>
                  <a:t>(8,8)</a:t>
                </a:r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5155640" y="2821225"/>
              <a:ext cx="3500462" cy="3000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854136" y="5941798"/>
              <a:ext cx="2308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2</a:t>
              </a:r>
              <a:r>
                <a:rPr lang="en-US" altLang="zh-CN" sz="2000" baseline="30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3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*2</a:t>
              </a:r>
              <a:r>
                <a:rPr lang="en-US" altLang="zh-CN" sz="2000" baseline="30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3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的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MX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四叉树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空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间分布图</a:t>
              </a: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40373" y="129338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查找的过程中动态的生成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5208646" y="775699"/>
            <a:ext cx="3526563" cy="369332"/>
            <a:chOff x="4725308" y="140741"/>
            <a:chExt cx="3526563" cy="369332"/>
          </a:xfrm>
        </p:grpSpPr>
        <p:sp>
          <p:nvSpPr>
            <p:cNvPr id="2" name="矩形 1"/>
            <p:cNvSpPr/>
            <p:nvPr/>
          </p:nvSpPr>
          <p:spPr>
            <a:xfrm>
              <a:off x="4725308" y="140741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A(35,42</a:t>
              </a:r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848923" y="140741"/>
              <a:ext cx="1402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A(2.8,3.36),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6013775" y="321192"/>
              <a:ext cx="76594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5208646" y="1287024"/>
            <a:ext cx="3469083" cy="369332"/>
            <a:chOff x="4725308" y="721763"/>
            <a:chExt cx="3469083" cy="369332"/>
          </a:xfrm>
        </p:grpSpPr>
        <p:sp>
          <p:nvSpPr>
            <p:cNvPr id="30" name="矩形 29"/>
            <p:cNvSpPr/>
            <p:nvPr/>
          </p:nvSpPr>
          <p:spPr>
            <a:xfrm>
              <a:off x="4725308" y="721763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B(52,10)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55563" y="721763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B(4.16,0.8)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013775" y="888568"/>
              <a:ext cx="76594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214264" y="1783190"/>
            <a:ext cx="3590683" cy="369332"/>
            <a:chOff x="4725308" y="1331407"/>
            <a:chExt cx="3590683" cy="369332"/>
          </a:xfrm>
        </p:grpSpPr>
        <p:sp>
          <p:nvSpPr>
            <p:cNvPr id="32" name="矩形 31"/>
            <p:cNvSpPr/>
            <p:nvPr/>
          </p:nvSpPr>
          <p:spPr>
            <a:xfrm>
              <a:off x="4725308" y="1331407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C(62,77)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48923" y="1331407"/>
              <a:ext cx="1467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C(4.96,6.16)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5999300" y="1516073"/>
              <a:ext cx="76594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连接符 66"/>
          <p:cNvCxnSpPr>
            <a:stCxn id="20" idx="1"/>
            <a:endCxn id="20" idx="3"/>
          </p:cNvCxnSpPr>
          <p:nvPr/>
        </p:nvCxnSpPr>
        <p:spPr>
          <a:xfrm>
            <a:off x="5345722" y="4130417"/>
            <a:ext cx="3500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235054" y="4509501"/>
            <a:ext cx="865834" cy="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0" idx="0"/>
            <a:endCxn id="20" idx="2"/>
          </p:cNvCxnSpPr>
          <p:nvPr/>
        </p:nvCxnSpPr>
        <p:spPr>
          <a:xfrm>
            <a:off x="7095953" y="2630219"/>
            <a:ext cx="0" cy="3000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>
            <a:off x="5485749" y="4879722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5345722" y="4876800"/>
            <a:ext cx="1750403" cy="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6672263" y="4117975"/>
            <a:ext cx="1587" cy="766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6223427" y="4126702"/>
            <a:ext cx="450272" cy="381753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05402" y="4503247"/>
            <a:ext cx="2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7095781" y="4873494"/>
            <a:ext cx="1750403" cy="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>
            <a:off x="7247114" y="4869951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109802" y="5260440"/>
            <a:ext cx="886617" cy="2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7547011" y="4868914"/>
            <a:ext cx="1587" cy="766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7098076" y="5260440"/>
            <a:ext cx="452074" cy="361945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021198" y="555759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757395" y="5294647"/>
            <a:ext cx="2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095781" y="3400023"/>
            <a:ext cx="1750403" cy="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7247114" y="3390130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109802" y="3031475"/>
            <a:ext cx="886617" cy="2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7547011" y="2639949"/>
            <a:ext cx="1587" cy="766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7098076" y="3034447"/>
            <a:ext cx="450272" cy="361945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008622" y="3333571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655895" y="3348053"/>
            <a:ext cx="36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8004175" y="3762375"/>
            <a:ext cx="852641" cy="3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8407400" y="3390900"/>
            <a:ext cx="9" cy="747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7991865" y="3408320"/>
            <a:ext cx="423472" cy="361945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920730" y="367484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637879" y="3404758"/>
            <a:ext cx="2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5362443" y="4511391"/>
            <a:ext cx="865834" cy="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5799652" y="4119865"/>
            <a:ext cx="1587" cy="766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341651" y="4133724"/>
            <a:ext cx="450272" cy="381753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317036" y="4462670"/>
            <a:ext cx="2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273622" y="443388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6220923" y="4508065"/>
            <a:ext cx="450272" cy="381753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161352" y="443394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905402" y="4863176"/>
            <a:ext cx="2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F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161352" y="4793869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7973366" y="5264113"/>
            <a:ext cx="886617" cy="2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8410575" y="4872587"/>
            <a:ext cx="1587" cy="766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991865" y="4881823"/>
            <a:ext cx="412360" cy="378358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926095" y="5186883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662292" y="4923938"/>
            <a:ext cx="2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G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8413396" y="5269706"/>
            <a:ext cx="432788" cy="350457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335962" y="554679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72159" y="5283853"/>
            <a:ext cx="2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H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351" name="组合 350"/>
          <p:cNvGrpSpPr/>
          <p:nvPr/>
        </p:nvGrpSpPr>
        <p:grpSpPr>
          <a:xfrm>
            <a:off x="1844920" y="4321333"/>
            <a:ext cx="791863" cy="915963"/>
            <a:chOff x="1844920" y="4321333"/>
            <a:chExt cx="791863" cy="915963"/>
          </a:xfrm>
        </p:grpSpPr>
        <p:sp>
          <p:nvSpPr>
            <p:cNvPr id="179" name="矩形 178"/>
            <p:cNvSpPr/>
            <p:nvPr/>
          </p:nvSpPr>
          <p:spPr>
            <a:xfrm>
              <a:off x="2124401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938080" y="4711510"/>
              <a:ext cx="139741" cy="1397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497042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310722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36" name="直接连接符 235"/>
            <p:cNvCxnSpPr>
              <a:stCxn id="203" idx="4"/>
              <a:endCxn id="180" idx="0"/>
            </p:cNvCxnSpPr>
            <p:nvPr/>
          </p:nvCxnSpPr>
          <p:spPr>
            <a:xfrm flipH="1">
              <a:off x="2007951" y="4321333"/>
              <a:ext cx="267910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03" idx="4"/>
              <a:endCxn id="179" idx="0"/>
            </p:cNvCxnSpPr>
            <p:nvPr/>
          </p:nvCxnSpPr>
          <p:spPr>
            <a:xfrm flipH="1">
              <a:off x="2194272" y="4321333"/>
              <a:ext cx="81589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03" idx="4"/>
              <a:endCxn id="182" idx="0"/>
            </p:cNvCxnSpPr>
            <p:nvPr/>
          </p:nvCxnSpPr>
          <p:spPr>
            <a:xfrm>
              <a:off x="2275861" y="4321333"/>
              <a:ext cx="104732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03" idx="4"/>
              <a:endCxn id="181" idx="0"/>
            </p:cNvCxnSpPr>
            <p:nvPr/>
          </p:nvCxnSpPr>
          <p:spPr>
            <a:xfrm>
              <a:off x="2275861" y="4321333"/>
              <a:ext cx="291052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文本框 333"/>
            <p:cNvSpPr txBox="1"/>
            <p:nvPr/>
          </p:nvSpPr>
          <p:spPr>
            <a:xfrm>
              <a:off x="1844920" y="4867964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3455808" y="3554261"/>
            <a:ext cx="1117925" cy="1685816"/>
            <a:chOff x="3455808" y="3554261"/>
            <a:chExt cx="1117925" cy="1685816"/>
          </a:xfrm>
        </p:grpSpPr>
        <p:grpSp>
          <p:nvGrpSpPr>
            <p:cNvPr id="337" name="组合 336"/>
            <p:cNvGrpSpPr/>
            <p:nvPr/>
          </p:nvGrpSpPr>
          <p:grpSpPr>
            <a:xfrm>
              <a:off x="3455808" y="3554261"/>
              <a:ext cx="1117925" cy="1296990"/>
              <a:chOff x="3455808" y="3554261"/>
              <a:chExt cx="1117925" cy="1296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3740328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3554007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4112970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3926649" y="4711510"/>
                <a:ext cx="139741" cy="1397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387412" y="4135012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3455808" y="4158732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3673913" y="4158732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875029" y="4135012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32" name="直接连接符 231"/>
              <p:cNvCxnSpPr>
                <a:stCxn id="195" idx="4"/>
                <a:endCxn id="207" idx="0"/>
              </p:cNvCxnSpPr>
              <p:nvPr/>
            </p:nvCxnSpPr>
            <p:spPr>
              <a:xfrm flipH="1">
                <a:off x="3525679" y="3554261"/>
                <a:ext cx="291126" cy="6044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>
                <a:stCxn id="195" idx="4"/>
                <a:endCxn id="208" idx="0"/>
              </p:cNvCxnSpPr>
              <p:nvPr/>
            </p:nvCxnSpPr>
            <p:spPr>
              <a:xfrm flipH="1">
                <a:off x="3743784" y="3554261"/>
                <a:ext cx="73021" cy="6044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>
                <a:stCxn id="195" idx="4"/>
                <a:endCxn id="209" idx="0"/>
              </p:cNvCxnSpPr>
              <p:nvPr/>
            </p:nvCxnSpPr>
            <p:spPr>
              <a:xfrm>
                <a:off x="3816805" y="3554261"/>
                <a:ext cx="151385" cy="5807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>
                <a:stCxn id="195" idx="4"/>
                <a:endCxn id="204" idx="0"/>
              </p:cNvCxnSpPr>
              <p:nvPr/>
            </p:nvCxnSpPr>
            <p:spPr>
              <a:xfrm>
                <a:off x="3816805" y="3554261"/>
                <a:ext cx="663768" cy="5807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>
                <a:stCxn id="209" idx="4"/>
                <a:endCxn id="188" idx="0"/>
              </p:cNvCxnSpPr>
              <p:nvPr/>
            </p:nvCxnSpPr>
            <p:spPr>
              <a:xfrm flipH="1">
                <a:off x="3623878" y="4321333"/>
                <a:ext cx="344312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>
                <a:stCxn id="209" idx="4"/>
                <a:endCxn id="187" idx="0"/>
              </p:cNvCxnSpPr>
              <p:nvPr/>
            </p:nvCxnSpPr>
            <p:spPr>
              <a:xfrm flipH="1">
                <a:off x="3810199" y="4321333"/>
                <a:ext cx="157991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>
                <a:stCxn id="209" idx="4"/>
                <a:endCxn id="190" idx="0"/>
              </p:cNvCxnSpPr>
              <p:nvPr/>
            </p:nvCxnSpPr>
            <p:spPr>
              <a:xfrm>
                <a:off x="3968190" y="4321333"/>
                <a:ext cx="28330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>
                <a:stCxn id="209" idx="4"/>
                <a:endCxn id="189" idx="0"/>
              </p:cNvCxnSpPr>
              <p:nvPr/>
            </p:nvCxnSpPr>
            <p:spPr>
              <a:xfrm>
                <a:off x="3968190" y="4321333"/>
                <a:ext cx="214651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文本框 337"/>
            <p:cNvSpPr txBox="1"/>
            <p:nvPr/>
          </p:nvSpPr>
          <p:spPr>
            <a:xfrm>
              <a:off x="3845346" y="4870745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343250" y="3554261"/>
            <a:ext cx="1239947" cy="1686870"/>
            <a:chOff x="343250" y="3554261"/>
            <a:chExt cx="1239947" cy="1686870"/>
          </a:xfrm>
        </p:grpSpPr>
        <p:grpSp>
          <p:nvGrpSpPr>
            <p:cNvPr id="341" name="组合 340"/>
            <p:cNvGrpSpPr/>
            <p:nvPr/>
          </p:nvGrpSpPr>
          <p:grpSpPr>
            <a:xfrm>
              <a:off x="343250" y="3554261"/>
              <a:ext cx="1239947" cy="1296990"/>
              <a:chOff x="343250" y="3554261"/>
              <a:chExt cx="1239947" cy="129699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29571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43250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902212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715892" y="4711510"/>
                <a:ext cx="139741" cy="1397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1396876" y="4135012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855450" y="4158732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134931" y="4158732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576151" y="4135012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16" name="直接连接符 215"/>
              <p:cNvCxnSpPr>
                <a:stCxn id="196" idx="4"/>
                <a:endCxn id="202" idx="0"/>
              </p:cNvCxnSpPr>
              <p:nvPr/>
            </p:nvCxnSpPr>
            <p:spPr>
              <a:xfrm flipH="1">
                <a:off x="669312" y="3554261"/>
                <a:ext cx="837911" cy="5807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>
                <a:stCxn id="196" idx="4"/>
                <a:endCxn id="200" idx="0"/>
              </p:cNvCxnSpPr>
              <p:nvPr/>
            </p:nvCxnSpPr>
            <p:spPr>
              <a:xfrm flipH="1">
                <a:off x="925321" y="3554261"/>
                <a:ext cx="581902" cy="6044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>
                <a:stCxn id="196" idx="4"/>
                <a:endCxn id="201" idx="0"/>
              </p:cNvCxnSpPr>
              <p:nvPr/>
            </p:nvCxnSpPr>
            <p:spPr>
              <a:xfrm flipH="1">
                <a:off x="1204802" y="3554261"/>
                <a:ext cx="302421" cy="6044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>
                <a:stCxn id="196" idx="4"/>
                <a:endCxn id="199" idx="0"/>
              </p:cNvCxnSpPr>
              <p:nvPr/>
            </p:nvCxnSpPr>
            <p:spPr>
              <a:xfrm flipH="1">
                <a:off x="1490037" y="3554261"/>
                <a:ext cx="17186" cy="5807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>
                <a:stCxn id="202" idx="4"/>
                <a:endCxn id="171" idx="0"/>
              </p:cNvCxnSpPr>
              <p:nvPr/>
            </p:nvCxnSpPr>
            <p:spPr>
              <a:xfrm flipH="1">
                <a:off x="413121" y="4321333"/>
                <a:ext cx="256191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>
                <a:stCxn id="202" idx="4"/>
                <a:endCxn id="170" idx="0"/>
              </p:cNvCxnSpPr>
              <p:nvPr/>
            </p:nvCxnSpPr>
            <p:spPr>
              <a:xfrm flipH="1">
                <a:off x="599442" y="4321333"/>
                <a:ext cx="69870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>
                <a:stCxn id="202" idx="4"/>
                <a:endCxn id="173" idx="0"/>
              </p:cNvCxnSpPr>
              <p:nvPr/>
            </p:nvCxnSpPr>
            <p:spPr>
              <a:xfrm>
                <a:off x="669312" y="4321333"/>
                <a:ext cx="116451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>
                <a:stCxn id="202" idx="4"/>
                <a:endCxn id="172" idx="0"/>
              </p:cNvCxnSpPr>
              <p:nvPr/>
            </p:nvCxnSpPr>
            <p:spPr>
              <a:xfrm>
                <a:off x="669312" y="4321333"/>
                <a:ext cx="302771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628334" y="4871799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C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980398" y="4321333"/>
            <a:ext cx="809010" cy="920647"/>
            <a:chOff x="980398" y="4321333"/>
            <a:chExt cx="809010" cy="920647"/>
          </a:xfrm>
        </p:grpSpPr>
        <p:sp>
          <p:nvSpPr>
            <p:cNvPr id="175" name="矩形 174"/>
            <p:cNvSpPr/>
            <p:nvPr/>
          </p:nvSpPr>
          <p:spPr>
            <a:xfrm>
              <a:off x="1277025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90704" y="4711510"/>
              <a:ext cx="139741" cy="1397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649667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463346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24" name="直接连接符 223"/>
            <p:cNvCxnSpPr>
              <a:stCxn id="199" idx="4"/>
              <a:endCxn id="176" idx="0"/>
            </p:cNvCxnSpPr>
            <p:nvPr/>
          </p:nvCxnSpPr>
          <p:spPr>
            <a:xfrm flipH="1">
              <a:off x="1160575" y="4321333"/>
              <a:ext cx="329462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199" idx="4"/>
              <a:endCxn id="175" idx="0"/>
            </p:cNvCxnSpPr>
            <p:nvPr/>
          </p:nvCxnSpPr>
          <p:spPr>
            <a:xfrm flipH="1">
              <a:off x="1346896" y="4321333"/>
              <a:ext cx="143141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99" idx="4"/>
              <a:endCxn id="178" idx="0"/>
            </p:cNvCxnSpPr>
            <p:nvPr/>
          </p:nvCxnSpPr>
          <p:spPr>
            <a:xfrm>
              <a:off x="1490037" y="4321333"/>
              <a:ext cx="43180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99" idx="4"/>
              <a:endCxn id="177" idx="0"/>
            </p:cNvCxnSpPr>
            <p:nvPr/>
          </p:nvCxnSpPr>
          <p:spPr>
            <a:xfrm>
              <a:off x="1490037" y="4321333"/>
              <a:ext cx="229501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文本框 343"/>
            <p:cNvSpPr txBox="1"/>
            <p:nvPr/>
          </p:nvSpPr>
          <p:spPr>
            <a:xfrm>
              <a:off x="980398" y="4872648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305851" y="2479440"/>
            <a:ext cx="3604114" cy="2760637"/>
            <a:chOff x="305851" y="2479440"/>
            <a:chExt cx="3604114" cy="2760637"/>
          </a:xfrm>
        </p:grpSpPr>
        <p:grpSp>
          <p:nvGrpSpPr>
            <p:cNvPr id="333" name="组合 332"/>
            <p:cNvGrpSpPr/>
            <p:nvPr/>
          </p:nvGrpSpPr>
          <p:grpSpPr>
            <a:xfrm>
              <a:off x="2730804" y="4321333"/>
              <a:ext cx="698703" cy="529918"/>
              <a:chOff x="2730804" y="4321333"/>
              <a:chExt cx="698703" cy="5299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2917125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2730804" y="4711510"/>
                <a:ext cx="139741" cy="1397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3289766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3103445" y="4711510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40" name="直接连接符 239"/>
              <p:cNvCxnSpPr>
                <a:stCxn id="210" idx="4"/>
                <a:endCxn id="184" idx="0"/>
              </p:cNvCxnSpPr>
              <p:nvPr/>
            </p:nvCxnSpPr>
            <p:spPr>
              <a:xfrm>
                <a:off x="2755174" y="4321333"/>
                <a:ext cx="45501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>
                <a:stCxn id="210" idx="4"/>
                <a:endCxn id="183" idx="0"/>
              </p:cNvCxnSpPr>
              <p:nvPr/>
            </p:nvCxnSpPr>
            <p:spPr>
              <a:xfrm>
                <a:off x="2755174" y="4321333"/>
                <a:ext cx="231822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>
                <a:stCxn id="210" idx="4"/>
                <a:endCxn id="186" idx="0"/>
              </p:cNvCxnSpPr>
              <p:nvPr/>
            </p:nvCxnSpPr>
            <p:spPr>
              <a:xfrm>
                <a:off x="2755174" y="4321333"/>
                <a:ext cx="418142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>
                <a:stCxn id="210" idx="4"/>
                <a:endCxn id="185" idx="0"/>
              </p:cNvCxnSpPr>
              <p:nvPr/>
            </p:nvCxnSpPr>
            <p:spPr>
              <a:xfrm>
                <a:off x="2755174" y="4321333"/>
                <a:ext cx="604463" cy="390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组合 329"/>
            <p:cNvGrpSpPr/>
            <p:nvPr/>
          </p:nvGrpSpPr>
          <p:grpSpPr>
            <a:xfrm>
              <a:off x="305851" y="2479440"/>
              <a:ext cx="3604114" cy="1074821"/>
              <a:chOff x="305851" y="2479440"/>
              <a:chExt cx="3604114" cy="1074821"/>
            </a:xfrm>
          </p:grpSpPr>
          <p:sp>
            <p:nvSpPr>
              <p:cNvPr id="195" name="椭圆 194"/>
              <p:cNvSpPr/>
              <p:nvPr/>
            </p:nvSpPr>
            <p:spPr>
              <a:xfrm>
                <a:off x="3723644" y="3367940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1414062" y="3367940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2568853" y="3367940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1965239" y="2479440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29" name="组合 328"/>
              <p:cNvGrpSpPr/>
              <p:nvPr/>
            </p:nvGrpSpPr>
            <p:grpSpPr>
              <a:xfrm>
                <a:off x="305851" y="2665761"/>
                <a:ext cx="1752549" cy="870495"/>
                <a:chOff x="305851" y="2665761"/>
                <a:chExt cx="1752549" cy="870495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305851" y="3396515"/>
                  <a:ext cx="139741" cy="1397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211" name="直接连接符 210"/>
                <p:cNvCxnSpPr>
                  <a:stCxn id="198" idx="4"/>
                  <a:endCxn id="174" idx="0"/>
                </p:cNvCxnSpPr>
                <p:nvPr/>
              </p:nvCxnSpPr>
              <p:spPr>
                <a:xfrm flipH="1">
                  <a:off x="375722" y="2665761"/>
                  <a:ext cx="1682678" cy="7307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2" name="直接连接符 211"/>
              <p:cNvCxnSpPr>
                <a:stCxn id="198" idx="4"/>
                <a:endCxn id="196" idx="0"/>
              </p:cNvCxnSpPr>
              <p:nvPr/>
            </p:nvCxnSpPr>
            <p:spPr>
              <a:xfrm flipH="1">
                <a:off x="1507223" y="2665761"/>
                <a:ext cx="551177" cy="702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198" idx="4"/>
                <a:endCxn id="197" idx="0"/>
              </p:cNvCxnSpPr>
              <p:nvPr/>
            </p:nvCxnSpPr>
            <p:spPr>
              <a:xfrm>
                <a:off x="2058400" y="2665761"/>
                <a:ext cx="603614" cy="702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>
                <a:stCxn id="198" idx="4"/>
                <a:endCxn id="195" idx="0"/>
              </p:cNvCxnSpPr>
              <p:nvPr/>
            </p:nvCxnSpPr>
            <p:spPr>
              <a:xfrm>
                <a:off x="2058400" y="2665761"/>
                <a:ext cx="1758405" cy="702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组合 330"/>
            <p:cNvGrpSpPr/>
            <p:nvPr/>
          </p:nvGrpSpPr>
          <p:grpSpPr>
            <a:xfrm>
              <a:off x="2182700" y="3554261"/>
              <a:ext cx="1133367" cy="767072"/>
              <a:chOff x="2182700" y="3554261"/>
              <a:chExt cx="1133367" cy="767072"/>
            </a:xfrm>
          </p:grpSpPr>
          <p:sp>
            <p:nvSpPr>
              <p:cNvPr id="203" name="椭圆 202"/>
              <p:cNvSpPr/>
              <p:nvPr/>
            </p:nvSpPr>
            <p:spPr>
              <a:xfrm>
                <a:off x="2182700" y="4135012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2946166" y="4158732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3176326" y="4158732"/>
                <a:ext cx="139741" cy="13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2662013" y="4135012"/>
                <a:ext cx="186321" cy="186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28" name="直接连接符 227"/>
              <p:cNvCxnSpPr>
                <a:stCxn id="197" idx="4"/>
                <a:endCxn id="203" idx="0"/>
              </p:cNvCxnSpPr>
              <p:nvPr/>
            </p:nvCxnSpPr>
            <p:spPr>
              <a:xfrm flipH="1">
                <a:off x="2275861" y="3554261"/>
                <a:ext cx="386153" cy="5807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>
                <a:stCxn id="197" idx="4"/>
                <a:endCxn id="210" idx="0"/>
              </p:cNvCxnSpPr>
              <p:nvPr/>
            </p:nvCxnSpPr>
            <p:spPr>
              <a:xfrm>
                <a:off x="2662014" y="3554261"/>
                <a:ext cx="93160" cy="5807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>
                <a:stCxn id="197" idx="4"/>
                <a:endCxn id="205" idx="0"/>
              </p:cNvCxnSpPr>
              <p:nvPr/>
            </p:nvCxnSpPr>
            <p:spPr>
              <a:xfrm>
                <a:off x="2662014" y="3554261"/>
                <a:ext cx="354023" cy="6044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>
                <a:stCxn id="197" idx="4"/>
                <a:endCxn id="206" idx="0"/>
              </p:cNvCxnSpPr>
              <p:nvPr/>
            </p:nvCxnSpPr>
            <p:spPr>
              <a:xfrm>
                <a:off x="2662014" y="3554261"/>
                <a:ext cx="584183" cy="6044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2629431" y="4870745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A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4257709" y="4321333"/>
            <a:ext cx="887500" cy="911912"/>
            <a:chOff x="4257709" y="4321333"/>
            <a:chExt cx="887500" cy="911912"/>
          </a:xfrm>
        </p:grpSpPr>
        <p:sp>
          <p:nvSpPr>
            <p:cNvPr id="191" name="矩形 190"/>
            <p:cNvSpPr/>
            <p:nvPr/>
          </p:nvSpPr>
          <p:spPr>
            <a:xfrm>
              <a:off x="4539812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4353491" y="4711510"/>
              <a:ext cx="139741" cy="1397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12453" y="4711510"/>
              <a:ext cx="139741" cy="1397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4726133" y="4711510"/>
              <a:ext cx="139741" cy="139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48" name="直接连接符 247"/>
            <p:cNvCxnSpPr>
              <a:stCxn id="204" idx="4"/>
              <a:endCxn id="192" idx="0"/>
            </p:cNvCxnSpPr>
            <p:nvPr/>
          </p:nvCxnSpPr>
          <p:spPr>
            <a:xfrm flipH="1">
              <a:off x="4423362" y="4321333"/>
              <a:ext cx="57211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04" idx="4"/>
              <a:endCxn id="191" idx="0"/>
            </p:cNvCxnSpPr>
            <p:nvPr/>
          </p:nvCxnSpPr>
          <p:spPr>
            <a:xfrm>
              <a:off x="4480573" y="4321333"/>
              <a:ext cx="129110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>
              <a:stCxn id="204" idx="4"/>
              <a:endCxn id="194" idx="0"/>
            </p:cNvCxnSpPr>
            <p:nvPr/>
          </p:nvCxnSpPr>
          <p:spPr>
            <a:xfrm>
              <a:off x="4480573" y="4321333"/>
              <a:ext cx="315431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04" idx="4"/>
              <a:endCxn id="193" idx="0"/>
            </p:cNvCxnSpPr>
            <p:nvPr/>
          </p:nvCxnSpPr>
          <p:spPr>
            <a:xfrm>
              <a:off x="4480573" y="4321333"/>
              <a:ext cx="501751" cy="39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文本框 338"/>
            <p:cNvSpPr txBox="1"/>
            <p:nvPr/>
          </p:nvSpPr>
          <p:spPr>
            <a:xfrm>
              <a:off x="4848223" y="4863176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4257709" y="4863913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3010717" y="4711340"/>
            <a:ext cx="296986" cy="528737"/>
            <a:chOff x="3010717" y="4711340"/>
            <a:chExt cx="296986" cy="528737"/>
          </a:xfrm>
        </p:grpSpPr>
        <p:sp>
          <p:nvSpPr>
            <p:cNvPr id="346" name="文本框 345"/>
            <p:cNvSpPr txBox="1"/>
            <p:nvPr/>
          </p:nvSpPr>
          <p:spPr>
            <a:xfrm>
              <a:off x="3010717" y="4870745"/>
              <a:ext cx="29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3100609" y="4711340"/>
              <a:ext cx="139741" cy="1397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37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6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88" grpId="0"/>
      <p:bldP spid="96" grpId="0" animBg="1"/>
      <p:bldP spid="97" grpId="0" animBg="1"/>
      <p:bldP spid="98" grpId="0"/>
      <p:bldP spid="103" grpId="0" animBg="1"/>
      <p:bldP spid="89" grpId="0" animBg="1"/>
      <p:bldP spid="104" grpId="0"/>
      <p:bldP spid="116" grpId="0" animBg="1"/>
      <p:bldP spid="117" grpId="0" animBg="1"/>
      <p:bldP spid="118" grpId="0"/>
      <p:bldP spid="123" grpId="0" animBg="1"/>
      <p:bldP spid="124" grpId="0"/>
      <p:bldP spid="125" grpId="0" animBg="1"/>
      <p:bldP spid="126" grpId="0" animBg="1"/>
      <p:bldP spid="87" grpId="0" animBg="1"/>
      <p:bldP spid="127" grpId="0"/>
      <p:bldP spid="128" grpId="0" animBg="1"/>
      <p:bldP spid="131" grpId="0" animBg="1"/>
      <p:bldP spid="132" grpId="0" animBg="1"/>
      <p:bldP spid="133" grpId="0"/>
      <p:bldP spid="148" grpId="0" animBg="1"/>
      <p:bldP spid="149" grpId="0" animBg="1"/>
      <p:bldP spid="1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MX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删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除操作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1779070" y="4931671"/>
            <a:ext cx="881663" cy="668681"/>
            <a:chOff x="1779070" y="4931671"/>
            <a:chExt cx="881663" cy="668681"/>
          </a:xfrm>
        </p:grpSpPr>
        <p:sp>
          <p:nvSpPr>
            <p:cNvPr id="37" name="矩形 36"/>
            <p:cNvSpPr/>
            <p:nvPr/>
          </p:nvSpPr>
          <p:spPr>
            <a:xfrm>
              <a:off x="2014180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9070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484400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249291" y="5424019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9" name="直接连接符 48"/>
            <p:cNvCxnSpPr>
              <a:stCxn id="44" idx="4"/>
              <a:endCxn id="38" idx="0"/>
            </p:cNvCxnSpPr>
            <p:nvPr/>
          </p:nvCxnSpPr>
          <p:spPr>
            <a:xfrm flipH="1">
              <a:off x="1867237" y="4931671"/>
              <a:ext cx="32327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4" idx="4"/>
              <a:endCxn id="37" idx="0"/>
            </p:cNvCxnSpPr>
            <p:nvPr/>
          </p:nvCxnSpPr>
          <p:spPr>
            <a:xfrm flipH="1">
              <a:off x="2102348" y="4931671"/>
              <a:ext cx="8816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4" idx="4"/>
              <a:endCxn id="40" idx="0"/>
            </p:cNvCxnSpPr>
            <p:nvPr/>
          </p:nvCxnSpPr>
          <p:spPr>
            <a:xfrm>
              <a:off x="2190514" y="4931671"/>
              <a:ext cx="146945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4"/>
              <a:endCxn id="39" idx="0"/>
            </p:cNvCxnSpPr>
            <p:nvPr/>
          </p:nvCxnSpPr>
          <p:spPr>
            <a:xfrm>
              <a:off x="2190514" y="4931671"/>
              <a:ext cx="382054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2138805" y="5626281"/>
            <a:ext cx="37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C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18334" y="5624951"/>
            <a:ext cx="37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731878" y="2607465"/>
            <a:ext cx="6106579" cy="3389219"/>
            <a:chOff x="1731878" y="2607465"/>
            <a:chExt cx="6106579" cy="3389219"/>
          </a:xfrm>
        </p:grpSpPr>
        <p:sp>
          <p:nvSpPr>
            <p:cNvPr id="6" name="矩形 5"/>
            <p:cNvSpPr/>
            <p:nvPr/>
          </p:nvSpPr>
          <p:spPr>
            <a:xfrm>
              <a:off x="4026628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91518" y="5424019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96848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61739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9"/>
            <p:cNvCxnSpPr>
              <a:stCxn id="68" idx="4"/>
              <a:endCxn id="7" idx="0"/>
            </p:cNvCxnSpPr>
            <p:nvPr/>
          </p:nvCxnSpPr>
          <p:spPr>
            <a:xfrm flipH="1">
              <a:off x="3879685" y="4931671"/>
              <a:ext cx="338064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8" idx="4"/>
              <a:endCxn id="6" idx="0"/>
            </p:cNvCxnSpPr>
            <p:nvPr/>
          </p:nvCxnSpPr>
          <p:spPr>
            <a:xfrm flipH="1">
              <a:off x="4114795" y="4931671"/>
              <a:ext cx="102954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8" idx="4"/>
              <a:endCxn id="9" idx="0"/>
            </p:cNvCxnSpPr>
            <p:nvPr/>
          </p:nvCxnSpPr>
          <p:spPr>
            <a:xfrm>
              <a:off x="4217749" y="4931671"/>
              <a:ext cx="132157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8" idx="4"/>
              <a:endCxn id="8" idx="0"/>
            </p:cNvCxnSpPr>
            <p:nvPr/>
          </p:nvCxnSpPr>
          <p:spPr>
            <a:xfrm>
              <a:off x="4217749" y="4931671"/>
              <a:ext cx="36726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673963" y="5621442"/>
              <a:ext cx="37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E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98215" y="5624951"/>
              <a:ext cx="37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B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424170" y="4696561"/>
              <a:ext cx="235110" cy="235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619781" y="4726492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047197" y="4726492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072958" y="4696561"/>
              <a:ext cx="235110" cy="235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>
              <a:stCxn id="77" idx="4"/>
              <a:endCxn id="44" idx="0"/>
            </p:cNvCxnSpPr>
            <p:nvPr/>
          </p:nvCxnSpPr>
          <p:spPr>
            <a:xfrm flipH="1">
              <a:off x="2190514" y="3963736"/>
              <a:ext cx="1057324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77" idx="4"/>
              <a:endCxn id="42" idx="0"/>
            </p:cNvCxnSpPr>
            <p:nvPr/>
          </p:nvCxnSpPr>
          <p:spPr>
            <a:xfrm flipH="1">
              <a:off x="2707948" y="3963736"/>
              <a:ext cx="539889" cy="762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77" idx="4"/>
              <a:endCxn id="43" idx="0"/>
            </p:cNvCxnSpPr>
            <p:nvPr/>
          </p:nvCxnSpPr>
          <p:spPr>
            <a:xfrm flipH="1">
              <a:off x="3135364" y="3963736"/>
              <a:ext cx="112473" cy="762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77" idx="4"/>
              <a:endCxn id="41" idx="0"/>
            </p:cNvCxnSpPr>
            <p:nvPr/>
          </p:nvCxnSpPr>
          <p:spPr>
            <a:xfrm>
              <a:off x="3247837" y="3963736"/>
              <a:ext cx="293888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033563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798452" y="5424019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3784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268673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>
              <a:stCxn id="41" idx="4"/>
              <a:endCxn id="55" idx="0"/>
            </p:cNvCxnSpPr>
            <p:nvPr/>
          </p:nvCxnSpPr>
          <p:spPr>
            <a:xfrm flipH="1">
              <a:off x="2886619" y="4931671"/>
              <a:ext cx="65510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1" idx="4"/>
              <a:endCxn id="54" idx="0"/>
            </p:cNvCxnSpPr>
            <p:nvPr/>
          </p:nvCxnSpPr>
          <p:spPr>
            <a:xfrm flipH="1">
              <a:off x="3121730" y="4931671"/>
              <a:ext cx="419995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1" idx="4"/>
              <a:endCxn id="57" idx="0"/>
            </p:cNvCxnSpPr>
            <p:nvPr/>
          </p:nvCxnSpPr>
          <p:spPr>
            <a:xfrm flipH="1">
              <a:off x="3356840" y="4931671"/>
              <a:ext cx="184885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1" idx="4"/>
              <a:endCxn id="56" idx="0"/>
            </p:cNvCxnSpPr>
            <p:nvPr/>
          </p:nvCxnSpPr>
          <p:spPr>
            <a:xfrm>
              <a:off x="3541725" y="4931671"/>
              <a:ext cx="5022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2713692" y="5627352"/>
              <a:ext cx="37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D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65698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30587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35919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00808" y="5424019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882225" y="4696561"/>
              <a:ext cx="235111" cy="235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06674" y="4726492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1891" y="4726492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35671" y="4696561"/>
              <a:ext cx="235111" cy="235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>
              <a:stCxn id="76" idx="4"/>
              <a:endCxn id="23" idx="0"/>
            </p:cNvCxnSpPr>
            <p:nvPr/>
          </p:nvCxnSpPr>
          <p:spPr>
            <a:xfrm flipH="1">
              <a:off x="5794841" y="3963736"/>
              <a:ext cx="367360" cy="762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6" idx="4"/>
              <a:endCxn id="24" idx="0"/>
            </p:cNvCxnSpPr>
            <p:nvPr/>
          </p:nvCxnSpPr>
          <p:spPr>
            <a:xfrm flipH="1">
              <a:off x="6070059" y="3963736"/>
              <a:ext cx="92142" cy="762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6" idx="4"/>
              <a:endCxn id="25" idx="0"/>
            </p:cNvCxnSpPr>
            <p:nvPr/>
          </p:nvCxnSpPr>
          <p:spPr>
            <a:xfrm>
              <a:off x="6162201" y="3963736"/>
              <a:ext cx="19102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76" idx="4"/>
              <a:endCxn id="22" idx="0"/>
            </p:cNvCxnSpPr>
            <p:nvPr/>
          </p:nvCxnSpPr>
          <p:spPr>
            <a:xfrm>
              <a:off x="6162201" y="3963736"/>
              <a:ext cx="837581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5" idx="4"/>
              <a:endCxn id="19" idx="0"/>
            </p:cNvCxnSpPr>
            <p:nvPr/>
          </p:nvCxnSpPr>
          <p:spPr>
            <a:xfrm flipH="1">
              <a:off x="5918754" y="4931671"/>
              <a:ext cx="434473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  <a:endCxn id="18" idx="0"/>
            </p:cNvCxnSpPr>
            <p:nvPr/>
          </p:nvCxnSpPr>
          <p:spPr>
            <a:xfrm flipH="1">
              <a:off x="6153865" y="4931671"/>
              <a:ext cx="199362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4"/>
              <a:endCxn id="21" idx="0"/>
            </p:cNvCxnSpPr>
            <p:nvPr/>
          </p:nvCxnSpPr>
          <p:spPr>
            <a:xfrm>
              <a:off x="6353227" y="4931671"/>
              <a:ext cx="35748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4"/>
              <a:endCxn id="20" idx="0"/>
            </p:cNvCxnSpPr>
            <p:nvPr/>
          </p:nvCxnSpPr>
          <p:spPr>
            <a:xfrm>
              <a:off x="6353227" y="4931671"/>
              <a:ext cx="270859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026932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791822" y="5424019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97152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262042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90" name="直接连接符 89"/>
            <p:cNvCxnSpPr>
              <a:stCxn id="71" idx="4"/>
              <a:endCxn id="87" idx="0"/>
            </p:cNvCxnSpPr>
            <p:nvPr/>
          </p:nvCxnSpPr>
          <p:spPr>
            <a:xfrm>
              <a:off x="4822573" y="4931671"/>
              <a:ext cx="5741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1" idx="4"/>
              <a:endCxn id="86" idx="0"/>
            </p:cNvCxnSpPr>
            <p:nvPr/>
          </p:nvCxnSpPr>
          <p:spPr>
            <a:xfrm>
              <a:off x="4822573" y="4931671"/>
              <a:ext cx="29252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1" idx="4"/>
              <a:endCxn id="89" idx="0"/>
            </p:cNvCxnSpPr>
            <p:nvPr/>
          </p:nvCxnSpPr>
          <p:spPr>
            <a:xfrm>
              <a:off x="4822573" y="4931671"/>
              <a:ext cx="527635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1" idx="4"/>
              <a:endCxn id="88" idx="0"/>
            </p:cNvCxnSpPr>
            <p:nvPr/>
          </p:nvCxnSpPr>
          <p:spPr>
            <a:xfrm>
              <a:off x="4822573" y="4931671"/>
              <a:ext cx="762746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6044645" y="3728625"/>
              <a:ext cx="235110" cy="2351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130282" y="3728625"/>
              <a:ext cx="235110" cy="2351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587463" y="3728625"/>
              <a:ext cx="235110" cy="2351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825789" y="2607465"/>
              <a:ext cx="235110" cy="2351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31878" y="3764684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85" name="直接连接符 84"/>
            <p:cNvCxnSpPr>
              <a:stCxn id="79" idx="4"/>
              <a:endCxn id="84" idx="0"/>
            </p:cNvCxnSpPr>
            <p:nvPr/>
          </p:nvCxnSpPr>
          <p:spPr>
            <a:xfrm flipH="1">
              <a:off x="1820045" y="2842576"/>
              <a:ext cx="2123299" cy="9221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9" idx="4"/>
              <a:endCxn id="77" idx="0"/>
            </p:cNvCxnSpPr>
            <p:nvPr/>
          </p:nvCxnSpPr>
          <p:spPr>
            <a:xfrm flipH="1">
              <a:off x="3247838" y="2842576"/>
              <a:ext cx="695507" cy="886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9" idx="4"/>
              <a:endCxn id="78" idx="0"/>
            </p:cNvCxnSpPr>
            <p:nvPr/>
          </p:nvCxnSpPr>
          <p:spPr>
            <a:xfrm>
              <a:off x="3943344" y="2842576"/>
              <a:ext cx="761675" cy="886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9" idx="4"/>
              <a:endCxn id="76" idx="0"/>
            </p:cNvCxnSpPr>
            <p:nvPr/>
          </p:nvCxnSpPr>
          <p:spPr>
            <a:xfrm>
              <a:off x="3943344" y="2842576"/>
              <a:ext cx="2218856" cy="886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4100193" y="4696561"/>
              <a:ext cx="235110" cy="235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063578" y="4726492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354007" y="4726492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05017" y="4696561"/>
              <a:ext cx="235110" cy="235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72" name="直接连接符 71"/>
            <p:cNvCxnSpPr>
              <a:stCxn id="78" idx="4"/>
              <a:endCxn id="68" idx="0"/>
            </p:cNvCxnSpPr>
            <p:nvPr/>
          </p:nvCxnSpPr>
          <p:spPr>
            <a:xfrm flipH="1">
              <a:off x="4217749" y="3963736"/>
              <a:ext cx="487270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8" idx="4"/>
              <a:endCxn id="71" idx="0"/>
            </p:cNvCxnSpPr>
            <p:nvPr/>
          </p:nvCxnSpPr>
          <p:spPr>
            <a:xfrm>
              <a:off x="4705019" y="3963736"/>
              <a:ext cx="117555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8" idx="4"/>
              <a:endCxn id="69" idx="0"/>
            </p:cNvCxnSpPr>
            <p:nvPr/>
          </p:nvCxnSpPr>
          <p:spPr>
            <a:xfrm>
              <a:off x="4705019" y="3963736"/>
              <a:ext cx="446726" cy="762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8" idx="4"/>
              <a:endCxn id="70" idx="0"/>
            </p:cNvCxnSpPr>
            <p:nvPr/>
          </p:nvCxnSpPr>
          <p:spPr>
            <a:xfrm>
              <a:off x="4705019" y="3963736"/>
              <a:ext cx="737155" cy="762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7074533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39422" y="5424019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544752" y="5424019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309643" y="5424019"/>
              <a:ext cx="176333" cy="176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99" name="直接连接符 98"/>
            <p:cNvCxnSpPr>
              <a:stCxn id="22" idx="4"/>
              <a:endCxn id="96" idx="0"/>
            </p:cNvCxnSpPr>
            <p:nvPr/>
          </p:nvCxnSpPr>
          <p:spPr>
            <a:xfrm flipH="1">
              <a:off x="6927589" y="4931671"/>
              <a:ext cx="72192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22" idx="4"/>
              <a:endCxn id="95" idx="0"/>
            </p:cNvCxnSpPr>
            <p:nvPr/>
          </p:nvCxnSpPr>
          <p:spPr>
            <a:xfrm>
              <a:off x="6999781" y="4931671"/>
              <a:ext cx="162918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22" idx="4"/>
              <a:endCxn id="98" idx="0"/>
            </p:cNvCxnSpPr>
            <p:nvPr/>
          </p:nvCxnSpPr>
          <p:spPr>
            <a:xfrm>
              <a:off x="6999781" y="4931671"/>
              <a:ext cx="398029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22" idx="4"/>
              <a:endCxn id="97" idx="0"/>
            </p:cNvCxnSpPr>
            <p:nvPr/>
          </p:nvCxnSpPr>
          <p:spPr>
            <a:xfrm>
              <a:off x="6999781" y="4931671"/>
              <a:ext cx="633138" cy="4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7463703" y="5615400"/>
              <a:ext cx="37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H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718559" y="5616330"/>
              <a:ext cx="37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G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5145033" y="5624950"/>
              <a:ext cx="37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ea typeface="楷体" panose="02010609060101010101" pitchFamily="49" charset="-122"/>
                  <a:sym typeface="Arial" panose="020B0604020202020204" pitchFamily="34" charset="0"/>
                </a:rPr>
                <a:t>F</a:t>
              </a:r>
              <a:endParaRPr lang="zh-CN" altLang="en-US" b="1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258464" y="5423804"/>
              <a:ext cx="176333" cy="176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9" name="TextBox 2"/>
          <p:cNvSpPr txBox="1"/>
          <p:nvPr/>
        </p:nvSpPr>
        <p:spPr>
          <a:xfrm>
            <a:off x="538408" y="1192597"/>
            <a:ext cx="4312873" cy="12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不需要压缩的删除操作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需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要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压缩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的删除操作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248804" y="5423803"/>
            <a:ext cx="176333" cy="176333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92151" y="5425556"/>
            <a:ext cx="176333" cy="176333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585014" y="5177845"/>
            <a:ext cx="530084" cy="903599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048105" y="5148337"/>
            <a:ext cx="530084" cy="903599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606550" y="5148337"/>
            <a:ext cx="1144376" cy="700085"/>
          </a:xfrm>
          <a:prstGeom prst="ellips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38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6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67" grpId="0"/>
      <p:bldP spid="67" grpId="1"/>
      <p:bldP spid="120" grpId="0" animBg="1"/>
      <p:bldP spid="120" grpId="1" animBg="1"/>
      <p:bldP spid="124" grpId="0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373" y="463256"/>
            <a:ext cx="33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  </a:t>
            </a:r>
            <a:r>
              <a:rPr lang="zh-CN" altLang="en-US" sz="2000" b="1" u="sng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应</a:t>
            </a:r>
            <a:r>
              <a:rPr lang="zh-CN" altLang="en-US" sz="2000" b="1" u="sng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用</a:t>
            </a:r>
            <a:endParaRPr lang="zh-CN" altLang="en-US" sz="2400" b="1" u="sng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1047235"/>
            <a:ext cx="76009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碰撞检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在游戏（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3D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，检测两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个物体是否会发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生碰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撞。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dirty="0" smtClean="0"/>
              <a:t>把</a:t>
            </a:r>
            <a:r>
              <a:rPr lang="zh-CN" altLang="zh-CN" sz="2000" dirty="0"/>
              <a:t>游戏中的对象按照一定的规则划分成一小块一小块有组织的集合，这样就把大规模的问题划分成遍历每一小块区域的问题，从而提高了速度。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Picture 2" descr="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3748" t="4883" r="3980" b="9085"/>
          <a:stretch/>
        </p:blipFill>
        <p:spPr>
          <a:xfrm>
            <a:off x="2003425" y="3224212"/>
            <a:ext cx="5686426" cy="3314701"/>
          </a:xfrm>
          <a:noFill/>
        </p:spPr>
      </p:pic>
    </p:spTree>
    <p:extLst>
      <p:ext uri="{BB962C8B-B14F-4D97-AF65-F5344CB8AC3E}">
        <p14:creationId xmlns:p14="http://schemas.microsoft.com/office/powerpoint/2010/main" val="12343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2643" y="1142118"/>
            <a:ext cx="123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原始序列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3254" y="1025407"/>
            <a:ext cx="774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2643" y="4264759"/>
            <a:ext cx="150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第三次归并：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7860" y="114319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6630" y="114319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25400" y="114319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4170" y="114319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42940" y="114319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76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51710" y="114319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60478" y="114319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69926" y="1025407"/>
            <a:ext cx="743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86598" y="1025407"/>
            <a:ext cx="7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2614" y="1025407"/>
            <a:ext cx="92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77129" y="1025407"/>
            <a:ext cx="77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81646" y="1025407"/>
            <a:ext cx="82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86161" y="1025407"/>
            <a:ext cx="80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52643" y="2071732"/>
            <a:ext cx="1461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第一次归并：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0859" y="1965944"/>
            <a:ext cx="67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9761" y="2073421"/>
            <a:ext cx="55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65438" y="2072282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3005" y="2083732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51775" y="2083732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58367" y="2091367"/>
            <a:ext cx="493716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76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69935" y="2075593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78083" y="2083732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8866" y="1965944"/>
            <a:ext cx="31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04203" y="1965944"/>
            <a:ext cx="28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78581" y="1965944"/>
            <a:ext cx="24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94735" y="1965944"/>
            <a:ext cx="24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01878" y="1964430"/>
            <a:ext cx="24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03767" y="1965944"/>
            <a:ext cx="105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    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52643" y="3176055"/>
            <a:ext cx="1461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二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次归并：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30173" y="3036573"/>
            <a:ext cx="30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83611" y="3153809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62945" y="3153809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65609" y="3153809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25611" y="3153809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55430" y="3153809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76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27047" y="3140227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651502" y="3145580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406614" y="3036573"/>
            <a:ext cx="25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28851" y="3036573"/>
            <a:ext cx="26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56730" y="3036573"/>
            <a:ext cx="3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829654" y="4133814"/>
            <a:ext cx="27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{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109786" y="426102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393892" y="426102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41918" y="426102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64828" y="426102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29881" y="426102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76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967763" y="426102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18121" y="4261025"/>
            <a:ext cx="609930" cy="3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607432" y="4130445"/>
            <a:ext cx="22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63269" y="5385872"/>
            <a:ext cx="360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时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间复杂度 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O(nlog</a:t>
            </a:r>
            <a:r>
              <a:rPr lang="en-US" altLang="zh-CN" sz="2400" baseline="-25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n)</a:t>
            </a:r>
            <a:endParaRPr lang="zh-CN" alt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0373" y="463256"/>
            <a:ext cx="20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归并排序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60153" y="15707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O(n)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160153" y="25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O(n)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160153" y="35707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O(n)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897571" y="1330790"/>
            <a:ext cx="376380" cy="3143157"/>
          </a:xfrm>
          <a:prstGeom prst="leftBrace">
            <a:avLst>
              <a:gd name="adj1" fmla="val 150181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10011" y="3140227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O(log</a:t>
            </a:r>
            <a:r>
              <a:rPr lang="en-US" altLang="zh-CN" baseline="-25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n)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>
            <a:stCxn id="7" idx="2"/>
          </p:cNvCxnSpPr>
          <p:nvPr/>
        </p:nvCxnSpPr>
        <p:spPr>
          <a:xfrm>
            <a:off x="3240358" y="1548627"/>
            <a:ext cx="212173" cy="445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44" idx="0"/>
          </p:cNvCxnSpPr>
          <p:nvPr/>
        </p:nvCxnSpPr>
        <p:spPr>
          <a:xfrm>
            <a:off x="3716630" y="2508165"/>
            <a:ext cx="371946" cy="645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450253" y="3652611"/>
            <a:ext cx="371946" cy="645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659555" y="1548627"/>
            <a:ext cx="259678" cy="445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023072" y="1548627"/>
            <a:ext cx="259678" cy="445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7486650" y="1548627"/>
            <a:ext cx="2266" cy="461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6565552" y="1547684"/>
            <a:ext cx="259196" cy="455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146198" y="1547684"/>
            <a:ext cx="259196" cy="455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3726358" y="1547684"/>
            <a:ext cx="259196" cy="455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469372" y="2508165"/>
            <a:ext cx="371946" cy="645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7010400" y="2508165"/>
            <a:ext cx="400619" cy="654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4551487" y="2508165"/>
            <a:ext cx="400619" cy="654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6207317" y="3644120"/>
            <a:ext cx="400619" cy="654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8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6" grpId="0"/>
      <p:bldP spid="57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6" grpId="0"/>
      <p:bldP spid="6" grpId="0"/>
      <p:bldP spid="85" grpId="0"/>
      <p:bldP spid="87" grpId="0"/>
      <p:bldP spid="9" grpId="0" animBg="1"/>
      <p:bldP spid="9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7_1"/>
          <p:cNvSpPr txBox="1"/>
          <p:nvPr/>
        </p:nvSpPr>
        <p:spPr>
          <a:xfrm>
            <a:off x="640373" y="463256"/>
            <a:ext cx="20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内容总结</a:t>
            </a:r>
            <a:endParaRPr lang="zh-CN" altLang="en-US" sz="28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872021" y="4113064"/>
            <a:ext cx="1234920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伸展树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四叉树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5" name="左大括号 214"/>
          <p:cNvSpPr/>
          <p:nvPr/>
        </p:nvSpPr>
        <p:spPr>
          <a:xfrm>
            <a:off x="2192457" y="1755025"/>
            <a:ext cx="396609" cy="1599479"/>
          </a:xfrm>
          <a:prstGeom prst="leftBrace">
            <a:avLst>
              <a:gd name="adj1" fmla="val 117740"/>
              <a:gd name="adj2" fmla="val 496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2846621" y="1337851"/>
            <a:ext cx="1715704" cy="219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归并排序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希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尔排序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数排序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7" name="左大括号 216"/>
          <p:cNvSpPr/>
          <p:nvPr/>
        </p:nvSpPr>
        <p:spPr>
          <a:xfrm>
            <a:off x="2308561" y="4429890"/>
            <a:ext cx="305904" cy="1107157"/>
          </a:xfrm>
          <a:prstGeom prst="leftBrace">
            <a:avLst>
              <a:gd name="adj1" fmla="val 117740"/>
              <a:gd name="adj2" fmla="val 482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40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41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1701" y="472966"/>
            <a:ext cx="17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希尔排序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8474" y="2143520"/>
            <a:ext cx="7257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希尔排序是对直接插入排序的一种改进，通过将待排序的序列按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某种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增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量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分成几个子序列，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再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对这几个子序列进行直接插入排序。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8473" y="3706352"/>
            <a:ext cx="478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增量序列的最后一个值一定是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增量序列中的值没有除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之外的公因子。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405" y="1156072"/>
            <a:ext cx="772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原始序列      </a:t>
            </a:r>
            <a:r>
              <a:rPr lang="en-US" altLang="zh-CN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49   38   65   97   76   13   27   49   55   04 </a:t>
            </a:r>
            <a:endParaRPr lang="zh-CN" altLang="en-US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405" y="1667715"/>
            <a:ext cx="772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）以增量</a:t>
            </a:r>
            <a:r>
              <a:rPr lang="en-US" altLang="zh-CN" sz="2000" b="1" spc="3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分割数列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1403" y="2136576"/>
            <a:ext cx="178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403" y="2605437"/>
            <a:ext cx="188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404" y="3074298"/>
            <a:ext cx="155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404" y="3543159"/>
            <a:ext cx="155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403" y="4012020"/>
            <a:ext cx="155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1402" y="5222982"/>
            <a:ext cx="628078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3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一趟希尔排序结束，结果为</a:t>
            </a:r>
            <a:endParaRPr lang="en-US" altLang="zh-CN" sz="2000" spc="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500" spc="5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13  27  49  55  04  49  38  65  97  76</a:t>
            </a:r>
            <a:endParaRPr lang="zh-CN" altLang="en-US" kern="1500" spc="5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1403" y="4617749"/>
            <a:ext cx="539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对以上</a:t>
            </a:r>
            <a:r>
              <a:rPr lang="en-US" altLang="zh-CN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zh-CN" altLang="en-US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子序列进行直接插入排序</a:t>
            </a:r>
            <a:r>
              <a:rPr lang="en-US" altLang="zh-CN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endParaRPr lang="zh-CN" altLang="en-US" sz="2000" kern="1500" spc="5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3377" y="2130941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0983" y="2142211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25343" y="2605437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6317" y="2586768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61717" y="3077405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33541" y="3077405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90367" y="3535067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187" y="3535067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85127" y="4008913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22878" y="4008913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76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1701" y="472966"/>
            <a:ext cx="17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希尔排序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92190"/>
              </p:ext>
            </p:extLst>
          </p:nvPr>
        </p:nvGraphicFramePr>
        <p:xfrm>
          <a:off x="1966368" y="837434"/>
          <a:ext cx="6210249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21025"/>
                <a:gridCol w="621025"/>
                <a:gridCol w="621025"/>
                <a:gridCol w="621025"/>
                <a:gridCol w="621025"/>
                <a:gridCol w="621025"/>
                <a:gridCol w="621025"/>
                <a:gridCol w="758122"/>
                <a:gridCol w="598844"/>
                <a:gridCol w="5061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2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3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 4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  5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   6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   7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  8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 9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 10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115 L 0.33854 0.00093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9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33715 0.0004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39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34479 4.44444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34461 0.00278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34774 4.44444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34688 4.44444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0.34271 -3.7037E-6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0.34253 -3.7037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0.34479 4.81481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-0.34583 4.8148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3" grpId="0"/>
      <p:bldP spid="23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405" y="1149189"/>
            <a:ext cx="772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原始序列      </a:t>
            </a:r>
            <a:r>
              <a:rPr lang="en-US" altLang="zh-CN" kern="1500" spc="5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13  27  49  55  04  49  38  65  97  76</a:t>
            </a:r>
            <a:endParaRPr lang="zh-CN" altLang="en-US" kern="1500" spc="5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405" y="1589552"/>
            <a:ext cx="772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）以增量</a:t>
            </a:r>
            <a:r>
              <a:rPr lang="en-US" altLang="zh-CN" sz="2000" b="1" spc="3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分割数列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1403" y="2058413"/>
            <a:ext cx="178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404" y="2527274"/>
            <a:ext cx="223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403" y="2996135"/>
            <a:ext cx="178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3: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0513" y="3928338"/>
            <a:ext cx="668088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第二趟希尔排序结束，结果为</a:t>
            </a:r>
            <a:endParaRPr lang="en-US" altLang="zh-CN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 13   04   49   38   27   49   55   65   97   76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1402" y="3522316"/>
            <a:ext cx="772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对以上</a:t>
            </a:r>
            <a:r>
              <a:rPr lang="en-US" altLang="zh-CN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子序列进行直接插入排序</a:t>
            </a:r>
            <a:r>
              <a:rPr lang="en-US" altLang="zh-CN" sz="2000" kern="15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endParaRPr lang="zh-CN" altLang="en-US" sz="2000" kern="1500" spc="5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923" y="2052778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0983" y="2064048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25343" y="2527274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18657" y="2508605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61717" y="2999242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45759" y="2999242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97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90367" y="2064048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31306" y="2052778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76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72000" y="2527274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61967" y="2999242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0513" y="4781341"/>
            <a:ext cx="59680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以增量</a:t>
            </a:r>
            <a:r>
              <a:rPr lang="en-US" altLang="zh-CN" sz="2000" b="1" spc="3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分割数列，即直接进行插入排序</a:t>
            </a:r>
            <a:endParaRPr lang="en-US" altLang="zh-CN" sz="2000" spc="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pc="3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得</a:t>
            </a:r>
            <a:r>
              <a:rPr lang="zh-CN" altLang="en-US" sz="2000" spc="3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到最终有序数列</a:t>
            </a:r>
            <a:endParaRPr lang="en-US" altLang="zh-CN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   04  </a:t>
            </a:r>
            <a:r>
              <a:rPr lang="en-US" altLang="zh-CN" spc="3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13  27  38  49  49  55  65  76  </a:t>
            </a:r>
            <a:r>
              <a:rPr lang="en-US" altLang="zh-CN" spc="3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97</a:t>
            </a:r>
            <a:endParaRPr lang="zh-CN" altLang="en-US" spc="3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1701" y="472966"/>
            <a:ext cx="17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希尔排序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33240"/>
              </p:ext>
            </p:extLst>
          </p:nvPr>
        </p:nvGraphicFramePr>
        <p:xfrm>
          <a:off x="1966368" y="837434"/>
          <a:ext cx="633943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3943"/>
                <a:gridCol w="633943"/>
                <a:gridCol w="633943"/>
                <a:gridCol w="633943"/>
                <a:gridCol w="633943"/>
                <a:gridCol w="633943"/>
                <a:gridCol w="633943"/>
                <a:gridCol w="633943"/>
                <a:gridCol w="633943"/>
                <a:gridCol w="633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2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3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4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5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6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7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8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9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10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81055" y="5127589"/>
            <a:ext cx="199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时间复杂度是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O(nlog</a:t>
            </a:r>
            <a:r>
              <a:rPr lang="en-US" altLang="zh-CN" b="1" baseline="-25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5514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21684 2.22222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21666 0.00162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6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21233 -3.7037E-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-0.21302 -3.7037E-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 build="p"/>
      <p:bldP spid="12" grpId="0"/>
      <p:bldP spid="13" grpId="0"/>
      <p:bldP spid="13" grpId="1"/>
      <p:bldP spid="14" grpId="0"/>
      <p:bldP spid="15" grpId="0"/>
      <p:bldP spid="15" grpId="1"/>
      <p:bldP spid="16" grpId="0"/>
      <p:bldP spid="17" grpId="0"/>
      <p:bldP spid="18" grpId="0"/>
      <p:bldP spid="21" grpId="0"/>
      <p:bldP spid="21" grpId="1"/>
      <p:bldP spid="22" grpId="0"/>
      <p:bldP spid="24" grpId="0"/>
      <p:bldP spid="24" grpId="1"/>
      <p:bldP spid="27" grpId="0"/>
      <p:bldP spid="29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7792" y="1706502"/>
            <a:ext cx="7327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数排序的思想与前面两种排序方式完全不同，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前面两种排序操作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都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是通过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进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行“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比较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和“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移动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” </a:t>
            </a:r>
            <a:r>
              <a:rPr lang="zh-CN" altLang="zh-CN" sz="20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操</a:t>
            </a:r>
            <a:r>
              <a:rPr lang="zh-CN" altLang="zh-CN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作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来达到排序的目的。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基数排序是基于“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多关键字排序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”的思想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373" y="463256"/>
            <a:ext cx="20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基数排序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6980" y="771177"/>
            <a:ext cx="123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原始序列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2431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251967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1503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1515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3816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1982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7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42226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1100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1405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0941" y="2258568"/>
            <a:ext cx="42655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桶</a:t>
            </a:r>
            <a:endParaRPr lang="en-US" altLang="zh-CN" sz="1600" spc="-300" dirty="0" smtClean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spc="-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1600" spc="-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1405" y="1364418"/>
            <a:ext cx="772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000" spc="3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）按照最后一位进行第一趟分配和收集</a:t>
            </a:r>
            <a:endParaRPr lang="zh-CN" altLang="en-US" sz="2000" spc="3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88170" y="2839765"/>
            <a:ext cx="57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86829" y="2849861"/>
            <a:ext cx="6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10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96015" y="2829806"/>
            <a:ext cx="6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06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86829" y="2531240"/>
            <a:ext cx="6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58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7308" y="2829806"/>
            <a:ext cx="6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93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86707" y="2839765"/>
            <a:ext cx="74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50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35934" y="2849861"/>
            <a:ext cx="71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18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86829" y="2211896"/>
            <a:ext cx="6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26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76800" y="2482472"/>
            <a:ext cx="73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00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8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79790" y="2482472"/>
            <a:ext cx="72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08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71725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278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97904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109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24083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063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50262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930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76441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589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02620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184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28799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505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54978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269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81157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008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07337" y="771177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083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1725" y="4519098"/>
            <a:ext cx="492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第一趟收集后的结果序列为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C0-E2BD-4F55-AED9-A2A348BFB51C}" type="slidenum">
              <a:rPr lang="zh-CN" altLang="en-US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9</a:t>
            </a:fld>
            <a:endParaRPr lang="zh-CN" altLang="en-US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9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59202 0.23704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1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9" presetClass="path" presetSubtype="0" accel="50000" decel="50000" fill="remove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-1.85185E-6 L 0.60955 0.22269 " pathEditMode="relative" rAng="0" ptsTypes="AA">
                                      <p:cBhvr>
                                        <p:cTn id="9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69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50"/>
                            </p:stCondLst>
                            <p:childTnLst>
                              <p:par>
                                <p:cTn id="102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-0.00607 0.23704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8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50"/>
                            </p:stCondLst>
                            <p:childTnLst>
                              <p:par>
                                <p:cTn id="111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35035 0.22269 " pathEditMode="relative" rAng="0" ptsTypes="AA">
                                      <p:cBhvr>
                                        <p:cTn id="1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7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3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50"/>
                            </p:stCondLst>
                            <p:childTnLst>
                              <p:par>
                                <p:cTn id="120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0.40156 0.1706 " pathEditMode="relative" rAng="0" ptsTypes="AA">
                                      <p:cBhvr>
                                        <p:cTn id="12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9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800"/>
                            </p:stCondLst>
                            <p:childTnLst>
                              <p:par>
                                <p:cTn id="1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50"/>
                            </p:stCondLst>
                            <p:childTnLst>
                              <p:par>
                                <p:cTn id="129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1719 0.22269 " pathEditMode="relative" rAng="0" ptsTypes="AA">
                                      <p:cBhvr>
                                        <p:cTn id="1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8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300"/>
                            </p:stCondLst>
                            <p:childTnLst>
                              <p:par>
                                <p:cTn id="1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050"/>
                            </p:stCondLst>
                            <p:childTnLst>
                              <p:par>
                                <p:cTn id="138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9444 0.22269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800"/>
                            </p:stCondLst>
                            <p:childTnLst>
                              <p:par>
                                <p:cTn id="1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550"/>
                            </p:stCondLst>
                            <p:childTnLst>
                              <p:par>
                                <p:cTn id="147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19618 0.11343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50"/>
                            </p:stCondLst>
                            <p:childTnLst>
                              <p:par>
                                <p:cTn id="156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03472 0.1706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800"/>
                            </p:stCondLst>
                            <p:childTnLst>
                              <p:par>
                                <p:cTn id="1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550"/>
                            </p:stCondLst>
                            <p:childTnLst>
                              <p:par>
                                <p:cTn id="165" presetID="49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48073 0.17199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5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300"/>
                            </p:stCondLst>
                            <p:childTnLst>
                              <p:par>
                                <p:cTn id="1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3.05556E-6 0.3301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0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9201 0.3301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1" y="1650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11562 0.38079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19028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2361 0.32732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1" y="1636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50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-0.11302 0.32871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1643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0.29357 0.32871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1643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21823 0.38079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20" y="19028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0"/>
                            </p:stCondLst>
                            <p:childTnLst>
                              <p:par>
                                <p:cTn id="20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204 0.32732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636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50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-0.11407 0.37037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1851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03594 0.41689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2083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7" grpId="0"/>
      <p:bldP spid="37" grpId="1"/>
      <p:bldP spid="39" grpId="0"/>
      <p:bldP spid="39" grpId="1"/>
      <p:bldP spid="40" grpId="0"/>
      <p:bldP spid="40" grpId="1"/>
      <p:bldP spid="4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9920</TotalTime>
  <Words>3277</Words>
  <Application>Microsoft Office PowerPoint</Application>
  <PresentationFormat>全屏显示(4:3)</PresentationFormat>
  <Paragraphs>1030</Paragraphs>
  <Slides>41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华文仿宋</vt:lpstr>
      <vt:lpstr>华文楷体</vt:lpstr>
      <vt:lpstr>华文新魏</vt:lpstr>
      <vt:lpstr>楷体</vt:lpstr>
      <vt:lpstr>宋体</vt:lpstr>
      <vt:lpstr>Arial</vt:lpstr>
      <vt:lpstr>Calibri</vt:lpstr>
      <vt:lpstr>Constantia</vt:lpstr>
      <vt:lpstr>Franklin Gothic Book</vt:lpstr>
      <vt:lpstr>Helvetica</vt:lpstr>
      <vt:lpstr>Wingdings</vt:lpstr>
      <vt:lpstr>Office 主题</vt:lpstr>
      <vt:lpstr>归并排序、基数排序、希尔排序 伸展树、四叉树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2498</cp:revision>
  <dcterms:created xsi:type="dcterms:W3CDTF">2016-01-20T09:14:03Z</dcterms:created>
  <dcterms:modified xsi:type="dcterms:W3CDTF">2016-03-29T13:08:09Z</dcterms:modified>
</cp:coreProperties>
</file>