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9" r:id="rId10"/>
    <p:sldId id="259" r:id="rId11"/>
    <p:sldId id="280" r:id="rId12"/>
    <p:sldId id="270" r:id="rId13"/>
    <p:sldId id="271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1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4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5764-65EA-43AB-A06C-3434EA9983A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Approximate Closest Community Search in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77150" y="5194300"/>
            <a:ext cx="434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VLDB 2015</a:t>
            </a:r>
          </a:p>
          <a:p>
            <a:pPr algn="ctr"/>
            <a:r>
              <a:rPr lang="en-US" altLang="zh-CN" sz="2400" dirty="0" smtClean="0"/>
              <a:t>Tianzhu Wei</a:t>
            </a:r>
          </a:p>
          <a:p>
            <a:pPr algn="ctr"/>
            <a:r>
              <a:rPr lang="en-US" altLang="zh-CN" sz="2400" dirty="0" smtClean="0"/>
              <a:t>2016 – 11 -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20800" y="2768600"/>
            <a:ext cx="10075080" cy="1651000"/>
            <a:chOff x="1320800" y="2768600"/>
            <a:chExt cx="10075080" cy="1651000"/>
          </a:xfrm>
        </p:grpSpPr>
        <p:sp>
          <p:nvSpPr>
            <p:cNvPr id="8" name="文本框 7"/>
            <p:cNvSpPr txBox="1"/>
            <p:nvPr/>
          </p:nvSpPr>
          <p:spPr>
            <a:xfrm>
              <a:off x="1320800" y="2828835"/>
              <a:ext cx="4775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/>
                <a:t>Xin Huang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r>
                <a:rPr lang="en-US" altLang="zh-CN" sz="2400" dirty="0" smtClean="0"/>
                <a:t>, Laks V.S. Lakshmanan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i="1" dirty="0" smtClean="0">
                  <a:latin typeface="Calisto MT" panose="02040603050505030304" pitchFamily="18" charset="0"/>
                </a:rPr>
                <a:t>University of British Columbia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92849" y="2828835"/>
              <a:ext cx="5103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/>
                <a:t>Jeffrey Xu Yu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^</a:t>
              </a:r>
              <a:r>
                <a:rPr lang="en-US" altLang="zh-CN" sz="2400" dirty="0" smtClean="0"/>
                <a:t> , Hong Cheng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^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400" i="1" dirty="0">
                  <a:latin typeface="Calisto MT" panose="02040603050505030304" pitchFamily="18" charset="0"/>
                </a:rPr>
                <a:t>The Chinese University of Hong Kong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08700" y="2768600"/>
              <a:ext cx="0" cy="1651000"/>
            </a:xfrm>
            <a:prstGeom prst="line">
              <a:avLst/>
            </a:prstGeom>
            <a:ln w="3492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236516" y="1610777"/>
            <a:ext cx="6828106" cy="2957461"/>
          </a:xfrm>
          <a:prstGeom prst="roundRect">
            <a:avLst/>
          </a:prstGeom>
          <a:solidFill>
            <a:srgbClr val="92D05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9" y="1543911"/>
            <a:ext cx="455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Basic Algorithmic Framework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3" name="椭圆 12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7" name="椭圆 16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9" name="椭圆 18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23" name="椭圆 22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5" name="椭圆 24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7" name="直接连接符 26"/>
          <p:cNvCxnSpPr>
            <a:stCxn id="7" idx="6"/>
            <a:endCxn id="13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6"/>
            <a:endCxn id="15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17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17" idx="6"/>
            <a:endCxn id="30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33" name="直接连接符 32"/>
          <p:cNvCxnSpPr>
            <a:stCxn id="25" idx="5"/>
            <a:endCxn id="30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3"/>
            <a:endCxn id="17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7" name="直接连接符 36"/>
          <p:cNvCxnSpPr>
            <a:stCxn id="25" idx="4"/>
            <a:endCxn id="35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0" idx="4"/>
            <a:endCxn id="35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5"/>
            <a:endCxn id="35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7" idx="3"/>
            <a:endCxn id="11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4"/>
            <a:endCxn id="11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5"/>
            <a:endCxn id="17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3"/>
            <a:endCxn id="15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5"/>
            <a:endCxn id="11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1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3"/>
            <a:endCxn id="13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3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1" idx="2"/>
            <a:endCxn id="7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7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9" idx="6"/>
            <a:endCxn id="11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1" idx="6"/>
            <a:endCxn id="19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1" idx="5"/>
            <a:endCxn id="15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138"/>
          <p:cNvCxnSpPr>
            <a:stCxn id="23" idx="2"/>
            <a:endCxn id="7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141"/>
          <p:cNvCxnSpPr>
            <a:stCxn id="23" idx="6"/>
            <a:endCxn id="17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5299" y="2958299"/>
            <a:ext cx="3304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先找到 </a:t>
            </a:r>
            <a:r>
              <a:rPr lang="en-US" altLang="zh-CN" dirty="0" smtClean="0"/>
              <a:t>G0</a:t>
            </a:r>
            <a:r>
              <a:rPr lang="zh-CN" altLang="en-US" dirty="0" smtClean="0"/>
              <a:t>（满足查询结点中的最大 </a:t>
            </a:r>
            <a:r>
              <a:rPr lang="en-US" altLang="zh-CN" dirty="0" smtClean="0"/>
              <a:t>K-truss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G0 </a:t>
            </a:r>
            <a:r>
              <a:rPr lang="zh-CN" altLang="en-US" dirty="0" smtClean="0"/>
              <a:t>可能有一个非常大的 图直径，所以我们需要找到一些点将这些“搭便车”的点删除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删</a:t>
            </a:r>
            <a:r>
              <a:rPr lang="zh-CN" altLang="en-US" dirty="0" smtClean="0"/>
              <a:t>除这些点之后可能使我们之前找到的子图不在满足 </a:t>
            </a:r>
            <a:r>
              <a:rPr lang="en-US" altLang="zh-CN" dirty="0" smtClean="0"/>
              <a:t>K-kruss </a:t>
            </a:r>
            <a:r>
              <a:rPr lang="zh-CN" altLang="en-US" dirty="0" smtClean="0"/>
              <a:t>图的性质，这个时候我们就要进行维护了。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198230" y="5148296"/>
            <a:ext cx="6514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设查询结点 为   </a:t>
            </a:r>
            <a:r>
              <a:rPr lang="en-US" altLang="zh-CN" dirty="0" smtClean="0"/>
              <a:t>q1 q2 q3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找</a:t>
            </a:r>
            <a:r>
              <a:rPr lang="zh-CN" altLang="en-US" dirty="0" smtClean="0"/>
              <a:t>到绿色的部分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然</a:t>
            </a:r>
            <a:r>
              <a:rPr lang="zh-CN" altLang="en-US" dirty="0" smtClean="0"/>
              <a:t>后找到一个距离查询结点最远的点 </a:t>
            </a:r>
            <a:r>
              <a:rPr lang="en-US" altLang="zh-CN" dirty="0" smtClean="0"/>
              <a:t>p1(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p2 p3)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然</a:t>
            </a:r>
            <a:r>
              <a:rPr lang="zh-CN" altLang="en-US" dirty="0" smtClean="0"/>
              <a:t>后删除这些点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删</a:t>
            </a:r>
            <a:r>
              <a:rPr lang="zh-CN" altLang="en-US" dirty="0" smtClean="0"/>
              <a:t>除之后可能会有一些边或者点不再满足 </a:t>
            </a:r>
            <a:r>
              <a:rPr lang="en-US" altLang="zh-CN" dirty="0" smtClean="0"/>
              <a:t>t-truss </a:t>
            </a:r>
            <a:r>
              <a:rPr lang="zh-CN" altLang="en-US" dirty="0" smtClean="0"/>
              <a:t>性质了，所以我们就要进行维护了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765" y="1308149"/>
            <a:ext cx="5900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K-truss Identification and Maintenance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299" y="2173487"/>
            <a:ext cx="131799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Find G0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299" y="1520679"/>
            <a:ext cx="36433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Fast Search Algorithmic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99" y="1570953"/>
            <a:ext cx="4163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Bulk Deletion Optimization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1536438"/>
            <a:ext cx="8743950" cy="3457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196" y="1783440"/>
            <a:ext cx="10434969" cy="41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126" y="1865762"/>
            <a:ext cx="10183220" cy="39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9856" y="1890213"/>
            <a:ext cx="10013196" cy="38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502" y="1754021"/>
            <a:ext cx="10247019" cy="40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150" y="1871165"/>
            <a:ext cx="10357799" cy="39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4705" y="1213372"/>
            <a:ext cx="7513519" cy="37922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572" y="5465545"/>
            <a:ext cx="7640375" cy="9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887" y="1365250"/>
            <a:ext cx="10944225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39487" y="259307"/>
            <a:ext cx="589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该没用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898" y="1584841"/>
            <a:ext cx="10520135" cy="40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5571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2108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4" name="椭圆 3"/>
          <p:cNvSpPr/>
          <p:nvPr/>
        </p:nvSpPr>
        <p:spPr>
          <a:xfrm>
            <a:off x="6736080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1615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6" name="椭圆 5"/>
          <p:cNvSpPr/>
          <p:nvPr/>
        </p:nvSpPr>
        <p:spPr>
          <a:xfrm>
            <a:off x="883994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59751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8" name="椭圆 7"/>
          <p:cNvSpPr/>
          <p:nvPr/>
        </p:nvSpPr>
        <p:spPr>
          <a:xfrm>
            <a:off x="604958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1996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0" name="椭圆 9"/>
          <p:cNvSpPr/>
          <p:nvPr/>
        </p:nvSpPr>
        <p:spPr>
          <a:xfrm>
            <a:off x="8153118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0504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747995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8367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4" name="椭圆 13"/>
          <p:cNvSpPr/>
          <p:nvPr/>
        </p:nvSpPr>
        <p:spPr>
          <a:xfrm>
            <a:off x="8839946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07376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16" name="椭圆 15"/>
          <p:cNvSpPr/>
          <p:nvPr/>
        </p:nvSpPr>
        <p:spPr>
          <a:xfrm>
            <a:off x="6740429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8337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7622258" y="8640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94855" y="444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0" name="椭圆 19"/>
          <p:cNvSpPr/>
          <p:nvPr/>
        </p:nvSpPr>
        <p:spPr>
          <a:xfrm>
            <a:off x="10642771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36201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2" name="直接连接符 21"/>
          <p:cNvCxnSpPr>
            <a:stCxn id="2" idx="6"/>
            <a:endCxn id="8" idx="2"/>
          </p:cNvCxnSpPr>
          <p:nvPr/>
        </p:nvCxnSpPr>
        <p:spPr>
          <a:xfrm>
            <a:off x="5210175" y="3048266"/>
            <a:ext cx="8394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0" idx="2"/>
          </p:cNvCxnSpPr>
          <p:nvPr/>
        </p:nvCxnSpPr>
        <p:spPr>
          <a:xfrm>
            <a:off x="6304048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6"/>
            <a:endCxn id="12" idx="2"/>
          </p:cNvCxnSpPr>
          <p:nvPr/>
        </p:nvCxnSpPr>
        <p:spPr>
          <a:xfrm>
            <a:off x="8407582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314943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2" idx="6"/>
            <a:endCxn id="25" idx="2"/>
          </p:cNvCxnSpPr>
          <p:nvPr/>
        </p:nvCxnSpPr>
        <p:spPr>
          <a:xfrm>
            <a:off x="10002459" y="3048266"/>
            <a:ext cx="13124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481577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28" name="直接连接符 27"/>
          <p:cNvCxnSpPr>
            <a:stCxn id="20" idx="5"/>
            <a:endCxn id="25" idx="0"/>
          </p:cNvCxnSpPr>
          <p:nvPr/>
        </p:nvCxnSpPr>
        <p:spPr>
          <a:xfrm>
            <a:off x="10859970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" idx="3"/>
            <a:endCxn id="12" idx="7"/>
          </p:cNvCxnSpPr>
          <p:nvPr/>
        </p:nvCxnSpPr>
        <p:spPr>
          <a:xfrm flipH="1">
            <a:off x="9965194" y="2252386"/>
            <a:ext cx="7148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064100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527360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2" name="直接连接符 31"/>
          <p:cNvCxnSpPr>
            <a:stCxn id="20" idx="4"/>
            <a:endCxn id="30" idx="0"/>
          </p:cNvCxnSpPr>
          <p:nvPr/>
        </p:nvCxnSpPr>
        <p:spPr>
          <a:xfrm flipH="1">
            <a:off x="10768238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4"/>
            <a:endCxn id="30" idx="7"/>
          </p:cNvCxnSpPr>
          <p:nvPr/>
        </p:nvCxnSpPr>
        <p:spPr>
          <a:xfrm flipH="1">
            <a:off x="10858205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5"/>
            <a:endCxn id="30" idx="1"/>
          </p:cNvCxnSpPr>
          <p:nvPr/>
        </p:nvCxnSpPr>
        <p:spPr>
          <a:xfrm>
            <a:off x="9965194" y="3138233"/>
            <a:ext cx="7130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6" idx="7"/>
          </p:cNvCxnSpPr>
          <p:nvPr/>
        </p:nvCxnSpPr>
        <p:spPr>
          <a:xfrm flipH="1">
            <a:off x="9057145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4"/>
            <a:endCxn id="6" idx="0"/>
          </p:cNvCxnSpPr>
          <p:nvPr/>
        </p:nvCxnSpPr>
        <p:spPr>
          <a:xfrm>
            <a:off x="8967178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5"/>
            <a:endCxn id="12" idx="1"/>
          </p:cNvCxnSpPr>
          <p:nvPr/>
        </p:nvCxnSpPr>
        <p:spPr>
          <a:xfrm>
            <a:off x="9057145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3"/>
            <a:endCxn id="10" idx="7"/>
          </p:cNvCxnSpPr>
          <p:nvPr/>
        </p:nvCxnSpPr>
        <p:spPr>
          <a:xfrm flipH="1">
            <a:off x="8370317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5"/>
            <a:endCxn id="6" idx="1"/>
          </p:cNvCxnSpPr>
          <p:nvPr/>
        </p:nvCxnSpPr>
        <p:spPr>
          <a:xfrm>
            <a:off x="8370317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6" idx="4"/>
            <a:endCxn id="4" idx="0"/>
          </p:cNvCxnSpPr>
          <p:nvPr/>
        </p:nvCxnSpPr>
        <p:spPr>
          <a:xfrm flipH="1">
            <a:off x="6863312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6" idx="3"/>
            <a:endCxn id="8" idx="0"/>
          </p:cNvCxnSpPr>
          <p:nvPr/>
        </p:nvCxnSpPr>
        <p:spPr>
          <a:xfrm flipH="1">
            <a:off x="6176816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4"/>
            <a:endCxn id="4" idx="1"/>
          </p:cNvCxnSpPr>
          <p:nvPr/>
        </p:nvCxnSpPr>
        <p:spPr>
          <a:xfrm>
            <a:off x="6176816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6" idx="2"/>
            <a:endCxn id="2" idx="7"/>
          </p:cNvCxnSpPr>
          <p:nvPr/>
        </p:nvCxnSpPr>
        <p:spPr>
          <a:xfrm flipH="1">
            <a:off x="5172910" y="2162419"/>
            <a:ext cx="1567519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" idx="5"/>
            <a:endCxn id="4" idx="2"/>
          </p:cNvCxnSpPr>
          <p:nvPr/>
        </p:nvCxnSpPr>
        <p:spPr>
          <a:xfrm>
            <a:off x="5172910" y="3138233"/>
            <a:ext cx="1563170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6"/>
            <a:endCxn id="6" idx="2"/>
          </p:cNvCxnSpPr>
          <p:nvPr/>
        </p:nvCxnSpPr>
        <p:spPr>
          <a:xfrm>
            <a:off x="6990544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6" idx="6"/>
            <a:endCxn id="14" idx="2"/>
          </p:cNvCxnSpPr>
          <p:nvPr/>
        </p:nvCxnSpPr>
        <p:spPr>
          <a:xfrm>
            <a:off x="6994893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5"/>
          </p:cNvCxnSpPr>
          <p:nvPr/>
        </p:nvCxnSpPr>
        <p:spPr>
          <a:xfrm>
            <a:off x="6266783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4" idx="7"/>
          </p:cNvCxnSpPr>
          <p:nvPr/>
        </p:nvCxnSpPr>
        <p:spPr>
          <a:xfrm flipH="1">
            <a:off x="6953279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6" idx="5"/>
            <a:endCxn id="10" idx="1"/>
          </p:cNvCxnSpPr>
          <p:nvPr/>
        </p:nvCxnSpPr>
        <p:spPr>
          <a:xfrm>
            <a:off x="6957628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8"/>
          <p:cNvCxnSpPr>
            <a:stCxn id="18" idx="2"/>
            <a:endCxn id="2" idx="0"/>
          </p:cNvCxnSpPr>
          <p:nvPr/>
        </p:nvCxnSpPr>
        <p:spPr>
          <a:xfrm rot="10800000" flipV="1">
            <a:off x="5082944" y="991320"/>
            <a:ext cx="253931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41"/>
          <p:cNvCxnSpPr>
            <a:stCxn id="18" idx="6"/>
            <a:endCxn id="12" idx="0"/>
          </p:cNvCxnSpPr>
          <p:nvPr/>
        </p:nvCxnSpPr>
        <p:spPr>
          <a:xfrm>
            <a:off x="7876722" y="991320"/>
            <a:ext cx="199850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22931" y="5101662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0" y="4430484"/>
                <a:ext cx="4594143" cy="685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)}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30484"/>
                <a:ext cx="4594143" cy="6855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8407860" y="4873062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/>
              <p:cNvSpPr txBox="1"/>
              <p:nvPr/>
            </p:nvSpPr>
            <p:spPr>
              <a:xfrm>
                <a:off x="0" y="3647011"/>
                <a:ext cx="2878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𝑢𝑣𝑤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47011"/>
                <a:ext cx="287828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/>
              <p:cNvSpPr/>
              <p:nvPr/>
            </p:nvSpPr>
            <p:spPr>
              <a:xfrm>
                <a:off x="249871" y="2248588"/>
                <a:ext cx="1374030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71" y="2248588"/>
                <a:ext cx="1374030" cy="499367"/>
              </a:xfrm>
              <a:prstGeom prst="rect">
                <a:avLst/>
              </a:prstGeom>
              <a:blipFill rotWithShape="0"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of an edge </a:t>
            </a:r>
            <a:r>
              <a:rPr lang="en-US" altLang="zh-CN" sz="2400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(u , v)  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∈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/>
              <a:t> G</a:t>
            </a:r>
          </a:p>
        </p:txBody>
      </p:sp>
      <p:sp>
        <p:nvSpPr>
          <p:cNvPr id="149" name="矩形 148"/>
          <p:cNvSpPr/>
          <p:nvPr/>
        </p:nvSpPr>
        <p:spPr>
          <a:xfrm>
            <a:off x="249871" y="2890822"/>
            <a:ext cx="1743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Is defined as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936886" y="4873062"/>
            <a:ext cx="287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在这里举一个例子，比如 边 </a:t>
            </a:r>
            <a:r>
              <a:rPr lang="en-US" altLang="zh-CN" sz="2400" dirty="0" smtClean="0"/>
              <a:t>(p1,p2)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support </a:t>
            </a:r>
            <a:r>
              <a:rPr lang="zh-CN" altLang="en-US" sz="2400" dirty="0" smtClean="0"/>
              <a:t>值为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9645438" y="4782506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5299" y="1871890"/>
            <a:ext cx="3110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99598" y="2964567"/>
                <a:ext cx="2757999" cy="497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≥(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−2)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8" y="2964567"/>
                <a:ext cx="2757999" cy="497508"/>
              </a:xfrm>
              <a:prstGeom prst="rect">
                <a:avLst/>
              </a:prstGeom>
              <a:blipFill rotWithShape="0"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65571" y="4999705"/>
            <a:ext cx="95798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里举一个例子比如子图｛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小边的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9645438" y="4782506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5299" y="1871890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2525" y="2815315"/>
                <a:ext cx="4475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The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trussness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of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a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i="1" dirty="0" smtClean="0">
                          <a:solidFill>
                            <a:srgbClr val="FF0000"/>
                          </a:solidFill>
                        </a:rPr>
                        <m:t>subgraph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H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m:rPr>
                          <m:nor/>
                        </m:rPr>
                        <a:rPr lang="en-US" altLang="zh-CN" sz="2400" dirty="0" smtClean="0"/>
                        <m:t>G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25" y="2815315"/>
                <a:ext cx="447500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62" r="-122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10582" y="3515326"/>
                <a:ext cx="3060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The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trussness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of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a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400" i="1" dirty="0" smtClean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82" y="3515326"/>
                <a:ext cx="306045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92" r="-298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310582" y="4247026"/>
                <a:ext cx="3295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The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trussness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of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a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 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𝑣𝑒𝑟𝑡𝑒𝑥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82" y="4247026"/>
                <a:ext cx="32954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48" r="-129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/>
          <p:cNvSpPr txBox="1"/>
          <p:nvPr/>
        </p:nvSpPr>
        <p:spPr>
          <a:xfrm>
            <a:off x="852302" y="5678737"/>
            <a:ext cx="40010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/>
              <a:t>按论文中的例子进行介绍即可</a:t>
            </a:r>
          </a:p>
        </p:txBody>
      </p: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9645438" y="4782506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5299" y="1871890"/>
            <a:ext cx="2445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 Distance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291295" y="3188368"/>
                <a:ext cx="4587731" cy="689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dist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95" y="3188368"/>
                <a:ext cx="4587731" cy="6891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9645438" y="4782506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5299" y="1871890"/>
            <a:ext cx="253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Graph Diameter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35299" y="3345861"/>
                <a:ext cx="4594143" cy="685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)}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345861"/>
                <a:ext cx="4594143" cy="6855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1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9645438" y="4782506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5299" y="1571170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Closest Truss Community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4516" y="2548065"/>
            <a:ext cx="4979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Connected k-Truss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G’is a connected k-truss containing Q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with the largest k;</a:t>
            </a:r>
          </a:p>
        </p:txBody>
      </p:sp>
      <p:sp>
        <p:nvSpPr>
          <p:cNvPr id="57" name="矩形 56"/>
          <p:cNvSpPr/>
          <p:nvPr/>
        </p:nvSpPr>
        <p:spPr>
          <a:xfrm>
            <a:off x="264516" y="4426050"/>
            <a:ext cx="7815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Smallest Diameter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 a subgraph of smallest diameter satisfying condition (1)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8993" y="5991636"/>
                <a:ext cx="98657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CTC-Problem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Given a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set of query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vertices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find a closest truss community containing Q</a:t>
                </a:r>
                <a:r>
                  <a:rPr lang="zh-CN" altLang="en-US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93" y="5991636"/>
                <a:ext cx="986578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680" t="-5172" r="-433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7863" y="245126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r</a:t>
            </a:r>
            <a:endParaRPr lang="zh-CN" altLang="en-US" sz="2000" i="1" dirty="0"/>
          </a:p>
        </p:txBody>
      </p:sp>
      <p:sp>
        <p:nvSpPr>
          <p:cNvPr id="61" name="矩形 60"/>
          <p:cNvSpPr/>
          <p:nvPr/>
        </p:nvSpPr>
        <p:spPr>
          <a:xfrm>
            <a:off x="435299" y="1571170"/>
            <a:ext cx="2592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Free Rider Effect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5798" y="6070599"/>
            <a:ext cx="636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Example 3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来进行举例说明 搭便车 影响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6221156" y="2049987"/>
            <a:ext cx="335027" cy="33502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87217" y="2052483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68" idx="1"/>
            <a:endCxn id="3" idx="0"/>
          </p:cNvCxnSpPr>
          <p:nvPr/>
        </p:nvCxnSpPr>
        <p:spPr>
          <a:xfrm flipH="1">
            <a:off x="6388670" y="1442721"/>
            <a:ext cx="1630897" cy="6072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019567" y="1321246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019567" y="2724540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936940" y="204346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894883" y="204346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894883" y="31239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9936940" y="31239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094670" y="3123965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732725" y="299961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</a:t>
            </a:r>
            <a:endParaRPr lang="zh-CN" altLang="en-US" sz="2000" i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8919337" y="161771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85187" y="158081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</a:t>
            </a:r>
            <a:endParaRPr lang="zh-CN" altLang="en-US" sz="20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8919337" y="332500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cxnSp>
        <p:nvCxnSpPr>
          <p:cNvPr id="84" name="直接连接符 83"/>
          <p:cNvCxnSpPr>
            <a:stCxn id="7" idx="1"/>
            <a:endCxn id="3" idx="4"/>
          </p:cNvCxnSpPr>
          <p:nvPr/>
        </p:nvCxnSpPr>
        <p:spPr>
          <a:xfrm flipH="1">
            <a:off x="6556183" y="2173958"/>
            <a:ext cx="731034" cy="39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9" idx="1"/>
            <a:endCxn id="3" idx="3"/>
          </p:cNvCxnSpPr>
          <p:nvPr/>
        </p:nvCxnSpPr>
        <p:spPr>
          <a:xfrm flipH="1" flipV="1">
            <a:off x="6492198" y="2385013"/>
            <a:ext cx="1527369" cy="4610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5" idx="2"/>
            <a:endCxn id="7" idx="3"/>
          </p:cNvCxnSpPr>
          <p:nvPr/>
        </p:nvCxnSpPr>
        <p:spPr>
          <a:xfrm flipH="1">
            <a:off x="7530167" y="2170698"/>
            <a:ext cx="1564503" cy="32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9" idx="0"/>
            <a:endCxn id="68" idx="2"/>
          </p:cNvCxnSpPr>
          <p:nvPr/>
        </p:nvCxnSpPr>
        <p:spPr>
          <a:xfrm flipV="1">
            <a:off x="8141042" y="1564196"/>
            <a:ext cx="0" cy="1160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5" idx="1"/>
            <a:endCxn id="68" idx="3"/>
          </p:cNvCxnSpPr>
          <p:nvPr/>
        </p:nvCxnSpPr>
        <p:spPr>
          <a:xfrm flipH="1" flipV="1">
            <a:off x="8262517" y="1442721"/>
            <a:ext cx="869418" cy="6380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5" idx="3"/>
            <a:endCxn id="69" idx="3"/>
          </p:cNvCxnSpPr>
          <p:nvPr/>
        </p:nvCxnSpPr>
        <p:spPr>
          <a:xfrm flipH="1">
            <a:off x="8262517" y="2260665"/>
            <a:ext cx="869418" cy="5853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0" idx="2"/>
            <a:endCxn id="65" idx="6"/>
          </p:cNvCxnSpPr>
          <p:nvPr/>
        </p:nvCxnSpPr>
        <p:spPr>
          <a:xfrm flipH="1">
            <a:off x="9349134" y="2170698"/>
            <a:ext cx="58780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1" idx="2"/>
            <a:endCxn id="70" idx="6"/>
          </p:cNvCxnSpPr>
          <p:nvPr/>
        </p:nvCxnSpPr>
        <p:spPr>
          <a:xfrm flipH="1">
            <a:off x="10191404" y="2170698"/>
            <a:ext cx="70347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4" idx="2"/>
            <a:endCxn id="75" idx="6"/>
          </p:cNvCxnSpPr>
          <p:nvPr/>
        </p:nvCxnSpPr>
        <p:spPr>
          <a:xfrm flipH="1">
            <a:off x="9349134" y="3251197"/>
            <a:ext cx="58780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73" idx="2"/>
            <a:endCxn id="74" idx="6"/>
          </p:cNvCxnSpPr>
          <p:nvPr/>
        </p:nvCxnSpPr>
        <p:spPr>
          <a:xfrm flipH="1">
            <a:off x="10191404" y="3251197"/>
            <a:ext cx="70347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75" idx="0"/>
            <a:endCxn id="65" idx="4"/>
          </p:cNvCxnSpPr>
          <p:nvPr/>
        </p:nvCxnSpPr>
        <p:spPr>
          <a:xfrm flipV="1">
            <a:off x="9221902" y="2297930"/>
            <a:ext cx="0" cy="8260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73" idx="0"/>
            <a:endCxn id="71" idx="4"/>
          </p:cNvCxnSpPr>
          <p:nvPr/>
        </p:nvCxnSpPr>
        <p:spPr>
          <a:xfrm flipV="1">
            <a:off x="11022115" y="2297930"/>
            <a:ext cx="0" cy="8260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5" idx="7"/>
            <a:endCxn id="71" idx="3"/>
          </p:cNvCxnSpPr>
          <p:nvPr/>
        </p:nvCxnSpPr>
        <p:spPr>
          <a:xfrm flipV="1">
            <a:off x="9311869" y="2260665"/>
            <a:ext cx="1620279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75" idx="7"/>
            <a:endCxn id="70" idx="3"/>
          </p:cNvCxnSpPr>
          <p:nvPr/>
        </p:nvCxnSpPr>
        <p:spPr>
          <a:xfrm flipV="1">
            <a:off x="9311869" y="2260665"/>
            <a:ext cx="662336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73" idx="1"/>
            <a:endCxn id="70" idx="5"/>
          </p:cNvCxnSpPr>
          <p:nvPr/>
        </p:nvCxnSpPr>
        <p:spPr>
          <a:xfrm flipH="1" flipV="1">
            <a:off x="10154139" y="2260665"/>
            <a:ext cx="778009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73" idx="1"/>
            <a:endCxn id="65" idx="5"/>
          </p:cNvCxnSpPr>
          <p:nvPr/>
        </p:nvCxnSpPr>
        <p:spPr>
          <a:xfrm flipH="1" flipV="1">
            <a:off x="9311869" y="2260665"/>
            <a:ext cx="1620279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74" idx="7"/>
            <a:endCxn id="71" idx="3"/>
          </p:cNvCxnSpPr>
          <p:nvPr/>
        </p:nvCxnSpPr>
        <p:spPr>
          <a:xfrm flipV="1">
            <a:off x="10154139" y="2260665"/>
            <a:ext cx="778009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74" idx="1"/>
            <a:endCxn id="65" idx="5"/>
          </p:cNvCxnSpPr>
          <p:nvPr/>
        </p:nvCxnSpPr>
        <p:spPr>
          <a:xfrm flipH="1" flipV="1">
            <a:off x="9311869" y="2260665"/>
            <a:ext cx="662336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094670" y="2043466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6804365" y="873948"/>
            <a:ext cx="4835074" cy="3554749"/>
          </a:xfrm>
          <a:prstGeom prst="roundRect">
            <a:avLst/>
          </a:prstGeom>
          <a:noFill/>
          <a:ln w="44450">
            <a:solidFill>
              <a:srgbClr val="ED7D3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6415424" y="4243248"/>
            <a:ext cx="63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G1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8919337" y="1442721"/>
            <a:ext cx="2488009" cy="2405642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8647160" y="3749020"/>
            <a:ext cx="63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G2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605</Words>
  <Application>Microsoft Office PowerPoint</Application>
  <PresentationFormat>宽屏</PresentationFormat>
  <Paragraphs>188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Calisto MT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tianzhu wei</cp:lastModifiedBy>
  <cp:revision>158</cp:revision>
  <dcterms:created xsi:type="dcterms:W3CDTF">2016-11-19T09:18:31Z</dcterms:created>
  <dcterms:modified xsi:type="dcterms:W3CDTF">2016-11-19T16:41:32Z</dcterms:modified>
</cp:coreProperties>
</file>