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85" r:id="rId4"/>
    <p:sldId id="286" r:id="rId5"/>
    <p:sldId id="287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23">
          <p15:clr>
            <a:srgbClr val="A4A3A4"/>
          </p15:clr>
        </p15:guide>
        <p15:guide id="2" orient="horz" pos="1648">
          <p15:clr>
            <a:srgbClr val="A4A3A4"/>
          </p15:clr>
        </p15:guide>
        <p15:guide id="3" orient="horz" pos="2017" userDrawn="1">
          <p15:clr>
            <a:srgbClr val="A4A3A4"/>
          </p15:clr>
        </p15:guide>
        <p15:guide id="4" pos="2285" userDrawn="1">
          <p15:clr>
            <a:srgbClr val="A4A3A4"/>
          </p15:clr>
        </p15:guide>
        <p15:guide id="6" pos="5602">
          <p15:clr>
            <a:srgbClr val="A4A3A4"/>
          </p15:clr>
        </p15:guide>
        <p15:guide id="7" pos="2852" userDrawn="1">
          <p15:clr>
            <a:srgbClr val="A4A3A4"/>
          </p15:clr>
        </p15:guide>
        <p15:guide id="8" pos="35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CDE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86" autoAdjust="0"/>
    <p:restoredTop sz="94660"/>
  </p:normalViewPr>
  <p:slideViewPr>
    <p:cSldViewPr>
      <p:cViewPr>
        <p:scale>
          <a:sx n="100" d="100"/>
          <a:sy n="100" d="100"/>
        </p:scale>
        <p:origin x="258" y="114"/>
      </p:cViewPr>
      <p:guideLst>
        <p:guide orient="horz" pos="1223"/>
        <p:guide orient="horz" pos="1648"/>
        <p:guide orient="horz" pos="2017"/>
        <p:guide pos="2285"/>
        <p:guide pos="5602"/>
        <p:guide pos="2852"/>
        <p:guide pos="35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7317305" y="3741880"/>
            <a:ext cx="900100" cy="720080"/>
          </a:xfrm>
          <a:prstGeom prst="rect">
            <a:avLst/>
          </a:prstGeom>
          <a:solidFill>
            <a:srgbClr val="F2ECDE"/>
          </a:solidFill>
          <a:ln w="190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067055" y="3741880"/>
            <a:ext cx="1980220" cy="765085"/>
          </a:xfrm>
          <a:prstGeom prst="rect">
            <a:avLst/>
          </a:prstGeom>
          <a:solidFill>
            <a:srgbClr val="F2ECDE"/>
          </a:solidFill>
          <a:ln w="190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6192180" y="2886785"/>
            <a:ext cx="1980220" cy="810090"/>
          </a:xfrm>
          <a:prstGeom prst="rect">
            <a:avLst/>
          </a:prstGeom>
          <a:solidFill>
            <a:srgbClr val="F2ECDE"/>
          </a:solidFill>
          <a:ln w="190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65780" y="298997"/>
            <a:ext cx="2616010" cy="787588"/>
            <a:chOff x="65780" y="298997"/>
            <a:chExt cx="2616010" cy="787588"/>
          </a:xfrm>
        </p:grpSpPr>
        <p:sp>
          <p:nvSpPr>
            <p:cNvPr id="3" name="TextBox 2"/>
            <p:cNvSpPr txBox="1"/>
            <p:nvPr/>
          </p:nvSpPr>
          <p:spPr>
            <a:xfrm>
              <a:off x="340835" y="298997"/>
              <a:ext cx="1575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tx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基本图算法</a:t>
              </a:r>
              <a:endParaRPr lang="zh-CN" altLang="en-US" sz="1200" b="1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0834" y="559735"/>
              <a:ext cx="23409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   强连通分量</a:t>
              </a:r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组合 30"/>
            <p:cNvGrpSpPr/>
            <p:nvPr/>
          </p:nvGrpSpPr>
          <p:grpSpPr>
            <a:xfrm>
              <a:off x="431540" y="974072"/>
              <a:ext cx="1265453" cy="112513"/>
              <a:chOff x="268709" y="861560"/>
              <a:chExt cx="1265453" cy="112513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68709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499297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29885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960473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191061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421650" y="861561"/>
                <a:ext cx="112512" cy="1125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直角三角形 5"/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直角三角形 6"/>
            <p:cNvSpPr/>
            <p:nvPr/>
          </p:nvSpPr>
          <p:spPr>
            <a:xfrm>
              <a:off x="2186735" y="591530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椭圆 15"/>
          <p:cNvSpPr/>
          <p:nvPr/>
        </p:nvSpPr>
        <p:spPr>
          <a:xfrm>
            <a:off x="4031940" y="3111810"/>
            <a:ext cx="765085" cy="360040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112060" y="1311610"/>
            <a:ext cx="450050" cy="405045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662010" y="2166705"/>
            <a:ext cx="450050" cy="405045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472100" y="2031690"/>
            <a:ext cx="450050" cy="405045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462210" y="1311610"/>
            <a:ext cx="450050" cy="405045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597225" y="2121700"/>
            <a:ext cx="450050" cy="405045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6535" y="1266605"/>
            <a:ext cx="30603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无向图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、任意两顶点连通称该图为连通图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、否则将其中的极大连通子图称为连通分量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6535" y="2841780"/>
            <a:ext cx="30603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有向图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、任意两顶点都连通称该图为强连通图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、否则将其中的极大连通子图称为</a:t>
            </a:r>
            <a:r>
              <a:rPr lang="zh-CN" altLang="en-US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强连通分量</a:t>
            </a:r>
            <a:endParaRPr lang="en-US" altLang="zh-CN" b="1" dirty="0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112060" y="3111810"/>
            <a:ext cx="765085" cy="360040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031940" y="3876895"/>
            <a:ext cx="765085" cy="360040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5112060" y="3876895"/>
            <a:ext cx="765085" cy="360040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237185" y="3111810"/>
            <a:ext cx="765085" cy="360040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c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7362310" y="3111810"/>
            <a:ext cx="765085" cy="360040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237185" y="3876895"/>
            <a:ext cx="765085" cy="360040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g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7362310" y="3876895"/>
            <a:ext cx="765085" cy="360040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77500" lnSpcReduction="20000"/>
          </a:bodyPr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h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16" idx="6"/>
            <a:endCxn id="33" idx="2"/>
          </p:cNvCxnSpPr>
          <p:nvPr/>
        </p:nvCxnSpPr>
        <p:spPr>
          <a:xfrm>
            <a:off x="4797025" y="3291830"/>
            <a:ext cx="31503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4" idx="0"/>
            <a:endCxn id="16" idx="4"/>
          </p:cNvCxnSpPr>
          <p:nvPr/>
        </p:nvCxnSpPr>
        <p:spPr>
          <a:xfrm flipV="1">
            <a:off x="4414483" y="3471850"/>
            <a:ext cx="0" cy="4050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3" idx="3"/>
            <a:endCxn id="34" idx="7"/>
          </p:cNvCxnSpPr>
          <p:nvPr/>
        </p:nvCxnSpPr>
        <p:spPr>
          <a:xfrm flipH="1">
            <a:off x="4684981" y="3419123"/>
            <a:ext cx="539123" cy="5104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4" idx="6"/>
            <a:endCxn id="35" idx="2"/>
          </p:cNvCxnSpPr>
          <p:nvPr/>
        </p:nvCxnSpPr>
        <p:spPr>
          <a:xfrm>
            <a:off x="4797025" y="4056915"/>
            <a:ext cx="315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3" idx="4"/>
            <a:endCxn id="35" idx="0"/>
          </p:cNvCxnSpPr>
          <p:nvPr/>
        </p:nvCxnSpPr>
        <p:spPr>
          <a:xfrm>
            <a:off x="5494603" y="3471850"/>
            <a:ext cx="0" cy="405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3" idx="6"/>
            <a:endCxn id="36" idx="2"/>
          </p:cNvCxnSpPr>
          <p:nvPr/>
        </p:nvCxnSpPr>
        <p:spPr>
          <a:xfrm>
            <a:off x="5877145" y="329183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线连接符 54"/>
          <p:cNvCxnSpPr>
            <a:stCxn id="35" idx="7"/>
            <a:endCxn id="38" idx="1"/>
          </p:cNvCxnSpPr>
          <p:nvPr/>
        </p:nvCxnSpPr>
        <p:spPr>
          <a:xfrm rot="5400000" flipH="1" flipV="1">
            <a:off x="6057165" y="3637558"/>
            <a:ext cx="12700" cy="584128"/>
          </a:xfrm>
          <a:prstGeom prst="curvedConnector3">
            <a:avLst>
              <a:gd name="adj1" fmla="val 6818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曲线连接符 58"/>
          <p:cNvCxnSpPr>
            <a:stCxn id="38" idx="3"/>
            <a:endCxn id="35" idx="5"/>
          </p:cNvCxnSpPr>
          <p:nvPr/>
        </p:nvCxnSpPr>
        <p:spPr>
          <a:xfrm rot="5400000">
            <a:off x="6057165" y="3892144"/>
            <a:ext cx="12700" cy="584128"/>
          </a:xfrm>
          <a:prstGeom prst="curvedConnector3">
            <a:avLst>
              <a:gd name="adj1" fmla="val 74850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线连接符 69"/>
          <p:cNvCxnSpPr>
            <a:stCxn id="37" idx="1"/>
            <a:endCxn id="36" idx="7"/>
          </p:cNvCxnSpPr>
          <p:nvPr/>
        </p:nvCxnSpPr>
        <p:spPr>
          <a:xfrm rot="16200000" flipV="1">
            <a:off x="7182290" y="2872473"/>
            <a:ext cx="12700" cy="584128"/>
          </a:xfrm>
          <a:prstGeom prst="curvedConnector3">
            <a:avLst>
              <a:gd name="adj1" fmla="val 68184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线连接符 72"/>
          <p:cNvCxnSpPr>
            <a:stCxn id="36" idx="5"/>
            <a:endCxn id="37" idx="3"/>
          </p:cNvCxnSpPr>
          <p:nvPr/>
        </p:nvCxnSpPr>
        <p:spPr>
          <a:xfrm rot="16200000" flipH="1">
            <a:off x="7182290" y="3127059"/>
            <a:ext cx="12700" cy="584128"/>
          </a:xfrm>
          <a:prstGeom prst="curvedConnector3">
            <a:avLst>
              <a:gd name="adj1" fmla="val 101517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38" idx="6"/>
            <a:endCxn id="39" idx="2"/>
          </p:cNvCxnSpPr>
          <p:nvPr/>
        </p:nvCxnSpPr>
        <p:spPr>
          <a:xfrm>
            <a:off x="7002270" y="4056915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37" idx="4"/>
            <a:endCxn id="39" idx="0"/>
          </p:cNvCxnSpPr>
          <p:nvPr/>
        </p:nvCxnSpPr>
        <p:spPr>
          <a:xfrm>
            <a:off x="7744853" y="3471850"/>
            <a:ext cx="0" cy="405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形状 93"/>
          <p:cNvCxnSpPr>
            <a:stCxn id="39" idx="4"/>
            <a:endCxn id="39" idx="6"/>
          </p:cNvCxnSpPr>
          <p:nvPr/>
        </p:nvCxnSpPr>
        <p:spPr>
          <a:xfrm rot="5400000" flipH="1" flipV="1">
            <a:off x="7846114" y="3955654"/>
            <a:ext cx="180020" cy="382542"/>
          </a:xfrm>
          <a:prstGeom prst="curvedConnector4">
            <a:avLst>
              <a:gd name="adj1" fmla="val -37625"/>
              <a:gd name="adj2" fmla="val 1174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8" idx="3"/>
            <a:endCxn id="19" idx="0"/>
          </p:cNvCxnSpPr>
          <p:nvPr/>
        </p:nvCxnSpPr>
        <p:spPr>
          <a:xfrm flipH="1">
            <a:off x="4887035" y="1657338"/>
            <a:ext cx="290933" cy="509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8" idx="5"/>
            <a:endCxn id="20" idx="0"/>
          </p:cNvCxnSpPr>
          <p:nvPr/>
        </p:nvCxnSpPr>
        <p:spPr>
          <a:xfrm>
            <a:off x="5496202" y="1657338"/>
            <a:ext cx="200923" cy="37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21" idx="4"/>
            <a:endCxn id="22" idx="0"/>
          </p:cNvCxnSpPr>
          <p:nvPr/>
        </p:nvCxnSpPr>
        <p:spPr>
          <a:xfrm>
            <a:off x="6687235" y="1716655"/>
            <a:ext cx="135015" cy="405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161"/>
          <p:cNvGrpSpPr>
            <a:grpSpLocks/>
          </p:cNvGrpSpPr>
          <p:nvPr/>
        </p:nvGrpSpPr>
        <p:grpSpPr bwMode="auto">
          <a:xfrm>
            <a:off x="3851920" y="2931790"/>
            <a:ext cx="2115235" cy="1530169"/>
            <a:chOff x="11616" y="3128960"/>
            <a:chExt cx="3177157" cy="1944699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85567" y="3128960"/>
              <a:ext cx="3034020" cy="1587"/>
            </a:xfrm>
            <a:prstGeom prst="line">
              <a:avLst/>
            </a:prstGeom>
            <a:ln w="19050">
              <a:solidFill>
                <a:srgbClr val="00206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1616" y="3128961"/>
              <a:ext cx="0" cy="1944698"/>
            </a:xfrm>
            <a:prstGeom prst="line">
              <a:avLst/>
            </a:prstGeom>
            <a:ln w="19050">
              <a:solidFill>
                <a:srgbClr val="00206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1616" y="5073659"/>
              <a:ext cx="1554779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V="1">
              <a:off x="1633994" y="3929718"/>
              <a:ext cx="1554779" cy="57198"/>
            </a:xfrm>
            <a:prstGeom prst="line">
              <a:avLst/>
            </a:prstGeom>
            <a:ln w="19050">
              <a:solidFill>
                <a:srgbClr val="00206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5400000">
              <a:off x="2691753" y="3572669"/>
              <a:ext cx="857257" cy="1587"/>
            </a:xfrm>
            <a:prstGeom prst="line">
              <a:avLst/>
            </a:prstGeom>
            <a:ln w="19050">
              <a:solidFill>
                <a:srgbClr val="00206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1566395" y="3986915"/>
              <a:ext cx="0" cy="1029547"/>
            </a:xfrm>
            <a:prstGeom prst="line">
              <a:avLst/>
            </a:prstGeom>
            <a:ln w="19050">
              <a:solidFill>
                <a:srgbClr val="00206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3231105" y="391480"/>
            <a:ext cx="15001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>
                <a:latin typeface="华文楷体" pitchFamily="2" charset="-122"/>
                <a:ea typeface="华文楷体" pitchFamily="2" charset="-122"/>
              </a:rPr>
              <a:t>实现算法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：</a:t>
            </a:r>
          </a:p>
        </p:txBody>
      </p:sp>
      <p:sp>
        <p:nvSpPr>
          <p:cNvPr id="69" name="左大括号 68"/>
          <p:cNvSpPr/>
          <p:nvPr/>
        </p:nvSpPr>
        <p:spPr>
          <a:xfrm>
            <a:off x="4346975" y="276495"/>
            <a:ext cx="135015" cy="8036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1" name="矩形 70"/>
          <p:cNvSpPr>
            <a:spLocks noChangeArrowheads="1"/>
          </p:cNvSpPr>
          <p:nvPr/>
        </p:nvSpPr>
        <p:spPr bwMode="auto">
          <a:xfrm>
            <a:off x="4572000" y="141480"/>
            <a:ext cx="22052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r>
              <a:rPr lang="en-US" altLang="zh-CN" sz="1400" dirty="0">
                <a:latin typeface="华文楷体" pitchFamily="2" charset="-122"/>
                <a:ea typeface="华文楷体" pitchFamily="2" charset="-122"/>
              </a:rPr>
              <a:t>Kosaraju</a:t>
            </a:r>
            <a:r>
              <a:rPr lang="zh-CN" altLang="en-US" sz="1400" dirty="0">
                <a:latin typeface="华文楷体" pitchFamily="2" charset="-122"/>
                <a:ea typeface="华文楷体" pitchFamily="2" charset="-122"/>
              </a:rPr>
              <a:t>算法（双</a:t>
            </a:r>
            <a:r>
              <a:rPr lang="en-US" altLang="zh-CN" sz="1400" dirty="0" smtClean="0">
                <a:latin typeface="华文楷体" pitchFamily="2" charset="-122"/>
                <a:ea typeface="华文楷体" pitchFamily="2" charset="-122"/>
              </a:rPr>
              <a:t>DFS)</a:t>
            </a:r>
            <a:endParaRPr lang="zh-CN" altLang="en-US" sz="1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2" name="矩形 71"/>
          <p:cNvSpPr>
            <a:spLocks noChangeArrowheads="1"/>
          </p:cNvSpPr>
          <p:nvPr/>
        </p:nvSpPr>
        <p:spPr bwMode="auto">
          <a:xfrm>
            <a:off x="4481990" y="546525"/>
            <a:ext cx="3429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dirty="0">
                <a:latin typeface="华文楷体" pitchFamily="2" charset="-122"/>
                <a:ea typeface="华文楷体" pitchFamily="2" charset="-122"/>
              </a:rPr>
              <a:t>Tarjan</a:t>
            </a:r>
            <a:r>
              <a:rPr lang="zh-CN" altLang="en-US" sz="1400" dirty="0">
                <a:latin typeface="华文楷体" pitchFamily="2" charset="-122"/>
                <a:ea typeface="华文楷体" pitchFamily="2" charset="-122"/>
              </a:rPr>
              <a:t>算法</a:t>
            </a:r>
          </a:p>
        </p:txBody>
      </p:sp>
      <p:sp>
        <p:nvSpPr>
          <p:cNvPr id="74" name="矩形 73"/>
          <p:cNvSpPr>
            <a:spLocks noChangeArrowheads="1"/>
          </p:cNvSpPr>
          <p:nvPr/>
        </p:nvSpPr>
        <p:spPr bwMode="auto">
          <a:xfrm>
            <a:off x="4481990" y="945105"/>
            <a:ext cx="3429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dirty="0">
                <a:latin typeface="华文楷体" pitchFamily="2" charset="-122"/>
                <a:ea typeface="华文楷体" pitchFamily="2" charset="-122"/>
              </a:rPr>
              <a:t>Gabow</a:t>
            </a:r>
            <a:r>
              <a:rPr lang="zh-CN" altLang="en-US" sz="1400" dirty="0">
                <a:latin typeface="华文楷体" pitchFamily="2" charset="-122"/>
                <a:ea typeface="华文楷体" pitchFamily="2" charset="-122"/>
              </a:rPr>
              <a:t>算法</a:t>
            </a:r>
          </a:p>
        </p:txBody>
      </p:sp>
      <p:sp>
        <p:nvSpPr>
          <p:cNvPr id="75" name="椭圆 74"/>
          <p:cNvSpPr/>
          <p:nvPr/>
        </p:nvSpPr>
        <p:spPr>
          <a:xfrm>
            <a:off x="8352420" y="4506965"/>
            <a:ext cx="450050" cy="450050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１２</a:t>
            </a:r>
            <a:endParaRPr lang="zh-CN" altLang="en-US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7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1" grpId="0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56" grpId="0"/>
      <p:bldP spid="69" grpId="0" animBg="1"/>
      <p:bldP spid="71" grpId="0"/>
      <p:bldP spid="72" grpId="0"/>
      <p:bldP spid="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矩形 195"/>
          <p:cNvSpPr/>
          <p:nvPr/>
        </p:nvSpPr>
        <p:spPr>
          <a:xfrm>
            <a:off x="8127395" y="2121700"/>
            <a:ext cx="900100" cy="720080"/>
          </a:xfrm>
          <a:prstGeom prst="rect">
            <a:avLst/>
          </a:prstGeom>
          <a:solidFill>
            <a:srgbClr val="F2ECDE"/>
          </a:solidFill>
          <a:ln w="190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/>
          <p:cNvSpPr/>
          <p:nvPr/>
        </p:nvSpPr>
        <p:spPr>
          <a:xfrm>
            <a:off x="7002270" y="1221600"/>
            <a:ext cx="1980220" cy="810090"/>
          </a:xfrm>
          <a:prstGeom prst="rect">
            <a:avLst/>
          </a:prstGeom>
          <a:solidFill>
            <a:srgbClr val="F2ECDE"/>
          </a:solidFill>
          <a:ln w="190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/>
          <p:cNvSpPr/>
          <p:nvPr/>
        </p:nvSpPr>
        <p:spPr>
          <a:xfrm>
            <a:off x="5877145" y="2076694"/>
            <a:ext cx="1980220" cy="765085"/>
          </a:xfrm>
          <a:prstGeom prst="rect">
            <a:avLst/>
          </a:prstGeom>
          <a:solidFill>
            <a:srgbClr val="F2ECDE"/>
          </a:solidFill>
          <a:ln w="190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65780" y="298997"/>
            <a:ext cx="2616010" cy="787588"/>
            <a:chOff x="65780" y="298997"/>
            <a:chExt cx="2616010" cy="787588"/>
          </a:xfrm>
        </p:grpSpPr>
        <p:sp>
          <p:nvSpPr>
            <p:cNvPr id="11" name="TextBox 10"/>
            <p:cNvSpPr txBox="1"/>
            <p:nvPr/>
          </p:nvSpPr>
          <p:spPr>
            <a:xfrm>
              <a:off x="340835" y="298997"/>
              <a:ext cx="1575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tx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基本图算法</a:t>
              </a:r>
              <a:endParaRPr lang="zh-CN" altLang="en-US" sz="1200" b="1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0834" y="559735"/>
              <a:ext cx="23409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   强连通分量</a:t>
              </a:r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3" name="组合 30"/>
            <p:cNvGrpSpPr/>
            <p:nvPr/>
          </p:nvGrpSpPr>
          <p:grpSpPr>
            <a:xfrm>
              <a:off x="431540" y="974072"/>
              <a:ext cx="1265453" cy="112513"/>
              <a:chOff x="268709" y="861560"/>
              <a:chExt cx="1265453" cy="112513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68709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99297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729885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960473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1191061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1421650" y="861561"/>
                <a:ext cx="112512" cy="1125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直角三角形 13"/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直角三角形 14"/>
            <p:cNvSpPr/>
            <p:nvPr/>
          </p:nvSpPr>
          <p:spPr>
            <a:xfrm>
              <a:off x="2186735" y="591530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0" y="4641980"/>
            <a:ext cx="490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求强连通分量过程</a:t>
            </a:r>
          </a:p>
        </p:txBody>
      </p:sp>
      <p:sp>
        <p:nvSpPr>
          <p:cNvPr id="48" name="右箭头 47"/>
          <p:cNvSpPr/>
          <p:nvPr/>
        </p:nvSpPr>
        <p:spPr>
          <a:xfrm>
            <a:off x="4274419" y="1843250"/>
            <a:ext cx="360040" cy="180020"/>
          </a:xfrm>
          <a:prstGeom prst="rightArrow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315036" y="1401620"/>
            <a:ext cx="603791" cy="465934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>
            <a:noAutofit/>
          </a:bodyPr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1395156" y="1401620"/>
            <a:ext cx="603791" cy="465934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>
            <a:noAutofit/>
          </a:bodyPr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315036" y="2166705"/>
            <a:ext cx="603791" cy="465934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>
            <a:noAutofit/>
          </a:bodyPr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1395156" y="2166705"/>
            <a:ext cx="603791" cy="465934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2520281" y="1401620"/>
            <a:ext cx="603791" cy="465934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3645406" y="1401620"/>
            <a:ext cx="603791" cy="465934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2520281" y="2166705"/>
            <a:ext cx="603791" cy="465934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3645406" y="2166705"/>
            <a:ext cx="603791" cy="465934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08" name="直接箭头连接符 107"/>
          <p:cNvCxnSpPr>
            <a:stCxn id="100" idx="6"/>
            <a:endCxn id="101" idx="2"/>
          </p:cNvCxnSpPr>
          <p:nvPr/>
        </p:nvCxnSpPr>
        <p:spPr>
          <a:xfrm>
            <a:off x="918827" y="1634587"/>
            <a:ext cx="476329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2" idx="0"/>
            <a:endCxn id="100" idx="4"/>
          </p:cNvCxnSpPr>
          <p:nvPr/>
        </p:nvCxnSpPr>
        <p:spPr>
          <a:xfrm flipV="1">
            <a:off x="616932" y="1867554"/>
            <a:ext cx="0" cy="299151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1" idx="3"/>
            <a:endCxn id="102" idx="7"/>
          </p:cNvCxnSpPr>
          <p:nvPr/>
        </p:nvCxnSpPr>
        <p:spPr>
          <a:xfrm flipH="1">
            <a:off x="830404" y="1799320"/>
            <a:ext cx="653175" cy="435619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102" idx="6"/>
            <a:endCxn id="103" idx="2"/>
          </p:cNvCxnSpPr>
          <p:nvPr/>
        </p:nvCxnSpPr>
        <p:spPr>
          <a:xfrm>
            <a:off x="918827" y="2399672"/>
            <a:ext cx="476329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101" idx="4"/>
            <a:endCxn id="103" idx="0"/>
          </p:cNvCxnSpPr>
          <p:nvPr/>
        </p:nvCxnSpPr>
        <p:spPr>
          <a:xfrm>
            <a:off x="1697052" y="1867554"/>
            <a:ext cx="0" cy="299151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101" idx="6"/>
            <a:endCxn id="104" idx="2"/>
          </p:cNvCxnSpPr>
          <p:nvPr/>
        </p:nvCxnSpPr>
        <p:spPr>
          <a:xfrm>
            <a:off x="1998947" y="1634587"/>
            <a:ext cx="521334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曲线连接符 113"/>
          <p:cNvCxnSpPr>
            <a:stCxn id="103" idx="7"/>
            <a:endCxn id="106" idx="1"/>
          </p:cNvCxnSpPr>
          <p:nvPr/>
        </p:nvCxnSpPr>
        <p:spPr>
          <a:xfrm rot="5400000" flipH="1" flipV="1">
            <a:off x="2259614" y="1885849"/>
            <a:ext cx="12700" cy="698180"/>
          </a:xfrm>
          <a:prstGeom prst="curvedConnector3">
            <a:avLst>
              <a:gd name="adj1" fmla="val 1235237"/>
            </a:avLst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曲线连接符 114"/>
          <p:cNvCxnSpPr>
            <a:stCxn id="106" idx="3"/>
            <a:endCxn id="103" idx="5"/>
          </p:cNvCxnSpPr>
          <p:nvPr/>
        </p:nvCxnSpPr>
        <p:spPr>
          <a:xfrm rot="5400000">
            <a:off x="2259614" y="2215315"/>
            <a:ext cx="12700" cy="698180"/>
          </a:xfrm>
          <a:prstGeom prst="curvedConnector3">
            <a:avLst>
              <a:gd name="adj1" fmla="val 1235237"/>
            </a:avLst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/>
          <p:cNvSpPr/>
          <p:nvPr/>
        </p:nvSpPr>
        <p:spPr>
          <a:xfrm>
            <a:off x="4932041" y="1401620"/>
            <a:ext cx="603791" cy="465934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6012160" y="1401620"/>
            <a:ext cx="603791" cy="465934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4932040" y="2211710"/>
            <a:ext cx="603791" cy="465934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6012160" y="2211710"/>
            <a:ext cx="603791" cy="465934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7137286" y="1401620"/>
            <a:ext cx="603791" cy="465934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C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8262411" y="1401620"/>
            <a:ext cx="603791" cy="465934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7137286" y="2166705"/>
            <a:ext cx="603791" cy="465934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31" name="椭圆 130"/>
          <p:cNvSpPr/>
          <p:nvPr/>
        </p:nvSpPr>
        <p:spPr>
          <a:xfrm>
            <a:off x="8262411" y="2166705"/>
            <a:ext cx="603791" cy="465934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0" name="曲线连接符 139"/>
          <p:cNvCxnSpPr>
            <a:stCxn id="129" idx="1"/>
            <a:endCxn id="128" idx="7"/>
          </p:cNvCxnSpPr>
          <p:nvPr/>
        </p:nvCxnSpPr>
        <p:spPr>
          <a:xfrm rot="16200000" flipV="1">
            <a:off x="8001744" y="1120764"/>
            <a:ext cx="12700" cy="698180"/>
          </a:xfrm>
          <a:prstGeom prst="curvedConnector3">
            <a:avLst>
              <a:gd name="adj1" fmla="val 1161764"/>
            </a:avLst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曲线连接符 140"/>
          <p:cNvCxnSpPr>
            <a:stCxn id="128" idx="5"/>
            <a:endCxn id="129" idx="3"/>
          </p:cNvCxnSpPr>
          <p:nvPr/>
        </p:nvCxnSpPr>
        <p:spPr>
          <a:xfrm rot="16200000" flipH="1">
            <a:off x="8001744" y="1450230"/>
            <a:ext cx="12700" cy="698180"/>
          </a:xfrm>
          <a:prstGeom prst="curvedConnector3">
            <a:avLst>
              <a:gd name="adj1" fmla="val 1602583"/>
            </a:avLst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131" idx="2"/>
            <a:endCxn id="130" idx="6"/>
          </p:cNvCxnSpPr>
          <p:nvPr/>
        </p:nvCxnSpPr>
        <p:spPr>
          <a:xfrm flipH="1">
            <a:off x="7741077" y="2399672"/>
            <a:ext cx="521334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131" idx="0"/>
            <a:endCxn id="129" idx="4"/>
          </p:cNvCxnSpPr>
          <p:nvPr/>
        </p:nvCxnSpPr>
        <p:spPr>
          <a:xfrm flipV="1">
            <a:off x="8564307" y="1867554"/>
            <a:ext cx="0" cy="29915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形状 143"/>
          <p:cNvCxnSpPr/>
          <p:nvPr/>
        </p:nvCxnSpPr>
        <p:spPr>
          <a:xfrm flipH="1">
            <a:off x="8577445" y="2346725"/>
            <a:ext cx="301895" cy="232967"/>
          </a:xfrm>
          <a:prstGeom prst="curvedConnector4">
            <a:avLst>
              <a:gd name="adj1" fmla="val -44815"/>
              <a:gd name="adj2" fmla="val 174094"/>
            </a:avLst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stCxn id="105" idx="4"/>
            <a:endCxn id="107" idx="0"/>
          </p:cNvCxnSpPr>
          <p:nvPr/>
        </p:nvCxnSpPr>
        <p:spPr>
          <a:xfrm>
            <a:off x="3947302" y="1867554"/>
            <a:ext cx="0" cy="299151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stCxn id="106" idx="6"/>
            <a:endCxn id="107" idx="2"/>
          </p:cNvCxnSpPr>
          <p:nvPr/>
        </p:nvCxnSpPr>
        <p:spPr>
          <a:xfrm>
            <a:off x="3124072" y="2399672"/>
            <a:ext cx="521334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曲线连接符 162"/>
          <p:cNvCxnSpPr>
            <a:stCxn id="105" idx="3"/>
            <a:endCxn id="104" idx="5"/>
          </p:cNvCxnSpPr>
          <p:nvPr/>
        </p:nvCxnSpPr>
        <p:spPr>
          <a:xfrm rot="5400000">
            <a:off x="3384739" y="1450230"/>
            <a:ext cx="12700" cy="698180"/>
          </a:xfrm>
          <a:prstGeom prst="curvedConnector3">
            <a:avLst>
              <a:gd name="adj1" fmla="val 1308701"/>
            </a:avLst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 flipH="1">
            <a:off x="5517105" y="1626645"/>
            <a:ext cx="476328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 flipH="1">
            <a:off x="5247075" y="1896675"/>
            <a:ext cx="1" cy="344156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126" idx="7"/>
            <a:endCxn id="125" idx="3"/>
          </p:cNvCxnSpPr>
          <p:nvPr/>
        </p:nvCxnSpPr>
        <p:spPr>
          <a:xfrm flipV="1">
            <a:off x="5447408" y="1799320"/>
            <a:ext cx="653175" cy="480624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曲线连接符 173"/>
          <p:cNvCxnSpPr/>
          <p:nvPr/>
        </p:nvCxnSpPr>
        <p:spPr>
          <a:xfrm rot="5400000" flipH="1" flipV="1">
            <a:off x="6878808" y="2245162"/>
            <a:ext cx="45005" cy="698181"/>
          </a:xfrm>
          <a:prstGeom prst="curvedConnector3">
            <a:avLst>
              <a:gd name="adj1" fmla="val -318525"/>
            </a:avLst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曲线连接符 176"/>
          <p:cNvCxnSpPr/>
          <p:nvPr/>
        </p:nvCxnSpPr>
        <p:spPr>
          <a:xfrm rot="5400000">
            <a:off x="6878808" y="1930127"/>
            <a:ext cx="45005" cy="698181"/>
          </a:xfrm>
          <a:prstGeom prst="curvedConnector3">
            <a:avLst>
              <a:gd name="adj1" fmla="val -277065"/>
            </a:avLst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>
            <a:stCxn id="130" idx="0"/>
            <a:endCxn id="128" idx="4"/>
          </p:cNvCxnSpPr>
          <p:nvPr/>
        </p:nvCxnSpPr>
        <p:spPr>
          <a:xfrm flipV="1">
            <a:off x="7439182" y="1867554"/>
            <a:ext cx="0" cy="29915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stCxn id="104" idx="4"/>
            <a:endCxn id="106" idx="0"/>
          </p:cNvCxnSpPr>
          <p:nvPr/>
        </p:nvCxnSpPr>
        <p:spPr>
          <a:xfrm>
            <a:off x="2822177" y="1867554"/>
            <a:ext cx="0" cy="299151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右箭头 192"/>
          <p:cNvSpPr/>
          <p:nvPr/>
        </p:nvSpPr>
        <p:spPr>
          <a:xfrm>
            <a:off x="7767355" y="3066805"/>
            <a:ext cx="495055" cy="225025"/>
          </a:xfrm>
          <a:prstGeom prst="rightArrow">
            <a:avLst>
              <a:gd name="adj1" fmla="val 50000"/>
              <a:gd name="adj2" fmla="val 68813"/>
            </a:avLst>
          </a:prstGeom>
          <a:solidFill>
            <a:srgbClr val="F2ECDE"/>
          </a:solidFill>
          <a:scene3d>
            <a:camera prst="orthographicFront">
              <a:rot lat="0" lon="810000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5" name="直接箭头连接符 194"/>
          <p:cNvCxnSpPr>
            <a:stCxn id="128" idx="2"/>
            <a:endCxn id="125" idx="6"/>
          </p:cNvCxnSpPr>
          <p:nvPr/>
        </p:nvCxnSpPr>
        <p:spPr>
          <a:xfrm flipH="1">
            <a:off x="6615951" y="1634587"/>
            <a:ext cx="52133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127" idx="0"/>
            <a:endCxn id="125" idx="4"/>
          </p:cNvCxnSpPr>
          <p:nvPr/>
        </p:nvCxnSpPr>
        <p:spPr>
          <a:xfrm flipV="1">
            <a:off x="6314056" y="1867554"/>
            <a:ext cx="0" cy="34415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/>
          <p:cNvCxnSpPr>
            <a:stCxn id="127" idx="2"/>
            <a:endCxn id="126" idx="6"/>
          </p:cNvCxnSpPr>
          <p:nvPr/>
        </p:nvCxnSpPr>
        <p:spPr>
          <a:xfrm flipH="1">
            <a:off x="5535831" y="2444677"/>
            <a:ext cx="476329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1466655" y="2256715"/>
            <a:ext cx="765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ea typeface="微软雅黑" pitchFamily="34" charset="-122"/>
              </a:rPr>
              <a:t>3</a:t>
            </a:r>
            <a:endParaRPr lang="zh-CN" altLang="en-US" sz="1400" dirty="0" smtClean="0">
              <a:ea typeface="微软雅黑" pitchFamily="34" charset="-122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2681790" y="1491630"/>
            <a:ext cx="765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ea typeface="微软雅黑" pitchFamily="34" charset="-122"/>
              </a:rPr>
              <a:t>/10</a:t>
            </a:r>
            <a:endParaRPr lang="zh-CN" altLang="en-US" sz="1400" dirty="0" smtClean="0">
              <a:ea typeface="微软雅黑" pitchFamily="34" charset="-122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2591780" y="1491630"/>
            <a:ext cx="765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ea typeface="微软雅黑" pitchFamily="34" charset="-122"/>
              </a:rPr>
              <a:t>1</a:t>
            </a:r>
            <a:endParaRPr lang="zh-CN" altLang="en-US" sz="1400" dirty="0" smtClean="0">
              <a:ea typeface="微软雅黑" pitchFamily="34" charset="-122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3716905" y="1491630"/>
            <a:ext cx="765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ea typeface="微软雅黑" pitchFamily="34" charset="-122"/>
              </a:rPr>
              <a:t>8</a:t>
            </a:r>
            <a:endParaRPr lang="zh-CN" altLang="en-US" sz="1400" dirty="0" smtClean="0">
              <a:ea typeface="微软雅黑" pitchFamily="34" charset="-122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3806915" y="1491630"/>
            <a:ext cx="765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ea typeface="微软雅黑" pitchFamily="34" charset="-122"/>
              </a:rPr>
              <a:t>/9</a:t>
            </a:r>
            <a:endParaRPr lang="zh-CN" altLang="en-US" sz="1400" dirty="0" smtClean="0">
              <a:ea typeface="微软雅黑" pitchFamily="34" charset="-122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2636785" y="2256715"/>
            <a:ext cx="765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ea typeface="微软雅黑" pitchFamily="34" charset="-122"/>
              </a:rPr>
              <a:t>2</a:t>
            </a:r>
            <a:endParaRPr lang="zh-CN" altLang="en-US" sz="1400" dirty="0" smtClean="0">
              <a:ea typeface="微软雅黑" pitchFamily="34" charset="-122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2726795" y="2256715"/>
            <a:ext cx="765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ea typeface="微软雅黑" pitchFamily="34" charset="-122"/>
              </a:rPr>
              <a:t>/7</a:t>
            </a:r>
            <a:endParaRPr lang="zh-CN" altLang="en-US" sz="1400" dirty="0" smtClean="0">
              <a:ea typeface="微软雅黑" pitchFamily="34" charset="-122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1556665" y="2256715"/>
            <a:ext cx="765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ea typeface="微软雅黑" pitchFamily="34" charset="-122"/>
              </a:rPr>
              <a:t>/4</a:t>
            </a:r>
            <a:endParaRPr lang="zh-CN" altLang="en-US" sz="1400" dirty="0" smtClean="0">
              <a:ea typeface="微软雅黑" pitchFamily="34" charset="-122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3716905" y="2256715"/>
            <a:ext cx="765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ea typeface="微软雅黑" pitchFamily="34" charset="-122"/>
              </a:rPr>
              <a:t>5</a:t>
            </a:r>
            <a:endParaRPr lang="zh-CN" altLang="en-US" sz="1400" dirty="0" smtClean="0">
              <a:ea typeface="微软雅黑" pitchFamily="34" charset="-122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3806915" y="2256715"/>
            <a:ext cx="765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ea typeface="微软雅黑" pitchFamily="34" charset="-122"/>
              </a:rPr>
              <a:t>/6</a:t>
            </a:r>
            <a:endParaRPr lang="zh-CN" altLang="en-US" sz="1400" dirty="0" smtClean="0">
              <a:ea typeface="微软雅黑" pitchFamily="34" charset="-122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341530" y="2256715"/>
            <a:ext cx="765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ea typeface="微软雅黑" pitchFamily="34" charset="-122"/>
              </a:rPr>
              <a:t>12</a:t>
            </a:r>
            <a:endParaRPr lang="zh-CN" altLang="en-US" sz="1400" dirty="0" smtClean="0">
              <a:ea typeface="微软雅黑" pitchFamily="34" charset="-122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521550" y="2256715"/>
            <a:ext cx="765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ea typeface="微软雅黑" pitchFamily="34" charset="-122"/>
              </a:rPr>
              <a:t>/15</a:t>
            </a:r>
            <a:endParaRPr lang="zh-CN" altLang="en-US" sz="1400" dirty="0" smtClean="0">
              <a:ea typeface="微软雅黑" pitchFamily="34" charset="-122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1421650" y="1491630"/>
            <a:ext cx="765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ea typeface="微软雅黑" pitchFamily="34" charset="-122"/>
              </a:rPr>
              <a:t>11</a:t>
            </a:r>
            <a:endParaRPr lang="zh-CN" altLang="en-US" sz="1400" dirty="0" smtClean="0">
              <a:ea typeface="微软雅黑" pitchFamily="34" charset="-122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1601670" y="1491630"/>
            <a:ext cx="765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ea typeface="微软雅黑" pitchFamily="34" charset="-122"/>
              </a:rPr>
              <a:t>/16</a:t>
            </a:r>
            <a:endParaRPr lang="zh-CN" altLang="en-US" sz="1400" dirty="0" smtClean="0">
              <a:ea typeface="微软雅黑" pitchFamily="34" charset="-122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341530" y="1491630"/>
            <a:ext cx="765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ea typeface="微软雅黑" pitchFamily="34" charset="-122"/>
              </a:rPr>
              <a:t>13/14</a:t>
            </a:r>
            <a:endParaRPr lang="zh-CN" altLang="en-US" sz="1400" dirty="0" smtClean="0">
              <a:ea typeface="微软雅黑" pitchFamily="34" charset="-122"/>
            </a:endParaRPr>
          </a:p>
        </p:txBody>
      </p:sp>
      <p:cxnSp>
        <p:nvCxnSpPr>
          <p:cNvPr id="116" name="形状 115"/>
          <p:cNvCxnSpPr>
            <a:stCxn id="107" idx="4"/>
            <a:endCxn id="107" idx="6"/>
          </p:cNvCxnSpPr>
          <p:nvPr/>
        </p:nvCxnSpPr>
        <p:spPr>
          <a:xfrm rot="5400000" flipH="1" flipV="1">
            <a:off x="3981765" y="2365208"/>
            <a:ext cx="232967" cy="301895"/>
          </a:xfrm>
          <a:prstGeom prst="curvedConnector4">
            <a:avLst>
              <a:gd name="adj1" fmla="val -46058"/>
              <a:gd name="adj2" fmla="val 147906"/>
            </a:avLst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131"/>
          <p:cNvSpPr>
            <a:spLocks noChangeArrowheads="1"/>
          </p:cNvSpPr>
          <p:nvPr/>
        </p:nvSpPr>
        <p:spPr bwMode="auto">
          <a:xfrm>
            <a:off x="2771799" y="580022"/>
            <a:ext cx="22052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r>
              <a:rPr lang="en-US" altLang="zh-CN" sz="1400" b="1" dirty="0">
                <a:latin typeface="华文楷体" pitchFamily="2" charset="-122"/>
                <a:ea typeface="华文楷体" pitchFamily="2" charset="-122"/>
              </a:rPr>
              <a:t>Kosaraju</a:t>
            </a:r>
            <a:r>
              <a:rPr lang="zh-CN" altLang="en-US" sz="1400" b="1" dirty="0">
                <a:latin typeface="华文楷体" pitchFamily="2" charset="-122"/>
                <a:ea typeface="华文楷体" pitchFamily="2" charset="-122"/>
              </a:rPr>
              <a:t>算法（双</a:t>
            </a:r>
            <a:r>
              <a:rPr lang="en-US" altLang="zh-CN" sz="1400" b="1" dirty="0" smtClean="0">
                <a:latin typeface="华文楷体" pitchFamily="2" charset="-122"/>
                <a:ea typeface="华文楷体" pitchFamily="2" charset="-122"/>
              </a:rPr>
              <a:t>DFS)</a:t>
            </a:r>
            <a:endParaRPr lang="zh-CN" altLang="en-US" sz="1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51520" y="2616755"/>
            <a:ext cx="495055" cy="270030"/>
          </a:xfrm>
          <a:prstGeom prst="rect">
            <a:avLst/>
          </a:prstGeom>
          <a:noFill/>
        </p:spPr>
        <p:txBody>
          <a:bodyPr wrap="square" lIns="36000" rIns="36000" rtlCol="0">
            <a:no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e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96525" y="1131590"/>
            <a:ext cx="495055" cy="270030"/>
          </a:xfrm>
          <a:prstGeom prst="rect">
            <a:avLst/>
          </a:prstGeom>
          <a:noFill/>
        </p:spPr>
        <p:txBody>
          <a:bodyPr wrap="square" lIns="36000" rIns="36000" rtlCol="0">
            <a:no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a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331640" y="1131590"/>
            <a:ext cx="495055" cy="270030"/>
          </a:xfrm>
          <a:prstGeom prst="rect">
            <a:avLst/>
          </a:prstGeom>
          <a:noFill/>
        </p:spPr>
        <p:txBody>
          <a:bodyPr wrap="square" lIns="36000" rIns="36000" rtlCol="0">
            <a:no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b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501770" y="1131590"/>
            <a:ext cx="495055" cy="270030"/>
          </a:xfrm>
          <a:prstGeom prst="rect">
            <a:avLst/>
          </a:prstGeom>
          <a:noFill/>
        </p:spPr>
        <p:txBody>
          <a:bodyPr wrap="square" lIns="36000" rIns="36000" rtlCol="0">
            <a:no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c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626895" y="1131590"/>
            <a:ext cx="495055" cy="270030"/>
          </a:xfrm>
          <a:prstGeom prst="rect">
            <a:avLst/>
          </a:prstGeom>
          <a:noFill/>
        </p:spPr>
        <p:txBody>
          <a:bodyPr wrap="square" lIns="36000" rIns="36000" rtlCol="0">
            <a:no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d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331640" y="2571750"/>
            <a:ext cx="495055" cy="270030"/>
          </a:xfrm>
          <a:prstGeom prst="rect">
            <a:avLst/>
          </a:prstGeom>
          <a:noFill/>
        </p:spPr>
        <p:txBody>
          <a:bodyPr wrap="square" lIns="36000" rIns="36000" rtlCol="0">
            <a:no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f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501770" y="2571750"/>
            <a:ext cx="495055" cy="270030"/>
          </a:xfrm>
          <a:prstGeom prst="rect">
            <a:avLst/>
          </a:prstGeom>
          <a:noFill/>
        </p:spPr>
        <p:txBody>
          <a:bodyPr wrap="square" lIns="36000" rIns="36000" rtlCol="0">
            <a:no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g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626895" y="2661760"/>
            <a:ext cx="495055" cy="270030"/>
          </a:xfrm>
          <a:prstGeom prst="rect">
            <a:avLst/>
          </a:prstGeom>
          <a:noFill/>
        </p:spPr>
        <p:txBody>
          <a:bodyPr wrap="square" lIns="36000" rIns="36000" rtlCol="0">
            <a:no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h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51520" y="3021800"/>
            <a:ext cx="4365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step1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：对原图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进行深度优先遍历，算出每个节点的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完成时间。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251520" y="3741880"/>
            <a:ext cx="4455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step3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：选择具有最晚离开时间的顶点进行遍历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删除能      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           够遍历到的顶点，这些顶点构成一强连通分量。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        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251520" y="4146925"/>
            <a:ext cx="4365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step4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：如果还有顶点没有删除，继续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step3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，否则算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结束。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7" name="曲线连接符 156"/>
          <p:cNvCxnSpPr/>
          <p:nvPr/>
        </p:nvCxnSpPr>
        <p:spPr>
          <a:xfrm rot="5400000" flipH="1" flipV="1">
            <a:off x="3384570" y="1103885"/>
            <a:ext cx="12700" cy="698180"/>
          </a:xfrm>
          <a:prstGeom prst="curvedConnector3">
            <a:avLst>
              <a:gd name="adj1" fmla="val 1308701"/>
            </a:avLst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组合 161"/>
          <p:cNvGrpSpPr>
            <a:grpSpLocks/>
          </p:cNvGrpSpPr>
          <p:nvPr/>
        </p:nvGrpSpPr>
        <p:grpSpPr bwMode="auto">
          <a:xfrm>
            <a:off x="4797025" y="1266606"/>
            <a:ext cx="2115235" cy="1530169"/>
            <a:chOff x="11616" y="3128960"/>
            <a:chExt cx="3177157" cy="1944699"/>
          </a:xfrm>
        </p:grpSpPr>
        <p:cxnSp>
          <p:nvCxnSpPr>
            <p:cNvPr id="166" name="直接连接符 165"/>
            <p:cNvCxnSpPr/>
            <p:nvPr/>
          </p:nvCxnSpPr>
          <p:spPr>
            <a:xfrm>
              <a:off x="85567" y="3128960"/>
              <a:ext cx="3034020" cy="1587"/>
            </a:xfrm>
            <a:prstGeom prst="line">
              <a:avLst/>
            </a:prstGeom>
            <a:ln w="19050">
              <a:solidFill>
                <a:srgbClr val="00206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11616" y="3128961"/>
              <a:ext cx="0" cy="1944698"/>
            </a:xfrm>
            <a:prstGeom prst="line">
              <a:avLst/>
            </a:prstGeom>
            <a:ln w="19050">
              <a:solidFill>
                <a:srgbClr val="00206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11616" y="5073659"/>
              <a:ext cx="1554779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 flipV="1">
              <a:off x="1633994" y="3929718"/>
              <a:ext cx="1554779" cy="57198"/>
            </a:xfrm>
            <a:prstGeom prst="line">
              <a:avLst/>
            </a:prstGeom>
            <a:ln w="19050">
              <a:solidFill>
                <a:srgbClr val="00206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 rot="5400000">
              <a:off x="2691753" y="3572669"/>
              <a:ext cx="857257" cy="1587"/>
            </a:xfrm>
            <a:prstGeom prst="line">
              <a:avLst/>
            </a:prstGeom>
            <a:ln w="19050">
              <a:solidFill>
                <a:srgbClr val="00206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1566395" y="3986915"/>
              <a:ext cx="0" cy="1029547"/>
            </a:xfrm>
            <a:prstGeom prst="line">
              <a:avLst/>
            </a:prstGeom>
            <a:ln w="19050">
              <a:solidFill>
                <a:srgbClr val="00206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/>
          <p:cNvSpPr txBox="1"/>
          <p:nvPr/>
        </p:nvSpPr>
        <p:spPr>
          <a:xfrm>
            <a:off x="6192180" y="3696875"/>
            <a:ext cx="81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{abe}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867255" y="3696875"/>
            <a:ext cx="81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,{cd}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497325" y="3696875"/>
            <a:ext cx="81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,{fg}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992380" y="3696875"/>
            <a:ext cx="81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,{h}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3" name="直接箭头连接符 122"/>
          <p:cNvCxnSpPr/>
          <p:nvPr/>
        </p:nvCxnSpPr>
        <p:spPr>
          <a:xfrm>
            <a:off x="5562110" y="1626645"/>
            <a:ext cx="476329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 flipV="1">
            <a:off x="5247075" y="1896675"/>
            <a:ext cx="0" cy="299151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25" idx="3"/>
            <a:endCxn id="126" idx="7"/>
          </p:cNvCxnSpPr>
          <p:nvPr/>
        </p:nvCxnSpPr>
        <p:spPr>
          <a:xfrm flipH="1">
            <a:off x="5447408" y="1799320"/>
            <a:ext cx="653175" cy="480624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>
            <a:off x="5562110" y="2436735"/>
            <a:ext cx="476329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125" idx="4"/>
          </p:cNvCxnSpPr>
          <p:nvPr/>
        </p:nvCxnSpPr>
        <p:spPr>
          <a:xfrm>
            <a:off x="6314056" y="1867554"/>
            <a:ext cx="13139" cy="344155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6642230" y="1626645"/>
            <a:ext cx="521334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曲线连接符 158"/>
          <p:cNvCxnSpPr/>
          <p:nvPr/>
        </p:nvCxnSpPr>
        <p:spPr>
          <a:xfrm rot="5400000" flipH="1" flipV="1">
            <a:off x="8020085" y="1103885"/>
            <a:ext cx="12700" cy="698180"/>
          </a:xfrm>
          <a:prstGeom prst="curvedConnector3">
            <a:avLst>
              <a:gd name="adj1" fmla="val 1235237"/>
            </a:avLst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曲线连接符 159"/>
          <p:cNvCxnSpPr/>
          <p:nvPr/>
        </p:nvCxnSpPr>
        <p:spPr>
          <a:xfrm rot="5400000">
            <a:off x="8020085" y="1418920"/>
            <a:ext cx="12700" cy="698180"/>
          </a:xfrm>
          <a:prstGeom prst="curvedConnector3">
            <a:avLst>
              <a:gd name="adj1" fmla="val 1822993"/>
            </a:avLst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>
            <a:off x="7452320" y="1896675"/>
            <a:ext cx="0" cy="299151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>
            <a:off x="7722350" y="2391730"/>
            <a:ext cx="521334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曲线连接符 163"/>
          <p:cNvCxnSpPr/>
          <p:nvPr/>
        </p:nvCxnSpPr>
        <p:spPr>
          <a:xfrm rot="5400000">
            <a:off x="6894960" y="2274015"/>
            <a:ext cx="12700" cy="698180"/>
          </a:xfrm>
          <a:prstGeom prst="curvedConnector3">
            <a:avLst>
              <a:gd name="adj1" fmla="val 1382166"/>
            </a:avLst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曲线连接符 175"/>
          <p:cNvCxnSpPr/>
          <p:nvPr/>
        </p:nvCxnSpPr>
        <p:spPr>
          <a:xfrm rot="5400000" flipH="1" flipV="1">
            <a:off x="6894960" y="1913975"/>
            <a:ext cx="12700" cy="698180"/>
          </a:xfrm>
          <a:prstGeom prst="curvedConnector3">
            <a:avLst>
              <a:gd name="adj1" fmla="val 1308701"/>
            </a:avLst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/>
          <p:nvPr/>
        </p:nvCxnSpPr>
        <p:spPr>
          <a:xfrm>
            <a:off x="8577445" y="1896675"/>
            <a:ext cx="0" cy="299151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/>
          <p:nvPr/>
        </p:nvCxnSpPr>
        <p:spPr>
          <a:xfrm>
            <a:off x="2906815" y="1896675"/>
            <a:ext cx="0" cy="270030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曲线连接符 207"/>
          <p:cNvCxnSpPr/>
          <p:nvPr/>
        </p:nvCxnSpPr>
        <p:spPr>
          <a:xfrm rot="5400000">
            <a:off x="2259445" y="2319020"/>
            <a:ext cx="12700" cy="698180"/>
          </a:xfrm>
          <a:prstGeom prst="curvedConnector3">
            <a:avLst>
              <a:gd name="adj1" fmla="val 1235237"/>
            </a:avLst>
          </a:prstGeom>
          <a:ln w="254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/>
          <p:cNvCxnSpPr/>
          <p:nvPr/>
        </p:nvCxnSpPr>
        <p:spPr>
          <a:xfrm>
            <a:off x="2186735" y="2526745"/>
            <a:ext cx="31503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/>
          <p:cNvCxnSpPr/>
          <p:nvPr/>
        </p:nvCxnSpPr>
        <p:spPr>
          <a:xfrm>
            <a:off x="3221850" y="2481740"/>
            <a:ext cx="360040" cy="0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箭头连接符 241"/>
          <p:cNvCxnSpPr/>
          <p:nvPr/>
        </p:nvCxnSpPr>
        <p:spPr>
          <a:xfrm flipH="1">
            <a:off x="3266856" y="2301720"/>
            <a:ext cx="31503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曲线连接符 243"/>
          <p:cNvCxnSpPr/>
          <p:nvPr/>
        </p:nvCxnSpPr>
        <p:spPr>
          <a:xfrm rot="5400000" flipH="1" flipV="1">
            <a:off x="3384570" y="968870"/>
            <a:ext cx="12700" cy="698180"/>
          </a:xfrm>
          <a:prstGeom prst="curvedConnector3">
            <a:avLst>
              <a:gd name="adj1" fmla="val 1308701"/>
            </a:avLst>
          </a:prstGeom>
          <a:ln w="254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/>
          <p:cNvCxnSpPr/>
          <p:nvPr/>
        </p:nvCxnSpPr>
        <p:spPr>
          <a:xfrm flipH="1" flipV="1">
            <a:off x="2681790" y="1896675"/>
            <a:ext cx="1" cy="2250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/>
          <p:nvPr/>
        </p:nvCxnSpPr>
        <p:spPr>
          <a:xfrm flipH="1">
            <a:off x="3221850" y="1626645"/>
            <a:ext cx="3150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/>
          <p:cNvCxnSpPr/>
          <p:nvPr/>
        </p:nvCxnSpPr>
        <p:spPr>
          <a:xfrm flipH="1">
            <a:off x="791580" y="1761660"/>
            <a:ext cx="540060" cy="337538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/>
          <p:cNvCxnSpPr/>
          <p:nvPr/>
        </p:nvCxnSpPr>
        <p:spPr>
          <a:xfrm flipV="1">
            <a:off x="521550" y="1896675"/>
            <a:ext cx="1" cy="225023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/>
          <p:cNvCxnSpPr/>
          <p:nvPr/>
        </p:nvCxnSpPr>
        <p:spPr>
          <a:xfrm>
            <a:off x="701570" y="1896675"/>
            <a:ext cx="0" cy="2250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箭头连接符 256"/>
          <p:cNvCxnSpPr/>
          <p:nvPr/>
        </p:nvCxnSpPr>
        <p:spPr>
          <a:xfrm flipV="1">
            <a:off x="1016605" y="1896675"/>
            <a:ext cx="477670" cy="332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4842030" y="3696875"/>
            <a:ext cx="139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强连通分量：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251520" y="3471850"/>
            <a:ext cx="4455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step2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：对原图求反。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        </a:t>
            </a:r>
          </a:p>
        </p:txBody>
      </p:sp>
      <p:sp>
        <p:nvSpPr>
          <p:cNvPr id="187" name="椭圆 186"/>
          <p:cNvSpPr/>
          <p:nvPr/>
        </p:nvSpPr>
        <p:spPr>
          <a:xfrm>
            <a:off x="8352420" y="4506965"/>
            <a:ext cx="450050" cy="450050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１３</a:t>
            </a:r>
            <a:endParaRPr lang="zh-CN" altLang="en-US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000"/>
                            </p:stCondLst>
                            <p:childTnLst>
                              <p:par>
                                <p:cTn id="28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3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2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00"/>
                            </p:stCondLst>
                            <p:childTnLst>
                              <p:par>
                                <p:cTn id="3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9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1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1000"/>
                            </p:stCondLst>
                            <p:childTnLst>
                              <p:par>
                                <p:cTn id="37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5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6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8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500"/>
                            </p:stCondLst>
                            <p:childTnLst>
                              <p:par>
                                <p:cTn id="39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500"/>
                            </p:stCondLst>
                            <p:childTnLst>
                              <p:par>
                                <p:cTn id="40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animBg="1"/>
      <p:bldP spid="192" grpId="0" animBg="1"/>
      <p:bldP spid="22" grpId="0"/>
      <p:bldP spid="48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93" grpId="0" animBg="1"/>
      <p:bldP spid="220" grpId="0"/>
      <p:bldP spid="221" grpId="0"/>
      <p:bldP spid="222" grpId="0"/>
      <p:bldP spid="223" grpId="0"/>
      <p:bldP spid="224" grpId="0"/>
      <p:bldP spid="226" grpId="0"/>
      <p:bldP spid="228" grpId="0"/>
      <p:bldP spid="229" grpId="0"/>
      <p:bldP spid="231" grpId="0"/>
      <p:bldP spid="232" grpId="0"/>
      <p:bldP spid="233" grpId="0"/>
      <p:bldP spid="234" grpId="0"/>
      <p:bldP spid="235" grpId="0"/>
      <p:bldP spid="132" grpId="0"/>
      <p:bldP spid="135" grpId="0"/>
      <p:bldP spid="136" grpId="0"/>
      <p:bldP spid="137" grpId="0"/>
      <p:bldP spid="138" grpId="0"/>
      <p:bldP spid="139" grpId="0"/>
      <p:bldP spid="146" grpId="0"/>
      <p:bldP spid="147" grpId="0"/>
      <p:bldP spid="148" grpId="0"/>
      <p:bldP spid="153" grpId="0"/>
      <p:bldP spid="154" grpId="0"/>
      <p:bldP spid="156" grpId="0"/>
      <p:bldP spid="117" grpId="0"/>
      <p:bldP spid="118" grpId="0"/>
      <p:bldP spid="121" grpId="0"/>
      <p:bldP spid="122" grpId="0"/>
      <p:bldP spid="260" grpId="0"/>
      <p:bldP spid="1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5780" y="298997"/>
            <a:ext cx="2616010" cy="787588"/>
            <a:chOff x="65780" y="298997"/>
            <a:chExt cx="2616010" cy="787588"/>
          </a:xfrm>
        </p:grpSpPr>
        <p:sp>
          <p:nvSpPr>
            <p:cNvPr id="8" name="TextBox 7"/>
            <p:cNvSpPr txBox="1"/>
            <p:nvPr/>
          </p:nvSpPr>
          <p:spPr>
            <a:xfrm>
              <a:off x="340835" y="298997"/>
              <a:ext cx="1575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tx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基本图算法</a:t>
              </a:r>
              <a:endParaRPr lang="zh-CN" altLang="en-US" sz="1200" b="1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0834" y="559735"/>
              <a:ext cx="23409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   强连通分量</a:t>
              </a:r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0" name="组合 30"/>
            <p:cNvGrpSpPr/>
            <p:nvPr/>
          </p:nvGrpSpPr>
          <p:grpSpPr>
            <a:xfrm>
              <a:off x="431540" y="974072"/>
              <a:ext cx="1265453" cy="112513"/>
              <a:chOff x="268709" y="861560"/>
              <a:chExt cx="1265453" cy="112513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268709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99297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729885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60473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191061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421650" y="861561"/>
                <a:ext cx="112512" cy="1125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直角三角形 10"/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直角三角形 11"/>
            <p:cNvSpPr/>
            <p:nvPr/>
          </p:nvSpPr>
          <p:spPr>
            <a:xfrm>
              <a:off x="2186735" y="591530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2601622" y="605901"/>
            <a:ext cx="1134380" cy="307777"/>
          </a:xfrm>
          <a:prstGeom prst="rect">
            <a:avLst/>
          </a:prstGeom>
          <a:solidFill>
            <a:srgbClr val="F2ECDE"/>
          </a:solidFill>
          <a:ln w="9525">
            <a:solidFill>
              <a:srgbClr val="F2ECDE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b="1" dirty="0">
                <a:ea typeface="微软雅黑" pitchFamily="34" charset="-122"/>
              </a:rPr>
              <a:t>Tarjan</a:t>
            </a:r>
            <a:r>
              <a:rPr lang="zh-CN" altLang="en-US" sz="1400" b="1" dirty="0">
                <a:ea typeface="微软雅黑" pitchFamily="34" charset="-122"/>
              </a:rPr>
              <a:t>算法</a:t>
            </a:r>
          </a:p>
        </p:txBody>
      </p:sp>
      <p:sp>
        <p:nvSpPr>
          <p:cNvPr id="36" name="椭圆 35"/>
          <p:cNvSpPr/>
          <p:nvPr/>
        </p:nvSpPr>
        <p:spPr>
          <a:xfrm>
            <a:off x="881590" y="1536636"/>
            <a:ext cx="585065" cy="540060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006715" y="1536635"/>
            <a:ext cx="585065" cy="540060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131840" y="1536635"/>
            <a:ext cx="585065" cy="540060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881590" y="2796775"/>
            <a:ext cx="585065" cy="540060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006715" y="2796775"/>
            <a:ext cx="585065" cy="540060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131840" y="2796775"/>
            <a:ext cx="585065" cy="540060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>
            <a:stCxn id="36" idx="4"/>
            <a:endCxn id="39" idx="0"/>
          </p:cNvCxnSpPr>
          <p:nvPr/>
        </p:nvCxnSpPr>
        <p:spPr>
          <a:xfrm>
            <a:off x="1174123" y="2076696"/>
            <a:ext cx="0" cy="72007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6" idx="6"/>
            <a:endCxn id="37" idx="2"/>
          </p:cNvCxnSpPr>
          <p:nvPr/>
        </p:nvCxnSpPr>
        <p:spPr>
          <a:xfrm flipV="1">
            <a:off x="1466655" y="1806665"/>
            <a:ext cx="540060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7" idx="4"/>
            <a:endCxn id="40" idx="0"/>
          </p:cNvCxnSpPr>
          <p:nvPr/>
        </p:nvCxnSpPr>
        <p:spPr>
          <a:xfrm>
            <a:off x="2299248" y="2076695"/>
            <a:ext cx="0" cy="7200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9" idx="6"/>
            <a:endCxn id="40" idx="2"/>
          </p:cNvCxnSpPr>
          <p:nvPr/>
        </p:nvCxnSpPr>
        <p:spPr>
          <a:xfrm>
            <a:off x="1466655" y="3066805"/>
            <a:ext cx="54006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0" idx="1"/>
            <a:endCxn id="36" idx="5"/>
          </p:cNvCxnSpPr>
          <p:nvPr/>
        </p:nvCxnSpPr>
        <p:spPr>
          <a:xfrm flipH="1" flipV="1">
            <a:off x="1380974" y="1997606"/>
            <a:ext cx="711422" cy="87825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7" idx="6"/>
            <a:endCxn id="38" idx="2"/>
          </p:cNvCxnSpPr>
          <p:nvPr/>
        </p:nvCxnSpPr>
        <p:spPr>
          <a:xfrm>
            <a:off x="2591780" y="1806665"/>
            <a:ext cx="54006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40" idx="6"/>
            <a:endCxn id="41" idx="2"/>
          </p:cNvCxnSpPr>
          <p:nvPr/>
        </p:nvCxnSpPr>
        <p:spPr>
          <a:xfrm>
            <a:off x="2591780" y="3066805"/>
            <a:ext cx="54006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8" idx="4"/>
            <a:endCxn id="41" idx="0"/>
          </p:cNvCxnSpPr>
          <p:nvPr/>
        </p:nvCxnSpPr>
        <p:spPr>
          <a:xfrm>
            <a:off x="3424373" y="2076695"/>
            <a:ext cx="0" cy="7200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881590" y="3606865"/>
            <a:ext cx="337537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881590" y="4146925"/>
            <a:ext cx="337537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881590" y="3606865"/>
            <a:ext cx="0" cy="5400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96525" y="3651870"/>
            <a:ext cx="4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栈</a:t>
            </a:r>
          </a:p>
        </p:txBody>
      </p:sp>
      <p:sp>
        <p:nvSpPr>
          <p:cNvPr id="73" name="椭圆 72"/>
          <p:cNvSpPr/>
          <p:nvPr/>
        </p:nvSpPr>
        <p:spPr>
          <a:xfrm>
            <a:off x="971600" y="3606865"/>
            <a:ext cx="585065" cy="540060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1691680" y="3606865"/>
            <a:ext cx="585065" cy="540060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2456765" y="3606865"/>
            <a:ext cx="585065" cy="540060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3131840" y="3606865"/>
            <a:ext cx="585065" cy="540060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86" name="表格 85"/>
          <p:cNvGraphicFramePr>
            <a:graphicFrameLocks noGrp="1"/>
          </p:cNvGraphicFramePr>
          <p:nvPr/>
        </p:nvGraphicFramePr>
        <p:xfrm>
          <a:off x="4617005" y="2256715"/>
          <a:ext cx="3735413" cy="2560320"/>
        </p:xfrm>
        <a:graphic>
          <a:graphicData uri="http://schemas.openxmlformats.org/drawingml/2006/table">
            <a:tbl>
              <a:tblPr/>
              <a:tblGrid>
                <a:gridCol w="855096"/>
                <a:gridCol w="1395155"/>
                <a:gridCol w="1485162"/>
              </a:tblGrid>
              <a:tr h="3214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DFN(u)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Low(u)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214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5742130" y="2616755"/>
            <a:ext cx="76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ea typeface="微软雅黑" pitchFamily="34" charset="-122"/>
              </a:rPr>
              <a:t>1</a:t>
            </a:r>
            <a:endParaRPr lang="zh-CN" altLang="en-US" dirty="0" smtClean="0">
              <a:ea typeface="微软雅黑" pitchFamily="34" charset="-12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742130" y="2976795"/>
            <a:ext cx="76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ea typeface="微软雅黑" pitchFamily="34" charset="-122"/>
              </a:rPr>
              <a:t>6</a:t>
            </a:r>
            <a:endParaRPr lang="zh-CN" altLang="en-US" dirty="0" smtClean="0">
              <a:ea typeface="微软雅黑" pitchFamily="34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742130" y="3381840"/>
            <a:ext cx="76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ea typeface="微软雅黑" pitchFamily="34" charset="-122"/>
              </a:rPr>
              <a:t>2</a:t>
            </a:r>
            <a:endParaRPr lang="zh-CN" altLang="en-US" dirty="0" smtClean="0">
              <a:ea typeface="微软雅黑" pitchFamily="34" charset="-122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742130" y="3741880"/>
            <a:ext cx="76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ea typeface="微软雅黑" pitchFamily="34" charset="-122"/>
              </a:rPr>
              <a:t>5</a:t>
            </a:r>
            <a:endParaRPr lang="zh-CN" altLang="en-US" dirty="0" smtClean="0">
              <a:ea typeface="微软雅黑" pitchFamily="34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742130" y="4101920"/>
            <a:ext cx="76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ea typeface="微软雅黑" pitchFamily="34" charset="-122"/>
              </a:rPr>
              <a:t>3</a:t>
            </a:r>
            <a:endParaRPr lang="zh-CN" altLang="en-US" dirty="0" smtClean="0">
              <a:ea typeface="微软雅黑" pitchFamily="34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742130" y="4461960"/>
            <a:ext cx="76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ea typeface="微软雅黑" pitchFamily="34" charset="-122"/>
              </a:rPr>
              <a:t>4</a:t>
            </a:r>
            <a:endParaRPr lang="zh-CN" altLang="en-US" dirty="0" smtClean="0">
              <a:ea typeface="微软雅黑" pitchFamily="34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182290" y="3021800"/>
            <a:ext cx="76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ea typeface="微软雅黑" pitchFamily="34" charset="-122"/>
              </a:rPr>
              <a:t>5</a:t>
            </a:r>
            <a:endParaRPr lang="zh-CN" altLang="en-US" dirty="0" smtClean="0">
              <a:ea typeface="微软雅黑" pitchFamily="34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182290" y="3381840"/>
            <a:ext cx="76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ea typeface="微软雅黑" pitchFamily="34" charset="-122"/>
              </a:rPr>
              <a:t>1</a:t>
            </a:r>
            <a:endParaRPr lang="zh-CN" altLang="en-US" dirty="0" smtClean="0">
              <a:ea typeface="微软雅黑" pitchFamily="34" charset="-122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182290" y="3741880"/>
            <a:ext cx="76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ea typeface="微软雅黑" pitchFamily="34" charset="-122"/>
              </a:rPr>
              <a:t>1</a:t>
            </a:r>
            <a:endParaRPr lang="zh-CN" altLang="en-US" dirty="0" smtClean="0">
              <a:ea typeface="微软雅黑" pitchFamily="34" charset="-12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182290" y="4101920"/>
            <a:ext cx="76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ea typeface="微软雅黑" pitchFamily="34" charset="-122"/>
              </a:rPr>
              <a:t>3</a:t>
            </a:r>
            <a:endParaRPr lang="zh-CN" altLang="en-US" dirty="0" smtClean="0">
              <a:ea typeface="微软雅黑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182290" y="4461960"/>
            <a:ext cx="76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ea typeface="微软雅黑" pitchFamily="34" charset="-122"/>
              </a:rPr>
              <a:t>4</a:t>
            </a:r>
            <a:endParaRPr lang="zh-CN" altLang="en-US" dirty="0" smtClean="0">
              <a:ea typeface="微软雅黑" pitchFamily="3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781690" y="4416955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{6},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141730" y="4416955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{5},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501770" y="4416955"/>
            <a:ext cx="103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{1,3,4,2}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2456765" y="3606865"/>
            <a:ext cx="585065" cy="540060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3131840" y="3606865"/>
            <a:ext cx="585065" cy="540060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214896" y="867602"/>
            <a:ext cx="782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Low(u)</a:t>
            </a: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左大括号 69"/>
          <p:cNvSpPr/>
          <p:nvPr/>
        </p:nvSpPr>
        <p:spPr>
          <a:xfrm>
            <a:off x="5000461" y="704041"/>
            <a:ext cx="135015" cy="7650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5104068" y="818878"/>
            <a:ext cx="3892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min(Low[u],DFN[j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]) </a:t>
            </a:r>
            <a:r>
              <a:rPr lang="en-US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(DFN(u)</a:t>
            </a:r>
            <a:r>
              <a:rPr lang="zh-CN" altLang="en-US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时刻 </a:t>
            </a:r>
            <a:r>
              <a:rPr lang="en-US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 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栈中</a:t>
            </a:r>
            <a:r>
              <a:rPr lang="en-US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179703" y="58637"/>
            <a:ext cx="2673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对图进行深度优先搜索访问后进栈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034436" y="87183"/>
            <a:ext cx="1961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DFN(u)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为深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度搜索的顺序。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710464" y="1811708"/>
            <a:ext cx="4050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回朔时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DFN(u)= Low(u)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为强连通分量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出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栈</a:t>
            </a:r>
            <a:endParaRPr lang="en-US" altLang="zh-CN" sz="1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160058" y="427820"/>
            <a:ext cx="2925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DFN(u)  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初始时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           </a:t>
            </a: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182290" y="2616755"/>
            <a:ext cx="76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ea typeface="微软雅黑" pitchFamily="34" charset="-122"/>
              </a:rPr>
              <a:t>1</a:t>
            </a:r>
            <a:endParaRPr lang="zh-CN" altLang="en-US" dirty="0" smtClean="0">
              <a:ea typeface="微软雅黑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182290" y="3381840"/>
            <a:ext cx="76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ea typeface="微软雅黑" pitchFamily="34" charset="-122"/>
              </a:rPr>
              <a:t>2</a:t>
            </a:r>
            <a:endParaRPr lang="zh-CN" altLang="en-US" dirty="0" smtClean="0">
              <a:ea typeface="微软雅黑" pitchFamily="34" charset="-12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182290" y="3741880"/>
            <a:ext cx="76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ea typeface="微软雅黑" pitchFamily="34" charset="-122"/>
              </a:rPr>
              <a:t>5</a:t>
            </a:r>
            <a:endParaRPr lang="zh-CN" altLang="en-US" dirty="0" smtClean="0">
              <a:ea typeface="微软雅黑" pitchFamily="34" charset="-122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182290" y="3021800"/>
            <a:ext cx="76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ea typeface="微软雅黑" pitchFamily="34" charset="-122"/>
              </a:rPr>
              <a:t>6</a:t>
            </a:r>
            <a:endParaRPr lang="zh-CN" altLang="en-US" dirty="0" smtClean="0">
              <a:ea typeface="微软雅黑" pitchFamily="34" charset="-122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31540" y="4416955"/>
            <a:ext cx="139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强连通分量：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120366" y="1256095"/>
            <a:ext cx="4035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min(Low[u],Low[j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]) 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(DFN(u)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时刻 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 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不在栈中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左大括号 92"/>
          <p:cNvSpPr/>
          <p:nvPr/>
        </p:nvSpPr>
        <p:spPr>
          <a:xfrm>
            <a:off x="3909673" y="197735"/>
            <a:ext cx="270030" cy="1665185"/>
          </a:xfrm>
          <a:prstGeom prst="leftBrace">
            <a:avLst>
              <a:gd name="adj1" fmla="val 8333"/>
              <a:gd name="adj2" fmla="val 320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8442430" y="4506965"/>
            <a:ext cx="450050" cy="450050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１５</a:t>
            </a:r>
            <a:endParaRPr lang="zh-CN" altLang="en-US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000"/>
                            </p:stCondLst>
                            <p:childTnLst>
                              <p:par>
                                <p:cTn id="2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6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8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2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6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0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500"/>
                            </p:stCondLst>
                            <p:childTnLst>
                              <p:par>
                                <p:cTn id="29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73" grpId="0" animBg="1"/>
      <p:bldP spid="73" grpId="1" animBg="1"/>
      <p:bldP spid="79" grpId="0" animBg="1"/>
      <p:bldP spid="79" grpId="1" animBg="1"/>
      <p:bldP spid="80" grpId="0" animBg="1"/>
      <p:bldP spid="81" grpId="0" animBg="1"/>
      <p:bldP spid="87" grpId="0"/>
      <p:bldP spid="88" grpId="0"/>
      <p:bldP spid="89" grpId="0"/>
      <p:bldP spid="90" grpId="0"/>
      <p:bldP spid="91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 animBg="1"/>
      <p:bldP spid="102" grpId="1" animBg="1"/>
      <p:bldP spid="103" grpId="0" animBg="1"/>
      <p:bldP spid="103" grpId="1" animBg="1"/>
      <p:bldP spid="70" grpId="0" animBg="1"/>
      <p:bldP spid="75" grpId="0"/>
      <p:bldP spid="66" grpId="0"/>
      <p:bldP spid="78" grpId="0"/>
      <p:bldP spid="83" grpId="0"/>
      <p:bldP spid="84" grpId="0"/>
      <p:bldP spid="85" grpId="0"/>
      <p:bldP spid="104" grpId="0"/>
      <p:bldP spid="104" grpId="1"/>
      <p:bldP spid="107" grpId="0"/>
      <p:bldP spid="107" grpId="1"/>
      <p:bldP spid="108" grpId="0"/>
      <p:bldP spid="108" grpId="1"/>
      <p:bldP spid="7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5780" y="298997"/>
            <a:ext cx="2616010" cy="787588"/>
            <a:chOff x="65780" y="298997"/>
            <a:chExt cx="2616010" cy="787588"/>
          </a:xfrm>
        </p:grpSpPr>
        <p:sp>
          <p:nvSpPr>
            <p:cNvPr id="3" name="TextBox 2"/>
            <p:cNvSpPr txBox="1"/>
            <p:nvPr/>
          </p:nvSpPr>
          <p:spPr>
            <a:xfrm>
              <a:off x="340835" y="298997"/>
              <a:ext cx="1575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tx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基本图算法</a:t>
              </a:r>
              <a:endParaRPr lang="zh-CN" altLang="en-US" sz="1200" b="1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0834" y="559735"/>
              <a:ext cx="23409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   强连通分量</a:t>
              </a:r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组合 30"/>
            <p:cNvGrpSpPr/>
            <p:nvPr/>
          </p:nvGrpSpPr>
          <p:grpSpPr>
            <a:xfrm>
              <a:off x="431540" y="974072"/>
              <a:ext cx="1265453" cy="112513"/>
              <a:chOff x="268709" y="861560"/>
              <a:chExt cx="1265453" cy="112513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68709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499297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29885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960473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191061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421650" y="861561"/>
                <a:ext cx="112512" cy="1125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直角三角形 5"/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直角三角形 6"/>
            <p:cNvSpPr/>
            <p:nvPr/>
          </p:nvSpPr>
          <p:spPr>
            <a:xfrm>
              <a:off x="2186735" y="591530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636785" y="624240"/>
            <a:ext cx="12151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华文楷体" pitchFamily="2" charset="-122"/>
                <a:ea typeface="华文楷体" pitchFamily="2" charset="-122"/>
              </a:rPr>
              <a:t>Gabow</a:t>
            </a:r>
            <a:r>
              <a:rPr lang="zh-CN" altLang="en-US" sz="1400" b="1" dirty="0">
                <a:latin typeface="华文楷体" pitchFamily="2" charset="-122"/>
                <a:ea typeface="华文楷体" pitchFamily="2" charset="-122"/>
              </a:rPr>
              <a:t>算法</a:t>
            </a:r>
          </a:p>
        </p:txBody>
      </p: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5292080" y="2211709"/>
          <a:ext cx="2732964" cy="2385265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366482"/>
                <a:gridCol w="1366482"/>
              </a:tblGrid>
              <a:tr h="4770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70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70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70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705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Path</a:t>
                      </a:r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Root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1" name="椭圆 50"/>
          <p:cNvSpPr/>
          <p:nvPr/>
        </p:nvSpPr>
        <p:spPr>
          <a:xfrm>
            <a:off x="1196625" y="1941681"/>
            <a:ext cx="585065" cy="540060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321750" y="1941680"/>
            <a:ext cx="585065" cy="540060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3446875" y="1941680"/>
            <a:ext cx="585065" cy="540060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196625" y="3201820"/>
            <a:ext cx="585065" cy="540060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2321750" y="3201820"/>
            <a:ext cx="585065" cy="540060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3446875" y="3201820"/>
            <a:ext cx="585065" cy="540060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7" name="直接箭头连接符 56"/>
          <p:cNvCxnSpPr>
            <a:stCxn id="51" idx="4"/>
            <a:endCxn id="54" idx="0"/>
          </p:cNvCxnSpPr>
          <p:nvPr/>
        </p:nvCxnSpPr>
        <p:spPr>
          <a:xfrm>
            <a:off x="1489158" y="2481741"/>
            <a:ext cx="0" cy="72007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1" idx="6"/>
            <a:endCxn id="52" idx="2"/>
          </p:cNvCxnSpPr>
          <p:nvPr/>
        </p:nvCxnSpPr>
        <p:spPr>
          <a:xfrm flipV="1">
            <a:off x="1781690" y="2211710"/>
            <a:ext cx="540060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2" idx="4"/>
            <a:endCxn id="55" idx="0"/>
          </p:cNvCxnSpPr>
          <p:nvPr/>
        </p:nvCxnSpPr>
        <p:spPr>
          <a:xfrm>
            <a:off x="2614283" y="2481740"/>
            <a:ext cx="0" cy="7200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4" idx="6"/>
            <a:endCxn id="55" idx="2"/>
          </p:cNvCxnSpPr>
          <p:nvPr/>
        </p:nvCxnSpPr>
        <p:spPr>
          <a:xfrm>
            <a:off x="1781690" y="3471850"/>
            <a:ext cx="54006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5" idx="1"/>
            <a:endCxn id="51" idx="5"/>
          </p:cNvCxnSpPr>
          <p:nvPr/>
        </p:nvCxnSpPr>
        <p:spPr>
          <a:xfrm flipH="1" flipV="1">
            <a:off x="1696009" y="2402651"/>
            <a:ext cx="711422" cy="87825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2" idx="6"/>
            <a:endCxn id="53" idx="2"/>
          </p:cNvCxnSpPr>
          <p:nvPr/>
        </p:nvCxnSpPr>
        <p:spPr>
          <a:xfrm>
            <a:off x="2906815" y="2211710"/>
            <a:ext cx="54006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5" idx="6"/>
            <a:endCxn id="56" idx="2"/>
          </p:cNvCxnSpPr>
          <p:nvPr/>
        </p:nvCxnSpPr>
        <p:spPr>
          <a:xfrm>
            <a:off x="2906815" y="3471850"/>
            <a:ext cx="54006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3" idx="4"/>
            <a:endCxn id="56" idx="0"/>
          </p:cNvCxnSpPr>
          <p:nvPr/>
        </p:nvCxnSpPr>
        <p:spPr>
          <a:xfrm>
            <a:off x="3739408" y="2481740"/>
            <a:ext cx="0" cy="7200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5742130" y="3651870"/>
            <a:ext cx="495055" cy="450050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7092280" y="3651870"/>
            <a:ext cx="495055" cy="450050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5742130" y="3156815"/>
            <a:ext cx="495055" cy="450050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7092280" y="3156815"/>
            <a:ext cx="495055" cy="450050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5742130" y="2661760"/>
            <a:ext cx="495055" cy="450050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5742130" y="2166705"/>
            <a:ext cx="495055" cy="450050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7092280" y="2661760"/>
            <a:ext cx="495055" cy="450050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7092280" y="2166705"/>
            <a:ext cx="495055" cy="450050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5742130" y="2661760"/>
            <a:ext cx="495055" cy="450050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7092280" y="2661760"/>
            <a:ext cx="495055" cy="450050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5742130" y="2166705"/>
            <a:ext cx="495055" cy="450050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7092280" y="3156815"/>
            <a:ext cx="495055" cy="450050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366755" y="4236935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{6},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726795" y="4236935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{5},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086835" y="4236935"/>
            <a:ext cx="153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{1,3,4,2}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2" name="组合 71"/>
          <p:cNvGrpSpPr>
            <a:grpSpLocks/>
          </p:cNvGrpSpPr>
          <p:nvPr/>
        </p:nvGrpSpPr>
        <p:grpSpPr bwMode="auto">
          <a:xfrm>
            <a:off x="8127395" y="2211710"/>
            <a:ext cx="884237" cy="369888"/>
            <a:chOff x="8350629" y="3617032"/>
            <a:chExt cx="884106" cy="369332"/>
          </a:xfrm>
        </p:grpSpPr>
        <p:sp>
          <p:nvSpPr>
            <p:cNvPr id="83" name="右箭头 82"/>
            <p:cNvSpPr/>
            <p:nvPr/>
          </p:nvSpPr>
          <p:spPr>
            <a:xfrm rot="10800000">
              <a:off x="8350629" y="3715309"/>
              <a:ext cx="285708" cy="2139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4" name="TextBox 73"/>
            <p:cNvSpPr txBox="1">
              <a:spLocks noChangeArrowheads="1"/>
            </p:cNvSpPr>
            <p:nvPr/>
          </p:nvSpPr>
          <p:spPr bwMode="auto">
            <a:xfrm>
              <a:off x="8663263" y="3617032"/>
              <a:ext cx="57147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top</a:t>
              </a:r>
              <a:endParaRPr lang="zh-CN" alt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016605" y="4236935"/>
            <a:ext cx="139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强连通分量：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325168" y="-43942"/>
            <a:ext cx="385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、任意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结点开始访问，压入堆栈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Path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Root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对于它的邻接结点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325167" y="477974"/>
            <a:ext cx="4882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、若没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有访问过，则以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为作用点，递归执行上述步骤。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12067" y="1474532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、回朔时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Root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栈的有顶点元素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Path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中取出</a:t>
            </a:r>
            <a:endParaRPr lang="en-US" altLang="zh-CN" sz="1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顶点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和之后顶点即强连通分量，删除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Root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617005" y="872368"/>
            <a:ext cx="4095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若访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问过，而且没有确定它属于哪个强连通分量，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Path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之后所有的顶点从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Root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栈弹出</a:t>
            </a:r>
          </a:p>
        </p:txBody>
      </p:sp>
      <p:sp>
        <p:nvSpPr>
          <p:cNvPr id="85" name="左大括号 84"/>
          <p:cNvSpPr/>
          <p:nvPr/>
        </p:nvSpPr>
        <p:spPr>
          <a:xfrm>
            <a:off x="3934779" y="96192"/>
            <a:ext cx="315035" cy="1671650"/>
          </a:xfrm>
          <a:prstGeom prst="leftBrace">
            <a:avLst>
              <a:gd name="adj1" fmla="val 8333"/>
              <a:gd name="adj2" fmla="val 678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8352420" y="4506965"/>
            <a:ext cx="450050" cy="450050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１６</a:t>
            </a:r>
            <a:endParaRPr lang="zh-CN" altLang="en-US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53226E-6 L 0.00087 0.07812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7812 L 0.00087 0.18309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0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000"/>
                            </p:stCondLst>
                            <p:childTnLst>
                              <p:par>
                                <p:cTn id="2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2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5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7812 L 0.00087 0.2967 " pathEditMode="relative" rAng="0" ptsTypes="AA">
                                      <p:cBhvr>
                                        <p:cTn id="245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9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7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1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500"/>
                            </p:stCondLst>
                            <p:childTnLst>
                              <p:par>
                                <p:cTn id="265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6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1000"/>
                            </p:stCondLst>
                            <p:childTnLst>
                              <p:par>
                                <p:cTn id="27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8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66" grpId="0" animBg="1"/>
      <p:bldP spid="66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/>
      <p:bldP spid="80" grpId="0"/>
      <p:bldP spid="81" grpId="0"/>
      <p:bldP spid="67" grpId="0"/>
      <p:bldP spid="86" grpId="0"/>
      <p:bldP spid="90" grpId="0"/>
      <p:bldP spid="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椭圆 64"/>
          <p:cNvSpPr/>
          <p:nvPr/>
        </p:nvSpPr>
        <p:spPr>
          <a:xfrm>
            <a:off x="701570" y="1356615"/>
            <a:ext cx="2340260" cy="2160240"/>
          </a:xfrm>
          <a:prstGeom prst="ellipse">
            <a:avLst/>
          </a:prstGeom>
          <a:solidFill>
            <a:srgbClr val="F2ECDE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2861810" y="2661760"/>
            <a:ext cx="1035115" cy="855095"/>
          </a:xfrm>
          <a:prstGeom prst="ellipse">
            <a:avLst/>
          </a:prstGeom>
          <a:solidFill>
            <a:srgbClr val="F2ECDE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2096725" y="3426845"/>
            <a:ext cx="1080120" cy="855095"/>
          </a:xfrm>
          <a:prstGeom prst="ellipse">
            <a:avLst/>
          </a:prstGeom>
          <a:solidFill>
            <a:srgbClr val="F2ECDE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65780" y="298997"/>
            <a:ext cx="2616010" cy="787588"/>
            <a:chOff x="65780" y="298997"/>
            <a:chExt cx="2616010" cy="787588"/>
          </a:xfrm>
        </p:grpSpPr>
        <p:sp>
          <p:nvSpPr>
            <p:cNvPr id="3" name="TextBox 2"/>
            <p:cNvSpPr txBox="1"/>
            <p:nvPr/>
          </p:nvSpPr>
          <p:spPr>
            <a:xfrm>
              <a:off x="340835" y="298997"/>
              <a:ext cx="1575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tx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基本图算法</a:t>
              </a:r>
              <a:endParaRPr lang="zh-CN" altLang="en-US" sz="1200" b="1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0834" y="559735"/>
              <a:ext cx="23409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   强连通分量</a:t>
              </a:r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组合 30"/>
            <p:cNvGrpSpPr/>
            <p:nvPr/>
          </p:nvGrpSpPr>
          <p:grpSpPr>
            <a:xfrm>
              <a:off x="431540" y="974072"/>
              <a:ext cx="1265453" cy="112513"/>
              <a:chOff x="268709" y="861560"/>
              <a:chExt cx="1265453" cy="112513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68709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499297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29885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960473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191061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421650" y="861561"/>
                <a:ext cx="112512" cy="1125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直角三角形 5"/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直角三角形 6"/>
            <p:cNvSpPr/>
            <p:nvPr/>
          </p:nvSpPr>
          <p:spPr>
            <a:xfrm>
              <a:off x="2186735" y="591530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591780" y="411510"/>
            <a:ext cx="15001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>
                <a:latin typeface="华文楷体" pitchFamily="2" charset="-122"/>
                <a:ea typeface="华文楷体" pitchFamily="2" charset="-122"/>
              </a:rPr>
              <a:t>实现算法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：</a:t>
            </a:r>
          </a:p>
        </p:txBody>
      </p:sp>
      <p:sp>
        <p:nvSpPr>
          <p:cNvPr id="15" name="左大括号 14"/>
          <p:cNvSpPr/>
          <p:nvPr/>
        </p:nvSpPr>
        <p:spPr>
          <a:xfrm>
            <a:off x="3662645" y="386535"/>
            <a:ext cx="135015" cy="8036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3896925" y="186485"/>
            <a:ext cx="11793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r>
              <a:rPr lang="en-US" altLang="zh-CN" sz="1400" dirty="0">
                <a:latin typeface="华文楷体" pitchFamily="2" charset="-122"/>
                <a:ea typeface="华文楷体" pitchFamily="2" charset="-122"/>
              </a:rPr>
              <a:t>Kosaraju</a:t>
            </a:r>
            <a:r>
              <a:rPr lang="zh-CN" altLang="en-US" sz="1400" dirty="0" smtClean="0">
                <a:latin typeface="华文楷体" pitchFamily="2" charset="-122"/>
                <a:ea typeface="华文楷体" pitchFamily="2" charset="-122"/>
              </a:rPr>
              <a:t>算法</a:t>
            </a:r>
            <a:endParaRPr lang="zh-CN" altLang="en-US" sz="1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806915" y="591530"/>
            <a:ext cx="1125125" cy="307777"/>
          </a:xfrm>
          <a:prstGeom prst="rect">
            <a:avLst/>
          </a:prstGeom>
          <a:solidFill>
            <a:srgbClr val="F2ECDE"/>
          </a:solidFill>
          <a:ln w="9525">
            <a:solidFill>
              <a:srgbClr val="F2ECDE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ea typeface="微软雅黑" pitchFamily="34" charset="-122"/>
              </a:rPr>
              <a:t>Tarjan</a:t>
            </a:r>
            <a:r>
              <a:rPr lang="zh-CN" altLang="en-US" sz="1400" dirty="0">
                <a:ea typeface="微软雅黑" pitchFamily="34" charset="-122"/>
              </a:rPr>
              <a:t>算法</a:t>
            </a: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3851920" y="996575"/>
            <a:ext cx="12151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华文楷体" pitchFamily="2" charset="-122"/>
                <a:ea typeface="华文楷体" pitchFamily="2" charset="-122"/>
              </a:rPr>
              <a:t>Gabow</a:t>
            </a:r>
            <a:r>
              <a:rPr lang="zh-CN" altLang="en-US" sz="1400" dirty="0">
                <a:latin typeface="华文楷体" pitchFamily="2" charset="-122"/>
                <a:ea typeface="华文楷体" pitchFamily="2" charset="-122"/>
              </a:rPr>
              <a:t>算法</a:t>
            </a:r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4526996" y="1446625"/>
          <a:ext cx="1366482" cy="7315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366482"/>
              </a:tblGrid>
              <a:tr h="33753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753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6912260" y="1446625"/>
          <a:ext cx="1665186" cy="731520"/>
        </p:xfrm>
        <a:graphic>
          <a:graphicData uri="http://schemas.openxmlformats.org/drawingml/2006/table">
            <a:tbl>
              <a:tblPr/>
              <a:tblGrid>
                <a:gridCol w="832593"/>
                <a:gridCol w="83259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192180" y="1716655"/>
            <a:ext cx="76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52020" y="2751770"/>
            <a:ext cx="342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作为是否为强连通分量的判断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601670" y="1446625"/>
            <a:ext cx="585065" cy="540060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385265" y="2121700"/>
            <a:ext cx="585065" cy="540060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015335" y="2796775"/>
            <a:ext cx="585065" cy="540060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855095" y="2301720"/>
            <a:ext cx="585065" cy="540060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620180" y="2931790"/>
            <a:ext cx="585065" cy="540060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2475275" y="3561860"/>
            <a:ext cx="585065" cy="540060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0" idx="2"/>
            <a:endCxn id="43" idx="0"/>
          </p:cNvCxnSpPr>
          <p:nvPr/>
        </p:nvCxnSpPr>
        <p:spPr>
          <a:xfrm flipH="1">
            <a:off x="1147628" y="1716655"/>
            <a:ext cx="454042" cy="58506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0" idx="6"/>
            <a:endCxn id="41" idx="1"/>
          </p:cNvCxnSpPr>
          <p:nvPr/>
        </p:nvCxnSpPr>
        <p:spPr>
          <a:xfrm>
            <a:off x="2186735" y="1716655"/>
            <a:ext cx="284211" cy="4841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1" idx="3"/>
            <a:endCxn id="44" idx="7"/>
          </p:cNvCxnSpPr>
          <p:nvPr/>
        </p:nvCxnSpPr>
        <p:spPr>
          <a:xfrm flipH="1">
            <a:off x="2119564" y="2582670"/>
            <a:ext cx="351382" cy="428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3" idx="5"/>
            <a:endCxn id="44" idx="2"/>
          </p:cNvCxnSpPr>
          <p:nvPr/>
        </p:nvCxnSpPr>
        <p:spPr>
          <a:xfrm>
            <a:off x="1354479" y="2762690"/>
            <a:ext cx="265701" cy="4391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4" idx="0"/>
            <a:endCxn id="40" idx="4"/>
          </p:cNvCxnSpPr>
          <p:nvPr/>
        </p:nvCxnSpPr>
        <p:spPr>
          <a:xfrm flipH="1" flipV="1">
            <a:off x="1894203" y="1986685"/>
            <a:ext cx="18510" cy="94510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1" idx="5"/>
            <a:endCxn id="42" idx="1"/>
          </p:cNvCxnSpPr>
          <p:nvPr/>
        </p:nvCxnSpPr>
        <p:spPr>
          <a:xfrm>
            <a:off x="2884649" y="2582670"/>
            <a:ext cx="216367" cy="293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4" idx="5"/>
            <a:endCxn id="45" idx="2"/>
          </p:cNvCxnSpPr>
          <p:nvPr/>
        </p:nvCxnSpPr>
        <p:spPr>
          <a:xfrm>
            <a:off x="2119564" y="3392760"/>
            <a:ext cx="355711" cy="4391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2" idx="3"/>
            <a:endCxn id="45" idx="7"/>
          </p:cNvCxnSpPr>
          <p:nvPr/>
        </p:nvCxnSpPr>
        <p:spPr>
          <a:xfrm flipH="1">
            <a:off x="2974659" y="3257745"/>
            <a:ext cx="126357" cy="38320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006715" y="4326945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{6},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66755" y="4326945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{5},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726795" y="4326945"/>
            <a:ext cx="153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{1,3,4,2}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56565" y="4326945"/>
            <a:ext cx="139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强连通分量：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5112060" y="456515"/>
            <a:ext cx="3825425" cy="585065"/>
          </a:xfrm>
          <a:prstGeom prst="roundRect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Tarjan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算法与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Gabow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算法作对比</a:t>
            </a:r>
          </a:p>
        </p:txBody>
      </p:sp>
      <p:sp>
        <p:nvSpPr>
          <p:cNvPr id="59" name="椭圆 58"/>
          <p:cNvSpPr/>
          <p:nvPr/>
        </p:nvSpPr>
        <p:spPr>
          <a:xfrm>
            <a:off x="8352420" y="4506965"/>
            <a:ext cx="450050" cy="450050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１７</a:t>
            </a:r>
            <a:endParaRPr lang="zh-CN" altLang="en-US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662010" y="2256715"/>
            <a:ext cx="117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Root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栈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777245" y="2211710"/>
            <a:ext cx="198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Low(u)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DFN(u)</a:t>
            </a:r>
            <a:endParaRPr lang="zh-CN" altLang="en-US" dirty="0" smtClean="0"/>
          </a:p>
        </p:txBody>
      </p:sp>
      <p:sp>
        <p:nvSpPr>
          <p:cNvPr id="67" name="椭圆 66"/>
          <p:cNvSpPr/>
          <p:nvPr/>
        </p:nvSpPr>
        <p:spPr>
          <a:xfrm>
            <a:off x="5157065" y="3516855"/>
            <a:ext cx="810090" cy="675075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1,2,3,4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6372200" y="3291830"/>
            <a:ext cx="540060" cy="450049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7227295" y="3786885"/>
            <a:ext cx="585065" cy="495055"/>
          </a:xfrm>
          <a:prstGeom prst="ellipse">
            <a:avLst/>
          </a:prstGeom>
          <a:solidFill>
            <a:srgbClr val="F2E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67" idx="7"/>
            <a:endCxn id="68" idx="2"/>
          </p:cNvCxnSpPr>
          <p:nvPr/>
        </p:nvCxnSpPr>
        <p:spPr>
          <a:xfrm flipV="1">
            <a:off x="5848520" y="3516855"/>
            <a:ext cx="523680" cy="98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7" idx="5"/>
            <a:endCxn id="69" idx="3"/>
          </p:cNvCxnSpPr>
          <p:nvPr/>
        </p:nvCxnSpPr>
        <p:spPr>
          <a:xfrm>
            <a:off x="5848520" y="4093068"/>
            <a:ext cx="1464456" cy="116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8" idx="6"/>
            <a:endCxn id="69" idx="1"/>
          </p:cNvCxnSpPr>
          <p:nvPr/>
        </p:nvCxnSpPr>
        <p:spPr>
          <a:xfrm>
            <a:off x="6912260" y="3516855"/>
            <a:ext cx="400716" cy="3425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000"/>
                            </p:stCondLst>
                            <p:childTnLst>
                              <p:par>
                                <p:cTn id="2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500"/>
                            </p:stCondLst>
                            <p:childTnLst>
                              <p:par>
                                <p:cTn id="2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4" grpId="0" animBg="1"/>
      <p:bldP spid="63" grpId="0" animBg="1"/>
      <p:bldP spid="14" grpId="0"/>
      <p:bldP spid="15" grpId="0" animBg="1"/>
      <p:bldP spid="16" grpId="0"/>
      <p:bldP spid="17" grpId="0" animBg="1"/>
      <p:bldP spid="18" grpId="0"/>
      <p:bldP spid="37" grpId="0"/>
      <p:bldP spid="38" grpId="0"/>
      <p:bldP spid="55" grpId="0"/>
      <p:bldP spid="55" grpId="1"/>
      <p:bldP spid="55" grpId="2"/>
      <p:bldP spid="56" grpId="0"/>
      <p:bldP spid="56" grpId="1"/>
      <p:bldP spid="56" grpId="2"/>
      <p:bldP spid="57" grpId="0"/>
      <p:bldP spid="57" grpId="1"/>
      <p:bldP spid="58" grpId="0"/>
      <p:bldP spid="60" grpId="0"/>
      <p:bldP spid="62" grpId="0"/>
      <p:bldP spid="67" grpId="0" animBg="1"/>
      <p:bldP spid="68" grpId="0" animBg="1"/>
      <p:bldP spid="69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104D5F"/>
      </a:dk2>
      <a:lt2>
        <a:srgbClr val="E2DFCC"/>
      </a:lt2>
      <a:accent1>
        <a:srgbClr val="229BBF"/>
      </a:accent1>
      <a:accent2>
        <a:srgbClr val="104D60"/>
      </a:accent2>
      <a:accent3>
        <a:srgbClr val="2DCFFF"/>
      </a:accent3>
      <a:accent4>
        <a:srgbClr val="1A7F9C"/>
      </a:accent4>
      <a:accent5>
        <a:srgbClr val="8E846C"/>
      </a:accent5>
      <a:accent6>
        <a:srgbClr val="BFBFBF"/>
      </a:accent6>
      <a:hlink>
        <a:srgbClr val="977B2D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2ECDE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6337</TotalTime>
  <Words>740</Words>
  <Application>Microsoft Office PowerPoint</Application>
  <PresentationFormat>全屏显示(16:9)</PresentationFormat>
  <Paragraphs>189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华文楷体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weitianzhu</dc:creator>
  <cp:lastModifiedBy>weitianzhu</cp:lastModifiedBy>
  <cp:revision>190</cp:revision>
  <dcterms:created xsi:type="dcterms:W3CDTF">2016-02-27T11:54:00Z</dcterms:created>
  <dcterms:modified xsi:type="dcterms:W3CDTF">2016-05-17T13:35:43Z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