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63" r:id="rId6"/>
    <p:sldId id="264" r:id="rId7"/>
    <p:sldId id="269" r:id="rId8"/>
    <p:sldId id="266" r:id="rId9"/>
    <p:sldId id="259" r:id="rId10"/>
    <p:sldId id="280" r:id="rId11"/>
    <p:sldId id="270" r:id="rId12"/>
    <p:sldId id="271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1" r:id="rId24"/>
    <p:sldId id="26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9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090"/>
    <a:srgbClr val="AA263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3" autoAdjust="0"/>
    <p:restoredTop sz="88808" autoAdjust="0"/>
  </p:normalViewPr>
  <p:slideViewPr>
    <p:cSldViewPr snapToGrid="0" showGuides="1">
      <p:cViewPr varScale="1">
        <p:scale>
          <a:sx n="70" d="100"/>
          <a:sy n="70" d="100"/>
        </p:scale>
        <p:origin x="90" y="324"/>
      </p:cViewPr>
      <p:guideLst>
        <p:guide orient="horz" pos="2999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这里举一个例子比如子图｛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最小边的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5764-65EA-43AB-A06C-3434EA9983AE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Approximate Closest Community Search in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677150" y="5194300"/>
            <a:ext cx="434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VLDB 2015</a:t>
            </a:r>
          </a:p>
          <a:p>
            <a:pPr algn="ctr"/>
            <a:r>
              <a:rPr lang="en-US" altLang="zh-CN" sz="2400" dirty="0" smtClean="0"/>
              <a:t>Tianzhu Wei</a:t>
            </a:r>
          </a:p>
          <a:p>
            <a:pPr algn="ctr"/>
            <a:r>
              <a:rPr lang="en-US" altLang="zh-CN" sz="2400" dirty="0" smtClean="0"/>
              <a:t>2016 – 11 -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???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20800" y="2768600"/>
            <a:ext cx="10075080" cy="1651000"/>
            <a:chOff x="1320800" y="2768600"/>
            <a:chExt cx="10075080" cy="1651000"/>
          </a:xfrm>
        </p:grpSpPr>
        <p:sp>
          <p:nvSpPr>
            <p:cNvPr id="8" name="文本框 7"/>
            <p:cNvSpPr txBox="1"/>
            <p:nvPr/>
          </p:nvSpPr>
          <p:spPr>
            <a:xfrm>
              <a:off x="1320800" y="2828835"/>
              <a:ext cx="4775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 smtClean="0"/>
                <a:t>Xin Huang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  <a:r>
                <a:rPr lang="en-US" altLang="zh-CN" sz="2400" dirty="0" smtClean="0"/>
                <a:t>, Laks V.S. Lakshmanan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*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i="1" dirty="0" smtClean="0">
                  <a:latin typeface="Calisto MT" panose="02040603050505030304" pitchFamily="18" charset="0"/>
                </a:rPr>
                <a:t>University of British Columbia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92849" y="2828835"/>
              <a:ext cx="5103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 smtClean="0"/>
                <a:t>Jeffrey Xu Yu </a:t>
              </a:r>
              <a:r>
                <a:rPr lang="en-US" altLang="zh-CN" sz="2400" dirty="0" smtClean="0">
                  <a:solidFill>
                    <a:schemeClr val="bg1">
                      <a:lumMod val="50000"/>
                    </a:schemeClr>
                  </a:solidFill>
                </a:rPr>
                <a:t>^</a:t>
              </a:r>
              <a:r>
                <a:rPr lang="en-US" altLang="zh-CN" sz="2400" dirty="0" smtClean="0"/>
                <a:t> , Hong Cheng 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^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400" i="1" dirty="0">
                  <a:latin typeface="Calisto MT" panose="02040603050505030304" pitchFamily="18" charset="0"/>
                </a:rPr>
                <a:t>The Chinese University of Hong Kong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08700" y="2768600"/>
              <a:ext cx="0" cy="1651000"/>
            </a:xfrm>
            <a:prstGeom prst="line">
              <a:avLst/>
            </a:prstGeom>
            <a:ln w="3492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765" y="1308149"/>
            <a:ext cx="5900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K-truss Identification and Maintenance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6785" y="1308149"/>
            <a:ext cx="1317990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Find G0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020" y="3141994"/>
            <a:ext cx="4792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之前找</a:t>
            </a:r>
            <a:r>
              <a:rPr lang="en-US" altLang="zh-CN" dirty="0" smtClean="0"/>
              <a:t>G0 </a:t>
            </a:r>
            <a:r>
              <a:rPr lang="zh-CN" altLang="en-US" dirty="0" smtClean="0"/>
              <a:t>是利用图分解的方法来进行的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K=3 </a:t>
            </a:r>
            <a:r>
              <a:rPr lang="zh-CN" altLang="en-US" dirty="0" smtClean="0"/>
              <a:t>开始进行循环，然后计算出每条边的 </a:t>
            </a:r>
            <a:r>
              <a:rPr lang="en-US" altLang="zh-CN" dirty="0" smtClean="0"/>
              <a:t>support </a:t>
            </a:r>
            <a:r>
              <a:rPr lang="zh-CN" altLang="en-US" dirty="0" smtClean="0"/>
              <a:t>值，将</a:t>
            </a:r>
            <a:r>
              <a:rPr lang="en-US" altLang="zh-CN" dirty="0" smtClean="0"/>
              <a:t>support </a:t>
            </a:r>
            <a:r>
              <a:rPr lang="zh-CN" altLang="en-US" dirty="0" smtClean="0"/>
              <a:t>值小于（</a:t>
            </a:r>
            <a:r>
              <a:rPr lang="en-US" altLang="zh-CN" dirty="0" smtClean="0"/>
              <a:t>k-2</a:t>
            </a:r>
            <a:r>
              <a:rPr lang="zh-CN" altLang="en-US" dirty="0" smtClean="0"/>
              <a:t>）的边删除，因为删除一条边可能对其它边的 </a:t>
            </a:r>
            <a:r>
              <a:rPr lang="en-US" altLang="zh-CN" dirty="0" smtClean="0"/>
              <a:t>support </a:t>
            </a:r>
            <a:r>
              <a:rPr lang="zh-CN" altLang="en-US" dirty="0" smtClean="0"/>
              <a:t>值影响，所以我们要将可能影响的值进行一下更新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00442" y="1308149"/>
            <a:ext cx="297228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Index Construction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84701" y="3732510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31047" y="48249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cxnSp>
        <p:nvCxnSpPr>
          <p:cNvPr id="11" name="直接连接符 10"/>
          <p:cNvCxnSpPr>
            <a:stCxn id="12" idx="3"/>
            <a:endCxn id="9" idx="7"/>
          </p:cNvCxnSpPr>
          <p:nvPr/>
        </p:nvCxnSpPr>
        <p:spPr>
          <a:xfrm flipH="1">
            <a:off x="7701900" y="3099167"/>
            <a:ext cx="631866" cy="6706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296501" y="288196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296501" y="4576093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12" idx="4"/>
            <a:endCxn id="13" idx="0"/>
          </p:cNvCxnSpPr>
          <p:nvPr/>
        </p:nvCxnSpPr>
        <p:spPr>
          <a:xfrm>
            <a:off x="8423733" y="3136432"/>
            <a:ext cx="0" cy="14396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9051250" y="3732510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940481" y="3732510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521403" y="3714516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735959" y="2887530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735959" y="45794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9" idx="5"/>
            <a:endCxn id="13" idx="1"/>
          </p:cNvCxnSpPr>
          <p:nvPr/>
        </p:nvCxnSpPr>
        <p:spPr>
          <a:xfrm>
            <a:off x="7701900" y="3949709"/>
            <a:ext cx="631866" cy="6636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4"/>
            <a:endCxn id="24" idx="0"/>
          </p:cNvCxnSpPr>
          <p:nvPr/>
        </p:nvCxnSpPr>
        <p:spPr>
          <a:xfrm>
            <a:off x="10863191" y="3141994"/>
            <a:ext cx="0" cy="1437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2"/>
            <a:endCxn id="21" idx="6"/>
          </p:cNvCxnSpPr>
          <p:nvPr/>
        </p:nvCxnSpPr>
        <p:spPr>
          <a:xfrm flipH="1">
            <a:off x="10194945" y="3841748"/>
            <a:ext cx="1326458" cy="179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1" idx="2"/>
            <a:endCxn id="20" idx="6"/>
          </p:cNvCxnSpPr>
          <p:nvPr/>
        </p:nvCxnSpPr>
        <p:spPr>
          <a:xfrm flipH="1">
            <a:off x="9305714" y="3859742"/>
            <a:ext cx="6347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0" idx="2"/>
            <a:endCxn id="9" idx="6"/>
          </p:cNvCxnSpPr>
          <p:nvPr/>
        </p:nvCxnSpPr>
        <p:spPr>
          <a:xfrm flipH="1">
            <a:off x="7739165" y="3859742"/>
            <a:ext cx="13120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0" idx="3"/>
            <a:endCxn id="13" idx="7"/>
          </p:cNvCxnSpPr>
          <p:nvPr/>
        </p:nvCxnSpPr>
        <p:spPr>
          <a:xfrm flipH="1">
            <a:off x="8513700" y="3949709"/>
            <a:ext cx="574815" cy="6636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5"/>
            <a:endCxn id="20" idx="1"/>
          </p:cNvCxnSpPr>
          <p:nvPr/>
        </p:nvCxnSpPr>
        <p:spPr>
          <a:xfrm>
            <a:off x="8513700" y="3099167"/>
            <a:ext cx="574815" cy="6706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5"/>
            <a:endCxn id="22" idx="1"/>
          </p:cNvCxnSpPr>
          <p:nvPr/>
        </p:nvCxnSpPr>
        <p:spPr>
          <a:xfrm>
            <a:off x="10953158" y="3104729"/>
            <a:ext cx="605510" cy="6470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2" idx="3"/>
            <a:endCxn id="24" idx="7"/>
          </p:cNvCxnSpPr>
          <p:nvPr/>
        </p:nvCxnSpPr>
        <p:spPr>
          <a:xfrm flipH="1">
            <a:off x="10953158" y="3931715"/>
            <a:ext cx="605510" cy="6850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1" idx="5"/>
            <a:endCxn id="24" idx="1"/>
          </p:cNvCxnSpPr>
          <p:nvPr/>
        </p:nvCxnSpPr>
        <p:spPr>
          <a:xfrm>
            <a:off x="10157680" y="3949709"/>
            <a:ext cx="615544" cy="6670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3" idx="3"/>
            <a:endCxn id="21" idx="7"/>
          </p:cNvCxnSpPr>
          <p:nvPr/>
        </p:nvCxnSpPr>
        <p:spPr>
          <a:xfrm flipH="1">
            <a:off x="10157680" y="3104729"/>
            <a:ext cx="615544" cy="6650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0594014" y="48249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11561944" y="388637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10594014" y="249057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8131047" y="249057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67" name="文本框 66"/>
          <p:cNvSpPr txBox="1"/>
          <p:nvPr/>
        </p:nvSpPr>
        <p:spPr>
          <a:xfrm>
            <a:off x="7015022" y="372940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68" name="文本框 67"/>
          <p:cNvSpPr txBox="1"/>
          <p:nvPr/>
        </p:nvSpPr>
        <p:spPr>
          <a:xfrm>
            <a:off x="8964579" y="4051946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t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69" name="文本框 68"/>
          <p:cNvSpPr txBox="1"/>
          <p:nvPr/>
        </p:nvSpPr>
        <p:spPr>
          <a:xfrm>
            <a:off x="9784921" y="4051946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t2</a:t>
            </a:r>
            <a:endParaRPr lang="zh-CN" altLang="en-US" sz="2000" i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7561290" y="421324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1" name="文本框 70"/>
          <p:cNvSpPr txBox="1"/>
          <p:nvPr/>
        </p:nvSpPr>
        <p:spPr>
          <a:xfrm>
            <a:off x="7501362" y="3124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8605022" y="308122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7836528" y="357205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8227946" y="330851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8590890" y="423586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10069794" y="421324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7" name="文本框 76"/>
          <p:cNvSpPr txBox="1"/>
          <p:nvPr/>
        </p:nvSpPr>
        <p:spPr>
          <a:xfrm>
            <a:off x="11087343" y="421324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11143669" y="316840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10069794" y="316840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10444801" y="3341351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82" name="文本框 81"/>
          <p:cNvSpPr txBox="1"/>
          <p:nvPr/>
        </p:nvSpPr>
        <p:spPr>
          <a:xfrm>
            <a:off x="10793186" y="3559492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4</a:t>
            </a:r>
            <a:endParaRPr lang="zh-CN" altLang="en-US" sz="20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9402180" y="349864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2</a:t>
            </a:r>
            <a:endParaRPr lang="zh-CN" altLang="en-US" sz="20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97385" y="5714502"/>
            <a:ext cx="316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Q1 q2 </a:t>
            </a:r>
            <a:r>
              <a:rPr lang="zh-CN" altLang="en-US" dirty="0" smtClean="0"/>
              <a:t>是我们要查询的结点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299" y="1520679"/>
            <a:ext cx="36433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Fast Search Algorithmic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299" y="1570953"/>
            <a:ext cx="4163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Bulk Deletion Optimization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1536438"/>
            <a:ext cx="8743950" cy="3457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196" y="1783440"/>
            <a:ext cx="10434969" cy="41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126" y="1865762"/>
            <a:ext cx="10183220" cy="39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9856" y="1890213"/>
            <a:ext cx="10013196" cy="38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502" y="1754021"/>
            <a:ext cx="10247019" cy="40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9150" y="1871165"/>
            <a:ext cx="10357799" cy="39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0586" y="2103925"/>
            <a:ext cx="6105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59" y="355685"/>
            <a:ext cx="195098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4705" y="1213372"/>
            <a:ext cx="7513519" cy="37922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1572" y="5465545"/>
            <a:ext cx="7640375" cy="9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887" y="1365250"/>
            <a:ext cx="10944225" cy="420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39487" y="259307"/>
            <a:ext cx="589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该没用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898" y="1584841"/>
            <a:ext cx="10520135" cy="40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95571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2108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4" name="椭圆 3"/>
          <p:cNvSpPr/>
          <p:nvPr/>
        </p:nvSpPr>
        <p:spPr>
          <a:xfrm>
            <a:off x="6736080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1615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6" name="椭圆 5"/>
          <p:cNvSpPr/>
          <p:nvPr/>
        </p:nvSpPr>
        <p:spPr>
          <a:xfrm>
            <a:off x="883994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59751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8" name="椭圆 7"/>
          <p:cNvSpPr/>
          <p:nvPr/>
        </p:nvSpPr>
        <p:spPr>
          <a:xfrm>
            <a:off x="604958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11996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0" name="椭圆 9"/>
          <p:cNvSpPr/>
          <p:nvPr/>
        </p:nvSpPr>
        <p:spPr>
          <a:xfrm>
            <a:off x="8153118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0504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747995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98367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14" name="椭圆 13"/>
          <p:cNvSpPr/>
          <p:nvPr/>
        </p:nvSpPr>
        <p:spPr>
          <a:xfrm>
            <a:off x="8839946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07376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16" name="椭圆 15"/>
          <p:cNvSpPr/>
          <p:nvPr/>
        </p:nvSpPr>
        <p:spPr>
          <a:xfrm>
            <a:off x="6740429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78337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7622258" y="8640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94855" y="444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20" name="椭圆 19"/>
          <p:cNvSpPr/>
          <p:nvPr/>
        </p:nvSpPr>
        <p:spPr>
          <a:xfrm>
            <a:off x="10642771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36201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22" name="直接连接符 21"/>
          <p:cNvCxnSpPr>
            <a:stCxn id="2" idx="6"/>
            <a:endCxn id="8" idx="2"/>
          </p:cNvCxnSpPr>
          <p:nvPr/>
        </p:nvCxnSpPr>
        <p:spPr>
          <a:xfrm>
            <a:off x="5210175" y="3048266"/>
            <a:ext cx="83940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10" idx="2"/>
          </p:cNvCxnSpPr>
          <p:nvPr/>
        </p:nvCxnSpPr>
        <p:spPr>
          <a:xfrm>
            <a:off x="6304048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6"/>
            <a:endCxn id="12" idx="2"/>
          </p:cNvCxnSpPr>
          <p:nvPr/>
        </p:nvCxnSpPr>
        <p:spPr>
          <a:xfrm>
            <a:off x="8407582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1314943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2" idx="6"/>
            <a:endCxn id="25" idx="2"/>
          </p:cNvCxnSpPr>
          <p:nvPr/>
        </p:nvCxnSpPr>
        <p:spPr>
          <a:xfrm>
            <a:off x="10002459" y="3048266"/>
            <a:ext cx="13124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481577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28" name="直接连接符 27"/>
          <p:cNvCxnSpPr>
            <a:stCxn id="20" idx="5"/>
            <a:endCxn id="25" idx="0"/>
          </p:cNvCxnSpPr>
          <p:nvPr/>
        </p:nvCxnSpPr>
        <p:spPr>
          <a:xfrm>
            <a:off x="10859970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0" idx="3"/>
            <a:endCxn id="12" idx="7"/>
          </p:cNvCxnSpPr>
          <p:nvPr/>
        </p:nvCxnSpPr>
        <p:spPr>
          <a:xfrm flipH="1">
            <a:off x="9965194" y="2252386"/>
            <a:ext cx="7148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064100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527360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32" name="直接连接符 31"/>
          <p:cNvCxnSpPr>
            <a:stCxn id="20" idx="4"/>
            <a:endCxn id="30" idx="0"/>
          </p:cNvCxnSpPr>
          <p:nvPr/>
        </p:nvCxnSpPr>
        <p:spPr>
          <a:xfrm flipH="1">
            <a:off x="10768238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4"/>
            <a:endCxn id="30" idx="7"/>
          </p:cNvCxnSpPr>
          <p:nvPr/>
        </p:nvCxnSpPr>
        <p:spPr>
          <a:xfrm flipH="1">
            <a:off x="10858205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5"/>
            <a:endCxn id="30" idx="1"/>
          </p:cNvCxnSpPr>
          <p:nvPr/>
        </p:nvCxnSpPr>
        <p:spPr>
          <a:xfrm>
            <a:off x="9965194" y="3138233"/>
            <a:ext cx="7130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3"/>
            <a:endCxn id="6" idx="7"/>
          </p:cNvCxnSpPr>
          <p:nvPr/>
        </p:nvCxnSpPr>
        <p:spPr>
          <a:xfrm flipH="1">
            <a:off x="9057145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4"/>
            <a:endCxn id="6" idx="0"/>
          </p:cNvCxnSpPr>
          <p:nvPr/>
        </p:nvCxnSpPr>
        <p:spPr>
          <a:xfrm>
            <a:off x="8967178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4" idx="5"/>
            <a:endCxn id="12" idx="1"/>
          </p:cNvCxnSpPr>
          <p:nvPr/>
        </p:nvCxnSpPr>
        <p:spPr>
          <a:xfrm>
            <a:off x="9057145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3"/>
            <a:endCxn id="10" idx="7"/>
          </p:cNvCxnSpPr>
          <p:nvPr/>
        </p:nvCxnSpPr>
        <p:spPr>
          <a:xfrm flipH="1">
            <a:off x="8370317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5"/>
            <a:endCxn id="6" idx="1"/>
          </p:cNvCxnSpPr>
          <p:nvPr/>
        </p:nvCxnSpPr>
        <p:spPr>
          <a:xfrm>
            <a:off x="8370317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6" idx="4"/>
            <a:endCxn id="4" idx="0"/>
          </p:cNvCxnSpPr>
          <p:nvPr/>
        </p:nvCxnSpPr>
        <p:spPr>
          <a:xfrm flipH="1">
            <a:off x="6863312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6" idx="3"/>
            <a:endCxn id="8" idx="0"/>
          </p:cNvCxnSpPr>
          <p:nvPr/>
        </p:nvCxnSpPr>
        <p:spPr>
          <a:xfrm flipH="1">
            <a:off x="6176816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8" idx="4"/>
            <a:endCxn id="4" idx="1"/>
          </p:cNvCxnSpPr>
          <p:nvPr/>
        </p:nvCxnSpPr>
        <p:spPr>
          <a:xfrm>
            <a:off x="6176816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6" idx="2"/>
            <a:endCxn id="2" idx="7"/>
          </p:cNvCxnSpPr>
          <p:nvPr/>
        </p:nvCxnSpPr>
        <p:spPr>
          <a:xfrm flipH="1">
            <a:off x="5172910" y="2162419"/>
            <a:ext cx="1567519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" idx="5"/>
            <a:endCxn id="4" idx="2"/>
          </p:cNvCxnSpPr>
          <p:nvPr/>
        </p:nvCxnSpPr>
        <p:spPr>
          <a:xfrm>
            <a:off x="5172910" y="3138233"/>
            <a:ext cx="1563170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6"/>
            <a:endCxn id="6" idx="2"/>
          </p:cNvCxnSpPr>
          <p:nvPr/>
        </p:nvCxnSpPr>
        <p:spPr>
          <a:xfrm>
            <a:off x="6990544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6" idx="6"/>
            <a:endCxn id="14" idx="2"/>
          </p:cNvCxnSpPr>
          <p:nvPr/>
        </p:nvCxnSpPr>
        <p:spPr>
          <a:xfrm>
            <a:off x="6994893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8" idx="5"/>
          </p:cNvCxnSpPr>
          <p:nvPr/>
        </p:nvCxnSpPr>
        <p:spPr>
          <a:xfrm>
            <a:off x="6266783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4" idx="7"/>
          </p:cNvCxnSpPr>
          <p:nvPr/>
        </p:nvCxnSpPr>
        <p:spPr>
          <a:xfrm flipH="1">
            <a:off x="6953279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6" idx="5"/>
            <a:endCxn id="10" idx="1"/>
          </p:cNvCxnSpPr>
          <p:nvPr/>
        </p:nvCxnSpPr>
        <p:spPr>
          <a:xfrm>
            <a:off x="6957628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8"/>
          <p:cNvCxnSpPr>
            <a:stCxn id="18" idx="2"/>
            <a:endCxn id="2" idx="0"/>
          </p:cNvCxnSpPr>
          <p:nvPr/>
        </p:nvCxnSpPr>
        <p:spPr>
          <a:xfrm rot="10800000" flipV="1">
            <a:off x="5082944" y="991320"/>
            <a:ext cx="253931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41"/>
          <p:cNvCxnSpPr>
            <a:stCxn id="18" idx="6"/>
            <a:endCxn id="12" idx="0"/>
          </p:cNvCxnSpPr>
          <p:nvPr/>
        </p:nvCxnSpPr>
        <p:spPr>
          <a:xfrm>
            <a:off x="7876722" y="991320"/>
            <a:ext cx="199850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22931" y="5101662"/>
            <a:ext cx="13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060"/>
                </a:solidFill>
              </a:rPr>
              <a:t>Graph G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0" y="4430484"/>
                <a:ext cx="4594143" cy="685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𝑑𝑖𝑠𝑡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)}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30484"/>
                <a:ext cx="4594143" cy="6855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/>
              <p:cNvSpPr txBox="1"/>
              <p:nvPr/>
            </p:nvSpPr>
            <p:spPr>
              <a:xfrm>
                <a:off x="1736179" y="2636652"/>
                <a:ext cx="2749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𝑢𝑣𝑤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79" y="2636652"/>
                <a:ext cx="274974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矩形 146"/>
              <p:cNvSpPr/>
              <p:nvPr/>
            </p:nvSpPr>
            <p:spPr>
              <a:xfrm>
                <a:off x="571564" y="2633473"/>
                <a:ext cx="1374030" cy="49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147" name="矩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" y="2633473"/>
                <a:ext cx="1374030" cy="499367"/>
              </a:xfrm>
              <a:prstGeom prst="rect">
                <a:avLst/>
              </a:prstGeom>
              <a:blipFill rotWithShape="0">
                <a:blip r:embed="rId3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矩形 147"/>
          <p:cNvSpPr/>
          <p:nvPr/>
        </p:nvSpPr>
        <p:spPr>
          <a:xfrm>
            <a:off x="249871" y="1531031"/>
            <a:ext cx="485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</a:t>
            </a:r>
            <a:r>
              <a:rPr lang="en-US" altLang="zh-CN" dirty="0" smtClean="0"/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support</a:t>
            </a:r>
            <a:r>
              <a:rPr lang="en-US" altLang="zh-CN" sz="2400" i="1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of an edge </a:t>
            </a:r>
            <a:r>
              <a:rPr lang="en-US" altLang="zh-CN" sz="2400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(u , v)  ∈</a:t>
            </a:r>
            <a:r>
              <a:rPr lang="en-US" altLang="zh-CN" sz="2400" i="1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/>
              <a:t> G</a:t>
            </a:r>
          </a:p>
        </p:txBody>
      </p:sp>
      <p:cxnSp>
        <p:nvCxnSpPr>
          <p:cNvPr id="62" name="直接连接符 61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/>
              <p:cNvSpPr/>
              <p:nvPr/>
            </p:nvSpPr>
            <p:spPr>
              <a:xfrm>
                <a:off x="745736" y="4007614"/>
                <a:ext cx="295324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zh-CN" sz="2400" dirty="0" smtClean="0">
                    <a:latin typeface="Cambria Math" panose="02040503050406030204" pitchFamily="18" charset="0"/>
                  </a:rPr>
                  <a:t>eg :</a:t>
                </a:r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e(p1,p2)</a:t>
                </a:r>
              </a:p>
              <a:p>
                <a:pPr/>
                <a:endParaRPr lang="en-US" altLang="zh-CN" sz="240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6" y="4007614"/>
                <a:ext cx="295324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3093" t="-4061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9801563" y="1660723"/>
            <a:ext cx="2301680" cy="2761515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34362"/>
            <a:ext cx="26271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Conneceted K-Truss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380649" y="4830252"/>
            <a:ext cx="121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CN" sz="2400" dirty="0" smtClean="0"/>
              <a:t>4 - Truss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Given a graph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an integer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 connected k-truss is a connected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subgraph 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E(H), sup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(e)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(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339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29803"/>
            <a:ext cx="157286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Trussness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611" y="2301164"/>
            <a:ext cx="4718663" cy="959664"/>
            <a:chOff x="407540" y="2217378"/>
            <a:chExt cx="4718663" cy="9596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1.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i="1" dirty="0" smtClean="0">
                            <a:solidFill>
                              <a:srgbClr val="FF0000"/>
                            </a:solidFill>
                          </a:rPr>
                          <m:t>subgraph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m:rPr>
                            <m:nor/>
                          </m:rPr>
                          <a:rPr lang="en-US" altLang="zh-CN" sz="2400" dirty="0" smtClean="0"/>
                          <m:t>G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34" r="-1034" b="-278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/>
                <p:cNvSpPr/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93880" y="3822285"/>
            <a:ext cx="4313978" cy="925321"/>
            <a:chOff x="435299" y="3873766"/>
            <a:chExt cx="4313978" cy="9253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2.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400" i="1" dirty="0" smtClean="0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7" r="-2963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493880" y="5168238"/>
            <a:ext cx="4369037" cy="898874"/>
            <a:chOff x="407540" y="5233264"/>
            <a:chExt cx="4369037" cy="8988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3.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𝑣𝑒𝑟𝑡𝑒𝑥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54" r="-120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矩形 69"/>
                <p:cNvSpPr/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67516" y="1631966"/>
            <a:ext cx="4725838" cy="1853960"/>
            <a:chOff x="383681" y="1643320"/>
            <a:chExt cx="4725838" cy="1853960"/>
          </a:xfrm>
        </p:grpSpPr>
        <p:sp>
          <p:nvSpPr>
            <p:cNvPr id="61" name="矩形 60"/>
            <p:cNvSpPr/>
            <p:nvPr/>
          </p:nvSpPr>
          <p:spPr>
            <a:xfrm>
              <a:off x="383681" y="1643320"/>
              <a:ext cx="24454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Query Distance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/>
                <p:cNvSpPr/>
                <p:nvPr/>
              </p:nvSpPr>
              <p:spPr>
                <a:xfrm>
                  <a:off x="444589" y="2292327"/>
                  <a:ext cx="4587731" cy="6891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dist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89" y="2292327"/>
                  <a:ext cx="4587731" cy="6891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/>
                <p:cNvSpPr/>
                <p:nvPr/>
              </p:nvSpPr>
              <p:spPr>
                <a:xfrm>
                  <a:off x="444589" y="2850949"/>
                  <a:ext cx="466493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dist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89" y="2850949"/>
                  <a:ext cx="46649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367516" y="4676871"/>
            <a:ext cx="4689679" cy="1246807"/>
            <a:chOff x="392493" y="3864403"/>
            <a:chExt cx="4689679" cy="1246807"/>
          </a:xfrm>
        </p:grpSpPr>
        <p:sp>
          <p:nvSpPr>
            <p:cNvPr id="64" name="矩形 63"/>
            <p:cNvSpPr/>
            <p:nvPr/>
          </p:nvSpPr>
          <p:spPr>
            <a:xfrm>
              <a:off x="392493" y="3864403"/>
              <a:ext cx="25321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Graph Diameter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矩形 64"/>
                <p:cNvSpPr/>
                <p:nvPr/>
              </p:nvSpPr>
              <p:spPr>
                <a:xfrm>
                  <a:off x="488029" y="4425701"/>
                  <a:ext cx="4594143" cy="685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𝑑𝑖𝑠𝑡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{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𝑑𝑖𝑠𝑡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)}</m:t>
                        </m:r>
                      </m:oMath>
                    </m:oMathPara>
                  </a14:m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29" y="4425701"/>
                  <a:ext cx="4594143" cy="68550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28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7863" y="245126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r</a:t>
            </a:r>
            <a:endParaRPr lang="zh-CN" altLang="en-US" sz="2000" i="1" dirty="0"/>
          </a:p>
        </p:txBody>
      </p:sp>
      <p:sp>
        <p:nvSpPr>
          <p:cNvPr id="61" name="矩形 60"/>
          <p:cNvSpPr/>
          <p:nvPr/>
        </p:nvSpPr>
        <p:spPr>
          <a:xfrm>
            <a:off x="435299" y="1571170"/>
            <a:ext cx="2592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Free Rider Effect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65798" y="6070599"/>
            <a:ext cx="636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Example 3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来进行举例说明 搭便车 影响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6221156" y="2049987"/>
            <a:ext cx="335027" cy="33502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87217" y="2052483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>
            <a:stCxn id="68" idx="1"/>
            <a:endCxn id="3" idx="0"/>
          </p:cNvCxnSpPr>
          <p:nvPr/>
        </p:nvCxnSpPr>
        <p:spPr>
          <a:xfrm flipH="1">
            <a:off x="6388670" y="1442721"/>
            <a:ext cx="1630897" cy="60726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019567" y="1321246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019567" y="2724540"/>
            <a:ext cx="242950" cy="24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936940" y="2043466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894883" y="2043466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894883" y="31239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9936940" y="31239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094670" y="3123965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732725" y="299961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</a:t>
            </a:r>
            <a:endParaRPr lang="zh-CN" altLang="en-US" sz="2000" i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8919337" y="161771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85187" y="158081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</a:t>
            </a:r>
            <a:endParaRPr lang="zh-CN" altLang="en-US" sz="20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8919337" y="332500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cxnSp>
        <p:nvCxnSpPr>
          <p:cNvPr id="84" name="直接连接符 83"/>
          <p:cNvCxnSpPr>
            <a:stCxn id="7" idx="1"/>
            <a:endCxn id="3" idx="4"/>
          </p:cNvCxnSpPr>
          <p:nvPr/>
        </p:nvCxnSpPr>
        <p:spPr>
          <a:xfrm flipH="1">
            <a:off x="6556183" y="2173958"/>
            <a:ext cx="731034" cy="399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9" idx="1"/>
            <a:endCxn id="3" idx="3"/>
          </p:cNvCxnSpPr>
          <p:nvPr/>
        </p:nvCxnSpPr>
        <p:spPr>
          <a:xfrm flipH="1" flipV="1">
            <a:off x="6492198" y="2385013"/>
            <a:ext cx="1527369" cy="46100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5" idx="2"/>
            <a:endCxn id="7" idx="3"/>
          </p:cNvCxnSpPr>
          <p:nvPr/>
        </p:nvCxnSpPr>
        <p:spPr>
          <a:xfrm flipH="1">
            <a:off x="7530167" y="2170698"/>
            <a:ext cx="1564503" cy="326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9" idx="0"/>
            <a:endCxn id="68" idx="2"/>
          </p:cNvCxnSpPr>
          <p:nvPr/>
        </p:nvCxnSpPr>
        <p:spPr>
          <a:xfrm flipV="1">
            <a:off x="8141042" y="1564196"/>
            <a:ext cx="0" cy="116034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5" idx="1"/>
            <a:endCxn id="68" idx="3"/>
          </p:cNvCxnSpPr>
          <p:nvPr/>
        </p:nvCxnSpPr>
        <p:spPr>
          <a:xfrm flipH="1" flipV="1">
            <a:off x="8262517" y="1442721"/>
            <a:ext cx="869418" cy="63801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65" idx="3"/>
            <a:endCxn id="69" idx="3"/>
          </p:cNvCxnSpPr>
          <p:nvPr/>
        </p:nvCxnSpPr>
        <p:spPr>
          <a:xfrm flipH="1">
            <a:off x="8262517" y="2260665"/>
            <a:ext cx="869418" cy="58535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0" idx="2"/>
            <a:endCxn id="65" idx="6"/>
          </p:cNvCxnSpPr>
          <p:nvPr/>
        </p:nvCxnSpPr>
        <p:spPr>
          <a:xfrm flipH="1">
            <a:off x="9349134" y="2170698"/>
            <a:ext cx="587806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71" idx="2"/>
            <a:endCxn id="70" idx="6"/>
          </p:cNvCxnSpPr>
          <p:nvPr/>
        </p:nvCxnSpPr>
        <p:spPr>
          <a:xfrm flipH="1">
            <a:off x="10191404" y="2170698"/>
            <a:ext cx="703479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74" idx="2"/>
            <a:endCxn id="75" idx="6"/>
          </p:cNvCxnSpPr>
          <p:nvPr/>
        </p:nvCxnSpPr>
        <p:spPr>
          <a:xfrm flipH="1">
            <a:off x="9349134" y="3251197"/>
            <a:ext cx="587806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73" idx="2"/>
            <a:endCxn id="74" idx="6"/>
          </p:cNvCxnSpPr>
          <p:nvPr/>
        </p:nvCxnSpPr>
        <p:spPr>
          <a:xfrm flipH="1">
            <a:off x="10191404" y="3251197"/>
            <a:ext cx="703479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75" idx="0"/>
            <a:endCxn id="65" idx="4"/>
          </p:cNvCxnSpPr>
          <p:nvPr/>
        </p:nvCxnSpPr>
        <p:spPr>
          <a:xfrm flipV="1">
            <a:off x="9221902" y="2297930"/>
            <a:ext cx="0" cy="82603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73" idx="0"/>
            <a:endCxn id="71" idx="4"/>
          </p:cNvCxnSpPr>
          <p:nvPr/>
        </p:nvCxnSpPr>
        <p:spPr>
          <a:xfrm flipV="1">
            <a:off x="11022115" y="2297930"/>
            <a:ext cx="0" cy="82603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5" idx="7"/>
            <a:endCxn id="71" idx="3"/>
          </p:cNvCxnSpPr>
          <p:nvPr/>
        </p:nvCxnSpPr>
        <p:spPr>
          <a:xfrm flipV="1">
            <a:off x="9311869" y="2260665"/>
            <a:ext cx="1620279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75" idx="7"/>
            <a:endCxn id="70" idx="3"/>
          </p:cNvCxnSpPr>
          <p:nvPr/>
        </p:nvCxnSpPr>
        <p:spPr>
          <a:xfrm flipV="1">
            <a:off x="9311869" y="2260665"/>
            <a:ext cx="662336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73" idx="1"/>
            <a:endCxn id="70" idx="5"/>
          </p:cNvCxnSpPr>
          <p:nvPr/>
        </p:nvCxnSpPr>
        <p:spPr>
          <a:xfrm flipH="1" flipV="1">
            <a:off x="10154139" y="2260665"/>
            <a:ext cx="778009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73" idx="1"/>
            <a:endCxn id="65" idx="5"/>
          </p:cNvCxnSpPr>
          <p:nvPr/>
        </p:nvCxnSpPr>
        <p:spPr>
          <a:xfrm flipH="1" flipV="1">
            <a:off x="9311869" y="2260665"/>
            <a:ext cx="1620279" cy="900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74" idx="7"/>
            <a:endCxn id="71" idx="3"/>
          </p:cNvCxnSpPr>
          <p:nvPr/>
        </p:nvCxnSpPr>
        <p:spPr>
          <a:xfrm flipV="1">
            <a:off x="10154139" y="2260665"/>
            <a:ext cx="778009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74" idx="1"/>
            <a:endCxn id="65" idx="5"/>
          </p:cNvCxnSpPr>
          <p:nvPr/>
        </p:nvCxnSpPr>
        <p:spPr>
          <a:xfrm flipH="1" flipV="1">
            <a:off x="9311869" y="2260665"/>
            <a:ext cx="662336" cy="9005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094670" y="2043466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6891209" y="873949"/>
            <a:ext cx="4748229" cy="3369300"/>
          </a:xfrm>
          <a:prstGeom prst="roundRect">
            <a:avLst/>
          </a:prstGeom>
          <a:noFill/>
          <a:ln w="44450">
            <a:solidFill>
              <a:srgbClr val="ED7D3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6492198" y="4109943"/>
            <a:ext cx="63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G1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8919337" y="1442721"/>
            <a:ext cx="2488009" cy="2405642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8647160" y="3749020"/>
            <a:ext cx="63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G2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43" name="直接连接符 42"/>
          <p:cNvCxnSpPr>
            <a:stCxn id="7" idx="0"/>
          </p:cNvCxnSpPr>
          <p:nvPr/>
        </p:nvCxnSpPr>
        <p:spPr>
          <a:xfrm flipV="1">
            <a:off x="7408692" y="1564196"/>
            <a:ext cx="610875" cy="48828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7" idx="2"/>
          </p:cNvCxnSpPr>
          <p:nvPr/>
        </p:nvCxnSpPr>
        <p:spPr>
          <a:xfrm flipH="1" flipV="1">
            <a:off x="7408692" y="2295433"/>
            <a:ext cx="610875" cy="42910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9645438" y="4782506"/>
            <a:ext cx="136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060"/>
                </a:solidFill>
              </a:rPr>
              <a:t>Graph G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5299" y="1571170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Closest Truss Community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4516" y="2548065"/>
            <a:ext cx="49791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Connected k-Truss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G’is a connected k-truss containing Q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with the largest k;</a:t>
            </a:r>
          </a:p>
        </p:txBody>
      </p:sp>
      <p:sp>
        <p:nvSpPr>
          <p:cNvPr id="57" name="矩形 56"/>
          <p:cNvSpPr/>
          <p:nvPr/>
        </p:nvSpPr>
        <p:spPr>
          <a:xfrm>
            <a:off x="264516" y="4244957"/>
            <a:ext cx="7815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Smallest Diameter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 a subgraph of smallest diameter satisfying condition (1)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48993" y="5773140"/>
                <a:ext cx="986578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CTC-Problem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: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Given a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 set of query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vertices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find a closest truss community containing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Q </a:t>
                </a:r>
                <a:r>
                  <a:rPr lang="zh-CN" altLang="en-US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93" y="5773140"/>
                <a:ext cx="986578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680" t="-4310" r="-433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236515" y="1646209"/>
            <a:ext cx="6816231" cy="2827029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299" y="1543911"/>
            <a:ext cx="455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Basic Algorithmic Framework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3" name="椭圆 12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7" name="椭圆 16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19" name="椭圆 18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23" name="椭圆 22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25" name="椭圆 24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27" name="直接连接符 26"/>
          <p:cNvCxnSpPr>
            <a:stCxn id="7" idx="6"/>
            <a:endCxn id="13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6"/>
            <a:endCxn id="15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6"/>
            <a:endCxn id="17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17" idx="6"/>
            <a:endCxn id="30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33" name="直接连接符 32"/>
          <p:cNvCxnSpPr>
            <a:stCxn id="25" idx="5"/>
            <a:endCxn id="30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3"/>
            <a:endCxn id="17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37" name="直接连接符 36"/>
          <p:cNvCxnSpPr>
            <a:stCxn id="25" idx="4"/>
            <a:endCxn id="35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0" idx="4"/>
            <a:endCxn id="35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7" idx="5"/>
            <a:endCxn id="35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7" idx="3"/>
            <a:endCxn id="11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4"/>
            <a:endCxn id="11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9" idx="5"/>
            <a:endCxn id="17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3"/>
            <a:endCxn id="15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5"/>
            <a:endCxn id="11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1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1" idx="3"/>
            <a:endCxn id="13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3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1" idx="2"/>
            <a:endCxn id="7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7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9" idx="6"/>
            <a:endCxn id="11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1" idx="6"/>
            <a:endCxn id="19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1" idx="5"/>
            <a:endCxn id="15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138"/>
          <p:cNvCxnSpPr>
            <a:stCxn id="23" idx="2"/>
            <a:endCxn id="7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141"/>
          <p:cNvCxnSpPr>
            <a:stCxn id="23" idx="6"/>
            <a:endCxn id="17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3001" y="3873766"/>
            <a:ext cx="33041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先找到 </a:t>
            </a:r>
            <a:r>
              <a:rPr lang="en-US" altLang="zh-CN" dirty="0" smtClean="0"/>
              <a:t>G0</a:t>
            </a:r>
            <a:r>
              <a:rPr lang="zh-CN" altLang="en-US" dirty="0" smtClean="0"/>
              <a:t>（满足查询结点中的最大 </a:t>
            </a:r>
            <a:r>
              <a:rPr lang="en-US" altLang="zh-CN" dirty="0" smtClean="0"/>
              <a:t>K-truss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G0 </a:t>
            </a:r>
            <a:r>
              <a:rPr lang="zh-CN" altLang="en-US" dirty="0" smtClean="0"/>
              <a:t>可能有一个非常大的 图直径，所以我们需要找到一些点将这些“搭便车”的点删除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删</a:t>
            </a:r>
            <a:r>
              <a:rPr lang="zh-CN" altLang="en-US" dirty="0" smtClean="0"/>
              <a:t>除这些点之后可能使我们之前找到的子图不在满足 </a:t>
            </a:r>
            <a:r>
              <a:rPr lang="en-US" altLang="zh-CN" dirty="0" smtClean="0"/>
              <a:t>K-kruss </a:t>
            </a:r>
            <a:r>
              <a:rPr lang="zh-CN" altLang="en-US" dirty="0" smtClean="0"/>
              <a:t>图的性质，这个时候我们就要进行维护了。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174746" y="4943458"/>
            <a:ext cx="6514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设查询结点 为   </a:t>
            </a:r>
            <a:r>
              <a:rPr lang="en-US" altLang="zh-CN" b="1" dirty="0" smtClean="0">
                <a:solidFill>
                  <a:srgbClr val="FF0000"/>
                </a:solidFill>
              </a:rPr>
              <a:t>q1 q2 q3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找</a:t>
            </a:r>
            <a:r>
              <a:rPr lang="zh-CN" altLang="en-US" dirty="0" smtClean="0"/>
              <a:t>到阴影的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然</a:t>
            </a:r>
            <a:r>
              <a:rPr lang="zh-CN" altLang="en-US" dirty="0" smtClean="0"/>
              <a:t>后找到一个距离查询结点最远的点 </a:t>
            </a:r>
            <a:r>
              <a:rPr lang="en-US" altLang="zh-CN" b="1" dirty="0" smtClean="0">
                <a:solidFill>
                  <a:srgbClr val="FF0000"/>
                </a:solidFill>
              </a:rPr>
              <a:t>p1=4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p2 p3)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然</a:t>
            </a:r>
            <a:r>
              <a:rPr lang="zh-CN" altLang="en-US" dirty="0" smtClean="0"/>
              <a:t>后删除这些点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删</a:t>
            </a:r>
            <a:r>
              <a:rPr lang="zh-CN" altLang="en-US" dirty="0" smtClean="0"/>
              <a:t>除之后可能会有一些边或者点不再满足 </a:t>
            </a:r>
            <a:r>
              <a:rPr lang="en-US" altLang="zh-CN" dirty="0" smtClean="0"/>
              <a:t>t-truss </a:t>
            </a:r>
            <a:r>
              <a:rPr lang="zh-CN" altLang="en-US" dirty="0" smtClean="0"/>
              <a:t>性质了，所以我们就要进行维护了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4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717</Words>
  <Application>Microsoft Office PowerPoint</Application>
  <PresentationFormat>宽屏</PresentationFormat>
  <Paragraphs>202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华文隶书</vt:lpstr>
      <vt:lpstr>宋体</vt:lpstr>
      <vt:lpstr>微软雅黑</vt:lpstr>
      <vt:lpstr>Arial</vt:lpstr>
      <vt:lpstr>Calibri</vt:lpstr>
      <vt:lpstr>Calibri Light</vt:lpstr>
      <vt:lpstr>Calisto MT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281</cp:revision>
  <dcterms:created xsi:type="dcterms:W3CDTF">2016-11-19T09:18:31Z</dcterms:created>
  <dcterms:modified xsi:type="dcterms:W3CDTF">2016-11-20T09:07:18Z</dcterms:modified>
</cp:coreProperties>
</file>