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87" r:id="rId6"/>
    <p:sldId id="289" r:id="rId7"/>
    <p:sldId id="288" r:id="rId8"/>
    <p:sldId id="286" r:id="rId9"/>
    <p:sldId id="290" r:id="rId10"/>
    <p:sldId id="291" r:id="rId11"/>
    <p:sldId id="292" r:id="rId12"/>
    <p:sldId id="293" r:id="rId13"/>
    <p:sldId id="266" r:id="rId14"/>
    <p:sldId id="296" r:id="rId15"/>
    <p:sldId id="297" r:id="rId16"/>
    <p:sldId id="298" r:id="rId17"/>
    <p:sldId id="295" r:id="rId18"/>
    <p:sldId id="294" r:id="rId19"/>
    <p:sldId id="299" r:id="rId20"/>
    <p:sldId id="303" r:id="rId21"/>
    <p:sldId id="302" r:id="rId22"/>
    <p:sldId id="268" r:id="rId23"/>
    <p:sldId id="272" r:id="rId24"/>
    <p:sldId id="273" r:id="rId25"/>
    <p:sldId id="274" r:id="rId26"/>
    <p:sldId id="284" r:id="rId27"/>
    <p:sldId id="260" r:id="rId28"/>
    <p:sldId id="262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处理大图的方法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先用之前的方法求解出</a:t>
            </a:r>
            <a:r>
              <a:rPr lang="en-US" altLang="zh-CN" dirty="0" smtClean="0"/>
              <a:t>sup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先分解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36470"/>
            <a:chOff x="813113" y="3923108"/>
            <a:chExt cx="2303519" cy="2536470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122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NS(P1)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33905"/>
            <a:chOff x="3861549" y="3928972"/>
            <a:chExt cx="3257834" cy="2533905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1329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NS(P2)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496149"/>
            <a:chOff x="8127582" y="3920620"/>
            <a:chExt cx="1951691" cy="2496149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6016659"/>
              <a:ext cx="112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NS(P3)</a:t>
              </a:r>
              <a:endParaRPr lang="zh-CN" altLang="en-US" sz="2000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742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72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>
                <a:solidFill>
                  <a:schemeClr val="bg1"/>
                </a:solidFill>
              </a:rPr>
              <a:t>j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i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6" name="矩形 85"/>
          <p:cNvSpPr/>
          <p:nvPr/>
        </p:nvSpPr>
        <p:spPr>
          <a:xfrm>
            <a:off x="391629" y="2222770"/>
            <a:ext cx="178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2-class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97252"/>
            <a:chOff x="7478329" y="3821808"/>
            <a:chExt cx="2955660" cy="997252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492350" y="3820451"/>
            <a:ext cx="2955660" cy="997252"/>
            <a:chOff x="7478329" y="3821808"/>
            <a:chExt cx="2955660" cy="997252"/>
          </a:xfrm>
        </p:grpSpPr>
        <p:sp>
          <p:nvSpPr>
            <p:cNvPr id="101" name="文本框 10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968401" y="324433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</a:rPr>
              <a:t>f</a:t>
            </a:r>
            <a:endParaRPr lang="zh-CN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50592" y="4019442"/>
            <a:ext cx="2303519" cy="2587939"/>
            <a:chOff x="7550592" y="4019442"/>
            <a:chExt cx="2303519" cy="2587939"/>
          </a:xfrm>
        </p:grpSpPr>
        <p:sp>
          <p:nvSpPr>
            <p:cNvPr id="155" name="椭圆 154"/>
            <p:cNvSpPr/>
            <p:nvPr/>
          </p:nvSpPr>
          <p:spPr>
            <a:xfrm>
              <a:off x="7550592" y="40194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550592" y="487389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550592" y="57406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880691" y="487389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81122" y="401944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8866177" y="572477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1" name="直接连接符 160"/>
            <p:cNvCxnSpPr>
              <a:stCxn id="157" idx="0"/>
              <a:endCxn id="156" idx="4"/>
            </p:cNvCxnSpPr>
            <p:nvPr/>
          </p:nvCxnSpPr>
          <p:spPr>
            <a:xfrm flipV="1">
              <a:off x="7667192" y="5107091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6" idx="0"/>
              <a:endCxn id="155" idx="4"/>
            </p:cNvCxnSpPr>
            <p:nvPr/>
          </p:nvCxnSpPr>
          <p:spPr>
            <a:xfrm flipV="1">
              <a:off x="7667192" y="4252642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0"/>
            <p:cNvCxnSpPr>
              <a:stCxn id="157" idx="2"/>
              <a:endCxn id="155" idx="2"/>
            </p:cNvCxnSpPr>
            <p:nvPr/>
          </p:nvCxnSpPr>
          <p:spPr>
            <a:xfrm rot="10800000">
              <a:off x="7550592" y="4136042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5" idx="6"/>
            </p:cNvCxnSpPr>
            <p:nvPr/>
          </p:nvCxnSpPr>
          <p:spPr>
            <a:xfrm flipH="1">
              <a:off x="7783792" y="4136042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8" idx="2"/>
              <a:endCxn id="156" idx="6"/>
            </p:cNvCxnSpPr>
            <p:nvPr/>
          </p:nvCxnSpPr>
          <p:spPr>
            <a:xfrm flipH="1">
              <a:off x="7783792" y="4990490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8" idx="3"/>
              <a:endCxn id="157" idx="6"/>
            </p:cNvCxnSpPr>
            <p:nvPr/>
          </p:nvCxnSpPr>
          <p:spPr>
            <a:xfrm flipH="1">
              <a:off x="7783792" y="5072939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58" idx="0"/>
              <a:endCxn id="159" idx="4"/>
            </p:cNvCxnSpPr>
            <p:nvPr/>
          </p:nvCxnSpPr>
          <p:spPr>
            <a:xfrm flipV="1">
              <a:off x="8997291" y="4252642"/>
              <a:ext cx="431" cy="6212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8" idx="1"/>
              <a:endCxn id="155" idx="5"/>
            </p:cNvCxnSpPr>
            <p:nvPr/>
          </p:nvCxnSpPr>
          <p:spPr>
            <a:xfrm flipH="1" flipV="1">
              <a:off x="7749641" y="4218491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9" idx="3"/>
              <a:endCxn id="156" idx="7"/>
            </p:cNvCxnSpPr>
            <p:nvPr/>
          </p:nvCxnSpPr>
          <p:spPr>
            <a:xfrm flipH="1">
              <a:off x="7749641" y="4218491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9" idx="3"/>
              <a:endCxn id="157" idx="7"/>
            </p:cNvCxnSpPr>
            <p:nvPr/>
          </p:nvCxnSpPr>
          <p:spPr>
            <a:xfrm flipH="1">
              <a:off x="7749641" y="4218491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60" idx="0"/>
              <a:endCxn id="158" idx="4"/>
            </p:cNvCxnSpPr>
            <p:nvPr/>
          </p:nvCxnSpPr>
          <p:spPr>
            <a:xfrm flipV="1">
              <a:off x="8982777" y="5107090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0" idx="6"/>
              <a:endCxn id="173" idx="3"/>
            </p:cNvCxnSpPr>
            <p:nvPr/>
          </p:nvCxnSpPr>
          <p:spPr>
            <a:xfrm flipV="1">
              <a:off x="9099377" y="5313918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9620911" y="5114869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7732057" y="6145716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P1</a:t>
              </a:r>
              <a:endParaRPr lang="zh-CN" altLang="en-US" sz="2400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321063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533524" y="2407612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52267" y="3089480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k=4</a:t>
            </a:r>
            <a:endParaRPr lang="zh-CN" altLang="en-US" sz="2000" dirty="0"/>
          </a:p>
        </p:txBody>
      </p:sp>
      <p:sp>
        <p:nvSpPr>
          <p:cNvPr id="211" name="矩形 210"/>
          <p:cNvSpPr/>
          <p:nvPr/>
        </p:nvSpPr>
        <p:spPr>
          <a:xfrm>
            <a:off x="552266" y="3743219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k=5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/>
              <p:cNvSpPr/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210" grpId="0"/>
      <p:bldP spid="211" grpId="0"/>
      <p:bldP spid="11" grpId="0" animBg="1"/>
      <p:bldP spid="212" grpId="0"/>
      <p:bldP spid="70" grpId="0"/>
      <p:bldP spid="71" grpId="0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747" y="147033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/>
              <a:t>T</a:t>
            </a:r>
            <a:r>
              <a:rPr lang="zh-CN" altLang="en-US" sz="2000" dirty="0"/>
              <a:t>op-t k classes</a:t>
            </a:r>
          </a:p>
        </p:txBody>
      </p:sp>
      <p:sp>
        <p:nvSpPr>
          <p:cNvPr id="6" name="矩形 5"/>
          <p:cNvSpPr/>
          <p:nvPr/>
        </p:nvSpPr>
        <p:spPr>
          <a:xfrm>
            <a:off x="563747" y="22428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6771" y="4530829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d , g ) = (</a:t>
            </a:r>
            <a:r>
              <a:rPr lang="en-US" altLang="zh-CN" sz="2000" dirty="0"/>
              <a:t>min{3 ,3, 2 } + 2</a:t>
            </a:r>
            <a:r>
              <a:rPr lang="en-US" altLang="zh-CN" sz="2000" dirty="0" smtClean="0"/>
              <a:t>) = 4</a:t>
            </a:r>
            <a:endParaRPr lang="en-US" altLang="zh-CN" sz="2000" dirty="0"/>
          </a:p>
        </p:txBody>
      </p:sp>
      <p:cxnSp>
        <p:nvCxnSpPr>
          <p:cNvPr id="49" name="直接连接符 48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" idx="6"/>
            <a:endCxn id="10" idx="2"/>
          </p:cNvCxnSpPr>
          <p:nvPr/>
        </p:nvCxnSpPr>
        <p:spPr>
          <a:xfrm flipV="1">
            <a:off x="6590214" y="2387215"/>
            <a:ext cx="1096899" cy="1"/>
          </a:xfrm>
          <a:prstGeom prst="line">
            <a:avLst/>
          </a:prstGeom>
          <a:ln w="31750" cap="rnd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419" y="2914533"/>
            <a:ext cx="344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e ) = (min{sup(e) ,x</a:t>
            </a:r>
            <a:r>
              <a:rPr lang="en-US" altLang="zh-CN" sz="2000" baseline="-25000" dirty="0" smtClean="0"/>
              <a:t>u</a:t>
            </a:r>
            <a:r>
              <a:rPr lang="en-US" altLang="zh-CN" sz="2000" dirty="0" smtClean="0"/>
              <a:t>, x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} + 2)</a:t>
            </a:r>
            <a:endParaRPr lang="zh-CN" altLang="en-US" sz="2000" dirty="0"/>
          </a:p>
        </p:txBody>
      </p:sp>
      <p:sp>
        <p:nvSpPr>
          <p:cNvPr id="73" name="TextBox 113"/>
          <p:cNvSpPr txBox="1"/>
          <p:nvPr/>
        </p:nvSpPr>
        <p:spPr>
          <a:xfrm rot="10800000" flipV="1">
            <a:off x="8185187" y="20221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113"/>
          <p:cNvSpPr txBox="1"/>
          <p:nvPr/>
        </p:nvSpPr>
        <p:spPr>
          <a:xfrm rot="10800000" flipV="1">
            <a:off x="7574885" y="17178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113"/>
          <p:cNvSpPr txBox="1"/>
          <p:nvPr/>
        </p:nvSpPr>
        <p:spPr>
          <a:xfrm rot="10800000" flipV="1">
            <a:off x="8472485" y="15597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113"/>
          <p:cNvSpPr txBox="1"/>
          <p:nvPr/>
        </p:nvSpPr>
        <p:spPr>
          <a:xfrm rot="10800000" flipV="1">
            <a:off x="7574885" y="268147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113"/>
          <p:cNvSpPr txBox="1"/>
          <p:nvPr/>
        </p:nvSpPr>
        <p:spPr>
          <a:xfrm rot="10800000" flipV="1">
            <a:off x="8783125" y="2965982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113"/>
          <p:cNvSpPr txBox="1"/>
          <p:nvPr/>
        </p:nvSpPr>
        <p:spPr>
          <a:xfrm rot="10800000" flipV="1">
            <a:off x="9546480" y="264300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113"/>
          <p:cNvSpPr txBox="1"/>
          <p:nvPr/>
        </p:nvSpPr>
        <p:spPr>
          <a:xfrm rot="10800000" flipV="1">
            <a:off x="8775914" y="2529333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113"/>
          <p:cNvSpPr txBox="1"/>
          <p:nvPr/>
        </p:nvSpPr>
        <p:spPr>
          <a:xfrm rot="10800000" flipV="1">
            <a:off x="7271221" y="2448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113"/>
          <p:cNvSpPr txBox="1"/>
          <p:nvPr/>
        </p:nvSpPr>
        <p:spPr>
          <a:xfrm rot="10800000" flipV="1">
            <a:off x="7271221" y="2113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113"/>
          <p:cNvSpPr txBox="1"/>
          <p:nvPr/>
        </p:nvSpPr>
        <p:spPr>
          <a:xfrm rot="10800000" flipV="1">
            <a:off x="7403605" y="18469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113"/>
          <p:cNvSpPr txBox="1"/>
          <p:nvPr/>
        </p:nvSpPr>
        <p:spPr>
          <a:xfrm rot="10800000" flipV="1">
            <a:off x="8823563" y="1721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113"/>
          <p:cNvSpPr txBox="1"/>
          <p:nvPr/>
        </p:nvSpPr>
        <p:spPr>
          <a:xfrm rot="10800000" flipV="1">
            <a:off x="9327185" y="2073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61419" y="3637731"/>
            <a:ext cx="515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:there are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edges incident to u, excluding e, </a:t>
            </a:r>
          </a:p>
          <a:p>
            <a:r>
              <a:rPr lang="en-US" altLang="zh-CN" sz="2000" dirty="0" smtClean="0"/>
              <a:t>      with support at least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72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3"/>
          <p:cNvSpPr txBox="1"/>
          <p:nvPr/>
        </p:nvSpPr>
        <p:spPr>
          <a:xfrm rot="10800000" flipV="1">
            <a:off x="5737524" y="21344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113"/>
          <p:cNvSpPr txBox="1"/>
          <p:nvPr/>
        </p:nvSpPr>
        <p:spPr>
          <a:xfrm rot="10800000" flipV="1">
            <a:off x="6176420" y="16761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113"/>
          <p:cNvSpPr txBox="1"/>
          <p:nvPr/>
        </p:nvSpPr>
        <p:spPr>
          <a:xfrm rot="10800000" flipV="1">
            <a:off x="6176420" y="2737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113"/>
          <p:cNvSpPr txBox="1"/>
          <p:nvPr/>
        </p:nvSpPr>
        <p:spPr>
          <a:xfrm rot="10800000" flipV="1">
            <a:off x="6878571" y="8947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113"/>
          <p:cNvSpPr txBox="1"/>
          <p:nvPr/>
        </p:nvSpPr>
        <p:spPr>
          <a:xfrm rot="10800000" flipV="1">
            <a:off x="6953631" y="31485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0"/>
            <a:endCxn id="141" idx="4"/>
          </p:cNvCxnSpPr>
          <p:nvPr/>
        </p:nvCxnSpPr>
        <p:spPr>
          <a:xfrm flipV="1">
            <a:off x="3664929" y="343661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0" idx="7"/>
            <a:endCxn id="142" idx="3"/>
          </p:cNvCxnSpPr>
          <p:nvPr/>
        </p:nvCxnSpPr>
        <p:spPr>
          <a:xfrm flipV="1">
            <a:off x="2400986" y="450539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1"/>
            <a:endCxn id="142" idx="5"/>
          </p:cNvCxnSpPr>
          <p:nvPr/>
        </p:nvCxnSpPr>
        <p:spPr>
          <a:xfrm flipH="1" flipV="1">
            <a:off x="3747378" y="450539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2794691" y="504596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3352901" y="35975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76" grpId="0"/>
      <p:bldP spid="177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4086" y="1849925"/>
            <a:ext cx="6105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37524" y="894785"/>
            <a:ext cx="2066620" cy="2758812"/>
            <a:chOff x="5737524" y="894785"/>
            <a:chExt cx="2066620" cy="2758812"/>
          </a:xfrm>
        </p:grpSpPr>
        <p:sp>
          <p:nvSpPr>
            <p:cNvPr id="44" name="椭圆 4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/>
            <p:cNvCxnSpPr>
              <a:stCxn id="46" idx="0"/>
              <a:endCxn id="4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5" idx="0"/>
              <a:endCxn id="4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90"/>
            <p:cNvCxnSpPr>
              <a:stCxn id="46" idx="2"/>
              <a:endCxn id="4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4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  <a:endCxn id="4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3"/>
              <a:endCxn id="4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0"/>
              <a:endCxn id="4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1"/>
              <a:endCxn id="4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4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13"/>
            <p:cNvSpPr txBox="1"/>
            <p:nvPr/>
          </p:nvSpPr>
          <p:spPr>
            <a:xfrm rot="10800000" flipV="1">
              <a:off x="5737524" y="213448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113"/>
            <p:cNvSpPr txBox="1"/>
            <p:nvPr/>
          </p:nvSpPr>
          <p:spPr>
            <a:xfrm rot="10800000" flipV="1">
              <a:off x="6176420" y="16761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113"/>
            <p:cNvSpPr txBox="1"/>
            <p:nvPr/>
          </p:nvSpPr>
          <p:spPr>
            <a:xfrm rot="10800000" flipV="1">
              <a:off x="6176420" y="2737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113"/>
            <p:cNvSpPr txBox="1"/>
            <p:nvPr/>
          </p:nvSpPr>
          <p:spPr>
            <a:xfrm rot="10800000" flipV="1">
              <a:off x="6878571" y="8947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113"/>
            <p:cNvSpPr txBox="1"/>
            <p:nvPr/>
          </p:nvSpPr>
          <p:spPr>
            <a:xfrm rot="10800000" flipV="1">
              <a:off x="6953631" y="31485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314410" y="2943284"/>
            <a:ext cx="2174004" cy="2623137"/>
            <a:chOff x="314410" y="2943284"/>
            <a:chExt cx="217400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477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any edge e ∈ Tj (j &gt;= 5) from Gnew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7958774" y="2325999"/>
            <a:ext cx="1018161" cy="6983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7884494" y="1435654"/>
            <a:ext cx="1048967" cy="84008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48" idx="4"/>
            <a:endCxn id="47" idx="0"/>
          </p:cNvCxnSpPr>
          <p:nvPr/>
        </p:nvCxnSpPr>
        <p:spPr>
          <a:xfrm flipH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855069" y="300143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218040" y="943404"/>
            <a:ext cx="2235097" cy="1759153"/>
            <a:chOff x="9218040" y="943404"/>
            <a:chExt cx="2235097" cy="1759153"/>
          </a:xfrm>
        </p:grpSpPr>
        <p:sp>
          <p:nvSpPr>
            <p:cNvPr id="52" name="椭圆 5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直接连接符 73"/>
            <p:cNvCxnSpPr>
              <a:stCxn id="54" idx="2"/>
              <a:endCxn id="5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4" idx="0"/>
              <a:endCxn id="5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2" idx="2"/>
              <a:endCxn id="5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2" idx="3"/>
              <a:endCxn id="5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1"/>
              <a:endCxn id="5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13"/>
            <p:cNvSpPr txBox="1"/>
            <p:nvPr/>
          </p:nvSpPr>
          <p:spPr>
            <a:xfrm rot="10800000" flipV="1">
              <a:off x="9902924" y="9434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13"/>
            <p:cNvSpPr txBox="1"/>
            <p:nvPr/>
          </p:nvSpPr>
          <p:spPr>
            <a:xfrm rot="10800000" flipV="1">
              <a:off x="11024509" y="16446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13"/>
            <p:cNvSpPr txBox="1"/>
            <p:nvPr/>
          </p:nvSpPr>
          <p:spPr>
            <a:xfrm rot="10800000" flipV="1">
              <a:off x="10350869" y="2333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</a:t>
            </a:r>
            <a:r>
              <a:rPr lang="en-US" altLang="zh-CN" sz="2000" dirty="0" smtClean="0">
                <a:solidFill>
                  <a:srgbClr val="FF0000"/>
                </a:solidFill>
              </a:rPr>
              <a:t>k=4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11243" y="3389631"/>
            <a:ext cx="2434146" cy="1759153"/>
            <a:chOff x="2311243" y="3389631"/>
            <a:chExt cx="2434146" cy="1759153"/>
          </a:xfrm>
        </p:grpSpPr>
        <p:sp>
          <p:nvSpPr>
            <p:cNvPr id="115" name="椭圆 114"/>
            <p:cNvSpPr/>
            <p:nvPr/>
          </p:nvSpPr>
          <p:spPr>
            <a:xfrm>
              <a:off x="2311243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00162" y="3617403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96415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200162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连接符 127"/>
            <p:cNvCxnSpPr>
              <a:stCxn id="118" idx="1"/>
              <a:endCxn id="115" idx="5"/>
            </p:cNvCxnSpPr>
            <p:nvPr/>
          </p:nvCxnSpPr>
          <p:spPr>
            <a:xfrm flipH="1" flipV="1">
              <a:off x="2510292" y="3800187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8" idx="6"/>
            </p:cNvCxnSpPr>
            <p:nvPr/>
          </p:nvCxnSpPr>
          <p:spPr>
            <a:xfrm flipH="1">
              <a:off x="3429615" y="4820678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0"/>
              <a:endCxn id="117" idx="4"/>
            </p:cNvCxnSpPr>
            <p:nvPr/>
          </p:nvCxnSpPr>
          <p:spPr>
            <a:xfrm flipV="1">
              <a:off x="4316762" y="3850603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7" idx="2"/>
              <a:endCxn id="115" idx="6"/>
            </p:cNvCxnSpPr>
            <p:nvPr/>
          </p:nvCxnSpPr>
          <p:spPr>
            <a:xfrm flipH="1" flipV="1">
              <a:off x="2544443" y="3717738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7" idx="3"/>
              <a:endCxn id="118" idx="7"/>
            </p:cNvCxnSpPr>
            <p:nvPr/>
          </p:nvCxnSpPr>
          <p:spPr>
            <a:xfrm flipH="1">
              <a:off x="3395464" y="3816452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9" idx="1"/>
              <a:endCxn id="115" idx="5"/>
            </p:cNvCxnSpPr>
            <p:nvPr/>
          </p:nvCxnSpPr>
          <p:spPr>
            <a:xfrm flipH="1" flipV="1">
              <a:off x="2510292" y="3800187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13"/>
            <p:cNvSpPr txBox="1"/>
            <p:nvPr/>
          </p:nvSpPr>
          <p:spPr>
            <a:xfrm rot="10800000" flipV="1">
              <a:off x="3195176" y="338963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4316761" y="4090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3643121" y="47794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2943416" y="41735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3053" y="3601138"/>
            <a:ext cx="1721390" cy="1629140"/>
            <a:chOff x="823053" y="3601138"/>
            <a:chExt cx="1721390" cy="1629140"/>
          </a:xfrm>
        </p:grpSpPr>
        <p:sp>
          <p:nvSpPr>
            <p:cNvPr id="111" name="椭圆 110"/>
            <p:cNvSpPr/>
            <p:nvPr/>
          </p:nvSpPr>
          <p:spPr>
            <a:xfrm>
              <a:off x="979365" y="47168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9796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311243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接连接符 120"/>
            <p:cNvCxnSpPr>
              <a:stCxn id="113" idx="4"/>
              <a:endCxn id="111" idx="0"/>
            </p:cNvCxnSpPr>
            <p:nvPr/>
          </p:nvCxnSpPr>
          <p:spPr>
            <a:xfrm flipH="1">
              <a:off x="1095965" y="3834338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6" idx="2"/>
              <a:endCxn id="111" idx="6"/>
            </p:cNvCxnSpPr>
            <p:nvPr/>
          </p:nvCxnSpPr>
          <p:spPr>
            <a:xfrm flipH="1">
              <a:off x="1212565" y="4820678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6" idx="1"/>
              <a:endCxn id="113" idx="5"/>
            </p:cNvCxnSpPr>
            <p:nvPr/>
          </p:nvCxnSpPr>
          <p:spPr>
            <a:xfrm flipH="1" flipV="1">
              <a:off x="1178845" y="3800187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6" idx="0"/>
              <a:endCxn id="115" idx="4"/>
            </p:cNvCxnSpPr>
            <p:nvPr/>
          </p:nvCxnSpPr>
          <p:spPr>
            <a:xfrm flipV="1">
              <a:off x="2427843" y="3834338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13"/>
            <p:cNvSpPr txBox="1"/>
            <p:nvPr/>
          </p:nvSpPr>
          <p:spPr>
            <a:xfrm rot="10800000" flipV="1">
              <a:off x="2115815" y="399531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1530730" y="4860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823053" y="421474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1663766" y="390802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81" name="矩形 180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&lt;( 4 − 2)</a:t>
            </a:r>
            <a:endParaRPr lang="zh-CN" altLang="en-US" sz="2400" dirty="0"/>
          </a:p>
        </p:txBody>
      </p:sp>
      <p:sp>
        <p:nvSpPr>
          <p:cNvPr id="182" name="矩形 181"/>
          <p:cNvSpPr/>
          <p:nvPr/>
        </p:nvSpPr>
        <p:spPr>
          <a:xfrm>
            <a:off x="6131701" y="5664151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&gt;= 4) from Gnew</a:t>
            </a:r>
            <a:endParaRPr lang="zh-CN" altLang="en-US" sz="2400" dirty="0"/>
          </a:p>
        </p:txBody>
      </p:sp>
      <p:sp>
        <p:nvSpPr>
          <p:cNvPr id="183" name="矩形 182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81" grpId="0"/>
      <p:bldP spid="182" grpId="0"/>
      <p:bldP spid="1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2845" y="1520922"/>
            <a:ext cx="3041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</a:rPr>
              <a:t>T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russ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D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ecomposition 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86" y="2843822"/>
            <a:ext cx="1320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In memory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2717800" y="2600825"/>
            <a:ext cx="228600" cy="956161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6135" y="2443712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96135" y="3318375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+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125886" y="4658936"/>
            <a:ext cx="30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I/O Efficient Decomposition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4457699" y="4342810"/>
            <a:ext cx="228601" cy="1099080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268" y="4142755"/>
            <a:ext cx="2408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Bottom-up approach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831268" y="5241835"/>
            <a:ext cx="2316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Top-down approach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248024" y="5241835"/>
            <a:ext cx="146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Top-t k-class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7287" y="4142755"/>
            <a:ext cx="1869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Lower bounding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147287" y="5249552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Upper bounding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236516" y="698631"/>
            <a:ext cx="4969139" cy="3731853"/>
            <a:chOff x="5236516" y="698631"/>
            <a:chExt cx="4969139" cy="3731853"/>
          </a:xfrm>
        </p:grpSpPr>
        <p:sp>
          <p:nvSpPr>
            <p:cNvPr id="5" name="椭圆 4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36" name="直接连接符 35"/>
            <p:cNvCxnSpPr>
              <a:stCxn id="5" idx="6"/>
              <a:endCxn id="1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6"/>
              <a:endCxn id="18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8" idx="6"/>
              <a:endCxn id="21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1" idx="3"/>
              <a:endCxn id="12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4" idx="4"/>
              <a:endCxn id="12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4" idx="5"/>
              <a:endCxn id="21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4" idx="3"/>
              <a:endCxn id="18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18" idx="5"/>
              <a:endCxn id="12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7" idx="4"/>
              <a:endCxn id="9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7" idx="3"/>
              <a:endCxn id="1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5" idx="4"/>
              <a:endCxn id="9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7" idx="2"/>
              <a:endCxn id="5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5" idx="5"/>
              <a:endCxn id="9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" idx="6"/>
              <a:endCxn id="12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7" idx="6"/>
              <a:endCxn id="24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9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7" idx="5"/>
              <a:endCxn id="18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30" idx="2"/>
              <a:endCxn id="5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30" idx="6"/>
              <a:endCxn id="21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57014" y="1154911"/>
            <a:ext cx="4784096" cy="2498686"/>
            <a:chOff x="6357014" y="1154911"/>
            <a:chExt cx="4784096" cy="2498686"/>
          </a:xfrm>
        </p:grpSpPr>
        <p:sp>
          <p:nvSpPr>
            <p:cNvPr id="4" name="椭圆 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687113" y="22706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8754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2599" y="34045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018991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018991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904163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837530" y="33565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>
              <a:stCxn id="6" idx="0"/>
              <a:endCxn id="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0"/>
              <a:endCxn id="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0"/>
            <p:cNvCxnSpPr>
              <a:stCxn id="6" idx="2"/>
              <a:endCxn id="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  <a:endCxn id="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2"/>
              <a:endCxn id="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  <a:endCxn id="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0"/>
              <a:endCxn id="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1"/>
              <a:endCxn id="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2"/>
              <a:endCxn id="7" idx="6"/>
            </p:cNvCxnSpPr>
            <p:nvPr/>
          </p:nvCxnSpPr>
          <p:spPr>
            <a:xfrm flipH="1">
              <a:off x="7920313" y="237445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2"/>
              <a:endCxn id="8" idx="6"/>
            </p:cNvCxnSpPr>
            <p:nvPr/>
          </p:nvCxnSpPr>
          <p:spPr>
            <a:xfrm flipH="1">
              <a:off x="7920744" y="127151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1"/>
              <a:endCxn id="8" idx="5"/>
            </p:cNvCxnSpPr>
            <p:nvPr/>
          </p:nvCxnSpPr>
          <p:spPr>
            <a:xfrm flipH="1" flipV="1">
              <a:off x="7886593" y="135396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0"/>
              <a:endCxn id="10" idx="4"/>
            </p:cNvCxnSpPr>
            <p:nvPr/>
          </p:nvCxnSpPr>
          <p:spPr>
            <a:xfrm flipV="1">
              <a:off x="9135591" y="138811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0"/>
              <a:endCxn id="7" idx="4"/>
            </p:cNvCxnSpPr>
            <p:nvPr/>
          </p:nvCxnSpPr>
          <p:spPr>
            <a:xfrm flipV="1">
              <a:off x="7789199" y="2503815"/>
              <a:ext cx="14514" cy="90071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7"/>
              <a:endCxn id="11" idx="3"/>
            </p:cNvCxnSpPr>
            <p:nvPr/>
          </p:nvCxnSpPr>
          <p:spPr>
            <a:xfrm flipV="1">
              <a:off x="7871648" y="2456900"/>
              <a:ext cx="1181494" cy="98178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3" idx="1"/>
              <a:endCxn id="10" idx="5"/>
            </p:cNvCxnSpPr>
            <p:nvPr/>
          </p:nvCxnSpPr>
          <p:spPr>
            <a:xfrm flipH="1" flipV="1">
              <a:off x="9218040" y="1353960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2"/>
              <a:endCxn id="11" idx="6"/>
            </p:cNvCxnSpPr>
            <p:nvPr/>
          </p:nvCxnSpPr>
          <p:spPr>
            <a:xfrm flipH="1">
              <a:off x="9252191" y="2374451"/>
              <a:ext cx="651972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4" idx="0"/>
              <a:endCxn id="1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2"/>
              <a:endCxn id="1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3"/>
              <a:endCxn id="1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4" idx="1"/>
              <a:endCxn id="1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1"/>
              <a:endCxn id="11" idx="5"/>
            </p:cNvCxnSpPr>
            <p:nvPr/>
          </p:nvCxnSpPr>
          <p:spPr>
            <a:xfrm flipH="1" flipV="1">
              <a:off x="9218040" y="2456900"/>
              <a:ext cx="653641" cy="9337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7" idx="5"/>
            </p:cNvCxnSpPr>
            <p:nvPr/>
          </p:nvCxnSpPr>
          <p:spPr>
            <a:xfrm flipH="1" flipV="1">
              <a:off x="7886162" y="2469664"/>
              <a:ext cx="1951368" cy="100347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5" idx="6"/>
              <a:endCxn id="14" idx="3"/>
            </p:cNvCxnSpPr>
            <p:nvPr/>
          </p:nvCxnSpPr>
          <p:spPr>
            <a:xfrm flipV="1">
              <a:off x="10070730" y="2456900"/>
              <a:ext cx="871331" cy="10162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76163" y="1635323"/>
            <a:ext cx="2301680" cy="3301522"/>
            <a:chOff x="9801563" y="1660723"/>
            <a:chExt cx="2301680" cy="3301522"/>
          </a:xfrm>
        </p:grpSpPr>
        <p:sp>
          <p:nvSpPr>
            <p:cNvPr id="68" name="圆角矩形 67"/>
            <p:cNvSpPr/>
            <p:nvPr/>
          </p:nvSpPr>
          <p:spPr>
            <a:xfrm>
              <a:off x="9801563" y="1660723"/>
              <a:ext cx="2301680" cy="2761515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80649" y="4500580"/>
              <a:ext cx="1213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4 - Truss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0099" y="2516750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528167" y="1676114"/>
            <a:ext cx="4120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CN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an edge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 , v)  ∈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55498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99474" y="20254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2904" y="16387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1471646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38280" y="284758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11016673" y="2242617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97709" y="379100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5963" y="4007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10172697" y="3128464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67473" y="2210867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989472" y="2342409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237098" y="691883"/>
            <a:ext cx="4969139" cy="3731853"/>
            <a:chOff x="5236516" y="698631"/>
            <a:chExt cx="4969139" cy="3731853"/>
          </a:xfrm>
        </p:grpSpPr>
        <p:sp>
          <p:nvSpPr>
            <p:cNvPr id="29" name="椭圆 28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46" name="直接连接符 45"/>
            <p:cNvCxnSpPr>
              <a:stCxn id="29" idx="6"/>
              <a:endCxn id="3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6"/>
              <a:endCxn id="37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6"/>
              <a:endCxn id="39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33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4"/>
              <a:endCxn id="33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39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3"/>
              <a:endCxn id="37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7" idx="5"/>
              <a:endCxn id="33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4"/>
              <a:endCxn id="31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3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4"/>
              <a:endCxn id="31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29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5"/>
              <a:endCxn id="31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1" idx="6"/>
              <a:endCxn id="33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6"/>
              <a:endCxn id="40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31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2" idx="5"/>
              <a:endCxn id="37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138"/>
            <p:cNvCxnSpPr>
              <a:stCxn id="44" idx="2"/>
              <a:endCxn id="29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41"/>
            <p:cNvCxnSpPr>
              <a:stCxn id="44" idx="6"/>
              <a:endCxn id="39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587891" y="3498718"/>
            <a:ext cx="2380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Conneceted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K-Truss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E(H), supH(e)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(k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2)</a:t>
                </a:r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  <a:blipFill rotWithShape="0">
                <a:blip r:embed="rId5"/>
                <a:stretch>
                  <a:fillRect l="-1230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6368" y="1593836"/>
            <a:ext cx="3643089" cy="1024442"/>
            <a:chOff x="435299" y="3873766"/>
            <a:chExt cx="3643089" cy="102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2645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92" r="-298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299" y="3532950"/>
            <a:ext cx="24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Truss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14" r="-239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4" name="矩形 3"/>
          <p:cNvSpPr/>
          <p:nvPr/>
        </p:nvSpPr>
        <p:spPr>
          <a:xfrm>
            <a:off x="5688658" y="4099905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 explicitly 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1443</Words>
  <Application>Microsoft Office PowerPoint</Application>
  <PresentationFormat>宽屏</PresentationFormat>
  <Paragraphs>717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1343</cp:revision>
  <dcterms:created xsi:type="dcterms:W3CDTF">2016-11-19T09:18:31Z</dcterms:created>
  <dcterms:modified xsi:type="dcterms:W3CDTF">2016-12-04T05:17:23Z</dcterms:modified>
</cp:coreProperties>
</file>