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691813" cy="7561263"/>
  <p:notesSz cx="6858000" cy="9144000"/>
  <p:embeddedFontLst>
    <p:embeddedFont>
      <p:font typeface="等线" panose="02010600030101010101" pitchFamily="2" charset="-122"/>
      <p:regular r:id="rId19"/>
      <p:bold r:id="rId20"/>
    </p:embeddedFont>
    <p:embeddedFont>
      <p:font typeface="等线 Light" panose="02010600030101010101" pitchFamily="2" charset="-122"/>
      <p:regular r:id="rId21"/>
    </p:embeddedFont>
    <p:embeddedFont>
      <p:font typeface="Raleway" panose="020B0003030101060003" pitchFamily="34" charset="0"/>
      <p:regular r:id="rId22"/>
      <p:bold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F3398-6735-4AB7-84F0-CF9E898E4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77" y="1237457"/>
            <a:ext cx="8018860" cy="2632440"/>
          </a:xfrm>
        </p:spPr>
        <p:txBody>
          <a:bodyPr anchor="b"/>
          <a:lstStyle>
            <a:lvl1pPr algn="ctr">
              <a:defRPr sz="5262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75C7E3-76C9-4060-B7D5-DD2F51AD9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477" y="3971414"/>
            <a:ext cx="8018860" cy="1825554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964" indent="0" algn="ctr">
              <a:buNone/>
              <a:defRPr sz="1754"/>
            </a:lvl2pPr>
            <a:lvl3pPr marL="801929" indent="0" algn="ctr">
              <a:buNone/>
              <a:defRPr sz="1579"/>
            </a:lvl3pPr>
            <a:lvl4pPr marL="1202893" indent="0" algn="ctr">
              <a:buNone/>
              <a:defRPr sz="1403"/>
            </a:lvl4pPr>
            <a:lvl5pPr marL="1603858" indent="0" algn="ctr">
              <a:buNone/>
              <a:defRPr sz="1403"/>
            </a:lvl5pPr>
            <a:lvl6pPr marL="2004822" indent="0" algn="ctr">
              <a:buNone/>
              <a:defRPr sz="1403"/>
            </a:lvl6pPr>
            <a:lvl7pPr marL="2405786" indent="0" algn="ctr">
              <a:buNone/>
              <a:defRPr sz="1403"/>
            </a:lvl7pPr>
            <a:lvl8pPr marL="2806751" indent="0" algn="ctr">
              <a:buNone/>
              <a:defRPr sz="1403"/>
            </a:lvl8pPr>
            <a:lvl9pPr marL="3207715" indent="0" algn="ctr">
              <a:buNone/>
              <a:defRPr sz="1403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5518C-AB39-4FE2-A910-E0A4C2C2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DD53-0194-47AA-A091-97C3FC33826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E3158-601A-4481-9D13-0D4E7FAB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02CAD-A14A-41A6-B54F-168C8B72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11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BFC5D-8CF4-4027-BF7F-D573D05E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F7FE5F-B6DC-451B-88B4-34AAB5FE4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4D2BF-B18D-418B-9FDB-AA97961E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DD53-0194-47AA-A091-97C3FC33826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6EEBA-F7EC-4EC2-882D-97163C2A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50D3F-63B3-4218-B604-620CA012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34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3EBA23-73D8-4543-9E1D-CD423DFCB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1329" y="402568"/>
            <a:ext cx="2305422" cy="64078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CC1B3F-BA99-48C7-AFE0-FAB0D3B61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062" y="402568"/>
            <a:ext cx="6782619" cy="640782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5852E-14A3-47D7-B0D7-5CA55B05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DD53-0194-47AA-A091-97C3FC33826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3162D-AAC0-4790-BB5F-47E406F5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D0835-7E97-4D39-A363-AE4FD540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61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84E31-1372-4CD4-86DA-C8031962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D7C6A-AB3A-4248-8720-7ADF68A29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38188-D843-4B18-A367-59AD52B7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DD53-0194-47AA-A091-97C3FC33826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17AC6-9C37-4AF5-8A9E-024C29F9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5663E-8803-4A30-AD42-6A7AEB5E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9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标题和两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5D9E6-FD07-426E-B057-0B31FFE8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1DA1A1-E8A4-4E97-88F8-B5C2302AF62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35013" y="2012950"/>
            <a:ext cx="4533900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4D803-3DEB-452A-968B-AB940DA2A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21313" y="2012950"/>
            <a:ext cx="4535487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168BDF-4D86-4177-8110-F37EF880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DD53-0194-47AA-A091-97C3FC33826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702AAC-0E55-44BD-B305-092A9732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F81B8-5657-4FCA-8202-4A101EAC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61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337DB-2A50-4B66-BF04-3378EE5B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8B537-6B0E-49E5-A9A9-851E4FB38E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35013" y="2012950"/>
            <a:ext cx="9221787" cy="2322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5F7BDB-016E-46BC-9A21-BA112A5CF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5013" y="4487863"/>
            <a:ext cx="9221787" cy="232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8C223B-EF09-4CE5-86E0-CC083B74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DD53-0194-47AA-A091-97C3FC33826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C8986-2D10-4B2A-91AE-7DAC959E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FB0B0-516F-4315-B6BB-D2A360EA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57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DE2D5-2EC6-406A-A636-9B608962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FEC25-5686-495A-8B1D-5B121876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F10B0-F745-48BE-BF49-5A6F90A8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DD53-0194-47AA-A091-97C3FC33826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E6972-411E-4986-8E97-841B8CA9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9FA0D-E419-4C9C-9EF2-52437839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18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1BBE1-1E4C-408B-BFEF-53E2BD55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93" y="1885067"/>
            <a:ext cx="9221689" cy="3145275"/>
          </a:xfrm>
        </p:spPr>
        <p:txBody>
          <a:bodyPr anchor="b"/>
          <a:lstStyle>
            <a:lvl1pPr>
              <a:defRPr sz="5262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A86C1-7D94-4480-A155-963D11D4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93" y="5060096"/>
            <a:ext cx="9221689" cy="1654026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964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1929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289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385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4822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578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67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7715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341A4-31E6-4F61-B4D0-F379F22D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DD53-0194-47AA-A091-97C3FC33826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3E151-713E-45C2-8F3F-5B6F9A90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04245-2077-4FE0-8F17-FDAEB220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28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70E94-DE30-47F2-A353-08307112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BC260-211B-48ED-9E1C-F5E5BFB43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062" y="2012836"/>
            <a:ext cx="4544021" cy="47975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101FDE-8D6E-4EAE-B41F-90F1E5222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2730" y="2012836"/>
            <a:ext cx="4544021" cy="47975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43A4D2-EC82-4B18-808B-210FA0DD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DD53-0194-47AA-A091-97C3FC33826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F55DD-BE5F-458F-97B6-C7659AE4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24B4C-AF1A-43A4-BA5A-C12D4854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03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504B5-27CB-48C8-9986-3B220016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5" y="402569"/>
            <a:ext cx="9221689" cy="1461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AB2C59-D299-41D4-8F3E-64E1DBF81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456" y="1853561"/>
            <a:ext cx="4523138" cy="908401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C2FA89-3E6B-4232-97E0-4A8A520D1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456" y="2761962"/>
            <a:ext cx="4523138" cy="40624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620DB0-06D2-44E3-8DE1-7895DE50D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2730" y="1853561"/>
            <a:ext cx="4545413" cy="908401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AFC4BA-7493-48C4-B757-42C88EF87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2730" y="2761962"/>
            <a:ext cx="4545413" cy="40624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F83BC2-CCC3-4542-92F5-C75BC3AE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DD53-0194-47AA-A091-97C3FC33826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05E2FA-1473-468F-A6E6-11DDD262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9B2418-1CE4-48AC-B1DA-D49F9B37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0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15346-56B4-4112-8041-AB39CAE3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0F72F4-5B4C-4C25-9738-5C8E713E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DD53-0194-47AA-A091-97C3FC33826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8B9BE2-D711-4D32-9D38-80E39C8C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C88875-5C28-4282-A8EC-39DD0FB0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4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34212A-CD19-4343-B295-29D0AC3D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DD53-0194-47AA-A091-97C3FC33826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96539A-CF76-468A-9CF5-90E5A349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6AEB4A-C5AB-40F5-AF90-EF7898FD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9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3398E-5B03-4D0C-98DC-B9431A23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6" y="504085"/>
            <a:ext cx="3448388" cy="1764295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67A28-EA24-42EB-A8C7-C1FC1E61E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13" y="1088682"/>
            <a:ext cx="5412730" cy="5373398"/>
          </a:xfrm>
        </p:spPr>
        <p:txBody>
          <a:bodyPr/>
          <a:lstStyle>
            <a:lvl1pPr>
              <a:defRPr sz="2806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A9330C-7285-43CD-A698-FC33857AB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456" y="2268380"/>
            <a:ext cx="3448388" cy="4202453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7130A-0508-400F-A936-2BF04C2D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DD53-0194-47AA-A091-97C3FC33826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038A23-04B5-426F-A8A2-50FACD48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F1807-69A7-42C8-9498-249025C4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30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9FE6F-52CD-491D-A662-ED97FF58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6" y="504085"/>
            <a:ext cx="3448388" cy="1764295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753118-15D3-431E-A985-6EA6340EC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5413" y="1088682"/>
            <a:ext cx="5412730" cy="5373398"/>
          </a:xfrm>
        </p:spPr>
        <p:txBody>
          <a:bodyPr/>
          <a:lstStyle>
            <a:lvl1pPr marL="0" indent="0">
              <a:buNone/>
              <a:defRPr sz="2806"/>
            </a:lvl1pPr>
            <a:lvl2pPr marL="400964" indent="0">
              <a:buNone/>
              <a:defRPr sz="2456"/>
            </a:lvl2pPr>
            <a:lvl3pPr marL="801929" indent="0">
              <a:buNone/>
              <a:defRPr sz="2105"/>
            </a:lvl3pPr>
            <a:lvl4pPr marL="1202893" indent="0">
              <a:buNone/>
              <a:defRPr sz="1754"/>
            </a:lvl4pPr>
            <a:lvl5pPr marL="1603858" indent="0">
              <a:buNone/>
              <a:defRPr sz="1754"/>
            </a:lvl5pPr>
            <a:lvl6pPr marL="2004822" indent="0">
              <a:buNone/>
              <a:defRPr sz="1754"/>
            </a:lvl6pPr>
            <a:lvl7pPr marL="2405786" indent="0">
              <a:buNone/>
              <a:defRPr sz="1754"/>
            </a:lvl7pPr>
            <a:lvl8pPr marL="2806751" indent="0">
              <a:buNone/>
              <a:defRPr sz="1754"/>
            </a:lvl8pPr>
            <a:lvl9pPr marL="3207715" indent="0">
              <a:buNone/>
              <a:defRPr sz="1754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5BE1D-5B31-4BB1-8D25-E066C4DFE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456" y="2268380"/>
            <a:ext cx="3448388" cy="4202453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ABCE07-85DC-497A-8EE5-B2D92CC6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DD53-0194-47AA-A091-97C3FC33826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8A85A3-5C94-4CBE-BE2C-075F4133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D2277-4264-4B38-9553-943D5160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9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494D38-3817-4F4F-A0F7-D4DF354C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402569"/>
            <a:ext cx="9221689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245324-28EC-4784-9531-932E5103B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062" y="2012836"/>
            <a:ext cx="9221689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EE874-50BE-41D5-8045-E6F0E232A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62" y="7008172"/>
            <a:ext cx="2405658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BDD53-0194-47AA-A091-97C3FC33826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414B1-6C8F-42A5-93DC-A744EC126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663" y="7008172"/>
            <a:ext cx="3608487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5E84B-6B7E-464D-A121-4A7A95D1D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093" y="7008172"/>
            <a:ext cx="2405658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8F90B-3562-4A59-BAEB-FE427A3F6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6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801929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482" indent="-200482" algn="l" defTabSz="801929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44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411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375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340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304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269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233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19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64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29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893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858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822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786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751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715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C0EFE-D2AD-4B18-A2EE-8B88DF0D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819897"/>
            <a:ext cx="9221689" cy="626838"/>
          </a:xfr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NeverMind Hand,全瀨體"/>
              </a:rPr>
              <a:t>本科毕设课题招人啦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6E26DD-3FA0-495C-A388-955BE728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1B2782-2802-4020-99A9-6BDEED67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A4E196-EDB1-40FC-8659-5F777C0413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25" y="2012836"/>
            <a:ext cx="4210164" cy="4210164"/>
          </a:xfrm>
          <a:prstGeom prst="rect">
            <a:avLst/>
          </a:prstGeom>
          <a:solidFill>
            <a:scrgbClr r="0" g="0" b="0">
              <a:alpha val="0"/>
            </a:scrgbClr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293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0B797-53A9-4DB2-AA67-5182A3E2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819897"/>
            <a:ext cx="9221689" cy="626838"/>
          </a:xfr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Raleway" panose="020B0003030101060003" pitchFamily="34" charset="0"/>
              </a:rPr>
              <a:t>你能收获什么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00A34E-E123-4744-B5FC-FDAC203D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F1C33-3BCD-4E66-9B88-53A08351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EEA761-B5AE-4DE1-BDE9-DE2A91BCF79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25" y="2012836"/>
            <a:ext cx="4210164" cy="4210164"/>
          </a:xfrm>
          <a:prstGeom prst="rect">
            <a:avLst/>
          </a:prstGeom>
          <a:solidFill>
            <a:scrgbClr r="0" g="0" b="0">
              <a:alpha val="0"/>
            </a:scrgbClr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903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BBB8A-A14A-4875-AA37-B49D5820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819897"/>
            <a:ext cx="9221689" cy="626838"/>
          </a:xfr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5D5D66"/>
                </a:solidFill>
                <a:latin typeface="Raleway" panose="020B0003030101060003" pitchFamily="34" charset="0"/>
              </a:rPr>
              <a:t>公费南京游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B3FA4-AD6D-42F5-9F9D-A6C1DB1B1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Raleway" panose="020B0003030101060003" pitchFamily="34" charset="0"/>
              </a:rPr>
              <a:t>报销住、行，发放生活补贴</a:t>
            </a:r>
          </a:p>
          <a:p>
            <a:r>
              <a:rPr lang="zh-CN" altLang="en-US">
                <a:latin typeface="Raleway" panose="020B0003030101060003" pitchFamily="34" charset="0"/>
              </a:rPr>
              <a:t>试验空挡可以自由安排，自由游览南京城</a:t>
            </a:r>
          </a:p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EA912B-1FFA-4E01-B6C1-0BD5FFCF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80B90D-3EE8-443D-8E1C-4C04E51A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89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4015D-AB1C-4AE8-818D-7D5D742F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819897"/>
            <a:ext cx="9221689" cy="626838"/>
          </a:xfr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5D5D66"/>
                </a:solidFill>
                <a:latin typeface="Raleway" panose="020B0003030101060003" pitchFamily="34" charset="0"/>
              </a:rPr>
              <a:t>区区不才，与你共同进步</a:t>
            </a:r>
            <a:r>
              <a:rPr lang="en-US" altLang="zh-CN">
                <a:solidFill>
                  <a:srgbClr val="5D5D66"/>
                </a:solidFill>
                <a:latin typeface="Raleway" panose="020B0003030101060003" pitchFamily="34" charset="0"/>
              </a:rPr>
              <a:t>(*/ω</a:t>
            </a:r>
            <a:r>
              <a:rPr lang="zh-CN" altLang="en-US">
                <a:solidFill>
                  <a:srgbClr val="5D5D66"/>
                </a:solidFill>
                <a:latin typeface="Raleway" panose="020B0003030101060003" pitchFamily="34" charset="0"/>
              </a:rPr>
              <a:t>＼*</a:t>
            </a:r>
            <a:r>
              <a:rPr lang="en-US" altLang="zh-CN">
                <a:solidFill>
                  <a:srgbClr val="5D5D66"/>
                </a:solidFill>
                <a:latin typeface="Raleway" panose="020B0003030101060003" pitchFamily="34" charset="0"/>
              </a:rPr>
              <a:t>)</a:t>
            </a:r>
            <a:endParaRPr lang="zh-CN" altLang="en-US">
              <a:solidFill>
                <a:srgbClr val="5D5D66"/>
              </a:solidFill>
              <a:latin typeface="Raleway" panose="020B0003030101060003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216D4B-2A85-4652-B2E4-FC84FF5B6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Raleway" panose="020B0003030101060003" pitchFamily="34" charset="0"/>
              </a:rPr>
              <a:t>协作⇋规范</a:t>
            </a:r>
            <a:r>
              <a:rPr lang="en-US" altLang="zh-CN">
                <a:latin typeface="Raleway" panose="020B0003030101060003" pitchFamily="34" charset="0"/>
              </a:rPr>
              <a:t>coding</a:t>
            </a:r>
          </a:p>
          <a:p>
            <a:pPr lvl="1"/>
            <a:r>
              <a:rPr lang="zh-CN" altLang="en-US">
                <a:latin typeface="Raleway" panose="020B0003030101060003" pitchFamily="34" charset="0"/>
              </a:rPr>
              <a:t>算法说明</a:t>
            </a:r>
            <a:r>
              <a:rPr lang="en-US" altLang="zh-CN">
                <a:latin typeface="Raleway" panose="020B0003030101060003" pitchFamily="34" charset="0"/>
              </a:rPr>
              <a:t>or</a:t>
            </a:r>
            <a:r>
              <a:rPr lang="zh-CN" altLang="en-US">
                <a:latin typeface="Raleway" panose="020B0003030101060003" pitchFamily="34" charset="0"/>
              </a:rPr>
              <a:t>图解</a:t>
            </a:r>
          </a:p>
          <a:p>
            <a:pPr lvl="1"/>
            <a:r>
              <a:rPr lang="zh-CN" altLang="en-US">
                <a:latin typeface="Raleway" panose="020B0003030101060003" pitchFamily="34" charset="0"/>
              </a:rPr>
              <a:t>代码格式</a:t>
            </a:r>
          </a:p>
          <a:p>
            <a:pPr lvl="1"/>
            <a:r>
              <a:rPr lang="zh-CN" altLang="en-US">
                <a:latin typeface="Raleway" panose="020B0003030101060003" pitchFamily="34" charset="0"/>
              </a:rPr>
              <a:t>代码注释</a:t>
            </a:r>
          </a:p>
          <a:p>
            <a:pPr lvl="1"/>
            <a:r>
              <a:rPr lang="zh-CN" altLang="en-US">
                <a:latin typeface="Raleway" panose="020B0003030101060003" pitchFamily="34" charset="0"/>
              </a:rPr>
              <a:t>代码封装</a:t>
            </a:r>
          </a:p>
          <a:p>
            <a:pPr lvl="1"/>
            <a:r>
              <a:rPr lang="zh-CN" altLang="en-US">
                <a:latin typeface="Raleway" panose="020B0003030101060003" pitchFamily="34" charset="0"/>
              </a:rPr>
              <a:t>版本管理</a:t>
            </a:r>
          </a:p>
          <a:p>
            <a:pPr lvl="2"/>
            <a:r>
              <a:rPr lang="zh-CN" altLang="en-US">
                <a:latin typeface="Raleway" panose="020B0003030101060003" pitchFamily="34" charset="0"/>
              </a:rPr>
              <a:t>用</a:t>
            </a:r>
            <a:r>
              <a:rPr lang="en-US" altLang="zh-CN">
                <a:latin typeface="Raleway" panose="020B0003030101060003" pitchFamily="34" charset="0"/>
              </a:rPr>
              <a:t>git</a:t>
            </a:r>
            <a:r>
              <a:rPr lang="zh-CN" altLang="en-US">
                <a:latin typeface="Raleway" panose="020B0003030101060003" pitchFamily="34" charset="0"/>
              </a:rPr>
              <a:t>进行版本管理，</a:t>
            </a:r>
            <a:r>
              <a:rPr lang="en-US" altLang="zh-CN">
                <a:latin typeface="Raleway" panose="020B0003030101060003" pitchFamily="34" charset="0"/>
              </a:rPr>
              <a:t>awesome</a:t>
            </a:r>
            <a:r>
              <a:rPr lang="zh-CN" altLang="en-US">
                <a:latin typeface="Raleway" panose="020B0003030101060003" pitchFamily="34" charset="0"/>
              </a:rPr>
              <a:t>！</a:t>
            </a:r>
          </a:p>
          <a:p>
            <a:pPr lvl="2"/>
            <a:r>
              <a:rPr lang="en-US" altLang="zh-CN">
                <a:latin typeface="Raleway" panose="020B0003030101060003" pitchFamily="34" charset="0"/>
              </a:rPr>
              <a:t>github</a:t>
            </a:r>
            <a:r>
              <a:rPr lang="zh-CN" altLang="en-US">
                <a:latin typeface="Raleway" panose="020B0003030101060003" pitchFamily="34" charset="0"/>
              </a:rPr>
              <a:t>，出色的项目不会被埋没</a:t>
            </a:r>
          </a:p>
          <a:p>
            <a:r>
              <a:rPr lang="zh-CN" altLang="en-US">
                <a:latin typeface="Raleway" panose="020B0003030101060003" pitchFamily="34" charset="0"/>
              </a:rPr>
              <a:t>更多小技能</a:t>
            </a:r>
          </a:p>
          <a:p>
            <a:pPr lvl="1"/>
            <a:r>
              <a:rPr lang="en-US" altLang="zh-CN">
                <a:latin typeface="Raleway" panose="020B0003030101060003" pitchFamily="34" charset="0"/>
              </a:rPr>
              <a:t>latex</a:t>
            </a:r>
            <a:r>
              <a:rPr lang="zh-CN" altLang="en-US">
                <a:latin typeface="Raleway" panose="020B0003030101060003" pitchFamily="34" charset="0"/>
              </a:rPr>
              <a:t>不仅公式漂亮，排版更是一绝！</a:t>
            </a:r>
          </a:p>
          <a:p>
            <a:pPr lvl="1"/>
            <a:r>
              <a:rPr lang="en-US" altLang="zh-CN">
                <a:latin typeface="Raleway" panose="020B0003030101060003" pitchFamily="34" charset="0"/>
              </a:rPr>
              <a:t>word</a:t>
            </a:r>
            <a:r>
              <a:rPr lang="zh-CN" altLang="en-US">
                <a:latin typeface="Raleway" panose="020B0003030101060003" pitchFamily="34" charset="0"/>
              </a:rPr>
              <a:t>太麻烦，记事本太单调？不如来试试</a:t>
            </a:r>
            <a:r>
              <a:rPr lang="en-US" altLang="zh-CN">
                <a:latin typeface="Raleway" panose="020B0003030101060003" pitchFamily="34" charset="0"/>
              </a:rPr>
              <a:t>markdown</a:t>
            </a:r>
            <a:r>
              <a:rPr lang="zh-CN" altLang="en-US">
                <a:latin typeface="Raleway" panose="020B0003030101060003" pitchFamily="34" charset="0"/>
              </a:rPr>
              <a:t>轻量级标记语言（</a:t>
            </a:r>
            <a:r>
              <a:rPr lang="en-US" altLang="zh-CN">
                <a:latin typeface="Raleway" panose="020B0003030101060003" pitchFamily="34" charset="0"/>
              </a:rPr>
              <a:t>.md</a:t>
            </a:r>
            <a:r>
              <a:rPr lang="zh-CN" altLang="en-US">
                <a:latin typeface="Raleway" panose="020B0003030101060003" pitchFamily="34" charset="0"/>
              </a:rPr>
              <a:t>）</a:t>
            </a:r>
          </a:p>
          <a:p>
            <a:pPr lvl="1"/>
            <a:r>
              <a:rPr lang="ja-JP" altLang="en-US">
                <a:latin typeface="Raleway" panose="020B0003030101060003" pitchFamily="34" charset="0"/>
              </a:rPr>
              <a:t>一起来用思维导图吧ヾ</a:t>
            </a:r>
            <a:r>
              <a:rPr lang="en-US" altLang="ja-JP">
                <a:latin typeface="Raleway" panose="020B0003030101060003" pitchFamily="34" charset="0"/>
              </a:rPr>
              <a:t>(◍°∇°◍)</a:t>
            </a:r>
            <a:r>
              <a:rPr lang="ja-JP" altLang="en-US">
                <a:latin typeface="Raleway" panose="020B0003030101060003" pitchFamily="34" charset="0"/>
              </a:rPr>
              <a:t>ﾉﾞ</a:t>
            </a:r>
          </a:p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62F8DF-84D8-49D1-8139-0AC85C70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710659-35BC-44F1-8D71-325F6AC0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09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AE13E-33D2-4333-9CC5-6034ABB7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819897"/>
            <a:ext cx="9221689" cy="626838"/>
          </a:xfr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5D5D66"/>
                </a:solidFill>
                <a:latin typeface="Raleway" panose="020B0003030101060003" pitchFamily="34" charset="0"/>
              </a:rPr>
              <a:t>协作⇋规范</a:t>
            </a:r>
            <a:r>
              <a:rPr lang="en-US" altLang="zh-CN">
                <a:solidFill>
                  <a:srgbClr val="5D5D66"/>
                </a:solidFill>
                <a:latin typeface="Raleway" panose="020B0003030101060003" pitchFamily="34" charset="0"/>
              </a:rPr>
              <a:t>coding</a:t>
            </a:r>
            <a:endParaRPr lang="zh-CN" altLang="en-US">
              <a:solidFill>
                <a:srgbClr val="5D5D66"/>
              </a:solidFill>
              <a:latin typeface="Raleway" panose="020B0003030101060003" pitchFamily="34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9180FD-2E32-40A6-8236-3D08C37E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EFE90A-2044-4D24-B2BF-1FFA1DE9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885284-1618-45BA-98FA-263651040D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25" y="2012836"/>
            <a:ext cx="4210164" cy="4210164"/>
          </a:xfrm>
          <a:prstGeom prst="rect">
            <a:avLst/>
          </a:prstGeom>
          <a:solidFill>
            <a:scrgbClr r="0" g="0" b="0">
              <a:alpha val="0"/>
            </a:scrgbClr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823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9DBAB-70C8-49FA-A046-C7C3DDB2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819897"/>
            <a:ext cx="9221689" cy="626838"/>
          </a:xfr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5D5D66"/>
                </a:solidFill>
                <a:latin typeface="Raleway" panose="020B0003030101060003" pitchFamily="34" charset="0"/>
              </a:rPr>
              <a:t>更多小技能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8FB69D-4D0A-4106-993C-FCD3A0E6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3180BD-0DBD-48BC-8D01-7A22E77C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7E2989-6483-4DE3-A9BE-9FD07878D0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25" y="2012836"/>
            <a:ext cx="4210164" cy="4210164"/>
          </a:xfrm>
          <a:prstGeom prst="rect">
            <a:avLst/>
          </a:prstGeom>
          <a:solidFill>
            <a:scrgbClr r="0" g="0" b="0">
              <a:alpha val="0"/>
            </a:scrgbClr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9402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5D2FF-21E0-4A69-984D-765CBA2B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819897"/>
            <a:ext cx="9221689" cy="626838"/>
          </a:xfr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5D5D66"/>
                </a:solidFill>
                <a:latin typeface="Raleway" panose="020B0003030101060003" pitchFamily="34" charset="0"/>
              </a:rPr>
              <a:t>展望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A5E9D-4F2D-4BA6-B756-91EA8C009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Raleway" panose="020B0003030101060003" pitchFamily="34" charset="0"/>
              </a:rPr>
              <a:t>研在下会在本试验基础上（并行）推进多轴循迹研究</a:t>
            </a:r>
          </a:p>
          <a:p>
            <a:r>
              <a:rPr lang="zh-CN" altLang="en-US">
                <a:latin typeface="Raleway" panose="020B0003030101060003" pitchFamily="34" charset="0"/>
              </a:rPr>
              <a:t>若你感兴趣可以参与进来（欢迎咨询），效果好可以一起发论文</a:t>
            </a:r>
          </a:p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7921F1-7695-40AA-B454-E67FBEEC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4F407F-8DD1-4BC4-A361-4950B853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8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BF548-8FAA-4B63-BC59-30E03548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819897"/>
            <a:ext cx="9221689" cy="626838"/>
          </a:xfr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Raleway" panose="020B0003030101060003" pitchFamily="34" charset="0"/>
              </a:rPr>
              <a:t>你只需满足一些简单的条件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DDA44F-513F-4937-A81D-F50879E96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21313" y="2011870"/>
            <a:ext cx="4535487" cy="4797425"/>
          </a:xfrm>
        </p:spPr>
        <p:txBody>
          <a:bodyPr/>
          <a:lstStyle/>
          <a:p>
            <a:r>
              <a:rPr lang="zh-CN" altLang="en-US">
                <a:latin typeface="Raleway" panose="020B0003030101060003" pitchFamily="34" charset="0"/>
              </a:rPr>
              <a:t>需要在本学年进行综合论文训练</a:t>
            </a:r>
          </a:p>
          <a:p>
            <a:pPr lvl="1"/>
            <a:r>
              <a:rPr lang="zh-CN" altLang="en-US">
                <a:latin typeface="Raleway" panose="020B0003030101060003" pitchFamily="34" charset="0"/>
              </a:rPr>
              <a:t>车辆学院</a:t>
            </a:r>
          </a:p>
          <a:p>
            <a:pPr lvl="2"/>
            <a:r>
              <a:rPr lang="zh-CN" altLang="en-US">
                <a:latin typeface="Raleway" panose="020B0003030101060003" pitchFamily="34" charset="0"/>
              </a:rPr>
              <a:t>双向（导师</a:t>
            </a:r>
            <a:r>
              <a:rPr lang="en-US" altLang="zh-CN">
                <a:latin typeface="Raleway" panose="020B0003030101060003" pitchFamily="34" charset="0"/>
              </a:rPr>
              <a:t>&amp;</a:t>
            </a:r>
            <a:r>
              <a:rPr lang="zh-CN" altLang="en-US">
                <a:latin typeface="Raleway" panose="020B0003030101060003" pitchFamily="34" charset="0"/>
              </a:rPr>
              <a:t>你）确认</a:t>
            </a:r>
          </a:p>
          <a:p>
            <a:pPr lvl="1"/>
            <a:r>
              <a:rPr lang="zh-CN" altLang="en-US">
                <a:latin typeface="Raleway" panose="020B0003030101060003" pitchFamily="34" charset="0"/>
              </a:rPr>
              <a:t>行健</a:t>
            </a:r>
            <a:r>
              <a:rPr lang="en-US" altLang="zh-CN">
                <a:latin typeface="Raleway" panose="020B0003030101060003" pitchFamily="34" charset="0"/>
              </a:rPr>
              <a:t>-</a:t>
            </a:r>
            <a:r>
              <a:rPr lang="zh-CN" altLang="en-US">
                <a:latin typeface="Raleway" panose="020B0003030101060003" pitchFamily="34" charset="0"/>
              </a:rPr>
              <a:t>车辆</a:t>
            </a:r>
            <a:r>
              <a:rPr lang="en-US" altLang="zh-CN">
                <a:latin typeface="Raleway" panose="020B0003030101060003" pitchFamily="34" charset="0"/>
              </a:rPr>
              <a:t>0</a:t>
            </a:r>
            <a:r>
              <a:rPr lang="zh-CN" altLang="en-US">
                <a:latin typeface="Raleway" panose="020B0003030101060003" pitchFamily="34" charset="0"/>
              </a:rPr>
              <a:t>班</a:t>
            </a:r>
          </a:p>
          <a:p>
            <a:pPr lvl="2"/>
            <a:r>
              <a:rPr lang="zh-CN" altLang="en-US">
                <a:latin typeface="Raleway" panose="020B0003030101060003" pitchFamily="34" charset="0"/>
              </a:rPr>
              <a:t>双向（导师</a:t>
            </a:r>
            <a:r>
              <a:rPr lang="en-US" altLang="zh-CN">
                <a:latin typeface="Raleway" panose="020B0003030101060003" pitchFamily="34" charset="0"/>
              </a:rPr>
              <a:t>&amp;</a:t>
            </a:r>
            <a:r>
              <a:rPr lang="zh-CN" altLang="en-US">
                <a:latin typeface="Raleway" panose="020B0003030101060003" pitchFamily="34" charset="0"/>
              </a:rPr>
              <a:t>你）确认</a:t>
            </a:r>
          </a:p>
          <a:p>
            <a:pPr lvl="1"/>
            <a:r>
              <a:rPr lang="zh-CN" altLang="en-US">
                <a:latin typeface="Raleway" panose="020B0003030101060003" pitchFamily="34" charset="0"/>
              </a:rPr>
              <a:t>其他院系</a:t>
            </a:r>
          </a:p>
          <a:p>
            <a:pPr lvl="2"/>
            <a:r>
              <a:rPr lang="zh-CN" altLang="en-US">
                <a:latin typeface="Raleway" panose="020B0003030101060003" pitchFamily="34" charset="0"/>
              </a:rPr>
              <a:t>提交申请（参见各院系教务通知），再进行双向（导师</a:t>
            </a:r>
            <a:r>
              <a:rPr lang="en-US" altLang="zh-CN">
                <a:latin typeface="Raleway" panose="020B0003030101060003" pitchFamily="34" charset="0"/>
              </a:rPr>
              <a:t>&amp;</a:t>
            </a:r>
            <a:r>
              <a:rPr lang="zh-CN" altLang="en-US">
                <a:latin typeface="Raleway" panose="020B0003030101060003" pitchFamily="34" charset="0"/>
              </a:rPr>
              <a:t>你）确认</a:t>
            </a:r>
          </a:p>
          <a:p>
            <a:pPr lvl="2"/>
            <a:r>
              <a:rPr lang="zh-CN" altLang="en-US">
                <a:latin typeface="Raleway" panose="020B0003030101060003" pitchFamily="34" charset="0"/>
              </a:rPr>
              <a:t>学过编程或者用过</a:t>
            </a:r>
            <a:r>
              <a:rPr lang="en-US" altLang="zh-CN">
                <a:latin typeface="Raleway" panose="020B0003030101060003" pitchFamily="34" charset="0"/>
              </a:rPr>
              <a:t>matlab</a:t>
            </a:r>
          </a:p>
          <a:p>
            <a:r>
              <a:rPr lang="zh-CN" altLang="en-US">
                <a:latin typeface="Raleway" panose="020B0003030101060003" pitchFamily="34" charset="0"/>
              </a:rPr>
              <a:t>此表只作为报名意愿收集</a:t>
            </a:r>
          </a:p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0B461-AAE5-4DB2-AC4B-84195B08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B6C5C-0ED4-4475-AD78-4BBBB8FB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74E47D-A6BA-4442-9AB9-7CC93A00FC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3" y="2144713"/>
            <a:ext cx="4533900" cy="4533900"/>
          </a:xfrm>
          <a:prstGeom prst="rect">
            <a:avLst/>
          </a:prstGeom>
          <a:solidFill>
            <a:scrgbClr r="0" g="0" b="0">
              <a:alpha val="0"/>
            </a:scrgbClr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527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72CC0-A9A0-4F8D-B020-E5B19337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819897"/>
            <a:ext cx="9221689" cy="626838"/>
          </a:xfr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5D5D66"/>
                </a:solidFill>
                <a:latin typeface="Raleway" panose="020B0003030101060003" pitchFamily="34" charset="0"/>
              </a:rPr>
              <a:t>此表只作为报名意愿收集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2A697D-AFB8-45D6-90C0-D83C0C29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652A2C-7AA2-43A6-A799-DC5EA731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9CB3E1-2C50-436E-A7DF-6BD16713007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530" y="2012836"/>
            <a:ext cx="4216753" cy="4210164"/>
          </a:xfrm>
          <a:prstGeom prst="rect">
            <a:avLst/>
          </a:prstGeom>
          <a:solidFill>
            <a:scrgbClr r="0" g="0" b="0">
              <a:alpha val="0"/>
            </a:scrgbClr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347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8B9A8-E65A-4AE5-A5C7-1DE0A778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819897"/>
            <a:ext cx="9221689" cy="626838"/>
          </a:xfr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Raleway" panose="020B0003030101060003" pitchFamily="34" charset="0"/>
              </a:rPr>
              <a:t>课题背景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19342-5833-43BF-8D28-14D47D6E4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zh-CN" altLang="en-US" sz="1000">
                <a:latin typeface="Raleway" panose="020B0003030101060003" pitchFamily="34" charset="0"/>
              </a:rPr>
              <a:t>所属实验室</a:t>
            </a:r>
          </a:p>
          <a:p>
            <a:pPr lvl="1"/>
            <a:r>
              <a:rPr lang="en-US" altLang="zh-CN" sz="1000">
                <a:latin typeface="Raleway" panose="020B0003030101060003" pitchFamily="34" charset="0"/>
              </a:rPr>
              <a:t>iDLab, Tsinghua (</a:t>
            </a:r>
            <a:r>
              <a:rPr lang="zh-CN" altLang="en-US" sz="1000">
                <a:latin typeface="Raleway" panose="020B0003030101060003" pitchFamily="34" charset="0"/>
              </a:rPr>
              <a:t>清华大学智能驾驶实验室</a:t>
            </a:r>
            <a:r>
              <a:rPr lang="en-US" altLang="zh-CN" sz="1000">
                <a:latin typeface="Raleway" panose="020B0003030101060003" pitchFamily="34" charset="0"/>
              </a:rPr>
              <a:t>)</a:t>
            </a:r>
          </a:p>
          <a:p>
            <a:r>
              <a:rPr lang="zh-CN" altLang="en-US" sz="1000">
                <a:latin typeface="Raleway" panose="020B0003030101060003" pitchFamily="34" charset="0"/>
              </a:rPr>
              <a:t>指导老师：王文军  </a:t>
            </a:r>
          </a:p>
          <a:p>
            <a:pPr lvl="1"/>
            <a:r>
              <a:rPr lang="zh-CN" altLang="en-US" sz="1000">
                <a:latin typeface="Raleway" panose="020B0003030101060003" pitchFamily="34" charset="0"/>
              </a:rPr>
              <a:t>教育背景</a:t>
            </a:r>
          </a:p>
          <a:p>
            <a:pPr lvl="2"/>
            <a:r>
              <a:rPr lang="en-US" altLang="zh-CN" sz="1000">
                <a:latin typeface="Raleway" panose="020B0003030101060003" pitchFamily="34" charset="0"/>
              </a:rPr>
              <a:t>1997-2001 </a:t>
            </a:r>
            <a:r>
              <a:rPr lang="zh-CN" altLang="en-US" sz="1000">
                <a:latin typeface="Raleway" panose="020B0003030101060003" pitchFamily="34" charset="0"/>
              </a:rPr>
              <a:t>清华大学汽车工程系 工学学士</a:t>
            </a:r>
          </a:p>
          <a:p>
            <a:pPr lvl="2"/>
            <a:r>
              <a:rPr lang="en-US" altLang="zh-CN" sz="1000">
                <a:latin typeface="Raleway" panose="020B0003030101060003" pitchFamily="34" charset="0"/>
              </a:rPr>
              <a:t>2002-2003 </a:t>
            </a:r>
            <a:r>
              <a:rPr lang="zh-CN" altLang="en-US" sz="1000">
                <a:latin typeface="Raleway" panose="020B0003030101060003" pitchFamily="34" charset="0"/>
              </a:rPr>
              <a:t>日本 东京大学生产技术研究所 研究学生</a:t>
            </a:r>
          </a:p>
          <a:p>
            <a:pPr lvl="2"/>
            <a:r>
              <a:rPr lang="en-US" altLang="zh-CN" sz="1000">
                <a:latin typeface="Raleway" panose="020B0003030101060003" pitchFamily="34" charset="0"/>
              </a:rPr>
              <a:t>2003-2005 </a:t>
            </a:r>
            <a:r>
              <a:rPr lang="zh-CN" altLang="en-US" sz="1000">
                <a:latin typeface="Raleway" panose="020B0003030101060003" pitchFamily="34" charset="0"/>
              </a:rPr>
              <a:t>日本 东京大学产业机械系 工学硕士</a:t>
            </a:r>
          </a:p>
          <a:p>
            <a:pPr lvl="2"/>
            <a:r>
              <a:rPr lang="en-US" altLang="zh-CN" sz="1000">
                <a:latin typeface="Raleway" panose="020B0003030101060003" pitchFamily="34" charset="0"/>
              </a:rPr>
              <a:t>2005-2008 </a:t>
            </a:r>
            <a:r>
              <a:rPr lang="zh-CN" altLang="en-US" sz="1000">
                <a:latin typeface="Raleway" panose="020B0003030101060003" pitchFamily="34" charset="0"/>
              </a:rPr>
              <a:t>日本 东京大学产业机械系 工学博士</a:t>
            </a:r>
          </a:p>
          <a:p>
            <a:pPr lvl="1"/>
            <a:r>
              <a:rPr lang="zh-CN" altLang="en-US" sz="1000">
                <a:latin typeface="Raleway" panose="020B0003030101060003" pitchFamily="34" charset="0"/>
              </a:rPr>
              <a:t>工作履历</a:t>
            </a:r>
          </a:p>
          <a:p>
            <a:pPr lvl="2"/>
            <a:r>
              <a:rPr lang="en-US" altLang="zh-CN" sz="1000">
                <a:latin typeface="Raleway" panose="020B0003030101060003" pitchFamily="34" charset="0"/>
              </a:rPr>
              <a:t>2008-2011  </a:t>
            </a:r>
            <a:r>
              <a:rPr lang="zh-CN" altLang="en-US" sz="1000">
                <a:latin typeface="Raleway" panose="020B0003030101060003" pitchFamily="34" charset="0"/>
              </a:rPr>
              <a:t>日本 丰田中央研究所 客座研究员</a:t>
            </a:r>
          </a:p>
          <a:p>
            <a:pPr lvl="2"/>
            <a:r>
              <a:rPr lang="en-US" altLang="zh-CN" sz="1000">
                <a:latin typeface="Raleway" panose="020B0003030101060003" pitchFamily="34" charset="0"/>
              </a:rPr>
              <a:t>2011-2016 </a:t>
            </a:r>
            <a:r>
              <a:rPr lang="zh-CN" altLang="en-US" sz="1000">
                <a:latin typeface="Raleway" panose="020B0003030101060003" pitchFamily="34" charset="0"/>
              </a:rPr>
              <a:t>清华大学 汽车工程系 助理研究员</a:t>
            </a:r>
          </a:p>
          <a:p>
            <a:pPr lvl="2"/>
            <a:r>
              <a:rPr lang="en-US" altLang="zh-CN" sz="1000">
                <a:latin typeface="Raleway" panose="020B0003030101060003" pitchFamily="34" charset="0"/>
              </a:rPr>
              <a:t>2016</a:t>
            </a:r>
            <a:r>
              <a:rPr lang="zh-CN" altLang="en-US" sz="1000">
                <a:latin typeface="Raleway" panose="020B0003030101060003" pitchFamily="34" charset="0"/>
              </a:rPr>
              <a:t>至今    清华大学 副教授</a:t>
            </a:r>
          </a:p>
          <a:p>
            <a:pPr lvl="1"/>
            <a:r>
              <a:rPr lang="zh-CN" altLang="en-US" sz="1000">
                <a:latin typeface="Raleway" panose="020B0003030101060003" pitchFamily="34" charset="0"/>
              </a:rPr>
              <a:t>研究领域</a:t>
            </a:r>
          </a:p>
          <a:p>
            <a:pPr lvl="2"/>
            <a:r>
              <a:rPr lang="zh-CN" altLang="en-US" sz="1000">
                <a:latin typeface="Raleway" panose="020B0003030101060003" pitchFamily="34" charset="0"/>
              </a:rPr>
              <a:t>车辆动力学与控制</a:t>
            </a:r>
          </a:p>
          <a:p>
            <a:pPr lvl="2"/>
            <a:r>
              <a:rPr lang="zh-CN" altLang="en-US" sz="1000">
                <a:latin typeface="Raleway" panose="020B0003030101060003" pitchFamily="34" charset="0"/>
              </a:rPr>
              <a:t>驾驶行为</a:t>
            </a:r>
          </a:p>
          <a:p>
            <a:pPr lvl="2"/>
            <a:r>
              <a:rPr lang="zh-CN" altLang="en-US" sz="1000">
                <a:latin typeface="Raleway" panose="020B0003030101060003" pitchFamily="34" charset="0"/>
              </a:rPr>
              <a:t>车辆智能安全</a:t>
            </a:r>
          </a:p>
          <a:p>
            <a:pPr lvl="2"/>
            <a:r>
              <a:rPr lang="zh-CN" altLang="en-US" sz="1000">
                <a:latin typeface="Raleway" panose="020B0003030101060003" pitchFamily="34" charset="0"/>
              </a:rPr>
              <a:t>舒适性设计</a:t>
            </a:r>
          </a:p>
          <a:p>
            <a:pPr lvl="2"/>
            <a:r>
              <a:rPr lang="zh-CN" altLang="en-US" sz="1000">
                <a:latin typeface="Raleway" panose="020B0003030101060003" pitchFamily="34" charset="0"/>
              </a:rPr>
              <a:t>轨道车辆动力学</a:t>
            </a:r>
          </a:p>
          <a:p>
            <a:r>
              <a:rPr lang="zh-CN" altLang="en-US" sz="1000">
                <a:latin typeface="Raleway" panose="020B0003030101060003" pitchFamily="34" charset="0"/>
              </a:rPr>
              <a:t>课题来源</a:t>
            </a:r>
          </a:p>
          <a:p>
            <a:pPr lvl="1"/>
            <a:r>
              <a:rPr lang="zh-CN" altLang="en-US" sz="1000">
                <a:latin typeface="Raleway" panose="020B0003030101060003" pitchFamily="34" charset="0"/>
              </a:rPr>
              <a:t>汽车列车自动驾驶研究中，动力学模型需要使用到对汽车列车的侧偏刚度</a:t>
            </a:r>
          </a:p>
          <a:p>
            <a:pPr lvl="1"/>
            <a:r>
              <a:rPr lang="en-US" altLang="zh-CN" sz="1000">
                <a:latin typeface="Raleway" panose="020B0003030101060003" pitchFamily="34" charset="0"/>
              </a:rPr>
              <a:t>21</a:t>
            </a:r>
            <a:r>
              <a:rPr lang="zh-CN" altLang="en-US" sz="1000">
                <a:latin typeface="Raleway" panose="020B0003030101060003" pitchFamily="34" charset="0"/>
              </a:rPr>
              <a:t>级硕士生田治烨，也就是在下，基于实际汽车列车提出了一种简单（改装）、低成本的汽车列车侧偏刚度测量方法</a:t>
            </a:r>
          </a:p>
          <a:p>
            <a:pPr lvl="1"/>
            <a:r>
              <a:rPr lang="zh-CN" altLang="en-US" sz="1000">
                <a:latin typeface="Raleway" panose="020B0003030101060003" pitchFamily="34" charset="0"/>
              </a:rPr>
              <a:t>在实际的汽车列车上进行了试验，但未得到理想结果，但汽车列车结构复杂，误差分析较为困难，于是需要在已有的电动轻卡上进行简单的预试验</a:t>
            </a:r>
          </a:p>
          <a:p>
            <a:r>
              <a:rPr lang="zh-CN" altLang="en-US" sz="1000">
                <a:latin typeface="Raleway" panose="020B0003030101060003" pitchFamily="34" charset="0"/>
              </a:rPr>
              <a:t>本科毕设</a:t>
            </a:r>
          </a:p>
          <a:p>
            <a:pPr lvl="1"/>
            <a:r>
              <a:rPr lang="zh-CN" altLang="en-US" sz="1000">
                <a:latin typeface="Raleway" panose="020B0003030101060003" pitchFamily="34" charset="0"/>
              </a:rPr>
              <a:t>主要工作</a:t>
            </a:r>
          </a:p>
          <a:p>
            <a:pPr lvl="2"/>
            <a:r>
              <a:rPr lang="zh-CN" altLang="en-US" sz="1000">
                <a:latin typeface="Raleway" panose="020B0003030101060003" pitchFamily="34" charset="0"/>
              </a:rPr>
              <a:t>在试验平台轻卡车辆上完成侧偏刚度测量</a:t>
            </a:r>
          </a:p>
          <a:p>
            <a:pPr lvl="1"/>
            <a:r>
              <a:rPr lang="zh-CN" altLang="en-US" sz="1000">
                <a:latin typeface="Raleway" panose="020B0003030101060003" pitchFamily="34" charset="0"/>
              </a:rPr>
              <a:t>研究路线</a:t>
            </a:r>
          </a:p>
          <a:p>
            <a:pPr lvl="2"/>
            <a:r>
              <a:rPr lang="zh-CN" altLang="en-US" sz="1000">
                <a:latin typeface="Raleway" panose="020B0003030101060003" pitchFamily="34" charset="0"/>
              </a:rPr>
              <a:t>调研侧偏刚度测量的一般方 汽车列车的试验可以作为参考</a:t>
            </a:r>
          </a:p>
          <a:p>
            <a:pPr lvl="2"/>
            <a:r>
              <a:rPr lang="zh-CN" altLang="en-US" sz="1000">
                <a:latin typeface="Raleway" panose="020B0003030101060003" pitchFamily="34" charset="0"/>
              </a:rPr>
              <a:t>提出你的方案并设计试验</a:t>
            </a:r>
          </a:p>
          <a:p>
            <a:pPr lvl="2"/>
            <a:r>
              <a:rPr lang="zh-CN" altLang="en-US" sz="1000">
                <a:latin typeface="Raleway" panose="020B0003030101060003" pitchFamily="34" charset="0"/>
              </a:rPr>
              <a:t>在平台负责人员和相关人员的协助下完成试验</a:t>
            </a:r>
          </a:p>
          <a:p>
            <a:pPr lvl="2"/>
            <a:r>
              <a:rPr lang="zh-CN" altLang="en-US" sz="1000">
                <a:latin typeface="Raleway" panose="020B0003030101060003" pitchFamily="34" charset="0"/>
              </a:rPr>
              <a:t>完成数据分析</a:t>
            </a:r>
            <a:r>
              <a:rPr lang="en-US" altLang="zh-CN" sz="1000">
                <a:latin typeface="Raleway" panose="020B0003030101060003" pitchFamily="34" charset="0"/>
              </a:rPr>
              <a:t>(</a:t>
            </a:r>
            <a:r>
              <a:rPr lang="zh-CN" altLang="en-US" sz="1000">
                <a:latin typeface="Raleway" panose="020B0003030101060003" pitchFamily="34" charset="0"/>
              </a:rPr>
              <a:t>列车试验的数据处理代码可以 作为参考</a:t>
            </a:r>
            <a:r>
              <a:rPr lang="en-US" altLang="zh-CN" sz="1000">
                <a:latin typeface="Raleway" panose="020B0003030101060003" pitchFamily="34" charset="0"/>
              </a:rPr>
              <a:t>)</a:t>
            </a:r>
          </a:p>
          <a:p>
            <a:pPr lvl="2"/>
            <a:r>
              <a:rPr lang="zh-CN" altLang="en-US" sz="1000">
                <a:latin typeface="Raleway" panose="020B0003030101060003" pitchFamily="34" charset="0"/>
              </a:rPr>
              <a:t>完成毕业报告和答辩</a:t>
            </a:r>
          </a:p>
          <a:p>
            <a:endParaRPr lang="zh-CN" altLang="en-US" sz="100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86283-BFA9-43FD-BE88-3FF48B2D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9F743-6C7B-47EE-B6CD-271BCDEA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DB0DEB-3082-4E33-BBB3-8139CD21A07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3" y="2144713"/>
            <a:ext cx="4533900" cy="4533900"/>
          </a:xfrm>
          <a:prstGeom prst="rect">
            <a:avLst/>
          </a:prstGeom>
          <a:solidFill>
            <a:scrgbClr r="0" g="0" b="0">
              <a:alpha val="0"/>
            </a:scrgbClr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499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DFB31-BA91-4E1C-8C02-2A6EBE44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552644"/>
            <a:ext cx="9221689" cy="1161344"/>
          </a:xfr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5D5D66"/>
                </a:solidFill>
                <a:latin typeface="Raleway" panose="020B0003030101060003" pitchFamily="34" charset="0"/>
              </a:rPr>
              <a:t>iDLab, Tsinghua (</a:t>
            </a:r>
            <a:r>
              <a:rPr lang="zh-CN" altLang="en-US">
                <a:solidFill>
                  <a:srgbClr val="5D5D66"/>
                </a:solidFill>
                <a:latin typeface="Raleway" panose="020B0003030101060003" pitchFamily="34" charset="0"/>
              </a:rPr>
              <a:t>清华大学智能驾驶实验室</a:t>
            </a:r>
            <a:r>
              <a:rPr lang="en-US" altLang="zh-CN">
                <a:solidFill>
                  <a:srgbClr val="5D5D66"/>
                </a:solidFill>
                <a:latin typeface="Raleway" panose="020B0003030101060003" pitchFamily="34" charset="0"/>
              </a:rPr>
              <a:t>)</a:t>
            </a:r>
            <a:endParaRPr lang="zh-CN" altLang="en-US">
              <a:solidFill>
                <a:srgbClr val="5D5D66"/>
              </a:solidFill>
              <a:latin typeface="Raleway" panose="020B0003030101060003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91C026-FC74-432A-B3A4-1FECE99DD5A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35013" y="2012950"/>
            <a:ext cx="9221787" cy="888064"/>
          </a:xfrm>
          <a:solidFill>
            <a:srgbClr val="FFFF9F"/>
          </a:solidFill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zh-CN" altLang="en-US">
                <a:latin typeface="Raleway" panose="020B0003030101060003" pitchFamily="34" charset="0"/>
              </a:rPr>
              <a:t>官网链接</a:t>
            </a:r>
          </a:p>
          <a:p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5C796D9-E953-4F4C-982C-93403F1CC2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834" y="4487863"/>
            <a:ext cx="3076144" cy="1735137"/>
          </a:xfrm>
          <a:solidFill>
            <a:scrgbClr r="0" g="0" b="0">
              <a:alpha val="0"/>
            </a:scrgbClr>
          </a:solidFill>
          <a:ln w="12700">
            <a:solidFill>
              <a:schemeClr val="tx1"/>
            </a:solidFill>
          </a:ln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93779-11C7-48BE-8814-936653C5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C3E71-C122-45E6-8260-956F6AF5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33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38DF4-3856-4E3B-9266-D3F7266C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819897"/>
            <a:ext cx="9221689" cy="626838"/>
          </a:xfr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5D5D66"/>
                </a:solidFill>
                <a:latin typeface="Raleway" panose="020B0003030101060003" pitchFamily="34" charset="0"/>
              </a:rPr>
              <a:t>指导老师：王文军  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3FD0F-4A98-4B37-AFA2-9C7854ED3C5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35013" y="2012950"/>
            <a:ext cx="9221787" cy="888064"/>
          </a:xfrm>
          <a:solidFill>
            <a:srgbClr val="FFFF9F"/>
          </a:solidFill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zh-CN" altLang="en-US">
                <a:latin typeface="Raleway" panose="020B0003030101060003" pitchFamily="34" charset="0"/>
              </a:rPr>
              <a:t>官网介绍</a:t>
            </a:r>
          </a:p>
          <a:p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2A518D9-213C-4C05-9FD5-6988F164E2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86" y="4487863"/>
            <a:ext cx="1225441" cy="1735137"/>
          </a:xfrm>
          <a:solidFill>
            <a:scrgbClr r="0" g="0" b="0">
              <a:alpha val="0"/>
            </a:scrgbClr>
          </a:solidFill>
          <a:ln w="12700">
            <a:solidFill>
              <a:schemeClr val="tx1"/>
            </a:solidFill>
          </a:ln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F21AB-EC99-493B-A169-8A09D439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E196E-438C-480A-8A35-ED5E8B5F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3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F0B77-1247-49EB-87E8-8996E053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552644"/>
            <a:ext cx="9221689" cy="1161344"/>
          </a:xfr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5D5D66"/>
                </a:solidFill>
                <a:latin typeface="Raleway" panose="020B0003030101060003" pitchFamily="34" charset="0"/>
              </a:rPr>
              <a:t>汽车列车自动驾驶研究中，动力学模型需要使用到对汽车列车的侧偏刚度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EE52A9-CCF7-4691-A52E-47E1750E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CD3838-C503-4E22-A51F-77D7D8D9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4000D9-D869-4C3F-B777-0DD570C07C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2" y="2992338"/>
            <a:ext cx="9221689" cy="2838549"/>
          </a:xfrm>
          <a:prstGeom prst="rect">
            <a:avLst/>
          </a:prstGeom>
          <a:solidFill>
            <a:scrgbClr r="0" g="0" b="0">
              <a:alpha val="0"/>
            </a:scrgbClr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141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E3513-3F45-4B6B-A79F-86537FB1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18140"/>
            <a:ext cx="9221689" cy="2230354"/>
          </a:xfr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5D5D66"/>
                </a:solidFill>
                <a:latin typeface="Raleway" panose="020B0003030101060003" pitchFamily="34" charset="0"/>
              </a:rPr>
              <a:t>在实际的汽车列车上进行了试验，但未得到理想结果，但汽车列车结构复杂，误差分析较为困难，于是需要在已有的电动轻卡上进行简单的预试验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77A59-7525-44DC-928C-91EF72C7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DCC9A2-9494-4B5F-B02E-C8C7590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B46EB7-0622-4E11-9459-7E49654DEE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762" y="2375494"/>
            <a:ext cx="5780290" cy="3847506"/>
          </a:xfrm>
          <a:prstGeom prst="rect">
            <a:avLst/>
          </a:prstGeom>
          <a:solidFill>
            <a:scrgbClr r="0" g="0" b="0">
              <a:alpha val="0"/>
            </a:scrgbClr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201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BB462-91B9-4C2A-AE45-B096631C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819897"/>
            <a:ext cx="9221689" cy="626838"/>
          </a:xfr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Raleway" panose="020B0003030101060003" pitchFamily="34" charset="0"/>
              </a:rPr>
              <a:t>报名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4E305A-F7EE-4302-A779-949624FE6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21313" y="3947604"/>
            <a:ext cx="4535487" cy="4797425"/>
          </a:xfrm>
        </p:spPr>
        <p:txBody>
          <a:bodyPr/>
          <a:lstStyle/>
          <a:p>
            <a:r>
              <a:rPr lang="zh-CN" altLang="en-US">
                <a:latin typeface="Raleway" panose="020B0003030101060003" pitchFamily="34" charset="0"/>
              </a:rPr>
              <a:t>报名表</a:t>
            </a:r>
          </a:p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8F7C1-77F2-40C4-B1A3-0EA1B31B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47791-8064-4D9A-AE5D-D5DCFD59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14FA43-9207-4ACB-9370-A6E9F001EA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3" y="2144713"/>
            <a:ext cx="4533900" cy="4533900"/>
          </a:xfrm>
          <a:prstGeom prst="rect">
            <a:avLst/>
          </a:prstGeom>
          <a:solidFill>
            <a:scrgbClr r="0" g="0" b="0">
              <a:alpha val="0"/>
            </a:scrgbClr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31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A8BBD-A5F0-4945-ADFB-44F9C975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819897"/>
            <a:ext cx="9221689" cy="626838"/>
          </a:xfr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5D5D66"/>
                </a:solidFill>
                <a:latin typeface="Raleway" panose="020B0003030101060003" pitchFamily="34" charset="0"/>
              </a:rPr>
              <a:t>报名表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7A3FBE-2CE3-4DA0-B8EE-424F4241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3E5A55-E3DE-4F26-B3EB-580391F8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2C4D0F-F55A-4F1B-B436-42BB2473164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25" y="2012836"/>
            <a:ext cx="4210164" cy="4210164"/>
          </a:xfrm>
          <a:prstGeom prst="rect">
            <a:avLst/>
          </a:prstGeom>
          <a:solidFill>
            <a:scrgbClr r="0" g="0" b="0">
              <a:alpha val="0"/>
            </a:scrgbClr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575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F1F55-82FA-41F3-AFC3-11F3A5AA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819897"/>
            <a:ext cx="9221689" cy="626838"/>
          </a:xfr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Raleway" panose="020B0003030101060003" pitchFamily="34" charset="0"/>
              </a:rPr>
              <a:t>你能得到的支持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2E1F03-C7D2-4EBB-9889-900A7566D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>
                <a:latin typeface="Raleway" panose="020B0003030101060003" pitchFamily="34" charset="0"/>
              </a:rPr>
              <a:t>两周一次的导师面对面单独指导（</a:t>
            </a:r>
            <a:r>
              <a:rPr lang="en-US" altLang="zh-CN">
                <a:latin typeface="Raleway" panose="020B0003030101060003" pitchFamily="34" charset="0"/>
              </a:rPr>
              <a:t>2×45min</a:t>
            </a:r>
            <a:r>
              <a:rPr lang="zh-CN" altLang="en-US">
                <a:latin typeface="Raleway" panose="020B0003030101060003" pitchFamily="34" charset="0"/>
              </a:rPr>
              <a:t>）</a:t>
            </a:r>
          </a:p>
          <a:p>
            <a:r>
              <a:rPr lang="zh-CN" altLang="en-US">
                <a:latin typeface="Raleway" panose="020B0003030101060003" pitchFamily="34" charset="0"/>
              </a:rPr>
              <a:t>毕设期间特供的带有（三星）</a:t>
            </a:r>
            <a:r>
              <a:rPr lang="en-US" altLang="zh-CN">
                <a:latin typeface="Raleway" panose="020B0003030101060003" pitchFamily="34" charset="0"/>
              </a:rPr>
              <a:t>27</a:t>
            </a:r>
            <a:r>
              <a:rPr lang="zh-CN" altLang="en-US">
                <a:latin typeface="Raleway" panose="020B0003030101060003" pitchFamily="34" charset="0"/>
              </a:rPr>
              <a:t>寸曲面屏的临时工位</a:t>
            </a:r>
          </a:p>
          <a:p>
            <a:r>
              <a:rPr lang="zh-CN" altLang="en-US">
                <a:latin typeface="Raleway" panose="020B0003030101060003" pitchFamily="34" charset="0"/>
              </a:rPr>
              <a:t>负责样车的师兄和公司职员协助完成平台功能，尤其是传感器的安装和调试</a:t>
            </a:r>
          </a:p>
          <a:p>
            <a:r>
              <a:rPr lang="zh-CN" altLang="en-US">
                <a:latin typeface="Raleway" panose="020B0003030101060003" pitchFamily="34" charset="0"/>
              </a:rPr>
              <a:t>可供参考的数据处理代码很思路</a:t>
            </a:r>
          </a:p>
          <a:p>
            <a:r>
              <a:rPr lang="zh-CN" altLang="en-US">
                <a:latin typeface="Raleway" panose="020B0003030101060003" pitchFamily="34" charset="0"/>
              </a:rPr>
              <a:t>在下与你共同进步</a:t>
            </a:r>
          </a:p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683F8-18B1-4F87-8313-4EA5DE71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93607-05B4-43E7-AE2B-73F59190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F90B-3562-4A59-BAEB-FE427A3F6F8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9A099A-26DB-4224-8E0E-03D138DE84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3" y="2144713"/>
            <a:ext cx="4533900" cy="4533900"/>
          </a:xfrm>
          <a:prstGeom prst="rect">
            <a:avLst/>
          </a:prstGeom>
          <a:solidFill>
            <a:scrgbClr r="0" g="0" b="0">
              <a:alpha val="0"/>
            </a:scrgbClr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785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Microsoft Office PowerPoint</Application>
  <PresentationFormat>自定义</PresentationFormat>
  <Paragraphs>98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等线 Light</vt:lpstr>
      <vt:lpstr>等线</vt:lpstr>
      <vt:lpstr>Raleway</vt:lpstr>
      <vt:lpstr>NeverMind Hand,全瀨體</vt:lpstr>
      <vt:lpstr>Office 主题​​</vt:lpstr>
      <vt:lpstr>本科毕设课题招人啦</vt:lpstr>
      <vt:lpstr>课题背景</vt:lpstr>
      <vt:lpstr>iDLab, Tsinghua (清华大学智能驾驶实验室)</vt:lpstr>
      <vt:lpstr>指导老师：王文军  </vt:lpstr>
      <vt:lpstr>汽车列车自动驾驶研究中，动力学模型需要使用到对汽车列车的侧偏刚度</vt:lpstr>
      <vt:lpstr>在实际的汽车列车上进行了试验，但未得到理想结果，但汽车列车结构复杂，误差分析较为困难，于是需要在已有的电动轻卡上进行简单的预试验</vt:lpstr>
      <vt:lpstr>报名</vt:lpstr>
      <vt:lpstr>报名表</vt:lpstr>
      <vt:lpstr>你能得到的支持</vt:lpstr>
      <vt:lpstr>你能收获什么</vt:lpstr>
      <vt:lpstr>公费南京游</vt:lpstr>
      <vt:lpstr>区区不才，与你共同进步(*/ω＼*)</vt:lpstr>
      <vt:lpstr>协作⇋规范coding</vt:lpstr>
      <vt:lpstr>更多小技能</vt:lpstr>
      <vt:lpstr>展望</vt:lpstr>
      <vt:lpstr>你只需满足一些简单的条件</vt:lpstr>
      <vt:lpstr>此表只作为报名意愿收集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本科毕设课题招人啦</dc:title>
  <dc:creator>田 治烨</dc:creator>
  <cp:lastModifiedBy>田 治烨</cp:lastModifiedBy>
  <cp:revision>1</cp:revision>
  <dcterms:created xsi:type="dcterms:W3CDTF">2023-10-23T07:50:30Z</dcterms:created>
  <dcterms:modified xsi:type="dcterms:W3CDTF">2023-10-23T07:50:35Z</dcterms:modified>
</cp:coreProperties>
</file>