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Hammersmith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E96D88-64B3-402B-BBA6-0D7531DC30F3}">
  <a:tblStyle styleId="{55E96D88-64B3-402B-BBA6-0D7531DC30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Hammersmith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b8060c860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b8060c860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b8060c860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b8060c860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c33250489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c33250489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e2c861e6b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e2c861e6b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b8060c860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b8060c860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c6a01074ef_0_17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c6a01074ef_0_17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b8060c86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b8060c86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Selanjutnya saya Tiara akan menjelaskan bagian berikut. Berikut dapat terlihat merupakan tabel tingkat suku bunga tahunan dengan periode jangka waktu tertentu. Dalam sistem eBanking nasabah, nantinnya akan diberi pilihan untuk memilih 2 rencana. Rencana A, nasabah diberikan pilihan untuk melakukan DP atau tidak. Jika nasabah memilih untuk melakukan DP, maka akan terdapat persyaratan tambahan untuk mendapatkan tingkat suku bunga. DP harus dibayarkan minimal 10% dari saldo target agar tingkat suku bunga dapat ditingkatkan 0.5% dari suku bunga awalnya. Jika DP dibayarkan &lt;10%, maka sistem DP dan peningkatan suku bunga tidak dapat dijalankan.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b8060c860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b8060c860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Pertama clc clear dulu lalu baca data</a:t>
            </a:r>
            <a:endParaRPr/>
          </a:p>
          <a:p>
            <a:pPr indent="0" lvl="0" marL="0" rtl="0" algn="l">
              <a:spcBef>
                <a:spcPts val="0"/>
              </a:spcBef>
              <a:spcAft>
                <a:spcPts val="0"/>
              </a:spcAft>
              <a:buNone/>
            </a:pPr>
            <a:r>
              <a:rPr lang="en"/>
              <a:t>Data excel</a:t>
            </a:r>
            <a:endParaRPr/>
          </a:p>
          <a:p>
            <a:pPr indent="0" lvl="0" marL="0" rtl="0" algn="l">
              <a:spcBef>
                <a:spcPts val="0"/>
              </a:spcBef>
              <a:spcAft>
                <a:spcPts val="0"/>
              </a:spcAft>
              <a:buNone/>
            </a:pPr>
            <a:r>
              <a:rPr lang="en"/>
              <a:t>Vlookup untuk liat data berdasar data yang diinput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b8060c860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b8060c860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Okaai kalo gt atur ajaa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bentar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c6a01074ef_0_17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c6a01074ef_0_17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Pertama akan diminta untuk input ingin plan A atau B</a:t>
            </a:r>
            <a:br>
              <a:rPr lang="en"/>
            </a:br>
            <a:r>
              <a:rPr lang="en"/>
              <a:t>Jika plan A, diminta untuk input target saldo, jangka waktu menabung, dan mau menambah DP atau tidak.</a:t>
            </a:r>
            <a:endParaRPr/>
          </a:p>
          <a:p>
            <a:pPr indent="0" lvl="0" marL="0" rtl="0" algn="l">
              <a:spcBef>
                <a:spcPts val="0"/>
              </a:spcBef>
              <a:spcAft>
                <a:spcPts val="0"/>
              </a:spcAft>
              <a:buNone/>
            </a:pPr>
            <a:r>
              <a:rPr lang="en"/>
              <a:t>Jika mau menambah DP, akan diminta untuk input jumlah DP minimal 10% dari target saldo.</a:t>
            </a:r>
            <a:endParaRPr/>
          </a:p>
          <a:p>
            <a:pPr indent="0" lvl="0" marL="0" rtl="0" algn="l">
              <a:spcBef>
                <a:spcPts val="0"/>
              </a:spcBef>
              <a:spcAft>
                <a:spcPts val="0"/>
              </a:spcAft>
              <a:buNone/>
            </a:pPr>
            <a:r>
              <a:rPr lang="en"/>
              <a:t>Ketika input kurang dari 10%, maka akan ditolak dan diminta untuk input kembali DP yang sesuai aturan.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b8060c860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b8060c860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Jika input nya sudah sesuai, maka akan dilanjutkan perhitungan angsuran yaitu selisih dari target dan DP lalu dibagi sn anuitas awal dengan tingkat suku bunga yang ada pada excel + 0.5%. Sehingga akan keluar output angsuran dan tingkat suku bunga yang digunakan.</a:t>
            </a:r>
            <a:br>
              <a:rPr lang="en"/>
            </a:br>
            <a:r>
              <a:rPr lang="en"/>
              <a:t>Selanjutnya, jika tidak mau menambah DP, akan langsung dilanjutkan perhitungan angsurannya yaitu target dibagi sn anuitas awal dengan tingkat suku bunga yang ada pada excel. Sehingga akan keluar output anguran dan tingkat suku bunga yang digunakan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b8060c860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b8060c860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Selanjutnya saya akan menjelaskan bagian ini. Dapat terlihat input an kode untuk rencana B seperti pada layar berikut. Jika nasabah memilih plan B, maka nantinnya nasabah diminta untuk memasukkan saldo yang ingin ditabung per bulannya dan juga keinginan jangka waktu menabungnya brp lama dengan kelipatan setiap ½ tahun. Lalu nanti tingkat suku bunga tahunannya akan keluar menyesuaikan dengan jangka waktu menabung yg diinginkan. Setelah itu dilakukan proses seperti yang tertera pada baris 43 dan 44 untuk melihat data i di kolom 1 dan tahun di kolom 2 dari file (dengan fungsi vlookup) dari</a:t>
            </a:r>
            <a:r>
              <a:rPr lang="en">
                <a:solidFill>
                  <a:schemeClr val="dk1"/>
                </a:solidFill>
              </a:rPr>
              <a:t> tabel tingkat suku bunga tahunan dengan periode jangka waktu tertentu yang telah dicatat di excel berdasarkan dari data saldo dan jangka waktu yang telah di input. Pada baris 45 kami mencari terlebih dahulu tingkat suku bunga yang dijadikan per bullan lalu pada baris setelahnya kami mencari Sn dimana itu merupakan nilai akumulasi dari anuitas awal dengan besar saldo yang ingin di tabung tetap sebesar yang di inputkan selama periode yang telah dipilih oleh konsumen/user. Lalu akan dihitung target dengan mengalikan nilai akumulasi dengan saldo yang ingin di tabung per bulan. Selanjutnya akan keluar output besar tabungan yang diperoleh dengan saldo dan tahun yg telah dipilih sebelumnya. Jika user tidak memilih rencana A ataupun B, maka akan keluar tampilan error.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b8060c860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b8060c860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7" name="Shape 167"/>
        <p:cNvGrpSpPr/>
        <p:nvPr/>
      </p:nvGrpSpPr>
      <p:grpSpPr>
        <a:xfrm>
          <a:off x="0" y="0"/>
          <a:ext cx="0" cy="0"/>
          <a:chOff x="0" y="0"/>
          <a:chExt cx="0" cy="0"/>
        </a:xfrm>
      </p:grpSpPr>
      <p:sp>
        <p:nvSpPr>
          <p:cNvPr id="168" name="Google Shape;168;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flipH="1" rot="10800000">
            <a:off x="-135159" y="-547193"/>
            <a:ext cx="1696762" cy="1688828"/>
            <a:chOff x="2414491" y="671177"/>
            <a:chExt cx="1830972" cy="1822411"/>
          </a:xfrm>
        </p:grpSpPr>
        <p:sp>
          <p:nvSpPr>
            <p:cNvPr id="171" name="Google Shape;171;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09" name="Shape 209"/>
        <p:cNvGrpSpPr/>
        <p:nvPr/>
      </p:nvGrpSpPr>
      <p:grpSpPr>
        <a:xfrm>
          <a:off x="0" y="0"/>
          <a:ext cx="0" cy="0"/>
          <a:chOff x="0" y="0"/>
          <a:chExt cx="0" cy="0"/>
        </a:xfrm>
      </p:grpSpPr>
      <p:sp>
        <p:nvSpPr>
          <p:cNvPr id="210" name="Google Shape;210;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3">
            <a:hlinkClick/>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6" name="Google Shape;216;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7" name="Google Shape;217;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1" name="Google Shape;221;p13">
            <a:hlinkClick/>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2" name="Google Shape;222;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3" name="Google Shape;223;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7" name="Google Shape;227;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8" name="Google Shape;228;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0" name="Google Shape;230;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31" name="Shape 231"/>
        <p:cNvGrpSpPr/>
        <p:nvPr/>
      </p:nvGrpSpPr>
      <p:grpSpPr>
        <a:xfrm>
          <a:off x="0" y="0"/>
          <a:ext cx="0" cy="0"/>
          <a:chOff x="0" y="0"/>
          <a:chExt cx="0" cy="0"/>
        </a:xfrm>
      </p:grpSpPr>
      <p:sp>
        <p:nvSpPr>
          <p:cNvPr id="232" name="Google Shape;232;p14"/>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33" name="Google Shape;233;p14"/>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4"/>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4"/>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263" name="Shape 263"/>
        <p:cNvGrpSpPr/>
        <p:nvPr/>
      </p:nvGrpSpPr>
      <p:grpSpPr>
        <a:xfrm>
          <a:off x="0" y="0"/>
          <a:ext cx="0" cy="0"/>
          <a:chOff x="0" y="0"/>
          <a:chExt cx="0" cy="0"/>
        </a:xfrm>
      </p:grpSpPr>
      <p:sp>
        <p:nvSpPr>
          <p:cNvPr id="264" name="Google Shape;264;p15"/>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15"/>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15"/>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p15"/>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15"/>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2" name="Google Shape;272;p15"/>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3" name="Google Shape;273;p15"/>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5"/>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15"/>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6" name="Google Shape;276;p15"/>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277"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rot="10800000">
            <a:off x="430416" y="1844182"/>
            <a:ext cx="1696762" cy="1688828"/>
            <a:chOff x="2414491" y="671177"/>
            <a:chExt cx="1830972" cy="1822411"/>
          </a:xfrm>
        </p:grpSpPr>
        <p:sp>
          <p:nvSpPr>
            <p:cNvPr id="281" name="Google Shape;281;p1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7" name="Google Shape;317;p16"/>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18" name="Google Shape;318;p16"/>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9" name="Google Shape;319;p16"/>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20" name="Google Shape;320;p16"/>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21" name="Google Shape;321;p16"/>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2">
    <p:spTree>
      <p:nvGrpSpPr>
        <p:cNvPr id="322"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7" name="Google Shape;327;p17"/>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328" name="Google Shape;328;p17"/>
          <p:cNvGrpSpPr/>
          <p:nvPr/>
        </p:nvGrpSpPr>
        <p:grpSpPr>
          <a:xfrm flipH="1" rot="10800000">
            <a:off x="4776891" y="3572332"/>
            <a:ext cx="1696762" cy="1688828"/>
            <a:chOff x="2414491" y="671177"/>
            <a:chExt cx="1830972" cy="1822411"/>
          </a:xfrm>
        </p:grpSpPr>
        <p:sp>
          <p:nvSpPr>
            <p:cNvPr id="329" name="Google Shape;329;p1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2_1">
    <p:spTree>
      <p:nvGrpSpPr>
        <p:cNvPr id="363"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8"/>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1" name="Google Shape;401;p18"/>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4_1">
    <p:spTree>
      <p:nvGrpSpPr>
        <p:cNvPr id="402" name="Shape 402"/>
        <p:cNvGrpSpPr/>
        <p:nvPr/>
      </p:nvGrpSpPr>
      <p:grpSpPr>
        <a:xfrm>
          <a:off x="0" y="0"/>
          <a:ext cx="0" cy="0"/>
          <a:chOff x="0" y="0"/>
          <a:chExt cx="0" cy="0"/>
        </a:xfrm>
      </p:grpSpPr>
      <p:sp>
        <p:nvSpPr>
          <p:cNvPr id="403" name="Google Shape;403;p1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4" name="Google Shape;404;p19"/>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405" name="Google Shape;405;p19"/>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23">
    <p:spTree>
      <p:nvGrpSpPr>
        <p:cNvPr id="441" name="Shape 441"/>
        <p:cNvGrpSpPr/>
        <p:nvPr/>
      </p:nvGrpSpPr>
      <p:grpSpPr>
        <a:xfrm>
          <a:off x="0" y="0"/>
          <a:ext cx="0" cy="0"/>
          <a:chOff x="0" y="0"/>
          <a:chExt cx="0" cy="0"/>
        </a:xfrm>
      </p:grpSpPr>
      <p:sp>
        <p:nvSpPr>
          <p:cNvPr id="442" name="Google Shape;442;p20"/>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20"/>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27">
    <p:spTree>
      <p:nvGrpSpPr>
        <p:cNvPr id="472"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1"/>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21"/>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513"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22"/>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9" name="Google Shape;519;p22"/>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0" name="Google Shape;520;p22"/>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22"/>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522"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2" name="Google Shape;562;p23"/>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3"/>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23"/>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23"/>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23"/>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23"/>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568"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4"/>
          <p:cNvGrpSpPr/>
          <p:nvPr/>
        </p:nvGrpSpPr>
        <p:grpSpPr>
          <a:xfrm flipH="1" rot="10800000">
            <a:off x="205659" y="2003797"/>
            <a:ext cx="1888282" cy="1879453"/>
            <a:chOff x="2414491" y="671177"/>
            <a:chExt cx="1830972" cy="1822411"/>
          </a:xfrm>
        </p:grpSpPr>
        <p:sp>
          <p:nvSpPr>
            <p:cNvPr id="571" name="Google Shape;571;p2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24"/>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4"/>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24"/>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4"/>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1" name="Google Shape;611;p24"/>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24"/>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4"/>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24"/>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24"/>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616" name="Shape 616"/>
        <p:cNvGrpSpPr/>
        <p:nvPr/>
      </p:nvGrpSpPr>
      <p:grpSpPr>
        <a:xfrm>
          <a:off x="0" y="0"/>
          <a:ext cx="0" cy="0"/>
          <a:chOff x="0" y="0"/>
          <a:chExt cx="0" cy="0"/>
        </a:xfrm>
      </p:grpSpPr>
      <p:sp>
        <p:nvSpPr>
          <p:cNvPr id="617" name="Google Shape;617;p2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1" name="Google Shape;621;p25"/>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5"/>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 name="Google Shape;623;p25"/>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25"/>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25"/>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25"/>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25"/>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 name="Google Shape;628;p25"/>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25"/>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0" name="Google Shape;630;p25"/>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1" name="Google Shape;631;p25"/>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25"/>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3" name="Shape 633"/>
        <p:cNvGrpSpPr/>
        <p:nvPr/>
      </p:nvGrpSpPr>
      <p:grpSpPr>
        <a:xfrm>
          <a:off x="0" y="0"/>
          <a:ext cx="0" cy="0"/>
          <a:chOff x="0" y="0"/>
          <a:chExt cx="0" cy="0"/>
        </a:xfrm>
      </p:grpSpPr>
      <p:sp>
        <p:nvSpPr>
          <p:cNvPr id="634" name="Google Shape;634;p2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38" name="Shape 638"/>
        <p:cNvGrpSpPr/>
        <p:nvPr/>
      </p:nvGrpSpPr>
      <p:grpSpPr>
        <a:xfrm>
          <a:off x="0" y="0"/>
          <a:ext cx="0" cy="0"/>
          <a:chOff x="0" y="0"/>
          <a:chExt cx="0" cy="0"/>
        </a:xfrm>
      </p:grpSpPr>
      <p:sp>
        <p:nvSpPr>
          <p:cNvPr id="639" name="Google Shape;639;p27"/>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7"/>
          <p:cNvGrpSpPr/>
          <p:nvPr/>
        </p:nvGrpSpPr>
        <p:grpSpPr>
          <a:xfrm flipH="1" rot="10800000">
            <a:off x="566191" y="1712532"/>
            <a:ext cx="1696762" cy="1688828"/>
            <a:chOff x="2414491" y="671177"/>
            <a:chExt cx="1830972" cy="1822411"/>
          </a:xfrm>
        </p:grpSpPr>
        <p:sp>
          <p:nvSpPr>
            <p:cNvPr id="642" name="Google Shape;642;p2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677"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682"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6" name="Google Shape;686;p29"/>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87"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692" name="Shape 692"/>
        <p:cNvGrpSpPr/>
        <p:nvPr/>
      </p:nvGrpSpPr>
      <p:grpSpPr>
        <a:xfrm>
          <a:off x="0" y="0"/>
          <a:ext cx="0" cy="0"/>
          <a:chOff x="0" y="0"/>
          <a:chExt cx="0" cy="0"/>
        </a:xfrm>
      </p:grpSpPr>
      <p:sp>
        <p:nvSpPr>
          <p:cNvPr id="693" name="Google Shape;693;p3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697"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7977683">
            <a:off x="6409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702" name="Shape 702"/>
        <p:cNvGrpSpPr/>
        <p:nvPr/>
      </p:nvGrpSpPr>
      <p:grpSpPr>
        <a:xfrm>
          <a:off x="0" y="0"/>
          <a:ext cx="0" cy="0"/>
          <a:chOff x="0" y="0"/>
          <a:chExt cx="0" cy="0"/>
        </a:xfrm>
      </p:grpSpPr>
      <p:sp>
        <p:nvSpPr>
          <p:cNvPr id="703" name="Google Shape;703;p3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05" name="Google Shape;705;p33"/>
          <p:cNvGrpSpPr/>
          <p:nvPr/>
        </p:nvGrpSpPr>
        <p:grpSpPr>
          <a:xfrm flipH="1" rot="10800000">
            <a:off x="-776141" y="2015093"/>
            <a:ext cx="2087674" cy="2077913"/>
            <a:chOff x="2414491" y="671177"/>
            <a:chExt cx="1830972" cy="1822411"/>
          </a:xfrm>
        </p:grpSpPr>
        <p:sp>
          <p:nvSpPr>
            <p:cNvPr id="706" name="Google Shape;706;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740"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4"/>
          <p:cNvGrpSpPr/>
          <p:nvPr/>
        </p:nvGrpSpPr>
        <p:grpSpPr>
          <a:xfrm flipH="1" rot="10800000">
            <a:off x="955516" y="2266845"/>
            <a:ext cx="1696762" cy="1688828"/>
            <a:chOff x="2414491" y="671177"/>
            <a:chExt cx="1830972" cy="1822411"/>
          </a:xfrm>
        </p:grpSpPr>
        <p:sp>
          <p:nvSpPr>
            <p:cNvPr id="745" name="Google Shape;745;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4"/>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1" name="Google Shape;781;p34"/>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782"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5">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3" name="Google Shape;823;p35"/>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824"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36"/>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90"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5" name="Google Shape;895;p3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96" name="Google Shape;896;p37"/>
          <p:cNvGrpSpPr/>
          <p:nvPr/>
        </p:nvGrpSpPr>
        <p:grpSpPr>
          <a:xfrm flipH="1" rot="10800000">
            <a:off x="815666" y="1235970"/>
            <a:ext cx="1696762" cy="1688828"/>
            <a:chOff x="2414491" y="671177"/>
            <a:chExt cx="1830972" cy="1822411"/>
          </a:xfrm>
        </p:grpSpPr>
        <p:sp>
          <p:nvSpPr>
            <p:cNvPr id="897" name="Google Shape;897;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31" name="Shape 931"/>
        <p:cNvGrpSpPr/>
        <p:nvPr/>
      </p:nvGrpSpPr>
      <p:grpSpPr>
        <a:xfrm>
          <a:off x="0" y="0"/>
          <a:ext cx="0" cy="0"/>
          <a:chOff x="0" y="0"/>
          <a:chExt cx="0" cy="0"/>
        </a:xfrm>
      </p:grpSpPr>
      <p:sp>
        <p:nvSpPr>
          <p:cNvPr id="932" name="Google Shape;932;p38"/>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1" name="Google Shape;971;p3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2_2">
    <p:spTree>
      <p:nvGrpSpPr>
        <p:cNvPr id="972"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6" name="Google Shape;976;p39"/>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977"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7" name="Google Shape;1017;p40"/>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1018"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3" name="Google Shape;1023;p41"/>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4">
    <p:spTree>
      <p:nvGrpSpPr>
        <p:cNvPr id="1024"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3" name="Google Shape;1053;p4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5">
    <p:spTree>
      <p:nvGrpSpPr>
        <p:cNvPr id="1054"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3" name="Google Shape;1093;p43"/>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6">
    <p:spTree>
      <p:nvGrpSpPr>
        <p:cNvPr id="1094"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9" name="Google Shape;1099;p44"/>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7_1">
    <p:spTree>
      <p:nvGrpSpPr>
        <p:cNvPr id="1100"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4" name="Google Shape;1104;p45"/>
          <p:cNvSpPr txBox="1"/>
          <p:nvPr>
            <p:ph idx="1" type="subTitle"/>
          </p:nvPr>
        </p:nvSpPr>
        <p:spPr>
          <a:xfrm>
            <a:off x="713225" y="11680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7">
    <p:spTree>
      <p:nvGrpSpPr>
        <p:cNvPr id="1105" name="Shape 1105"/>
        <p:cNvGrpSpPr/>
        <p:nvPr/>
      </p:nvGrpSpPr>
      <p:grpSpPr>
        <a:xfrm>
          <a:off x="0" y="0"/>
          <a:ext cx="0" cy="0"/>
          <a:chOff x="0" y="0"/>
          <a:chExt cx="0" cy="0"/>
        </a:xfrm>
      </p:grpSpPr>
      <p:sp>
        <p:nvSpPr>
          <p:cNvPr id="1106" name="Google Shape;110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4" name="Google Shape;1144;p46"/>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145" name="Shape 1145"/>
        <p:cNvGrpSpPr/>
        <p:nvPr/>
      </p:nvGrpSpPr>
      <p:grpSpPr>
        <a:xfrm>
          <a:off x="0" y="0"/>
          <a:ext cx="0" cy="0"/>
          <a:chOff x="0" y="0"/>
          <a:chExt cx="0" cy="0"/>
        </a:xfrm>
      </p:grpSpPr>
      <p:sp>
        <p:nvSpPr>
          <p:cNvPr id="1146" name="Google Shape;1146;p47"/>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47"/>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47"/>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187" name="Google Shape;1187;p47"/>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88" name="Shape 1188"/>
        <p:cNvGrpSpPr/>
        <p:nvPr/>
      </p:nvGrpSpPr>
      <p:grpSpPr>
        <a:xfrm>
          <a:off x="0" y="0"/>
          <a:ext cx="0" cy="0"/>
          <a:chOff x="0" y="0"/>
          <a:chExt cx="0" cy="0"/>
        </a:xfrm>
      </p:grpSpPr>
      <p:sp>
        <p:nvSpPr>
          <p:cNvPr id="1189" name="Google Shape;1189;p48"/>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48"/>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226"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49"/>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255"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0"/>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303" name="Shape 1303"/>
        <p:cNvGrpSpPr/>
        <p:nvPr/>
      </p:nvGrpSpPr>
      <p:grpSpPr>
        <a:xfrm>
          <a:off x="0" y="0"/>
          <a:ext cx="0" cy="0"/>
          <a:chOff x="0" y="0"/>
          <a:chExt cx="0" cy="0"/>
        </a:xfrm>
      </p:grpSpPr>
      <p:sp>
        <p:nvSpPr>
          <p:cNvPr id="1304" name="Google Shape;1304;p51"/>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0" name="Google Shape;160;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4" name="Google Shape;164;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2.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5" name="Shape 1315"/>
        <p:cNvGrpSpPr/>
        <p:nvPr/>
      </p:nvGrpSpPr>
      <p:grpSpPr>
        <a:xfrm>
          <a:off x="0" y="0"/>
          <a:ext cx="0" cy="0"/>
          <a:chOff x="0" y="0"/>
          <a:chExt cx="0" cy="0"/>
        </a:xfrm>
      </p:grpSpPr>
      <p:sp>
        <p:nvSpPr>
          <p:cNvPr id="1316" name="Google Shape;1316;p52"/>
          <p:cNvSpPr txBox="1"/>
          <p:nvPr>
            <p:ph type="ctrTitle"/>
          </p:nvPr>
        </p:nvSpPr>
        <p:spPr>
          <a:xfrm>
            <a:off x="437050" y="1049025"/>
            <a:ext cx="84534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accent2"/>
                </a:solidFill>
              </a:rPr>
              <a:t>Komputasi Matematika D</a:t>
            </a:r>
            <a:endParaRPr sz="5000">
              <a:solidFill>
                <a:schemeClr val="accent2"/>
              </a:solidFill>
            </a:endParaRPr>
          </a:p>
          <a:p>
            <a:pPr indent="0" lvl="0" marL="0" rtl="0" algn="ctr">
              <a:spcBef>
                <a:spcPts val="0"/>
              </a:spcBef>
              <a:spcAft>
                <a:spcPts val="0"/>
              </a:spcAft>
              <a:buNone/>
            </a:pPr>
            <a:r>
              <a:rPr lang="en" sz="4200">
                <a:solidFill>
                  <a:schemeClr val="accent2"/>
                </a:solidFill>
              </a:rPr>
              <a:t>Topik : Teori Suku Bunga</a:t>
            </a:r>
            <a:endParaRPr sz="4200">
              <a:solidFill>
                <a:schemeClr val="accent2"/>
              </a:solidFill>
            </a:endParaRPr>
          </a:p>
        </p:txBody>
      </p:sp>
      <p:sp>
        <p:nvSpPr>
          <p:cNvPr id="1317" name="Google Shape;1317;p52"/>
          <p:cNvSpPr txBox="1"/>
          <p:nvPr>
            <p:ph idx="1" type="subTitle"/>
          </p:nvPr>
        </p:nvSpPr>
        <p:spPr>
          <a:xfrm>
            <a:off x="1283100" y="2949225"/>
            <a:ext cx="6577800" cy="138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Kelompok B</a:t>
            </a:r>
            <a:endParaRPr/>
          </a:p>
          <a:p>
            <a:pPr indent="0" lvl="0" marL="0" rtl="0" algn="ctr">
              <a:spcBef>
                <a:spcPts val="0"/>
              </a:spcBef>
              <a:spcAft>
                <a:spcPts val="0"/>
              </a:spcAft>
              <a:buClr>
                <a:schemeClr val="dk1"/>
              </a:buClr>
              <a:buSzPts val="1100"/>
              <a:buFont typeface="Arial"/>
              <a:buNone/>
            </a:pPr>
            <a:r>
              <a:rPr lang="en"/>
              <a:t>  Christian Jauhari		   6161901028</a:t>
            </a:r>
            <a:endParaRPr/>
          </a:p>
          <a:p>
            <a:pPr indent="0" lvl="0" marL="0" rtl="0" algn="ctr">
              <a:spcBef>
                <a:spcPts val="0"/>
              </a:spcBef>
              <a:spcAft>
                <a:spcPts val="0"/>
              </a:spcAft>
              <a:buClr>
                <a:schemeClr val="dk1"/>
              </a:buClr>
              <a:buSzPts val="1100"/>
              <a:buFont typeface="Arial"/>
              <a:buNone/>
            </a:pPr>
            <a:r>
              <a:rPr lang="en"/>
              <a:t>  Fiona Anita Abigail 		   6161901033</a:t>
            </a:r>
            <a:endParaRPr/>
          </a:p>
          <a:p>
            <a:pPr indent="0" lvl="0" marL="0" rtl="0" algn="ctr">
              <a:spcBef>
                <a:spcPts val="0"/>
              </a:spcBef>
              <a:spcAft>
                <a:spcPts val="0"/>
              </a:spcAft>
              <a:buClr>
                <a:schemeClr val="dk1"/>
              </a:buClr>
              <a:buSzPts val="1100"/>
              <a:buFont typeface="Arial"/>
              <a:buNone/>
            </a:pPr>
            <a:r>
              <a:rPr lang="en"/>
              <a:t>  Yolan Daniela 			   6161901097</a:t>
            </a:r>
            <a:endParaRPr/>
          </a:p>
          <a:p>
            <a:pPr indent="0" lvl="0" marL="0" rtl="0" algn="ctr">
              <a:spcBef>
                <a:spcPts val="0"/>
              </a:spcBef>
              <a:spcAft>
                <a:spcPts val="0"/>
              </a:spcAft>
              <a:buClr>
                <a:schemeClr val="dk1"/>
              </a:buClr>
              <a:buSzPts val="1100"/>
              <a:buFont typeface="Arial"/>
              <a:buNone/>
            </a:pPr>
            <a:r>
              <a:rPr lang="en"/>
              <a:t>Tiara Alamanda 		  6161901116</a:t>
            </a:r>
            <a:endParaRPr/>
          </a:p>
          <a:p>
            <a:pPr indent="0" lvl="0" marL="0" rtl="0" algn="ctr">
              <a:spcBef>
                <a:spcPts val="0"/>
              </a:spcBef>
              <a:spcAft>
                <a:spcPts val="0"/>
              </a:spcAft>
              <a:buClr>
                <a:schemeClr val="dk1"/>
              </a:buClr>
              <a:buSzPts val="1100"/>
              <a:buFont typeface="Arial"/>
              <a:buNone/>
            </a:pPr>
            <a:r>
              <a:rPr lang="en"/>
              <a:t>Alma Zoraya Laksana	  6161901117</a:t>
            </a:r>
            <a:endParaRPr/>
          </a:p>
          <a:p>
            <a:pPr indent="0" lvl="0" marL="0" rtl="0" algn="ctr">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6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Demonstrasi Penggunaan Program (2)</a:t>
            </a:r>
            <a:endParaRPr/>
          </a:p>
        </p:txBody>
      </p:sp>
      <p:sp>
        <p:nvSpPr>
          <p:cNvPr id="1415" name="Google Shape;1415;p61"/>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Plan = A</a:t>
            </a:r>
            <a:endParaRPr/>
          </a:p>
          <a:p>
            <a:pPr indent="0" lvl="0" marL="457200" rtl="0" algn="l">
              <a:spcBef>
                <a:spcPts val="0"/>
              </a:spcBef>
              <a:spcAft>
                <a:spcPts val="0"/>
              </a:spcAft>
              <a:buNone/>
            </a:pPr>
            <a:r>
              <a:rPr lang="en"/>
              <a:t>Target saldo = Rp 15.000.000</a:t>
            </a:r>
            <a:endParaRPr/>
          </a:p>
          <a:p>
            <a:pPr indent="0" lvl="0" marL="457200" rtl="0" algn="l">
              <a:spcBef>
                <a:spcPts val="0"/>
              </a:spcBef>
              <a:spcAft>
                <a:spcPts val="0"/>
              </a:spcAft>
              <a:buNone/>
            </a:pPr>
            <a:r>
              <a:rPr lang="en"/>
              <a:t>Jangka waktu menabung = 1 tahun</a:t>
            </a:r>
            <a:endParaRPr/>
          </a:p>
          <a:p>
            <a:pPr indent="0" lvl="0" marL="457200" rtl="0" algn="l">
              <a:spcBef>
                <a:spcPts val="0"/>
              </a:spcBef>
              <a:spcAft>
                <a:spcPts val="0"/>
              </a:spcAft>
              <a:buNone/>
            </a:pPr>
            <a:r>
              <a:rPr lang="en"/>
              <a:t>Menambah DP atau tidak = </a:t>
            </a:r>
            <a:r>
              <a:rPr lang="en"/>
              <a:t>Ya</a:t>
            </a:r>
            <a:endParaRPr/>
          </a:p>
          <a:p>
            <a:pPr indent="0" lvl="0" marL="457200" rtl="0" algn="l">
              <a:spcBef>
                <a:spcPts val="0"/>
              </a:spcBef>
              <a:spcAft>
                <a:spcPts val="0"/>
              </a:spcAft>
              <a:buNone/>
            </a:pPr>
            <a:r>
              <a:rPr lang="en"/>
              <a:t>Jumlah DP = Rp 1.000.000</a:t>
            </a:r>
            <a:endParaRPr/>
          </a:p>
          <a:p>
            <a:pPr indent="0" lvl="0" marL="457200" rtl="0" algn="l">
              <a:spcBef>
                <a:spcPts val="0"/>
              </a:spcBef>
              <a:spcAft>
                <a:spcPts val="1600"/>
              </a:spcAft>
              <a:buNone/>
            </a:pPr>
            <a:r>
              <a:t/>
            </a:r>
            <a:endParaRPr/>
          </a:p>
        </p:txBody>
      </p:sp>
      <p:pic>
        <p:nvPicPr>
          <p:cNvPr id="1416" name="Google Shape;1416;p61"/>
          <p:cNvPicPr preferRelativeResize="0"/>
          <p:nvPr/>
        </p:nvPicPr>
        <p:blipFill rotWithShape="1">
          <a:blip r:embed="rId3">
            <a:alphaModFix/>
          </a:blip>
          <a:srcRect b="10515" l="13905" r="41367" t="73549"/>
          <a:stretch/>
        </p:blipFill>
        <p:spPr>
          <a:xfrm>
            <a:off x="1119075" y="3019850"/>
            <a:ext cx="6905851" cy="13832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0" name="Shape 1420"/>
        <p:cNvGrpSpPr/>
        <p:nvPr/>
      </p:nvGrpSpPr>
      <p:grpSpPr>
        <a:xfrm>
          <a:off x="0" y="0"/>
          <a:ext cx="0" cy="0"/>
          <a:chOff x="0" y="0"/>
          <a:chExt cx="0" cy="0"/>
        </a:xfrm>
      </p:grpSpPr>
      <p:sp>
        <p:nvSpPr>
          <p:cNvPr id="1421" name="Google Shape;1421;p6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Demonstrasi Penggunaan Program (3)</a:t>
            </a:r>
            <a:endParaRPr/>
          </a:p>
        </p:txBody>
      </p:sp>
      <p:sp>
        <p:nvSpPr>
          <p:cNvPr id="1422" name="Google Shape;1422;p62"/>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chemeClr val="accent2"/>
              </a:solidFill>
            </a:endParaRPr>
          </a:p>
          <a:p>
            <a:pPr indent="0" lvl="0" marL="457200" rtl="0" algn="l">
              <a:lnSpc>
                <a:spcPct val="100000"/>
              </a:lnSpc>
              <a:spcBef>
                <a:spcPts val="0"/>
              </a:spcBef>
              <a:spcAft>
                <a:spcPts val="0"/>
              </a:spcAft>
              <a:buNone/>
            </a:pPr>
            <a:r>
              <a:rPr lang="en">
                <a:solidFill>
                  <a:schemeClr val="accent2"/>
                </a:solidFill>
              </a:rPr>
              <a:t>Plan = A</a:t>
            </a:r>
            <a:endParaRPr>
              <a:solidFill>
                <a:schemeClr val="accent2"/>
              </a:solidFill>
            </a:endParaRPr>
          </a:p>
          <a:p>
            <a:pPr indent="0" lvl="0" marL="457200" rtl="0" algn="l">
              <a:lnSpc>
                <a:spcPct val="100000"/>
              </a:lnSpc>
              <a:spcBef>
                <a:spcPts val="0"/>
              </a:spcBef>
              <a:spcAft>
                <a:spcPts val="0"/>
              </a:spcAft>
              <a:buNone/>
            </a:pPr>
            <a:r>
              <a:rPr lang="en">
                <a:solidFill>
                  <a:schemeClr val="accent2"/>
                </a:solidFill>
              </a:rPr>
              <a:t>Target saldo = Rp 2.000.000</a:t>
            </a:r>
            <a:endParaRPr>
              <a:solidFill>
                <a:schemeClr val="accent2"/>
              </a:solidFill>
            </a:endParaRPr>
          </a:p>
          <a:p>
            <a:pPr indent="0" lvl="0" marL="457200" rtl="0" algn="l">
              <a:lnSpc>
                <a:spcPct val="100000"/>
              </a:lnSpc>
              <a:spcBef>
                <a:spcPts val="0"/>
              </a:spcBef>
              <a:spcAft>
                <a:spcPts val="0"/>
              </a:spcAft>
              <a:buNone/>
            </a:pPr>
            <a:r>
              <a:rPr lang="en">
                <a:solidFill>
                  <a:schemeClr val="accent2"/>
                </a:solidFill>
              </a:rPr>
              <a:t>Jangka waktu menabung = 2 tahun</a:t>
            </a:r>
            <a:endParaRPr>
              <a:solidFill>
                <a:schemeClr val="accent2"/>
              </a:solidFill>
            </a:endParaRPr>
          </a:p>
          <a:p>
            <a:pPr indent="0" lvl="0" marL="457200" rtl="0" algn="l">
              <a:lnSpc>
                <a:spcPct val="100000"/>
              </a:lnSpc>
              <a:spcBef>
                <a:spcPts val="0"/>
              </a:spcBef>
              <a:spcAft>
                <a:spcPts val="0"/>
              </a:spcAft>
              <a:buNone/>
            </a:pPr>
            <a:r>
              <a:rPr lang="en">
                <a:solidFill>
                  <a:schemeClr val="accent2"/>
                </a:solidFill>
              </a:rPr>
              <a:t>Menambah DP atau tidak = tidak</a:t>
            </a:r>
            <a:endParaRPr>
              <a:solidFill>
                <a:schemeClr val="accent2"/>
              </a:solidFill>
            </a:endParaRPr>
          </a:p>
          <a:p>
            <a:pPr indent="0" lvl="0" marL="457200" rtl="0" algn="l">
              <a:lnSpc>
                <a:spcPct val="100000"/>
              </a:lnSpc>
              <a:spcBef>
                <a:spcPts val="0"/>
              </a:spcBef>
              <a:spcAft>
                <a:spcPts val="0"/>
              </a:spcAft>
              <a:buNone/>
            </a:pPr>
            <a:r>
              <a:t/>
            </a:r>
            <a:endParaRPr>
              <a:solidFill>
                <a:schemeClr val="accent2"/>
              </a:solidFill>
            </a:endParaRPr>
          </a:p>
          <a:p>
            <a:pPr indent="0" lvl="0" marL="0" rtl="0" algn="l">
              <a:lnSpc>
                <a:spcPct val="100000"/>
              </a:lnSpc>
              <a:spcBef>
                <a:spcPts val="0"/>
              </a:spcBef>
              <a:spcAft>
                <a:spcPts val="1600"/>
              </a:spcAft>
              <a:buNone/>
            </a:pPr>
            <a:r>
              <a:t/>
            </a:r>
            <a:endParaRPr>
              <a:solidFill>
                <a:schemeClr val="accent2"/>
              </a:solidFill>
            </a:endParaRPr>
          </a:p>
        </p:txBody>
      </p:sp>
      <p:sp>
        <p:nvSpPr>
          <p:cNvPr id="1423" name="Google Shape;1423;p62"/>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4" name="Google Shape;1424;p62"/>
          <p:cNvPicPr preferRelativeResize="0"/>
          <p:nvPr/>
        </p:nvPicPr>
        <p:blipFill>
          <a:blip r:embed="rId3">
            <a:alphaModFix/>
          </a:blip>
          <a:stretch>
            <a:fillRect/>
          </a:stretch>
        </p:blipFill>
        <p:spPr>
          <a:xfrm>
            <a:off x="819850" y="2856163"/>
            <a:ext cx="6972300" cy="100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8" name="Shape 1428"/>
        <p:cNvGrpSpPr/>
        <p:nvPr/>
      </p:nvGrpSpPr>
      <p:grpSpPr>
        <a:xfrm>
          <a:off x="0" y="0"/>
          <a:ext cx="0" cy="0"/>
          <a:chOff x="0" y="0"/>
          <a:chExt cx="0" cy="0"/>
        </a:xfrm>
      </p:grpSpPr>
      <p:sp>
        <p:nvSpPr>
          <p:cNvPr id="1429" name="Google Shape;1429;p63"/>
          <p:cNvSpPr txBox="1"/>
          <p:nvPr>
            <p:ph type="title"/>
          </p:nvPr>
        </p:nvSpPr>
        <p:spPr>
          <a:xfrm>
            <a:off x="992100" y="214875"/>
            <a:ext cx="71598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Demonstrasi Penggunaan Program (4)</a:t>
            </a:r>
            <a:endParaRPr sz="3000"/>
          </a:p>
        </p:txBody>
      </p:sp>
      <p:sp>
        <p:nvSpPr>
          <p:cNvPr id="1430" name="Google Shape;1430;p63"/>
          <p:cNvSpPr txBox="1"/>
          <p:nvPr>
            <p:ph idx="1" type="subTitle"/>
          </p:nvPr>
        </p:nvSpPr>
        <p:spPr>
          <a:xfrm>
            <a:off x="2232475" y="1191975"/>
            <a:ext cx="5335500" cy="123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t>Plan = B</a:t>
            </a:r>
            <a:endParaRPr sz="1600"/>
          </a:p>
          <a:p>
            <a:pPr indent="0" lvl="0" marL="457200" rtl="0" algn="l">
              <a:spcBef>
                <a:spcPts val="0"/>
              </a:spcBef>
              <a:spcAft>
                <a:spcPts val="0"/>
              </a:spcAft>
              <a:buNone/>
            </a:pPr>
            <a:r>
              <a:rPr lang="en" sz="1600"/>
              <a:t>Saldo yang ditabung perbulan : Rp 2.000.000</a:t>
            </a:r>
            <a:endParaRPr sz="1600"/>
          </a:p>
          <a:p>
            <a:pPr indent="0" lvl="0" marL="457200" rtl="0" algn="l">
              <a:spcBef>
                <a:spcPts val="0"/>
              </a:spcBef>
              <a:spcAft>
                <a:spcPts val="0"/>
              </a:spcAft>
              <a:buNone/>
            </a:pPr>
            <a:r>
              <a:rPr lang="en" sz="1600"/>
              <a:t>Jangka waktu menabung : 1.5 tahun</a:t>
            </a:r>
            <a:endParaRPr sz="1600"/>
          </a:p>
          <a:p>
            <a:pPr indent="0" lvl="0" marL="457200" rtl="0" algn="l">
              <a:spcBef>
                <a:spcPts val="0"/>
              </a:spcBef>
              <a:spcAft>
                <a:spcPts val="0"/>
              </a:spcAft>
              <a:buNone/>
            </a:pPr>
            <a:r>
              <a:t/>
            </a:r>
            <a:endParaRPr sz="1600"/>
          </a:p>
          <a:p>
            <a:pPr indent="0" lvl="0" marL="0" rtl="0" algn="ctr">
              <a:spcBef>
                <a:spcPts val="0"/>
              </a:spcBef>
              <a:spcAft>
                <a:spcPts val="1200"/>
              </a:spcAft>
              <a:buClr>
                <a:schemeClr val="dk1"/>
              </a:buClr>
              <a:buSzPts val="1100"/>
              <a:buFont typeface="Arial"/>
              <a:buNone/>
            </a:pPr>
            <a:r>
              <a:t/>
            </a:r>
            <a:endParaRPr/>
          </a:p>
        </p:txBody>
      </p:sp>
      <p:pic>
        <p:nvPicPr>
          <p:cNvPr id="1431" name="Google Shape;1431;p63"/>
          <p:cNvPicPr preferRelativeResize="0"/>
          <p:nvPr/>
        </p:nvPicPr>
        <p:blipFill>
          <a:blip r:embed="rId3">
            <a:alphaModFix/>
          </a:blip>
          <a:stretch>
            <a:fillRect/>
          </a:stretch>
        </p:blipFill>
        <p:spPr>
          <a:xfrm>
            <a:off x="635450" y="2763075"/>
            <a:ext cx="8220075" cy="81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5" name="Shape 1435"/>
        <p:cNvGrpSpPr/>
        <p:nvPr/>
      </p:nvGrpSpPr>
      <p:grpSpPr>
        <a:xfrm>
          <a:off x="0" y="0"/>
          <a:ext cx="0" cy="0"/>
          <a:chOff x="0" y="0"/>
          <a:chExt cx="0" cy="0"/>
        </a:xfrm>
      </p:grpSpPr>
      <p:sp>
        <p:nvSpPr>
          <p:cNvPr id="1436" name="Google Shape;1436;p64"/>
          <p:cNvSpPr txBox="1"/>
          <p:nvPr>
            <p:ph type="title"/>
          </p:nvPr>
        </p:nvSpPr>
        <p:spPr>
          <a:xfrm>
            <a:off x="992100" y="214875"/>
            <a:ext cx="71598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Demonstrasi Penggunaan Program (5)</a:t>
            </a:r>
            <a:endParaRPr sz="3000"/>
          </a:p>
        </p:txBody>
      </p:sp>
      <p:sp>
        <p:nvSpPr>
          <p:cNvPr id="1437" name="Google Shape;1437;p64"/>
          <p:cNvSpPr txBox="1"/>
          <p:nvPr>
            <p:ph idx="1" type="subTitle"/>
          </p:nvPr>
        </p:nvSpPr>
        <p:spPr>
          <a:xfrm>
            <a:off x="2232475" y="1191975"/>
            <a:ext cx="5335500" cy="123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t>Plan = B</a:t>
            </a:r>
            <a:endParaRPr sz="1600"/>
          </a:p>
          <a:p>
            <a:pPr indent="0" lvl="0" marL="457200" rtl="0" algn="l">
              <a:spcBef>
                <a:spcPts val="0"/>
              </a:spcBef>
              <a:spcAft>
                <a:spcPts val="0"/>
              </a:spcAft>
              <a:buNone/>
            </a:pPr>
            <a:r>
              <a:rPr lang="en" sz="1600"/>
              <a:t>Saldo yang ditabung perbulan : Rp 2.000.000</a:t>
            </a:r>
            <a:endParaRPr sz="1600"/>
          </a:p>
          <a:p>
            <a:pPr indent="0" lvl="0" marL="457200" rtl="0" algn="l">
              <a:spcBef>
                <a:spcPts val="0"/>
              </a:spcBef>
              <a:spcAft>
                <a:spcPts val="0"/>
              </a:spcAft>
              <a:buNone/>
            </a:pPr>
            <a:r>
              <a:rPr lang="en" sz="1600"/>
              <a:t>Jangka waktu menabung : 2.7 tahun</a:t>
            </a:r>
            <a:endParaRPr sz="1600"/>
          </a:p>
          <a:p>
            <a:pPr indent="0" lvl="0" marL="457200" rtl="0" algn="l">
              <a:spcBef>
                <a:spcPts val="0"/>
              </a:spcBef>
              <a:spcAft>
                <a:spcPts val="0"/>
              </a:spcAft>
              <a:buNone/>
            </a:pPr>
            <a:r>
              <a:t/>
            </a:r>
            <a:endParaRPr sz="1600"/>
          </a:p>
          <a:p>
            <a:pPr indent="0" lvl="0" marL="0" rtl="0" algn="ctr">
              <a:spcBef>
                <a:spcPts val="0"/>
              </a:spcBef>
              <a:spcAft>
                <a:spcPts val="1200"/>
              </a:spcAft>
              <a:buClr>
                <a:schemeClr val="dk1"/>
              </a:buClr>
              <a:buSzPts val="1100"/>
              <a:buFont typeface="Arial"/>
              <a:buNone/>
            </a:pPr>
            <a:r>
              <a:t/>
            </a:r>
            <a:endParaRPr/>
          </a:p>
        </p:txBody>
      </p:sp>
      <p:pic>
        <p:nvPicPr>
          <p:cNvPr id="1438" name="Google Shape;1438;p64"/>
          <p:cNvPicPr preferRelativeResize="0"/>
          <p:nvPr/>
        </p:nvPicPr>
        <p:blipFill>
          <a:blip r:embed="rId3">
            <a:alphaModFix/>
          </a:blip>
          <a:stretch>
            <a:fillRect/>
          </a:stretch>
        </p:blipFill>
        <p:spPr>
          <a:xfrm>
            <a:off x="884625" y="2625375"/>
            <a:ext cx="7577122" cy="1235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65"/>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457200" rtl="0" algn="ctr">
              <a:spcBef>
                <a:spcPts val="0"/>
              </a:spcBef>
              <a:spcAft>
                <a:spcPts val="0"/>
              </a:spcAft>
              <a:buNone/>
            </a:pPr>
            <a:r>
              <a:rPr lang="en" sz="2000"/>
              <a:t>- </a:t>
            </a:r>
            <a:r>
              <a:rPr lang="en" sz="2000"/>
              <a:t>Komputasi Matematika D </a:t>
            </a:r>
            <a:r>
              <a:rPr lang="en" sz="2000"/>
              <a:t>-</a:t>
            </a:r>
            <a:endParaRPr sz="2000"/>
          </a:p>
          <a:p>
            <a:pPr indent="0" lvl="0" marL="457200" rtl="0" algn="ctr">
              <a:spcBef>
                <a:spcPts val="0"/>
              </a:spcBef>
              <a:spcAft>
                <a:spcPts val="0"/>
              </a:spcAft>
              <a:buNone/>
            </a:pPr>
            <a:r>
              <a:rPr lang="en" sz="2000"/>
              <a:t>- Kelompok B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3"/>
          <p:cNvSpPr txBox="1"/>
          <p:nvPr>
            <p:ph idx="1" type="body"/>
          </p:nvPr>
        </p:nvSpPr>
        <p:spPr>
          <a:xfrm>
            <a:off x="713250" y="1076275"/>
            <a:ext cx="7717500" cy="18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Membuat program pada Matlab yang akan diimplementasikan ke dalam sistem eBanking para nasabah. Kemudian, para nasabah dapat memilih 2 plan, yaitu :</a:t>
            </a:r>
            <a:endParaRPr sz="1600"/>
          </a:p>
          <a:p>
            <a:pPr indent="-330200" lvl="0" marL="457200" rtl="0" algn="l">
              <a:spcBef>
                <a:spcPts val="0"/>
              </a:spcBef>
              <a:spcAft>
                <a:spcPts val="0"/>
              </a:spcAft>
              <a:buSzPts val="1600"/>
              <a:buAutoNum type="alphaUcPeriod"/>
            </a:pPr>
            <a:r>
              <a:rPr b="1" lang="en" sz="1600"/>
              <a:t>Plan A : Memilih target dana saldo yang ingin dicapai dalam suatu jangka waktu.</a:t>
            </a:r>
            <a:endParaRPr b="1" sz="1600"/>
          </a:p>
          <a:p>
            <a:pPr indent="0" lvl="0" marL="457200" rtl="0" algn="l">
              <a:spcBef>
                <a:spcPts val="0"/>
              </a:spcBef>
              <a:spcAft>
                <a:spcPts val="0"/>
              </a:spcAft>
              <a:buNone/>
            </a:pPr>
            <a:r>
              <a:rPr lang="en" sz="1600"/>
              <a:t>Contoh : Nasabah ingin mendapatkan 15 juta rupiah dalam 1 tahun. Jadi, program ini akan menghitung besarnya angsuran per bulan yang harus ditabung oleh nasabah selama 1 tahun.</a:t>
            </a:r>
            <a:endParaRPr sz="1600"/>
          </a:p>
          <a:p>
            <a:pPr indent="-330200" lvl="0" marL="457200" rtl="0" algn="l">
              <a:spcBef>
                <a:spcPts val="0"/>
              </a:spcBef>
              <a:spcAft>
                <a:spcPts val="0"/>
              </a:spcAft>
              <a:buSzPts val="1600"/>
              <a:buAutoNum type="alphaUcPeriod"/>
            </a:pPr>
            <a:r>
              <a:rPr b="1" lang="en" sz="1600"/>
              <a:t>Plan B : Memilih besar tabungan per bulan dalam suatu jangka waktu.</a:t>
            </a:r>
            <a:endParaRPr b="1" sz="1600"/>
          </a:p>
          <a:p>
            <a:pPr indent="0" lvl="0" marL="457200" rtl="0" algn="l">
              <a:spcBef>
                <a:spcPts val="0"/>
              </a:spcBef>
              <a:spcAft>
                <a:spcPts val="0"/>
              </a:spcAft>
              <a:buNone/>
            </a:pPr>
            <a:r>
              <a:rPr lang="en" sz="1600"/>
              <a:t>Contoh : Nasabah ingin menabung 500 ribu rupiah selama 2 tahun. Jadi, program in akan menghitung saldo dana yang akan terkumpul di akhir 2 tahun tersebut.</a:t>
            </a:r>
            <a:endParaRPr sz="1600"/>
          </a:p>
        </p:txBody>
      </p:sp>
      <p:sp>
        <p:nvSpPr>
          <p:cNvPr id="1323" name="Google Shape;1323;p53"/>
          <p:cNvSpPr txBox="1"/>
          <p:nvPr>
            <p:ph type="title"/>
          </p:nvPr>
        </p:nvSpPr>
        <p:spPr>
          <a:xfrm>
            <a:off x="713250" y="3706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eBanking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7" name="Shape 1327"/>
        <p:cNvGrpSpPr/>
        <p:nvPr/>
      </p:nvGrpSpPr>
      <p:grpSpPr>
        <a:xfrm>
          <a:off x="0" y="0"/>
          <a:ext cx="0" cy="0"/>
          <a:chOff x="0" y="0"/>
          <a:chExt cx="0" cy="0"/>
        </a:xfrm>
      </p:grpSpPr>
      <p:sp>
        <p:nvSpPr>
          <p:cNvPr id="1328" name="Google Shape;1328;p54"/>
          <p:cNvSpPr/>
          <p:nvPr/>
        </p:nvSpPr>
        <p:spPr>
          <a:xfrm>
            <a:off x="1270675" y="631150"/>
            <a:ext cx="3738300" cy="4183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329" name="Google Shape;1329;p54"/>
          <p:cNvGrpSpPr/>
          <p:nvPr/>
        </p:nvGrpSpPr>
        <p:grpSpPr>
          <a:xfrm>
            <a:off x="-1450670" y="-80437"/>
            <a:ext cx="2277317" cy="5304377"/>
            <a:chOff x="224725" y="566950"/>
            <a:chExt cx="1850875" cy="4311100"/>
          </a:xfrm>
        </p:grpSpPr>
        <p:sp>
          <p:nvSpPr>
            <p:cNvPr id="1330" name="Google Shape;1330;p5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354" name="Google Shape;1354;p54"/>
          <p:cNvGraphicFramePr/>
          <p:nvPr/>
        </p:nvGraphicFramePr>
        <p:xfrm>
          <a:off x="1270688" y="631163"/>
          <a:ext cx="3000000" cy="3000000"/>
        </p:xfrm>
        <a:graphic>
          <a:graphicData uri="http://schemas.openxmlformats.org/drawingml/2006/table">
            <a:tbl>
              <a:tblPr>
                <a:noFill/>
                <a:tableStyleId>{55E96D88-64B3-402B-BBA6-0D7531DC30F3}</a:tableStyleId>
              </a:tblPr>
              <a:tblGrid>
                <a:gridCol w="1958775"/>
                <a:gridCol w="1779450"/>
              </a:tblGrid>
              <a:tr h="359550">
                <a:tc>
                  <a:txBody>
                    <a:bodyPr/>
                    <a:lstStyle/>
                    <a:p>
                      <a:pPr indent="0" lvl="0" marL="0" rtl="0" algn="ctr">
                        <a:spcBef>
                          <a:spcPts val="0"/>
                        </a:spcBef>
                        <a:spcAft>
                          <a:spcPts val="0"/>
                        </a:spcAft>
                        <a:buNone/>
                      </a:pPr>
                      <a:r>
                        <a:rPr b="1" lang="en" sz="1200">
                          <a:latin typeface="Manjari"/>
                          <a:ea typeface="Manjari"/>
                          <a:cs typeface="Manjari"/>
                          <a:sym typeface="Manjari"/>
                        </a:rPr>
                        <a:t>Periode Jangka Waktu</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Tingkat Suku Bunga </a:t>
                      </a:r>
                      <a:r>
                        <a:rPr b="1" lang="en" sz="1200">
                          <a:latin typeface="Manjari"/>
                          <a:ea typeface="Manjari"/>
                          <a:cs typeface="Manjari"/>
                          <a:sym typeface="Manjari"/>
                        </a:rPr>
                        <a:t>per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0,5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2,75%</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1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3%</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1,5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3%</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2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3,25%</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2,5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3,25%</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3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3,50%</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3,5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3,50%</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4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3,75%</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4,5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3,75%</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59550">
                <a:tc>
                  <a:txBody>
                    <a:bodyPr/>
                    <a:lstStyle/>
                    <a:p>
                      <a:pPr indent="0" lvl="0" marL="0" rtl="0" algn="ctr">
                        <a:spcBef>
                          <a:spcPts val="0"/>
                        </a:spcBef>
                        <a:spcAft>
                          <a:spcPts val="0"/>
                        </a:spcAft>
                        <a:buNone/>
                      </a:pPr>
                      <a:r>
                        <a:rPr b="1" lang="en" sz="1200">
                          <a:latin typeface="Manjari"/>
                          <a:ea typeface="Manjari"/>
                          <a:cs typeface="Manjari"/>
                          <a:sym typeface="Manjari"/>
                        </a:rPr>
                        <a:t>5 tahun</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Manjari"/>
                          <a:ea typeface="Manjari"/>
                          <a:cs typeface="Manjari"/>
                          <a:sym typeface="Manjari"/>
                        </a:rPr>
                        <a:t>4%</a:t>
                      </a:r>
                      <a:endParaRPr b="1" sz="1200">
                        <a:latin typeface="Manjari"/>
                        <a:ea typeface="Manjari"/>
                        <a:cs typeface="Manjari"/>
                        <a:sym typeface="Manjari"/>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
        <p:nvSpPr>
          <p:cNvPr id="1355" name="Google Shape;1355;p54"/>
          <p:cNvSpPr/>
          <p:nvPr/>
        </p:nvSpPr>
        <p:spPr>
          <a:xfrm>
            <a:off x="8111075" y="42919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4"/>
          <p:cNvSpPr txBox="1"/>
          <p:nvPr/>
        </p:nvSpPr>
        <p:spPr>
          <a:xfrm>
            <a:off x="1179425" y="230975"/>
            <a:ext cx="35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Dengan tingkat suku bunga tahunan :</a:t>
            </a:r>
            <a:endParaRPr>
              <a:latin typeface="Manjari"/>
              <a:ea typeface="Manjari"/>
              <a:cs typeface="Manjari"/>
              <a:sym typeface="Manjari"/>
            </a:endParaRPr>
          </a:p>
        </p:txBody>
      </p:sp>
      <p:sp>
        <p:nvSpPr>
          <p:cNvPr id="1357" name="Google Shape;1357;p54"/>
          <p:cNvSpPr txBox="1"/>
          <p:nvPr/>
        </p:nvSpPr>
        <p:spPr>
          <a:xfrm>
            <a:off x="5224075" y="765475"/>
            <a:ext cx="3651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Khusus untuk plan A, nasabah diberikan pilihan apakah mau menambah </a:t>
            </a:r>
            <a:r>
              <a:rPr i="1" lang="en">
                <a:latin typeface="Manjari"/>
                <a:ea typeface="Manjari"/>
                <a:cs typeface="Manjari"/>
                <a:sym typeface="Manjari"/>
              </a:rPr>
              <a:t>Down Payment</a:t>
            </a:r>
            <a:r>
              <a:rPr lang="en">
                <a:latin typeface="Manjari"/>
                <a:ea typeface="Manjari"/>
                <a:cs typeface="Manjari"/>
                <a:sym typeface="Manjari"/>
              </a:rPr>
              <a:t> atau tidak.</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Jika </a:t>
            </a:r>
            <a:r>
              <a:rPr i="1" lang="en">
                <a:latin typeface="Manjari"/>
                <a:ea typeface="Manjari"/>
                <a:cs typeface="Manjari"/>
                <a:sym typeface="Manjari"/>
              </a:rPr>
              <a:t>Down Payment</a:t>
            </a:r>
            <a:r>
              <a:rPr lang="en">
                <a:latin typeface="Manjari"/>
                <a:ea typeface="Manjari"/>
                <a:cs typeface="Manjari"/>
                <a:sym typeface="Manjari"/>
              </a:rPr>
              <a:t> yang dibayarkan sebanyak minimal 10% dari target dana saldo, maka tingkat suku bunga ditingkatkan 0,5% dari suku bunga awal. </a:t>
            </a:r>
            <a:endParaRPr>
              <a:latin typeface="Manjari"/>
              <a:ea typeface="Manjari"/>
              <a:cs typeface="Manjari"/>
              <a:sym typeface="Manjari"/>
            </a:endParaRPr>
          </a:p>
          <a:p>
            <a:pPr indent="-317500" lvl="0" marL="457200" rtl="0" algn="l">
              <a:spcBef>
                <a:spcPts val="0"/>
              </a:spcBef>
              <a:spcAft>
                <a:spcPts val="0"/>
              </a:spcAft>
              <a:buSzPts val="1400"/>
              <a:buFont typeface="Manjari"/>
              <a:buChar char="-"/>
            </a:pPr>
            <a:r>
              <a:rPr lang="en">
                <a:latin typeface="Manjari"/>
                <a:ea typeface="Manjari"/>
                <a:cs typeface="Manjari"/>
                <a:sym typeface="Manjari"/>
              </a:rPr>
              <a:t>Jika </a:t>
            </a:r>
            <a:r>
              <a:rPr i="1" lang="en">
                <a:latin typeface="Manjari"/>
                <a:ea typeface="Manjari"/>
                <a:cs typeface="Manjari"/>
                <a:sym typeface="Manjari"/>
              </a:rPr>
              <a:t>Down</a:t>
            </a:r>
            <a:r>
              <a:rPr lang="en">
                <a:latin typeface="Manjari"/>
                <a:ea typeface="Manjari"/>
                <a:cs typeface="Manjari"/>
                <a:sym typeface="Manjari"/>
              </a:rPr>
              <a:t> </a:t>
            </a:r>
            <a:r>
              <a:rPr i="1" lang="en">
                <a:latin typeface="Manjari"/>
                <a:ea typeface="Manjari"/>
                <a:cs typeface="Manjari"/>
                <a:sym typeface="Manjari"/>
              </a:rPr>
              <a:t>Payment</a:t>
            </a:r>
            <a:r>
              <a:rPr lang="en">
                <a:latin typeface="Manjari"/>
                <a:ea typeface="Manjari"/>
                <a:cs typeface="Manjari"/>
                <a:sym typeface="Manjari"/>
              </a:rPr>
              <a:t> yang dibayarkan kurang dari 10% dari target dana saldo, maka sistem DP tidak dapat dijalankan.</a:t>
            </a:r>
            <a:endParaRPr>
              <a:latin typeface="Manjari"/>
              <a:ea typeface="Manjari"/>
              <a:cs typeface="Manjari"/>
              <a:sym typeface="Manja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5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Membaca Data Excel</a:t>
            </a:r>
            <a:endParaRPr/>
          </a:p>
        </p:txBody>
      </p:sp>
      <p:sp>
        <p:nvSpPr>
          <p:cNvPr id="1363" name="Google Shape;1363;p55"/>
          <p:cNvSpPr txBox="1"/>
          <p:nvPr/>
        </p:nvSpPr>
        <p:spPr>
          <a:xfrm>
            <a:off x="875150" y="1200675"/>
            <a:ext cx="2537700" cy="21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364" name="Google Shape;1364;p55"/>
          <p:cNvSpPr txBox="1"/>
          <p:nvPr/>
        </p:nvSpPr>
        <p:spPr>
          <a:xfrm>
            <a:off x="328925" y="916200"/>
            <a:ext cx="3664200" cy="20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pic>
        <p:nvPicPr>
          <p:cNvPr id="1365" name="Google Shape;1365;p55"/>
          <p:cNvPicPr preferRelativeResize="0"/>
          <p:nvPr/>
        </p:nvPicPr>
        <p:blipFill rotWithShape="1">
          <a:blip r:embed="rId3">
            <a:alphaModFix/>
          </a:blip>
          <a:srcRect b="66172" l="0" r="0" t="0"/>
          <a:stretch/>
        </p:blipFill>
        <p:spPr>
          <a:xfrm>
            <a:off x="668675" y="1865550"/>
            <a:ext cx="7806650" cy="12686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5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Excel</a:t>
            </a:r>
            <a:endParaRPr/>
          </a:p>
        </p:txBody>
      </p:sp>
      <p:sp>
        <p:nvSpPr>
          <p:cNvPr id="1371" name="Google Shape;1371;p56"/>
          <p:cNvSpPr txBox="1"/>
          <p:nvPr/>
        </p:nvSpPr>
        <p:spPr>
          <a:xfrm>
            <a:off x="3378625" y="1598975"/>
            <a:ext cx="3869100" cy="229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pic>
        <p:nvPicPr>
          <p:cNvPr id="1372" name="Google Shape;1372;p56"/>
          <p:cNvPicPr preferRelativeResize="0"/>
          <p:nvPr/>
        </p:nvPicPr>
        <p:blipFill>
          <a:blip r:embed="rId3">
            <a:alphaModFix/>
          </a:blip>
          <a:stretch>
            <a:fillRect/>
          </a:stretch>
        </p:blipFill>
        <p:spPr>
          <a:xfrm>
            <a:off x="1905000" y="1285875"/>
            <a:ext cx="5334000" cy="2571750"/>
          </a:xfrm>
          <a:prstGeom prst="rect">
            <a:avLst/>
          </a:prstGeom>
          <a:noFill/>
          <a:ln>
            <a:noFill/>
          </a:ln>
        </p:spPr>
      </p:pic>
      <p:sp>
        <p:nvSpPr>
          <p:cNvPr id="1373" name="Google Shape;1373;p56"/>
          <p:cNvSpPr/>
          <p:nvPr/>
        </p:nvSpPr>
        <p:spPr>
          <a:xfrm rot="-5400000">
            <a:off x="7221275" y="-442027"/>
            <a:ext cx="1526234" cy="2319208"/>
          </a:xfrm>
          <a:custGeom>
            <a:rect b="b" l="l" r="r" t="t"/>
            <a:pathLst>
              <a:path extrusionOk="0" h="105912" w="69699">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5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Input Plan A dengan DP</a:t>
            </a:r>
            <a:endParaRPr/>
          </a:p>
        </p:txBody>
      </p:sp>
      <p:sp>
        <p:nvSpPr>
          <p:cNvPr id="1379" name="Google Shape;1379;p57"/>
          <p:cNvSpPr txBox="1"/>
          <p:nvPr/>
        </p:nvSpPr>
        <p:spPr>
          <a:xfrm>
            <a:off x="1159625" y="1257575"/>
            <a:ext cx="6657000" cy="36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380" name="Google Shape;1380;p57"/>
          <p:cNvSpPr txBox="1"/>
          <p:nvPr/>
        </p:nvSpPr>
        <p:spPr>
          <a:xfrm>
            <a:off x="6621750" y="711375"/>
            <a:ext cx="2082600" cy="192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381" name="Google Shape;1381;p57"/>
          <p:cNvSpPr txBox="1"/>
          <p:nvPr/>
        </p:nvSpPr>
        <p:spPr>
          <a:xfrm>
            <a:off x="522375" y="-255875"/>
            <a:ext cx="6554400" cy="7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382" name="Google Shape;1382;p57"/>
          <p:cNvSpPr txBox="1"/>
          <p:nvPr/>
        </p:nvSpPr>
        <p:spPr>
          <a:xfrm>
            <a:off x="522375" y="793625"/>
            <a:ext cx="2776500" cy="291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383" name="Google Shape;1383;p57"/>
          <p:cNvSpPr/>
          <p:nvPr/>
        </p:nvSpPr>
        <p:spPr>
          <a:xfrm>
            <a:off x="79325" y="-12"/>
            <a:ext cx="1080300" cy="1268925"/>
          </a:xfrm>
          <a:custGeom>
            <a:rect b="b" l="l" r="r" t="t"/>
            <a:pathLst>
              <a:path extrusionOk="0" h="50757" w="43212">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7"/>
          <p:cNvSpPr txBox="1"/>
          <p:nvPr/>
        </p:nvSpPr>
        <p:spPr>
          <a:xfrm>
            <a:off x="1091350" y="1227325"/>
            <a:ext cx="5985300" cy="341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385" name="Google Shape;1385;p57"/>
          <p:cNvSpPr txBox="1"/>
          <p:nvPr/>
        </p:nvSpPr>
        <p:spPr>
          <a:xfrm>
            <a:off x="1580675" y="1773525"/>
            <a:ext cx="5337000" cy="248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386" name="Google Shape;1386;p57"/>
          <p:cNvSpPr txBox="1"/>
          <p:nvPr/>
        </p:nvSpPr>
        <p:spPr>
          <a:xfrm>
            <a:off x="1387225" y="1280375"/>
            <a:ext cx="5530500" cy="303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pic>
        <p:nvPicPr>
          <p:cNvPr id="1387" name="Google Shape;1387;p57"/>
          <p:cNvPicPr preferRelativeResize="0"/>
          <p:nvPr/>
        </p:nvPicPr>
        <p:blipFill>
          <a:blip r:embed="rId3">
            <a:alphaModFix/>
          </a:blip>
          <a:stretch>
            <a:fillRect/>
          </a:stretch>
        </p:blipFill>
        <p:spPr>
          <a:xfrm>
            <a:off x="378375" y="1294675"/>
            <a:ext cx="8387254" cy="327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58"/>
          <p:cNvSpPr txBox="1"/>
          <p:nvPr>
            <p:ph type="title"/>
          </p:nvPr>
        </p:nvSpPr>
        <p:spPr>
          <a:xfrm>
            <a:off x="-420300" y="99430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Input Plan A tanpa DP </a:t>
            </a:r>
            <a:endParaRPr sz="3000"/>
          </a:p>
        </p:txBody>
      </p:sp>
      <p:sp>
        <p:nvSpPr>
          <p:cNvPr id="1393" name="Google Shape;1393;p58"/>
          <p:cNvSpPr txBox="1"/>
          <p:nvPr/>
        </p:nvSpPr>
        <p:spPr>
          <a:xfrm>
            <a:off x="1876550" y="1314475"/>
            <a:ext cx="4460700" cy="326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pic>
        <p:nvPicPr>
          <p:cNvPr id="1394" name="Google Shape;1394;p58"/>
          <p:cNvPicPr preferRelativeResize="0"/>
          <p:nvPr/>
        </p:nvPicPr>
        <p:blipFill>
          <a:blip r:embed="rId3">
            <a:alphaModFix/>
          </a:blip>
          <a:stretch>
            <a:fillRect/>
          </a:stretch>
        </p:blipFill>
        <p:spPr>
          <a:xfrm>
            <a:off x="0" y="2012864"/>
            <a:ext cx="9144001" cy="13408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8" name="Shape 1398"/>
        <p:cNvGrpSpPr/>
        <p:nvPr/>
      </p:nvGrpSpPr>
      <p:grpSpPr>
        <a:xfrm>
          <a:off x="0" y="0"/>
          <a:ext cx="0" cy="0"/>
          <a:chOff x="0" y="0"/>
          <a:chExt cx="0" cy="0"/>
        </a:xfrm>
      </p:grpSpPr>
      <p:sp>
        <p:nvSpPr>
          <p:cNvPr id="1399" name="Google Shape;1399;p5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Input Plan B</a:t>
            </a:r>
            <a:endParaRPr/>
          </a:p>
        </p:txBody>
      </p:sp>
      <p:sp>
        <p:nvSpPr>
          <p:cNvPr id="1400" name="Google Shape;1400;p59"/>
          <p:cNvSpPr txBox="1"/>
          <p:nvPr/>
        </p:nvSpPr>
        <p:spPr>
          <a:xfrm>
            <a:off x="1148250" y="1189300"/>
            <a:ext cx="3982800" cy="372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pic>
        <p:nvPicPr>
          <p:cNvPr id="1401" name="Google Shape;1401;p59"/>
          <p:cNvPicPr preferRelativeResize="0"/>
          <p:nvPr/>
        </p:nvPicPr>
        <p:blipFill>
          <a:blip r:embed="rId3">
            <a:alphaModFix/>
          </a:blip>
          <a:stretch>
            <a:fillRect/>
          </a:stretch>
        </p:blipFill>
        <p:spPr>
          <a:xfrm>
            <a:off x="265425" y="1544750"/>
            <a:ext cx="8613151" cy="2149100"/>
          </a:xfrm>
          <a:prstGeom prst="rect">
            <a:avLst/>
          </a:prstGeom>
          <a:noFill/>
          <a:ln cap="flat" cmpd="sng" w="19050">
            <a:solidFill>
              <a:schemeClr val="dk2"/>
            </a:solidFill>
            <a:prstDash val="solid"/>
            <a:round/>
            <a:headEnd len="sm" w="sm" type="none"/>
            <a:tailEnd len="sm" w="sm" type="none"/>
          </a:ln>
        </p:spPr>
      </p:pic>
      <p:pic>
        <p:nvPicPr>
          <p:cNvPr id="1402" name="Google Shape;1402;p59"/>
          <p:cNvPicPr preferRelativeResize="0"/>
          <p:nvPr/>
        </p:nvPicPr>
        <p:blipFill>
          <a:blip r:embed="rId4">
            <a:alphaModFix/>
          </a:blip>
          <a:stretch>
            <a:fillRect/>
          </a:stretch>
        </p:blipFill>
        <p:spPr>
          <a:xfrm>
            <a:off x="0" y="1467389"/>
            <a:ext cx="9144001" cy="25557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6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Demonstrasi Penggunaan Program</a:t>
            </a:r>
            <a:endParaRPr/>
          </a:p>
        </p:txBody>
      </p:sp>
      <p:sp>
        <p:nvSpPr>
          <p:cNvPr id="1408" name="Google Shape;1408;p60"/>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Plan = A</a:t>
            </a:r>
            <a:endParaRPr/>
          </a:p>
          <a:p>
            <a:pPr indent="0" lvl="0" marL="457200" rtl="0" algn="l">
              <a:spcBef>
                <a:spcPts val="0"/>
              </a:spcBef>
              <a:spcAft>
                <a:spcPts val="0"/>
              </a:spcAft>
              <a:buNone/>
            </a:pPr>
            <a:r>
              <a:rPr lang="en"/>
              <a:t>Target saldo = Rp 15.000.000</a:t>
            </a:r>
            <a:endParaRPr/>
          </a:p>
          <a:p>
            <a:pPr indent="0" lvl="0" marL="457200" rtl="0" algn="l">
              <a:spcBef>
                <a:spcPts val="0"/>
              </a:spcBef>
              <a:spcAft>
                <a:spcPts val="0"/>
              </a:spcAft>
              <a:buNone/>
            </a:pPr>
            <a:r>
              <a:rPr lang="en"/>
              <a:t>Jangka waktu menabung = 1 tahun</a:t>
            </a:r>
            <a:endParaRPr/>
          </a:p>
          <a:p>
            <a:pPr indent="0" lvl="0" marL="457200" rtl="0" algn="l">
              <a:spcBef>
                <a:spcPts val="0"/>
              </a:spcBef>
              <a:spcAft>
                <a:spcPts val="0"/>
              </a:spcAft>
              <a:buNone/>
            </a:pPr>
            <a:r>
              <a:rPr lang="en"/>
              <a:t>Menambah DP atau tidak = Ya</a:t>
            </a:r>
            <a:endParaRPr/>
          </a:p>
          <a:p>
            <a:pPr indent="0" lvl="0" marL="457200" rtl="0" algn="l">
              <a:spcBef>
                <a:spcPts val="0"/>
              </a:spcBef>
              <a:spcAft>
                <a:spcPts val="0"/>
              </a:spcAft>
              <a:buNone/>
            </a:pPr>
            <a:r>
              <a:rPr lang="en"/>
              <a:t>Jumlah DP = Rp 1.500.000</a:t>
            </a:r>
            <a:endParaRPr/>
          </a:p>
          <a:p>
            <a:pPr indent="0" lvl="0" marL="457200" rtl="0" algn="l">
              <a:spcBef>
                <a:spcPts val="0"/>
              </a:spcBef>
              <a:spcAft>
                <a:spcPts val="1600"/>
              </a:spcAft>
              <a:buNone/>
            </a:pPr>
            <a:r>
              <a:t/>
            </a:r>
            <a:endParaRPr/>
          </a:p>
        </p:txBody>
      </p:sp>
      <p:pic>
        <p:nvPicPr>
          <p:cNvPr id="1409" name="Google Shape;1409;p60"/>
          <p:cNvPicPr preferRelativeResize="0"/>
          <p:nvPr/>
        </p:nvPicPr>
        <p:blipFill>
          <a:blip r:embed="rId3">
            <a:alphaModFix/>
          </a:blip>
          <a:stretch>
            <a:fillRect/>
          </a:stretch>
        </p:blipFill>
        <p:spPr>
          <a:xfrm>
            <a:off x="183725" y="2859288"/>
            <a:ext cx="8553450" cy="120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