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9" r:id="rId36"/>
    <p:sldId id="310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/>
    <p:restoredTop sz="78383"/>
  </p:normalViewPr>
  <p:slideViewPr>
    <p:cSldViewPr snapToGrid="0" snapToObjects="1">
      <p:cViewPr varScale="1">
        <p:scale>
          <a:sx n="76" d="100"/>
          <a:sy n="76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" name="Google Shape;2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" name="Google Shape;2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" name="Google Shape;3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0" name="Google Shape;36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" name="Google Shape;37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2" name="Google Shape;38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7" name="Google Shape;38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4" name="Google Shape;39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0" name="Google Shape;40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2" name="Google Shape;44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78" y="38637"/>
            <a:ext cx="12179121" cy="68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984" y="12520"/>
            <a:ext cx="12180016" cy="68793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hyperlink" Target="https://golang.org/dl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3389403" y="590250"/>
            <a:ext cx="60594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Permanent Marker"/>
              <a:buNone/>
            </a:pPr>
            <a:r>
              <a:rPr lang="en-US" sz="7600">
                <a:latin typeface="Permanent Marker"/>
                <a:ea typeface="Permanent Marker"/>
                <a:cs typeface="Permanent Marker"/>
                <a:sym typeface="Permanent Marker"/>
              </a:rPr>
              <a:t>FULLSTACK</a:t>
            </a:r>
            <a:endParaRPr lang="en-US" sz="76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040973" y="2358698"/>
            <a:ext cx="4756255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595959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Backend</a:t>
            </a:r>
            <a:r>
              <a:rPr lang="en-US" sz="3600" b="0" i="0" u="none" strike="noStrike" cap="none" dirty="0">
                <a:solidFill>
                  <a:srgbClr val="595959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r>
              <a:rPr lang="en-US" sz="3200" b="0" i="0" u="none" strike="noStrike" cap="none" dirty="0">
                <a:solidFill>
                  <a:srgbClr val="595959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Programming</a:t>
            </a:r>
            <a:endParaRPr sz="3600" dirty="0">
              <a:solidFill>
                <a:srgbClr val="595959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849923" y="1301262"/>
            <a:ext cx="10515600" cy="92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Let’s try !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65" name="Google Shape;265;p38"/>
          <p:cNvSpPr txBox="1">
            <a:spLocks noGrp="1"/>
          </p:cNvSpPr>
          <p:nvPr>
            <p:ph type="body" idx="1"/>
          </p:nvPr>
        </p:nvSpPr>
        <p:spPr>
          <a:xfrm>
            <a:off x="849923" y="2470395"/>
            <a:ext cx="10515600" cy="174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 this output with basic syntax: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Today is a great day. I’m learning programming</a:t>
            </a:r>
            <a:endParaRPr lang="en-US"/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04525" y="3767973"/>
            <a:ext cx="2781251" cy="278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5400"/>
              <a:buFont typeface="Permanent Marker"/>
              <a:buNone/>
            </a:pPr>
            <a:r>
              <a:rPr lang="en-US" sz="5400">
                <a:solidFill>
                  <a:srgbClr val="75707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Data Type</a:t>
            </a:r>
            <a:endParaRPr lang="en-US" sz="5400">
              <a:solidFill>
                <a:srgbClr val="75707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838200" y="832338"/>
            <a:ext cx="10515600" cy="85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Data type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Boolean types</a:t>
            </a:r>
            <a:endParaRPr lang="en-US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   </a:t>
            </a:r>
            <a:r>
              <a:rPr lang="en-US" sz="3200"/>
              <a:t>- </a:t>
            </a:r>
            <a:r>
              <a:rPr lang="en-US" sz="2400"/>
              <a:t>True or false</a:t>
            </a: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Numeric types</a:t>
            </a:r>
            <a:endParaRPr lang="en-US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   </a:t>
            </a:r>
            <a:r>
              <a:rPr lang="en-US" sz="2400"/>
              <a:t>- Integer , Float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String types</a:t>
            </a:r>
            <a:endParaRPr lang="en-US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Derived types</a:t>
            </a:r>
            <a:endParaRPr 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838200" y="808892"/>
            <a:ext cx="10515600" cy="88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Integer Types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283" name="Google Shape;283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838200" y="1690688"/>
            <a:ext cx="4261338" cy="4564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>
            <a:spLocks noGrp="1"/>
          </p:cNvSpPr>
          <p:nvPr>
            <p:ph type="title"/>
          </p:nvPr>
        </p:nvSpPr>
        <p:spPr>
          <a:xfrm>
            <a:off x="838200" y="867508"/>
            <a:ext cx="10515600" cy="8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Floating Types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289" name="Google Shape;289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838200" y="1690688"/>
            <a:ext cx="693494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5400"/>
              <a:buFont typeface="Permanent Marker"/>
              <a:buNone/>
            </a:pPr>
            <a:r>
              <a:rPr lang="en-US" sz="5400">
                <a:solidFill>
                  <a:srgbClr val="75707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Variables</a:t>
            </a:r>
            <a:endParaRPr lang="en-US" sz="5400">
              <a:solidFill>
                <a:srgbClr val="75707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>
            <a:spLocks noGrp="1"/>
          </p:cNvSpPr>
          <p:nvPr>
            <p:ph type="title"/>
          </p:nvPr>
        </p:nvSpPr>
        <p:spPr>
          <a:xfrm>
            <a:off x="838200" y="904126"/>
            <a:ext cx="10515600" cy="78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Variables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300" name="Google Shape;300;p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197100" y="2078885"/>
            <a:ext cx="7797800" cy="34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>
            <a:spLocks noGrp="1"/>
          </p:cNvSpPr>
          <p:nvPr>
            <p:ph type="title"/>
          </p:nvPr>
        </p:nvSpPr>
        <p:spPr>
          <a:xfrm>
            <a:off x="838200" y="955497"/>
            <a:ext cx="10515600" cy="73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Variables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06" name="Google Shape;306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Declare variables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Declare multiple variables</a:t>
            </a:r>
            <a:endParaRPr lang="en-US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Declare combine multiple variables</a:t>
            </a:r>
            <a:endParaRPr lang="en-US"/>
          </a:p>
        </p:txBody>
      </p:sp>
      <p:pic>
        <p:nvPicPr>
          <p:cNvPr id="307" name="Google Shape;307;p4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193302" y="1615040"/>
            <a:ext cx="3673296" cy="996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14542" y="2786924"/>
            <a:ext cx="3704119" cy="1507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22911" y="5189883"/>
            <a:ext cx="5167474" cy="1376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>
            <a:spLocks noGrp="1"/>
          </p:cNvSpPr>
          <p:nvPr>
            <p:ph type="title"/>
          </p:nvPr>
        </p:nvSpPr>
        <p:spPr>
          <a:xfrm>
            <a:off x="838200" y="841248"/>
            <a:ext cx="10515600" cy="84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Variables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315" name="Google Shape;315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838200" y="1690688"/>
            <a:ext cx="812292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5400"/>
              <a:buFont typeface="Permanent Marker"/>
              <a:buNone/>
            </a:pPr>
            <a:r>
              <a:rPr lang="en-US" sz="5400">
                <a:solidFill>
                  <a:srgbClr val="75707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Values</a:t>
            </a:r>
            <a:endParaRPr lang="en-US" sz="5400">
              <a:solidFill>
                <a:srgbClr val="75707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1547117" y="2676810"/>
            <a:ext cx="84496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5400"/>
              <a:buFont typeface="Permanent Marker"/>
              <a:buNone/>
            </a:pPr>
            <a:r>
              <a:rPr lang="en-US" sz="5400">
                <a:solidFill>
                  <a:srgbClr val="75707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Introduction to Go</a:t>
            </a:r>
            <a:endParaRPr lang="en-US" sz="5400">
              <a:solidFill>
                <a:srgbClr val="75707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>
            <a:spLocks noGrp="1"/>
          </p:cNvSpPr>
          <p:nvPr>
            <p:ph type="title"/>
          </p:nvPr>
        </p:nvSpPr>
        <p:spPr>
          <a:xfrm>
            <a:off x="838200" y="924674"/>
            <a:ext cx="10515600" cy="76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Values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326" name="Google Shape;326;p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965200" y="1943823"/>
            <a:ext cx="7634270" cy="236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>
            <a:spLocks noGrp="1"/>
          </p:cNvSpPr>
          <p:nvPr>
            <p:ph type="title"/>
          </p:nvPr>
        </p:nvSpPr>
        <p:spPr>
          <a:xfrm>
            <a:off x="838200" y="873303"/>
            <a:ext cx="10515600" cy="81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Values – Short Declaration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32" name="Google Shape;332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Short declaration syntax</a:t>
            </a:r>
            <a:r>
              <a:rPr lang="en-US" b="1"/>
              <a:t> := </a:t>
            </a:r>
            <a:r>
              <a:rPr lang="en-US"/>
              <a:t>operator</a:t>
            </a:r>
            <a:br>
              <a:rPr lang="en-US"/>
            </a:br>
            <a:r>
              <a:rPr lang="en-US"/>
              <a:t>For example:</a:t>
            </a:r>
            <a:br>
              <a:rPr lang="en-US"/>
            </a:br>
            <a:r>
              <a:rPr lang="en-US" b="1"/>
              <a:t>var number int = 9 </a:t>
            </a:r>
            <a:r>
              <a:rPr lang="en-US"/>
              <a:t>is </a:t>
            </a:r>
            <a:r>
              <a:rPr lang="en-US" b="1"/>
              <a:t>number := 9</a:t>
            </a:r>
            <a:endParaRPr lang="en-US" b="1"/>
          </a:p>
        </p:txBody>
      </p:sp>
      <p:pic>
        <p:nvPicPr>
          <p:cNvPr id="333" name="Google Shape;333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7073" y="3360364"/>
            <a:ext cx="6672565" cy="151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>
            <a:spLocks noGrp="1"/>
          </p:cNvSpPr>
          <p:nvPr>
            <p:ph type="title"/>
          </p:nvPr>
        </p:nvSpPr>
        <p:spPr>
          <a:xfrm>
            <a:off x="838200" y="768096"/>
            <a:ext cx="10515600" cy="92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Values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339" name="Google Shape;339;p5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838200" y="1690688"/>
            <a:ext cx="7976616" cy="332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>
            <a:spLocks noGrp="1"/>
          </p:cNvSpPr>
          <p:nvPr>
            <p:ph type="title"/>
          </p:nvPr>
        </p:nvSpPr>
        <p:spPr>
          <a:xfrm>
            <a:off x="838200" y="1266092"/>
            <a:ext cx="10515600" cy="90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Let’s try !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45" name="Google Shape;345;p51"/>
          <p:cNvSpPr txBox="1">
            <a:spLocks noGrp="1"/>
          </p:cNvSpPr>
          <p:nvPr>
            <p:ph type="body" idx="1"/>
          </p:nvPr>
        </p:nvSpPr>
        <p:spPr>
          <a:xfrm>
            <a:off x="838200" y="2411779"/>
            <a:ext cx="10515600" cy="171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Put the value of your name, and print it !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result : </a:t>
            </a:r>
            <a:r>
              <a:rPr lang="en-US" b="1"/>
              <a:t>“Your_name” </a:t>
            </a:r>
            <a:r>
              <a:rPr lang="en-US"/>
              <a:t>loves coding</a:t>
            </a:r>
            <a:endParaRPr lang="en-US"/>
          </a:p>
        </p:txBody>
      </p:sp>
      <p:pic>
        <p:nvPicPr>
          <p:cNvPr id="346" name="Google Shape;346;p5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04525" y="3767973"/>
            <a:ext cx="2781251" cy="278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5400"/>
              <a:buFont typeface="Permanent Marker"/>
              <a:buNone/>
            </a:pPr>
            <a:r>
              <a:rPr lang="en-US" sz="5400">
                <a:solidFill>
                  <a:srgbClr val="75707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Constants</a:t>
            </a:r>
            <a:endParaRPr lang="en-US" sz="5400">
              <a:solidFill>
                <a:srgbClr val="75707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>
            <a:spLocks noGrp="1"/>
          </p:cNvSpPr>
          <p:nvPr>
            <p:ph type="title"/>
          </p:nvPr>
        </p:nvSpPr>
        <p:spPr>
          <a:xfrm>
            <a:off x="838200" y="945222"/>
            <a:ext cx="10515600" cy="74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Constants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57" name="Google Shape;357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Unchanging values such as:</a:t>
            </a:r>
            <a:br>
              <a:rPr lang="en-US"/>
            </a:br>
            <a:r>
              <a:rPr lang="en-US"/>
              <a:t>- 7</a:t>
            </a:r>
            <a:br>
              <a:rPr lang="en-US"/>
            </a:br>
            <a:r>
              <a:rPr lang="en-US"/>
              <a:t>- 1.23</a:t>
            </a:r>
            <a:br>
              <a:rPr lang="en-US"/>
            </a:br>
            <a:r>
              <a:rPr lang="en-US"/>
              <a:t>- true</a:t>
            </a:r>
            <a:br>
              <a:rPr lang="en-US"/>
            </a:br>
            <a:r>
              <a:rPr lang="en-US"/>
              <a:t>- hi</a:t>
            </a:r>
            <a:br>
              <a:rPr lang="en-US"/>
            </a:br>
            <a:r>
              <a:rPr lang="en-US"/>
              <a:t>- etc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>
            <a:spLocks noGrp="1"/>
          </p:cNvSpPr>
          <p:nvPr>
            <p:ph type="title"/>
          </p:nvPr>
        </p:nvSpPr>
        <p:spPr>
          <a:xfrm>
            <a:off x="838200" y="719191"/>
            <a:ext cx="10515600" cy="97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Constants - Declaration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63" name="Google Shape;363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Single declaration</a:t>
            </a:r>
            <a:endParaRPr lang="en-US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Multiple declaration</a:t>
            </a:r>
            <a:endParaRPr lang="en-US"/>
          </a:p>
        </p:txBody>
      </p:sp>
      <p:pic>
        <p:nvPicPr>
          <p:cNvPr id="364" name="Google Shape;364;p5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96409" y="2379609"/>
            <a:ext cx="4708490" cy="84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96409" y="4001293"/>
            <a:ext cx="4712424" cy="128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>
            <a:spLocks noGrp="1"/>
          </p:cNvSpPr>
          <p:nvPr>
            <p:ph type="title"/>
          </p:nvPr>
        </p:nvSpPr>
        <p:spPr>
          <a:xfrm>
            <a:off x="838200" y="896112"/>
            <a:ext cx="10515600" cy="7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Constants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372" name="Google Shape;372;p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838200" y="1817401"/>
            <a:ext cx="8062968" cy="2882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>
            <a:spLocks noGrp="1"/>
          </p:cNvSpPr>
          <p:nvPr>
            <p:ph type="title"/>
          </p:nvPr>
        </p:nvSpPr>
        <p:spPr>
          <a:xfrm>
            <a:off x="838200" y="1125415"/>
            <a:ext cx="10515600" cy="85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Let’s try !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78" name="Google Shape;378;p56"/>
          <p:cNvSpPr txBox="1">
            <a:spLocks noGrp="1"/>
          </p:cNvSpPr>
          <p:nvPr>
            <p:ph type="body" idx="1"/>
          </p:nvPr>
        </p:nvSpPr>
        <p:spPr>
          <a:xfrm>
            <a:off x="838200" y="2344615"/>
            <a:ext cx="10515600" cy="3832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Give type of these values with using var and const :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4.567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50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Hi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true</a:t>
            </a:r>
            <a:endParaRPr lang="en-US"/>
          </a:p>
        </p:txBody>
      </p:sp>
      <p:pic>
        <p:nvPicPr>
          <p:cNvPr id="379" name="Google Shape;379;p5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081950" y="3163248"/>
            <a:ext cx="2781251" cy="278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5400"/>
              <a:buFont typeface="Permanent Marker"/>
              <a:buNone/>
            </a:pPr>
            <a:r>
              <a:rPr lang="en-US" sz="5400">
                <a:solidFill>
                  <a:srgbClr val="75707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If Statement</a:t>
            </a:r>
            <a:endParaRPr lang="en-US" sz="5400">
              <a:solidFill>
                <a:srgbClr val="75707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838200" y="777240"/>
            <a:ext cx="10515600" cy="91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What is Go ?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Programming language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Developed at Google in the year 2007 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Robert Griesemer, Rob Pike, and Ken Thompson.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>
            <a:spLocks noGrp="1"/>
          </p:cNvSpPr>
          <p:nvPr>
            <p:ph type="title"/>
          </p:nvPr>
        </p:nvSpPr>
        <p:spPr>
          <a:xfrm>
            <a:off x="838200" y="821933"/>
            <a:ext cx="10515600" cy="86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If Statement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390" name="Google Shape;390;p5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838200" y="2003469"/>
            <a:ext cx="3177283" cy="406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92546" y="3215383"/>
            <a:ext cx="6490863" cy="1017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9"/>
          <p:cNvSpPr txBox="1">
            <a:spLocks noGrp="1"/>
          </p:cNvSpPr>
          <p:nvPr>
            <p:ph type="title"/>
          </p:nvPr>
        </p:nvSpPr>
        <p:spPr>
          <a:xfrm>
            <a:off x="838200" y="850392"/>
            <a:ext cx="10515600" cy="84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If Statement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397" name="Google Shape;397;p5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38200" y="1848218"/>
            <a:ext cx="6773418" cy="399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>
            <a:spLocks noGrp="1"/>
          </p:cNvSpPr>
          <p:nvPr>
            <p:ph type="title"/>
          </p:nvPr>
        </p:nvSpPr>
        <p:spPr>
          <a:xfrm>
            <a:off x="838200" y="1230923"/>
            <a:ext cx="10515600" cy="8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Let’s try !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403" name="Google Shape;403;p60"/>
          <p:cNvSpPr txBox="1">
            <a:spLocks noGrp="1"/>
          </p:cNvSpPr>
          <p:nvPr>
            <p:ph type="body" idx="1"/>
          </p:nvPr>
        </p:nvSpPr>
        <p:spPr>
          <a:xfrm>
            <a:off x="838200" y="2353163"/>
            <a:ext cx="10515600" cy="1656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 the value it’s number 5, if a is equal to 5, and print it if it’s not equal to 5</a:t>
            </a:r>
            <a:endParaRPr lang="en-US"/>
          </a:p>
        </p:txBody>
      </p:sp>
      <p:pic>
        <p:nvPicPr>
          <p:cNvPr id="404" name="Google Shape;404;p6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04525" y="3767973"/>
            <a:ext cx="2781251" cy="278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6"/>
          <p:cNvSpPr txBox="1">
            <a:spLocks noGrp="1"/>
          </p:cNvSpPr>
          <p:nvPr>
            <p:ph type="title"/>
          </p:nvPr>
        </p:nvSpPr>
        <p:spPr>
          <a:xfrm>
            <a:off x="838200" y="804672"/>
            <a:ext cx="10515600" cy="88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Summary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439" name="Google Shape;439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Basic Syntax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Values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Data types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Variables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Constants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</a:t>
            </a:r>
            <a:r>
              <a:rPr lang="en-US" dirty="0" smtClean="0"/>
              <a:t>Statement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</a:p>
        </p:txBody>
      </p:sp>
      <p:pic>
        <p:nvPicPr>
          <p:cNvPr id="445" name="Google Shape;445;p6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25758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838200" y="749808"/>
            <a:ext cx="10515600" cy="94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Advantages of Go Programming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Compilation time is fast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Simple, concise, and safe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 for environment adopting patterns similar to dynamic languages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838200" y="960120"/>
            <a:ext cx="10515600" cy="73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Environment Setup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31" name="Google Shape;231;p33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Download on </a:t>
            </a:r>
            <a:r>
              <a:rPr lang="en-US" sz="2590" u="sng">
                <a:solidFill>
                  <a:schemeClr val="hlink"/>
                </a:solidFill>
                <a:hlinkClick r:id="rId1"/>
              </a:rPr>
              <a:t>https://golang.org/dl/</a:t>
            </a:r>
            <a:endParaRPr sz="259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Download Editor </a:t>
            </a:r>
            <a:r>
              <a:rPr lang="en-US" sz="2590" u="sng">
                <a:solidFill>
                  <a:schemeClr val="hlink"/>
                </a:solidFill>
                <a:hlinkClick r:id="rId2"/>
              </a:rPr>
              <a:t>https://code.visualstudio.com/Download</a:t>
            </a:r>
            <a:endParaRPr sz="259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Setup Configuration on:</a:t>
            </a:r>
            <a:br>
              <a:rPr lang="en-US" sz="2220"/>
            </a:br>
            <a:r>
              <a:rPr lang="en-US" sz="2220" b="1"/>
              <a:t>1. Ubuntu:</a:t>
            </a:r>
            <a:br>
              <a:rPr lang="en-US" sz="2220"/>
            </a:br>
            <a:r>
              <a:rPr lang="en-US" sz="2220"/>
              <a:t>     - </a:t>
            </a:r>
            <a:r>
              <a:rPr lang="en-US" sz="1850"/>
              <a:t>sudo tar -C /usr/local -xzf go$VERSION.$OS-$ARCH.tar.gz</a:t>
            </a:r>
            <a:br>
              <a:rPr lang="en-US" sz="1850"/>
            </a:br>
            <a:r>
              <a:rPr lang="en-US" sz="2220" b="1"/>
              <a:t>2. Windows :</a:t>
            </a:r>
            <a:br>
              <a:rPr lang="en-US" sz="2220" b="1"/>
            </a:br>
            <a:r>
              <a:rPr lang="en-US" sz="2220" b="1"/>
              <a:t>     </a:t>
            </a:r>
            <a:r>
              <a:rPr lang="en-US" sz="2035"/>
              <a:t>- Download mingw64 Terminal</a:t>
            </a:r>
            <a:br>
              <a:rPr lang="en-US" sz="2035"/>
            </a:br>
            <a:br>
              <a:rPr lang="en-US" sz="2035"/>
            </a:br>
            <a:r>
              <a:rPr lang="en-US" sz="2220"/>
              <a:t>- echo "export GOPATH=$HOME/folder_name" &gt;&gt; .bash_profile</a:t>
            </a:r>
            <a:br>
              <a:rPr lang="en-US" sz="2220"/>
            </a:br>
            <a:r>
              <a:rPr lang="en-US" sz="2220"/>
              <a:t>- source .bash_profile</a:t>
            </a:r>
            <a:endParaRPr sz="222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Getting started:</a:t>
            </a:r>
            <a:br>
              <a:rPr lang="en-US" sz="2220"/>
            </a:br>
            <a:r>
              <a:rPr lang="en-US" sz="2220"/>
              <a:t>mkdir –p $GOPATH/src/gitlab.com/your_account/project_name</a:t>
            </a:r>
            <a:br>
              <a:rPr lang="en-US" sz="2220"/>
            </a:br>
            <a:endParaRPr sz="25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5400"/>
              <a:buFont typeface="Permanent Marker"/>
              <a:buNone/>
            </a:pPr>
            <a:r>
              <a:rPr lang="en-US" sz="5400">
                <a:solidFill>
                  <a:srgbClr val="75707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Basic Syntax</a:t>
            </a:r>
            <a:endParaRPr lang="en-US" sz="5400">
              <a:solidFill>
                <a:srgbClr val="75707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838200" y="1006867"/>
            <a:ext cx="10515600" cy="68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Permanent Marker"/>
              <a:buNone/>
            </a:pPr>
            <a:r>
              <a:rPr lang="en-US" sz="3960">
                <a:latin typeface="Permanent Marker"/>
                <a:ea typeface="Permanent Marker"/>
                <a:cs typeface="Permanent Marker"/>
                <a:sym typeface="Permanent Marker"/>
              </a:rPr>
              <a:t>Basic Syntax - Comment</a:t>
            </a:r>
            <a:endParaRPr lang="en-US" sz="396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Single line comment</a:t>
            </a:r>
            <a:endParaRPr lang="en-US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 line comment</a:t>
            </a:r>
            <a:endParaRPr lang="en-US"/>
          </a:p>
        </p:txBody>
      </p:sp>
      <p:pic>
        <p:nvPicPr>
          <p:cNvPr id="243" name="Google Shape;243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05899" y="2493337"/>
            <a:ext cx="5375380" cy="53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899" y="4001293"/>
            <a:ext cx="5375380" cy="151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838200" y="986319"/>
            <a:ext cx="10515600" cy="70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Basic Syntax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Package declaration</a:t>
            </a:r>
            <a:endParaRPr lang="en-US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 Statement</a:t>
            </a:r>
            <a:endParaRPr lang="en-US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declaration</a:t>
            </a:r>
            <a:endParaRPr lang="en-US"/>
          </a:p>
        </p:txBody>
      </p:sp>
      <p:pic>
        <p:nvPicPr>
          <p:cNvPr id="251" name="Google Shape;251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4807" y="2483992"/>
            <a:ext cx="3693774" cy="527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24807" y="3919019"/>
            <a:ext cx="3693774" cy="80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96725" y="5402263"/>
            <a:ext cx="3621855" cy="124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838200" y="841248"/>
            <a:ext cx="10515600" cy="84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ermanent Marker"/>
              <a:buNone/>
            </a:pPr>
            <a:r>
              <a:rPr lang="en-US">
                <a:latin typeface="Permanent Marker"/>
                <a:ea typeface="Permanent Marker"/>
                <a:cs typeface="Permanent Marker"/>
                <a:sym typeface="Permanent Marker"/>
              </a:rPr>
              <a:t>Basic Syntax</a:t>
            </a:r>
            <a:endParaRPr lang="en-US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259" name="Google Shape;259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838200" y="1993678"/>
            <a:ext cx="6676697" cy="28936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25214" y="5433848"/>
            <a:ext cx="2866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Compile file:</a:t>
            </a:r>
            <a:br>
              <a:rPr lang="en-US" sz="2800" b="1"/>
            </a:br>
            <a:r>
              <a:rPr lang="en-US" sz="2800"/>
              <a:t>go </a:t>
            </a:r>
            <a:r>
              <a:rPr lang="en-US" sz="2800" dirty="0"/>
              <a:t>run </a:t>
            </a:r>
            <a:r>
              <a:rPr lang="en-US" sz="2800" dirty="0" err="1"/>
              <a:t>file_name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1868</Words>
  <Application>WPS Presentation</Application>
  <PresentationFormat>Widescreen</PresentationFormat>
  <Paragraphs>140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SimSun</vt:lpstr>
      <vt:lpstr>Wingdings</vt:lpstr>
      <vt:lpstr>Arial</vt:lpstr>
      <vt:lpstr>DejaVu Sans</vt:lpstr>
      <vt:lpstr>Calibri</vt:lpstr>
      <vt:lpstr>Permanent Marker</vt:lpstr>
      <vt:lpstr>Gubbi</vt:lpstr>
      <vt:lpstr>微软雅黑</vt:lpstr>
      <vt:lpstr>Droid Sans Fallback</vt:lpstr>
      <vt:lpstr>Arial Unicode MS</vt:lpstr>
      <vt:lpstr>Office Theme</vt:lpstr>
      <vt:lpstr>FULLSTACK</vt:lpstr>
      <vt:lpstr>Introduction to Go</vt:lpstr>
      <vt:lpstr>What is Go ?</vt:lpstr>
      <vt:lpstr>Advantages of Go Programming</vt:lpstr>
      <vt:lpstr>Environment Setup</vt:lpstr>
      <vt:lpstr>Basic Syntax</vt:lpstr>
      <vt:lpstr>Basic Syntax - Comment</vt:lpstr>
      <vt:lpstr>Basic Syntax</vt:lpstr>
      <vt:lpstr>Basic Syntax</vt:lpstr>
      <vt:lpstr>Let’s try !</vt:lpstr>
      <vt:lpstr>Data Type</vt:lpstr>
      <vt:lpstr>Data type</vt:lpstr>
      <vt:lpstr>Integer Types</vt:lpstr>
      <vt:lpstr>Floating Types</vt:lpstr>
      <vt:lpstr>Variables</vt:lpstr>
      <vt:lpstr>Variables</vt:lpstr>
      <vt:lpstr>Variables</vt:lpstr>
      <vt:lpstr>Variables</vt:lpstr>
      <vt:lpstr>Values</vt:lpstr>
      <vt:lpstr>Values</vt:lpstr>
      <vt:lpstr>Values – Short Declaration</vt:lpstr>
      <vt:lpstr>Values</vt:lpstr>
      <vt:lpstr>Let’s try !</vt:lpstr>
      <vt:lpstr>Constants</vt:lpstr>
      <vt:lpstr>Constants</vt:lpstr>
      <vt:lpstr>Constants - Declaration</vt:lpstr>
      <vt:lpstr>Constants</vt:lpstr>
      <vt:lpstr>Let’s try !</vt:lpstr>
      <vt:lpstr>If Statement</vt:lpstr>
      <vt:lpstr>If Statement</vt:lpstr>
      <vt:lpstr>If Statement</vt:lpstr>
      <vt:lpstr>Let’s try !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</dc:title>
  <dc:creator/>
  <cp:lastModifiedBy>wawansetiawan</cp:lastModifiedBy>
  <cp:revision>7</cp:revision>
  <dcterms:created xsi:type="dcterms:W3CDTF">2020-03-24T06:18:08Z</dcterms:created>
  <dcterms:modified xsi:type="dcterms:W3CDTF">2020-03-24T06:18:08Z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