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70" r:id="rId4"/>
    <p:sldId id="273" r:id="rId5"/>
    <p:sldId id="257" r:id="rId6"/>
    <p:sldId id="274" r:id="rId7"/>
    <p:sldId id="260" r:id="rId8"/>
    <p:sldId id="268" r:id="rId9"/>
    <p:sldId id="269" r:id="rId10"/>
    <p:sldId id="275" r:id="rId11"/>
    <p:sldId id="267" r:id="rId12"/>
    <p:sldId id="271" r:id="rId13"/>
    <p:sldId id="261" r:id="rId14"/>
    <p:sldId id="276" r:id="rId15"/>
    <p:sldId id="262" r:id="rId16"/>
    <p:sldId id="277" r:id="rId17"/>
    <p:sldId id="278" r:id="rId18"/>
    <p:sldId id="279" r:id="rId19"/>
    <p:sldId id="280" r:id="rId20"/>
    <p:sldId id="266" r:id="rId21"/>
    <p:sldId id="281" r:id="rId22"/>
    <p:sldId id="272" r:id="rId23"/>
    <p:sldId id="263" r:id="rId24"/>
    <p:sldId id="264" r:id="rId25"/>
    <p:sldId id="282" r:id="rId26"/>
    <p:sldId id="283" r:id="rId27"/>
    <p:sldId id="265" r:id="rId28"/>
    <p:sldId id="259" r:id="rId29"/>
    <p:sldId id="25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" y="38637"/>
            <a:ext cx="12179121" cy="680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" y="12520"/>
            <a:ext cx="12180016" cy="68793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38600" y="599440"/>
            <a:ext cx="5408930" cy="1297305"/>
          </a:xfrm>
        </p:spPr>
        <p:txBody>
          <a:bodyPr>
            <a:normAutofit/>
          </a:bodyPr>
          <a:lstStyle/>
          <a:p>
            <a:pPr algn="l"/>
            <a:r>
              <a:rPr lang="en-US" sz="7600" dirty="0">
                <a:latin typeface="Marker Felt Thin" panose="02000400000000000000" pitchFamily="2" charset="77"/>
                <a:ea typeface="Yu Mincho" panose="02020400000000000000" pitchFamily="18" charset="-128"/>
                <a:cs typeface="Apple Chancery" panose="03020702040506060504" pitchFamily="66" charset="-79"/>
              </a:rPr>
              <a:t>FULLSTACK</a:t>
            </a:r>
            <a:endParaRPr lang="en-US" sz="7600" dirty="0">
              <a:latin typeface="Marker Felt Thin" panose="02000400000000000000" pitchFamily="2" charset="77"/>
              <a:ea typeface="Yu Mincho" panose="02020400000000000000" pitchFamily="18" charset="-128"/>
              <a:cs typeface="Apple Chancery" panose="03020702040506060504" pitchFamily="66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5501" y="2358561"/>
            <a:ext cx="4005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arker Felt Thin" panose="02000400000000000000" pitchFamily="2" charset="77"/>
                <a:cs typeface="Apple Chancery" panose="03020702040506060504" pitchFamily="66" charset="-79"/>
              </a:rPr>
              <a:t>Backend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arker Felt Thin" panose="02000400000000000000" pitchFamily="2" charset="77"/>
                <a:cs typeface="Apple Chancery" panose="03020702040506060504" pitchFamily="66" charset="-79"/>
              </a:rPr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arker Felt Thin" panose="02000400000000000000" pitchFamily="2" charset="77"/>
                <a:cs typeface="Apple Chancery" panose="03020702040506060504" pitchFamily="66" charset="-79"/>
              </a:rPr>
              <a:t>Programming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Marker Felt Thin" panose="02000400000000000000" pitchFamily="2" charset="77"/>
              <a:cs typeface="Apple Chancery" panose="03020702040506060504" pitchFamily="66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8408"/>
            <a:ext cx="10515600" cy="712280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Let’s try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Guess it what output it is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232" y="2527553"/>
            <a:ext cx="8031480" cy="2454063"/>
          </a:xfrm>
          <a:prstGeom prst="rect">
            <a:avLst/>
          </a:prstGeom>
        </p:spPr>
      </p:pic>
      <p:pic>
        <p:nvPicPr>
          <p:cNvPr id="6" name="Google Shape;266;p3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966961" y="4059936"/>
            <a:ext cx="1972056" cy="20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4245" y="2625440"/>
            <a:ext cx="8449638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Marker Felt Thin" panose="02000400000000000000" pitchFamily="2" charset="77"/>
              </a:rPr>
              <a:t>Struct</a:t>
            </a:r>
            <a:endParaRPr lang="en-US" sz="5400" dirty="0">
              <a:solidFill>
                <a:schemeClr val="bg2">
                  <a:lumMod val="50000"/>
                </a:schemeClr>
              </a:solidFill>
              <a:latin typeface="Marker Felt Thin" panose="02000400000000000000" pitchFamily="2" charset="7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0120"/>
            <a:ext cx="10515600" cy="730568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Struct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 struct is a user-defined type that contains a </a:t>
            </a:r>
            <a:r>
              <a:rPr lang="en-ID" sz="3600" b="1" dirty="0"/>
              <a:t>collection of named</a:t>
            </a:r>
            <a:r>
              <a:rPr lang="en-ID" dirty="0"/>
              <a:t> fields/properties</a:t>
            </a:r>
            <a:endParaRPr lang="en-ID" dirty="0"/>
          </a:p>
          <a:p>
            <a:r>
              <a:rPr lang="en-ID" dirty="0"/>
              <a:t>It is used to group related data together to form a single unit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4672"/>
            <a:ext cx="10515600" cy="886016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Struct - Defining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4400" y="2008917"/>
            <a:ext cx="3611880" cy="162888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956033"/>
            <a:ext cx="3611880" cy="9385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5840"/>
            <a:ext cx="10515600" cy="6848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arker Felt Thin" panose="02000400000000000000" pitchFamily="2" charset="77"/>
              </a:rPr>
              <a:t>Struct - Declaration &amp; Initialization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6254" y="2166652"/>
            <a:ext cx="4508500" cy="5969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54" y="3311906"/>
            <a:ext cx="7048500" cy="673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6254" y="4300410"/>
            <a:ext cx="6920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br>
              <a:rPr lang="en-US" dirty="0"/>
            </a:br>
            <a:r>
              <a:rPr lang="en-US" dirty="0"/>
              <a:t>You </a:t>
            </a:r>
            <a:r>
              <a:rPr lang="en-ID" dirty="0"/>
              <a:t>need to pass the field values in the same order in which they are declared in the struct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2104"/>
            <a:ext cx="10515600" cy="858584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Struct - Initialization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you can name it while initializing a struct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separate multiple fields by new line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0742" y="2513838"/>
            <a:ext cx="7317212" cy="585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42" y="4001293"/>
            <a:ext cx="4704842" cy="16746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0392"/>
            <a:ext cx="10515600" cy="840296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Struct - Initialization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941258"/>
            <a:ext cx="6920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br>
              <a:rPr lang="en-US" dirty="0"/>
            </a:br>
            <a:r>
              <a:rPr lang="en-ID" dirty="0"/>
              <a:t>The name: value syntax allows you to initialize only a subset of fields. All the uninitialized fields are set to their corresponding zero value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871" y="3115158"/>
            <a:ext cx="7055047" cy="67045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7824"/>
            <a:ext cx="10515600" cy="812864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Struct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6800" y="1770761"/>
            <a:ext cx="5665168" cy="4660642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2960"/>
            <a:ext cx="10515600" cy="867728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Struct – Accessing field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You can access individual fields of a struct using the dot (.) operator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648" y="2353817"/>
            <a:ext cx="7409688" cy="374600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4973"/>
            <a:ext cx="10515600" cy="785715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Let’s try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Guess it what output it 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958" y="2274646"/>
            <a:ext cx="7625842" cy="3732199"/>
          </a:xfrm>
          <a:prstGeom prst="rect">
            <a:avLst/>
          </a:prstGeom>
        </p:spPr>
      </p:pic>
      <p:pic>
        <p:nvPicPr>
          <p:cNvPr id="6" name="Google Shape;266;p3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206109" y="2750119"/>
            <a:ext cx="2781251" cy="278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4245" y="2625440"/>
            <a:ext cx="8449638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Marker Felt Thin" panose="02000400000000000000" pitchFamily="2" charset="77"/>
              </a:rPr>
              <a:t>Pointer</a:t>
            </a:r>
            <a:endParaRPr lang="en-US" sz="5400" dirty="0">
              <a:solidFill>
                <a:schemeClr val="bg2">
                  <a:lumMod val="50000"/>
                </a:schemeClr>
              </a:solidFill>
              <a:latin typeface="Marker Felt Thin" panose="02000400000000000000" pitchFamily="2" charset="7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4245" y="2625440"/>
            <a:ext cx="8449638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Marker Felt Thin" panose="02000400000000000000" pitchFamily="2" charset="77"/>
              </a:rPr>
              <a:t>Method</a:t>
            </a:r>
            <a:endParaRPr lang="en-US" sz="5400" dirty="0">
              <a:solidFill>
                <a:schemeClr val="bg2">
                  <a:lumMod val="50000"/>
                </a:schemeClr>
              </a:solidFill>
              <a:latin typeface="Marker Felt Thin" panose="02000400000000000000" pitchFamily="2" charset="7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0961"/>
            <a:ext cx="10515600" cy="719727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Method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 method is nothing but a function with a special </a:t>
            </a:r>
            <a:r>
              <a:rPr lang="en-ID" sz="3600" b="1" i="1" dirty="0"/>
              <a:t>receiver</a:t>
            </a:r>
            <a:r>
              <a:rPr lang="en-ID" dirty="0"/>
              <a:t> argument.</a:t>
            </a:r>
            <a:endParaRPr lang="en-ID" dirty="0"/>
          </a:p>
          <a:p>
            <a:r>
              <a:rPr lang="en-ID" dirty="0"/>
              <a:t>The </a:t>
            </a:r>
            <a:r>
              <a:rPr lang="en-ID" sz="3600" b="1" i="1" dirty="0"/>
              <a:t>receiver</a:t>
            </a:r>
            <a:r>
              <a:rPr lang="en-ID" dirty="0"/>
              <a:t> argument has a </a:t>
            </a:r>
            <a:r>
              <a:rPr lang="en-ID" sz="3600" b="1" dirty="0"/>
              <a:t>name</a:t>
            </a:r>
            <a:r>
              <a:rPr lang="en-ID" dirty="0"/>
              <a:t> and a </a:t>
            </a:r>
            <a:r>
              <a:rPr lang="en-ID" sz="3600" b="1" dirty="0"/>
              <a:t>type</a:t>
            </a:r>
            <a:r>
              <a:rPr lang="en-ID" dirty="0"/>
              <a:t>. It appears between the </a:t>
            </a:r>
            <a:r>
              <a:rPr lang="en-ID" dirty="0" err="1"/>
              <a:t>func</a:t>
            </a:r>
            <a:r>
              <a:rPr lang="en-ID" dirty="0"/>
              <a:t> keyword and the method name.</a:t>
            </a:r>
            <a:endParaRPr lang="en-ID" dirty="0"/>
          </a:p>
          <a:p>
            <a:endParaRPr lang="en-ID" dirty="0"/>
          </a:p>
          <a:p>
            <a:endParaRPr lang="en-ID" dirty="0"/>
          </a:p>
          <a:p>
            <a:r>
              <a:rPr lang="en-ID" dirty="0"/>
              <a:t>The receiver can be either a </a:t>
            </a:r>
            <a:r>
              <a:rPr lang="en-ID" sz="3600" b="1" dirty="0"/>
              <a:t>struct type </a:t>
            </a:r>
            <a:r>
              <a:rPr lang="en-ID" dirty="0"/>
              <a:t>or a </a:t>
            </a:r>
            <a:r>
              <a:rPr lang="en-ID" sz="3600" b="1" dirty="0"/>
              <a:t>non-struct type</a:t>
            </a:r>
            <a:r>
              <a:rPr lang="en-ID" dirty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482" y="4326922"/>
            <a:ext cx="8673810" cy="73275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8408"/>
            <a:ext cx="10515600" cy="712280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Method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5221" y="1761617"/>
            <a:ext cx="7757814" cy="4351338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8680"/>
            <a:ext cx="10515600" cy="822008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Method -  Function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55172"/>
            <a:ext cx="9486900" cy="42545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0392"/>
            <a:ext cx="10515600" cy="840296"/>
          </a:xfrm>
        </p:spPr>
        <p:txBody>
          <a:bodyPr/>
          <a:lstStyle/>
          <a:p>
            <a:r>
              <a:rPr lang="en-ID" b="1" dirty="0">
                <a:latin typeface="Marker Felt Thin" panose="02000400000000000000" pitchFamily="2" charset="77"/>
              </a:rPr>
              <a:t>Why Methods instead of Functions?</a:t>
            </a:r>
            <a:endParaRPr lang="en-ID" b="1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Methods help you write </a:t>
            </a:r>
            <a:r>
              <a:rPr lang="en-ID" sz="3600" b="1" dirty="0"/>
              <a:t>object-oriented style</a:t>
            </a:r>
            <a:r>
              <a:rPr lang="en-ID" dirty="0"/>
              <a:t> code in Go</a:t>
            </a:r>
            <a:endParaRPr lang="en-ID" dirty="0"/>
          </a:p>
          <a:p>
            <a:r>
              <a:rPr lang="en-ID" dirty="0"/>
              <a:t>Method calls are much </a:t>
            </a:r>
            <a:r>
              <a:rPr lang="en-ID" sz="3600" b="1" dirty="0"/>
              <a:t>easier</a:t>
            </a:r>
            <a:r>
              <a:rPr lang="en-ID" dirty="0"/>
              <a:t> to </a:t>
            </a:r>
            <a:r>
              <a:rPr lang="en-ID" sz="3600" b="1" dirty="0"/>
              <a:t>read</a:t>
            </a:r>
            <a:r>
              <a:rPr lang="en-ID" dirty="0"/>
              <a:t> and </a:t>
            </a:r>
            <a:r>
              <a:rPr lang="en-ID" sz="3600" b="1" dirty="0"/>
              <a:t>understand</a:t>
            </a:r>
            <a:r>
              <a:rPr lang="en-ID" dirty="0"/>
              <a:t> than function calls</a:t>
            </a:r>
            <a:endParaRPr lang="en-ID" dirty="0"/>
          </a:p>
          <a:p>
            <a:r>
              <a:rPr lang="en-ID" dirty="0"/>
              <a:t>Methods help you </a:t>
            </a:r>
            <a:r>
              <a:rPr lang="en-ID" sz="3600" b="1" dirty="0"/>
              <a:t>avoid</a:t>
            </a:r>
            <a:r>
              <a:rPr lang="en-ID" dirty="0"/>
              <a:t> naming conflicts</a:t>
            </a:r>
            <a:endParaRPr lang="en-ID" dirty="0"/>
          </a:p>
          <a:p>
            <a:r>
              <a:rPr lang="en-ID" dirty="0"/>
              <a:t>you can have the </a:t>
            </a:r>
            <a:r>
              <a:rPr lang="en-ID" sz="3600" b="1" dirty="0"/>
              <a:t>same</a:t>
            </a:r>
            <a:r>
              <a:rPr lang="en-ID" dirty="0"/>
              <a:t> method </a:t>
            </a:r>
            <a:r>
              <a:rPr lang="en-ID" sz="3600" b="1" dirty="0"/>
              <a:t>names</a:t>
            </a:r>
            <a:r>
              <a:rPr lang="en-ID" dirty="0"/>
              <a:t> on different receiver types.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2104"/>
            <a:ext cx="10515600" cy="858584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Method instead of Function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3660" y="1690687"/>
            <a:ext cx="5641732" cy="4586851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0976"/>
            <a:ext cx="10515600" cy="739712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Let’s try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Guess it what output it 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960" y="2290763"/>
            <a:ext cx="4826000" cy="3886200"/>
          </a:xfrm>
          <a:prstGeom prst="rect">
            <a:avLst/>
          </a:prstGeom>
        </p:spPr>
      </p:pic>
      <p:pic>
        <p:nvPicPr>
          <p:cNvPr id="6" name="Google Shape;266;p3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913501" y="2990733"/>
            <a:ext cx="2781251" cy="278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9536"/>
            <a:ext cx="10515600" cy="831152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Summary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</a:t>
            </a:r>
            <a:endParaRPr lang="en-US" dirty="0"/>
          </a:p>
          <a:p>
            <a:r>
              <a:rPr lang="en-US" dirty="0"/>
              <a:t>Struct</a:t>
            </a:r>
            <a:endParaRPr lang="en-US" dirty="0"/>
          </a:p>
          <a:p>
            <a:r>
              <a:rPr lang="en-US" dirty="0"/>
              <a:t>Method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58"/>
            <a:ext cx="12192000" cy="6858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913448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Pointer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52930" y="1825625"/>
            <a:ext cx="8486140" cy="435133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5256"/>
            <a:ext cx="10515600" cy="785432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Pointer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 is a </a:t>
            </a:r>
            <a:r>
              <a:rPr lang="en-US" sz="3600" b="1" dirty="0"/>
              <a:t>reference</a:t>
            </a:r>
            <a:r>
              <a:rPr lang="en-US" dirty="0"/>
              <a:t> or </a:t>
            </a:r>
            <a:r>
              <a:rPr lang="en-US" sz="3600" b="1" dirty="0"/>
              <a:t>memory address</a:t>
            </a:r>
            <a:endParaRPr lang="en-US" b="1" dirty="0"/>
          </a:p>
          <a:p>
            <a:r>
              <a:rPr lang="en-US" dirty="0"/>
              <a:t>For example :</a:t>
            </a:r>
            <a:br>
              <a:rPr lang="en-US" dirty="0"/>
            </a:br>
            <a:r>
              <a:rPr lang="en-US" sz="2000" dirty="0" err="1"/>
              <a:t>var</a:t>
            </a:r>
            <a:r>
              <a:rPr lang="en-US" sz="2000" dirty="0"/>
              <a:t> a *</a:t>
            </a:r>
            <a:r>
              <a:rPr lang="en-US" sz="2000" dirty="0" err="1"/>
              <a:t>int</a:t>
            </a:r>
            <a:r>
              <a:rPr lang="en-US" sz="2000" dirty="0"/>
              <a:t> = 10</a:t>
            </a:r>
            <a:br>
              <a:rPr lang="en-US" dirty="0"/>
            </a:br>
            <a:r>
              <a:rPr lang="en-US" sz="2000" dirty="0"/>
              <a:t>The memory address is 10. It’s not only value by itself.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9536"/>
            <a:ext cx="10515600" cy="831152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Pointer - Declaration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16106"/>
            <a:ext cx="6065520" cy="13673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8408"/>
            <a:ext cx="10515600" cy="712280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Pointer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Each variable is a </a:t>
            </a:r>
            <a:r>
              <a:rPr lang="en-ID" sz="3600" b="1" dirty="0"/>
              <a:t>memory location </a:t>
            </a:r>
            <a:endParaRPr lang="en-ID" sz="3600" b="1" dirty="0"/>
          </a:p>
          <a:p>
            <a:r>
              <a:rPr lang="en-ID" dirty="0"/>
              <a:t>Each memory location has its </a:t>
            </a:r>
            <a:r>
              <a:rPr lang="en-ID" sz="3600" b="1" dirty="0"/>
              <a:t>address</a:t>
            </a:r>
            <a:r>
              <a:rPr lang="en-ID" dirty="0"/>
              <a:t> defined which can be accessed using ampersand (&amp;) operator, which denotes an address in memory.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4934" y="3557791"/>
            <a:ext cx="4151122" cy="24622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8680"/>
            <a:ext cx="10515600" cy="822008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Pointer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57966"/>
            <a:ext cx="7555992" cy="397683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7824"/>
            <a:ext cx="10515600" cy="812864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Pointer - Parameter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can be designed as pointer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380741"/>
            <a:ext cx="6309360" cy="36723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76288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Pointer to Pointer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10543"/>
            <a:ext cx="7117080" cy="429526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1835</Words>
  <Application>WPS Presentation</Application>
  <PresentationFormat>Widescreen</PresentationFormat>
  <Paragraphs>100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8" baseType="lpstr">
      <vt:lpstr>Arial</vt:lpstr>
      <vt:lpstr>SimSun</vt:lpstr>
      <vt:lpstr>Wingdings</vt:lpstr>
      <vt:lpstr>Arial</vt:lpstr>
      <vt:lpstr>DejaVu Sans</vt:lpstr>
      <vt:lpstr>Marker Felt Thin</vt:lpstr>
      <vt:lpstr>Pagul</vt:lpstr>
      <vt:lpstr>Yu Mincho</vt:lpstr>
      <vt:lpstr>Apple Chancery</vt:lpstr>
      <vt:lpstr>微软雅黑</vt:lpstr>
      <vt:lpstr>Droid Sans Fallback</vt:lpstr>
      <vt:lpstr>Arial Unicode MS</vt:lpstr>
      <vt:lpstr>Calibri Light</vt:lpstr>
      <vt:lpstr>Calibri</vt:lpstr>
      <vt:lpstr>aakar</vt:lpstr>
      <vt:lpstr>Apple Chancery</vt:lpstr>
      <vt:lpstr>Marker Felt Thin</vt:lpstr>
      <vt:lpstr>Yu Mincho</vt:lpstr>
      <vt:lpstr>MT Extra</vt:lpstr>
      <vt:lpstr>Office Theme</vt:lpstr>
      <vt:lpstr>FULLSTACK</vt:lpstr>
      <vt:lpstr>Pointer</vt:lpstr>
      <vt:lpstr>Pointer</vt:lpstr>
      <vt:lpstr>Pointer</vt:lpstr>
      <vt:lpstr>Pointer - Declaration</vt:lpstr>
      <vt:lpstr>Pointer</vt:lpstr>
      <vt:lpstr>Pointer</vt:lpstr>
      <vt:lpstr>Pointer - Parameter</vt:lpstr>
      <vt:lpstr>Pointer to Pointer</vt:lpstr>
      <vt:lpstr>Let’s try</vt:lpstr>
      <vt:lpstr>Struct</vt:lpstr>
      <vt:lpstr>Struct</vt:lpstr>
      <vt:lpstr>Struct - Defining</vt:lpstr>
      <vt:lpstr>Struct - Declaration &amp; Initialization</vt:lpstr>
      <vt:lpstr>Struct - Initialization</vt:lpstr>
      <vt:lpstr>Struct - Initialization</vt:lpstr>
      <vt:lpstr>Struct</vt:lpstr>
      <vt:lpstr>Struct – Accessing field</vt:lpstr>
      <vt:lpstr>Let’s try</vt:lpstr>
      <vt:lpstr>Method</vt:lpstr>
      <vt:lpstr>Method</vt:lpstr>
      <vt:lpstr>Method</vt:lpstr>
      <vt:lpstr>Method -  Function</vt:lpstr>
      <vt:lpstr>Why Methods instead of Functions?</vt:lpstr>
      <vt:lpstr>Method instead of Function</vt:lpstr>
      <vt:lpstr>Let’s try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Microsoft Office User</dc:creator>
  <cp:lastModifiedBy>wawansetiawan</cp:lastModifiedBy>
  <cp:revision>46</cp:revision>
  <dcterms:created xsi:type="dcterms:W3CDTF">2020-03-31T07:26:02Z</dcterms:created>
  <dcterms:modified xsi:type="dcterms:W3CDTF">2020-03-31T07:26:02Z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