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9" r:id="rId4"/>
    <p:sldId id="257" r:id="rId5"/>
    <p:sldId id="260" r:id="rId6"/>
    <p:sldId id="271" r:id="rId7"/>
    <p:sldId id="272" r:id="rId8"/>
    <p:sldId id="262" r:id="rId9"/>
    <p:sldId id="263" r:id="rId10"/>
    <p:sldId id="264" r:id="rId11"/>
    <p:sldId id="273" r:id="rId12"/>
    <p:sldId id="274" r:id="rId13"/>
    <p:sldId id="267" r:id="rId14"/>
    <p:sldId id="266" r:id="rId15"/>
    <p:sldId id="268" r:id="rId16"/>
    <p:sldId id="275" r:id="rId17"/>
    <p:sldId id="269" r:id="rId18"/>
    <p:sldId id="276" r:id="rId19"/>
    <p:sldId id="270" r:id="rId20"/>
    <p:sldId id="258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60"/>
  </p:normalViewPr>
  <p:slideViewPr>
    <p:cSldViewPr snapToGrid="0" snapToObjects="1">
      <p:cViewPr varScale="1">
        <p:scale>
          <a:sx n="73" d="100"/>
          <a:sy n="73" d="100"/>
        </p:scale>
        <p:origin x="57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8" y="38637"/>
            <a:ext cx="12179121" cy="6807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3867F-DD96-B540-A990-E3B319E1FF7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40F1D-77EC-654D-8A9E-118CF12D63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3867F-DD96-B540-A990-E3B319E1FF7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40F1D-77EC-654D-8A9E-118CF12D63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3867F-DD96-B540-A990-E3B319E1FF7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40F1D-77EC-654D-8A9E-118CF12D63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3867F-DD96-B540-A990-E3B319E1FF7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40F1D-77EC-654D-8A9E-118CF12D63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3867F-DD96-B540-A990-E3B319E1FF7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40F1D-77EC-654D-8A9E-118CF12D63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3867F-DD96-B540-A990-E3B319E1FF7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40F1D-77EC-654D-8A9E-118CF12D63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3867F-DD96-B540-A990-E3B319E1FF7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40F1D-77EC-654D-8A9E-118CF12D63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3867F-DD96-B540-A990-E3B319E1FF7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40F1D-77EC-654D-8A9E-118CF12D63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3867F-DD96-B540-A990-E3B319E1FF7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40F1D-77EC-654D-8A9E-118CF12D63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3867F-DD96-B540-A990-E3B319E1FF7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40F1D-77EC-654D-8A9E-118CF12D63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3867F-DD96-B540-A990-E3B319E1FF7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40F1D-77EC-654D-8A9E-118CF12D63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84" y="12520"/>
            <a:ext cx="12180016" cy="6879335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43867F-DD96-B540-A990-E3B319E1FF7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40F1D-77EC-654D-8A9E-118CF12D63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4038600" y="599440"/>
            <a:ext cx="4917440" cy="1297305"/>
          </a:xfrm>
        </p:spPr>
        <p:txBody>
          <a:bodyPr>
            <a:normAutofit fontScale="90000"/>
          </a:bodyPr>
          <a:lstStyle/>
          <a:p>
            <a:pPr algn="l"/>
            <a:r>
              <a:rPr lang="en-US" sz="7600" dirty="0">
                <a:latin typeface="Marker Felt Thin" panose="02000400000000000000" pitchFamily="2" charset="77"/>
                <a:ea typeface="Yu Mincho" panose="02020400000000000000" pitchFamily="18" charset="-128"/>
                <a:cs typeface="Apple Chancery" panose="03020702040506060504" pitchFamily="66" charset="-79"/>
              </a:rPr>
              <a:t>FULLSTACK</a:t>
            </a:r>
            <a:endParaRPr lang="en-US" sz="7600" dirty="0">
              <a:latin typeface="Marker Felt Thin" panose="02000400000000000000" pitchFamily="2" charset="77"/>
              <a:ea typeface="Yu Mincho" panose="02020400000000000000" pitchFamily="18" charset="-128"/>
              <a:cs typeface="Apple Chancery" panose="03020702040506060504" pitchFamily="66" charset="-79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405501" y="2358561"/>
            <a:ext cx="40058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Marker Felt Thin" panose="02000400000000000000" pitchFamily="2" charset="77"/>
                <a:cs typeface="Apple Chancery" panose="03020702040506060504" pitchFamily="66" charset="-79"/>
              </a:rPr>
              <a:t>Backend</a:t>
            </a:r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Marker Felt Thin" panose="02000400000000000000" pitchFamily="2" charset="77"/>
                <a:cs typeface="Apple Chancery" panose="03020702040506060504" pitchFamily="66" charset="-79"/>
              </a:rPr>
              <a:t> </a:t>
            </a: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Marker Felt Thin" panose="02000400000000000000" pitchFamily="2" charset="77"/>
                <a:cs typeface="Apple Chancery" panose="03020702040506060504" pitchFamily="66" charset="-79"/>
              </a:rPr>
              <a:t>Programming</a:t>
            </a:r>
            <a:endParaRPr lang="en-US" sz="3600" dirty="0">
              <a:solidFill>
                <a:schemeClr val="tx1">
                  <a:lumMod val="65000"/>
                  <a:lumOff val="35000"/>
                </a:schemeClr>
              </a:solidFill>
              <a:latin typeface="Marker Felt Thin" panose="02000400000000000000" pitchFamily="2" charset="77"/>
              <a:cs typeface="Apple Chancery" panose="03020702040506060504" pitchFamily="66" charset="-79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68680"/>
            <a:ext cx="10515600" cy="822008"/>
          </a:xfrm>
        </p:spPr>
        <p:txBody>
          <a:bodyPr/>
          <a:lstStyle/>
          <a:p>
            <a:r>
              <a:rPr lang="en-US" dirty="0">
                <a:latin typeface="Marker Felt Thin" panose="02000400000000000000" pitchFamily="2" charset="77"/>
              </a:rPr>
              <a:t>URL Parsing</a:t>
            </a:r>
            <a:endParaRPr lang="en-US" dirty="0">
              <a:latin typeface="Marker Felt Thin" panose="02000400000000000000" pitchFamily="2" charset="77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sz="3600" b="1" dirty="0" err="1"/>
              <a:t>url.Parse</a:t>
            </a:r>
            <a:r>
              <a:rPr lang="en-ID" sz="3600" b="1" dirty="0"/>
              <a:t>() </a:t>
            </a:r>
            <a:r>
              <a:rPr lang="en-ID" dirty="0"/>
              <a:t>is used to </a:t>
            </a:r>
            <a:r>
              <a:rPr lang="en-ID" sz="3600" b="1" dirty="0"/>
              <a:t>parse</a:t>
            </a:r>
            <a:r>
              <a:rPr lang="en-ID" dirty="0"/>
              <a:t> strings to </a:t>
            </a:r>
            <a:r>
              <a:rPr lang="en-ID" dirty="0" err="1"/>
              <a:t>url</a:t>
            </a:r>
            <a:r>
              <a:rPr lang="en-ID" dirty="0"/>
              <a:t> forms</a:t>
            </a:r>
            <a:endParaRPr lang="en-ID" dirty="0"/>
          </a:p>
          <a:p>
            <a:r>
              <a:rPr lang="en-ID" dirty="0"/>
              <a:t>Returns 2 data, object variable type </a:t>
            </a:r>
            <a:r>
              <a:rPr lang="en-ID" sz="3600" b="1" dirty="0" err="1"/>
              <a:t>url.URL</a:t>
            </a:r>
            <a:r>
              <a:rPr lang="en-ID" sz="3600" b="1" dirty="0"/>
              <a:t> and error </a:t>
            </a:r>
            <a:r>
              <a:rPr lang="en-ID" dirty="0"/>
              <a:t>(if any)</a:t>
            </a:r>
            <a:endParaRPr lang="en-ID" dirty="0"/>
          </a:p>
          <a:p>
            <a:r>
              <a:rPr lang="en-US" dirty="0"/>
              <a:t>Passing the object variable accessing </a:t>
            </a:r>
            <a:r>
              <a:rPr lang="en-US" dirty="0" err="1"/>
              <a:t>url</a:t>
            </a:r>
            <a:r>
              <a:rPr lang="en-US" dirty="0"/>
              <a:t> information will be easier</a:t>
            </a:r>
            <a:br>
              <a:rPr lang="en-US" dirty="0"/>
            </a:br>
            <a:r>
              <a:rPr lang="en-US" dirty="0"/>
              <a:t>For example :</a:t>
            </a:r>
            <a:br>
              <a:rPr lang="en-US" dirty="0"/>
            </a:br>
            <a:r>
              <a:rPr lang="en-US" dirty="0"/>
              <a:t>- hostname can be obtained via </a:t>
            </a:r>
            <a:r>
              <a:rPr lang="en-US" sz="3600" b="1" dirty="0" err="1"/>
              <a:t>u.Host</a:t>
            </a:r>
            <a:br>
              <a:rPr lang="en-US" b="1" dirty="0"/>
            </a:br>
            <a:r>
              <a:rPr lang="en-US" dirty="0"/>
              <a:t>- protocol via </a:t>
            </a:r>
            <a:r>
              <a:rPr lang="en-US" sz="3600" b="1" dirty="0" err="1"/>
              <a:t>u.Scheme</a:t>
            </a:r>
            <a:br>
              <a:rPr lang="en-US" b="1" dirty="0"/>
            </a:br>
            <a:r>
              <a:rPr lang="en-US" dirty="0"/>
              <a:t>- </a:t>
            </a:r>
            <a:r>
              <a:rPr lang="en-US" dirty="0" err="1"/>
              <a:t>etc</a:t>
            </a:r>
            <a:endParaRPr lang="en-US" b="1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86384"/>
            <a:ext cx="10515600" cy="904304"/>
          </a:xfrm>
        </p:spPr>
        <p:txBody>
          <a:bodyPr/>
          <a:lstStyle/>
          <a:p>
            <a:r>
              <a:rPr lang="en-US" dirty="0">
                <a:latin typeface="Marker Felt Thin" panose="02000400000000000000" pitchFamily="2" charset="77"/>
              </a:rPr>
              <a:t>URL Parsing</a:t>
            </a:r>
            <a:endParaRPr lang="en-US" dirty="0">
              <a:latin typeface="Marker Felt Thin" panose="02000400000000000000" pitchFamily="2" charset="77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addition, the query on the </a:t>
            </a:r>
            <a:r>
              <a:rPr lang="en-US" dirty="0" err="1"/>
              <a:t>url</a:t>
            </a:r>
            <a:r>
              <a:rPr lang="en-US" dirty="0"/>
              <a:t> will also be </a:t>
            </a:r>
            <a:r>
              <a:rPr lang="en-US" sz="3600" b="1" dirty="0"/>
              <a:t>automatically</a:t>
            </a:r>
            <a:r>
              <a:rPr lang="en-US" dirty="0"/>
              <a:t> parsed, to the form </a:t>
            </a:r>
            <a:r>
              <a:rPr lang="en-US" b="1" dirty="0"/>
              <a:t>map[string][]string</a:t>
            </a:r>
            <a:endParaRPr lang="en-US" b="1" dirty="0"/>
          </a:p>
          <a:p>
            <a:r>
              <a:rPr lang="en-US" b="1" dirty="0"/>
              <a:t>Key</a:t>
            </a:r>
            <a:r>
              <a:rPr lang="en-US" dirty="0"/>
              <a:t> is the </a:t>
            </a:r>
            <a:r>
              <a:rPr lang="en-US" sz="3600" b="1" dirty="0"/>
              <a:t>name</a:t>
            </a:r>
            <a:r>
              <a:rPr lang="en-US" dirty="0"/>
              <a:t> of the </a:t>
            </a:r>
            <a:r>
              <a:rPr lang="en-US" sz="3600" b="1" dirty="0"/>
              <a:t>query element</a:t>
            </a:r>
            <a:endParaRPr lang="en-US" sz="3600" b="1" dirty="0"/>
          </a:p>
          <a:p>
            <a:r>
              <a:rPr lang="en-US" b="1" dirty="0"/>
              <a:t>Value array string </a:t>
            </a:r>
            <a:r>
              <a:rPr lang="en-US" dirty="0"/>
              <a:t>is the </a:t>
            </a:r>
            <a:r>
              <a:rPr lang="en-US" sz="3600" b="1" dirty="0"/>
              <a:t>value</a:t>
            </a:r>
            <a:r>
              <a:rPr lang="en-US" dirty="0"/>
              <a:t> of the </a:t>
            </a:r>
            <a:r>
              <a:rPr lang="en-US" sz="3600" b="1" dirty="0"/>
              <a:t>query element</a:t>
            </a:r>
            <a:r>
              <a:rPr lang="en-US" dirty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814245" y="2625440"/>
            <a:ext cx="8449638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solidFill>
                  <a:schemeClr val="bg2">
                    <a:lumMod val="50000"/>
                  </a:schemeClr>
                </a:solidFill>
                <a:latin typeface="Marker Felt Thin" panose="02000400000000000000" pitchFamily="2" charset="77"/>
              </a:rPr>
              <a:t>JSON</a:t>
            </a:r>
            <a:endParaRPr lang="en-US" sz="5400" dirty="0">
              <a:solidFill>
                <a:schemeClr val="bg2">
                  <a:lumMod val="50000"/>
                </a:schemeClr>
              </a:solidFill>
              <a:latin typeface="Marker Felt Thin" panose="02000400000000000000" pitchFamily="2" charset="77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22960"/>
            <a:ext cx="10515600" cy="867728"/>
          </a:xfrm>
        </p:spPr>
        <p:txBody>
          <a:bodyPr>
            <a:normAutofit/>
          </a:bodyPr>
          <a:lstStyle/>
          <a:p>
            <a:r>
              <a:rPr lang="en-US" dirty="0">
                <a:latin typeface="Marker Felt Thin" panose="02000400000000000000" pitchFamily="2" charset="77"/>
              </a:rPr>
              <a:t>JSON</a:t>
            </a:r>
            <a:endParaRPr lang="en-US" dirty="0">
              <a:latin typeface="Marker Felt Thin" panose="02000400000000000000" pitchFamily="2" charset="77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JSON is standard notation commonly used for </a:t>
            </a:r>
            <a:r>
              <a:rPr lang="en-US" sz="3600" b="1" dirty="0"/>
              <a:t>data communication </a:t>
            </a:r>
            <a:r>
              <a:rPr lang="en-US" dirty="0"/>
              <a:t>via the web</a:t>
            </a:r>
            <a:endParaRPr lang="en-US" dirty="0"/>
          </a:p>
          <a:p>
            <a:r>
              <a:rPr lang="en-US" dirty="0"/>
              <a:t>JSON is a </a:t>
            </a:r>
            <a:r>
              <a:rPr lang="en-US" sz="3600" b="1" dirty="0"/>
              <a:t>subset</a:t>
            </a:r>
            <a:r>
              <a:rPr lang="en-US" dirty="0"/>
              <a:t> of </a:t>
            </a:r>
            <a:r>
              <a:rPr lang="en-US" dirty="0" err="1"/>
              <a:t>javascript</a:t>
            </a:r>
            <a:endParaRPr lang="en-US" dirty="0"/>
          </a:p>
          <a:p>
            <a:r>
              <a:rPr lang="en-US" dirty="0"/>
              <a:t>Golang provide package </a:t>
            </a:r>
            <a:r>
              <a:rPr lang="en-ID" sz="3600" b="1" dirty="0"/>
              <a:t>encoding/</a:t>
            </a:r>
            <a:r>
              <a:rPr lang="en-ID" sz="3600" b="1" dirty="0" err="1"/>
              <a:t>json</a:t>
            </a:r>
            <a:endParaRPr lang="en-ID" b="1" dirty="0"/>
          </a:p>
          <a:p>
            <a:r>
              <a:rPr lang="en-ID" dirty="0"/>
              <a:t>Using </a:t>
            </a:r>
            <a:r>
              <a:rPr lang="en-ID" sz="3600" b="1" dirty="0" err="1"/>
              <a:t>json.Unmarshal</a:t>
            </a:r>
            <a:r>
              <a:rPr lang="en-ID" dirty="0"/>
              <a:t>, </a:t>
            </a:r>
            <a:r>
              <a:rPr lang="en-ID" dirty="0" err="1"/>
              <a:t>json</a:t>
            </a:r>
            <a:r>
              <a:rPr lang="en-ID" dirty="0"/>
              <a:t> string can be converted to object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50392"/>
            <a:ext cx="10515600" cy="840296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Marker Felt Thin" panose="02000400000000000000" pitchFamily="2" charset="77"/>
              </a:rPr>
              <a:t>JSON – Decode JSON to Variable Objects of the Struct </a:t>
            </a:r>
            <a:endParaRPr lang="en-US" dirty="0">
              <a:latin typeface="Marker Felt Thin" panose="02000400000000000000" pitchFamily="2" charset="77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66747" y="1966054"/>
            <a:ext cx="5644365" cy="4145764"/>
          </a:xfr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05256"/>
            <a:ext cx="10515600" cy="920369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Marker Felt Thin" panose="02000400000000000000" pitchFamily="2" charset="77"/>
              </a:rPr>
              <a:t>JSON – Decode JSON to </a:t>
            </a:r>
            <a:r>
              <a:rPr lang="en-ID" b="1" dirty="0">
                <a:latin typeface="Marker Felt Thin" panose="02000400000000000000" pitchFamily="2" charset="77"/>
              </a:rPr>
              <a:t>map[string]interface{} &amp; interface{}</a:t>
            </a:r>
            <a:endParaRPr lang="en-US" dirty="0">
              <a:latin typeface="Marker Felt Thin" panose="02000400000000000000" pitchFamily="2" charset="77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62942" y="2132835"/>
            <a:ext cx="6141946" cy="4044128"/>
          </a:xfr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04672"/>
            <a:ext cx="10515600" cy="886016"/>
          </a:xfrm>
        </p:spPr>
        <p:txBody>
          <a:bodyPr>
            <a:normAutofit/>
          </a:bodyPr>
          <a:lstStyle/>
          <a:p>
            <a:r>
              <a:rPr lang="en-US" dirty="0">
                <a:latin typeface="Marker Felt Thin" panose="02000400000000000000" pitchFamily="2" charset="77"/>
              </a:rPr>
              <a:t>JSON – </a:t>
            </a:r>
            <a:r>
              <a:rPr lang="en-ID" b="1" dirty="0">
                <a:latin typeface="Marker Felt Thin" panose="02000400000000000000" pitchFamily="2" charset="77"/>
              </a:rPr>
              <a:t>JSON Array to Object Array</a:t>
            </a:r>
            <a:endParaRPr lang="en-US" dirty="0">
              <a:latin typeface="Marker Felt Thin" panose="02000400000000000000" pitchFamily="2" charset="77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35097" y="1690688"/>
            <a:ext cx="5822958" cy="4351338"/>
          </a:xfr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13232"/>
            <a:ext cx="10515600" cy="977456"/>
          </a:xfrm>
        </p:spPr>
        <p:txBody>
          <a:bodyPr/>
          <a:lstStyle/>
          <a:p>
            <a:r>
              <a:rPr lang="en-US" dirty="0">
                <a:latin typeface="Marker Felt Thin" panose="02000400000000000000" pitchFamily="2" charset="77"/>
              </a:rPr>
              <a:t>JSON – Encode Object to JSON</a:t>
            </a:r>
            <a:endParaRPr lang="en-US" dirty="0">
              <a:latin typeface="Marker Felt Thin" panose="02000400000000000000" pitchFamily="2" charset="77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28116" y="1759744"/>
            <a:ext cx="7391400" cy="4025900"/>
          </a:xfr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04672"/>
            <a:ext cx="10515600" cy="886016"/>
          </a:xfrm>
        </p:spPr>
        <p:txBody>
          <a:bodyPr/>
          <a:lstStyle/>
          <a:p>
            <a:r>
              <a:rPr lang="en-US" dirty="0">
                <a:latin typeface="Marker Felt Thin" panose="02000400000000000000" pitchFamily="2" charset="77"/>
              </a:rPr>
              <a:t>Summary</a:t>
            </a:r>
            <a:endParaRPr lang="en-US" dirty="0">
              <a:latin typeface="Marker Felt Thin" panose="02000400000000000000" pitchFamily="2" charset="77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</a:t>
            </a:r>
            <a:endParaRPr lang="en-US" dirty="0"/>
          </a:p>
          <a:p>
            <a:r>
              <a:rPr lang="en-US" dirty="0"/>
              <a:t>URL Parsing</a:t>
            </a:r>
            <a:endParaRPr lang="en-US" dirty="0"/>
          </a:p>
          <a:p>
            <a:r>
              <a:rPr lang="en-US" dirty="0"/>
              <a:t>JSON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758"/>
            <a:ext cx="12192000" cy="6858000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814245" y="2625440"/>
            <a:ext cx="8449638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solidFill>
                  <a:schemeClr val="bg2">
                    <a:lumMod val="50000"/>
                  </a:schemeClr>
                </a:solidFill>
                <a:latin typeface="Marker Felt Thin" panose="02000400000000000000" pitchFamily="2" charset="77"/>
              </a:rPr>
              <a:t>Web</a:t>
            </a:r>
            <a:endParaRPr lang="en-US" sz="5400" dirty="0">
              <a:solidFill>
                <a:schemeClr val="bg2">
                  <a:lumMod val="50000"/>
                </a:schemeClr>
              </a:solidFill>
              <a:latin typeface="Marker Felt Thin" panose="02000400000000000000" pitchFamily="2" charset="7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22960"/>
            <a:ext cx="10515600" cy="867728"/>
          </a:xfrm>
        </p:spPr>
        <p:txBody>
          <a:bodyPr/>
          <a:lstStyle/>
          <a:p>
            <a:r>
              <a:rPr lang="en-US" dirty="0">
                <a:latin typeface="Marker Felt Thin" panose="02000400000000000000" pitchFamily="2" charset="77"/>
              </a:rPr>
              <a:t>Web</a:t>
            </a:r>
            <a:endParaRPr lang="en-US" dirty="0">
              <a:latin typeface="Marker Felt Thin" panose="02000400000000000000" pitchFamily="2" charset="77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Golang provide package </a:t>
            </a:r>
            <a:r>
              <a:rPr lang="en-US" sz="3600" b="1" dirty="0"/>
              <a:t>net/http</a:t>
            </a:r>
            <a:endParaRPr lang="en-US" sz="3600" b="1" dirty="0"/>
          </a:p>
          <a:p>
            <a:r>
              <a:rPr lang="en-US" dirty="0"/>
              <a:t>Have some kind of features to make a website</a:t>
            </a:r>
            <a:endParaRPr lang="en-US" dirty="0"/>
          </a:p>
          <a:p>
            <a:r>
              <a:rPr lang="en-US" dirty="0"/>
              <a:t>Include :</a:t>
            </a:r>
            <a:br>
              <a:rPr lang="en-US" dirty="0"/>
            </a:br>
            <a:r>
              <a:rPr lang="en-US" dirty="0"/>
              <a:t>- Routing</a:t>
            </a:r>
            <a:br>
              <a:rPr lang="en-US" dirty="0"/>
            </a:br>
            <a:r>
              <a:rPr lang="en-US" dirty="0"/>
              <a:t>- Server</a:t>
            </a:r>
            <a:br>
              <a:rPr lang="en-US" dirty="0"/>
            </a:br>
            <a:r>
              <a:rPr lang="en-US" dirty="0"/>
              <a:t>- Templating</a:t>
            </a:r>
            <a:br>
              <a:rPr lang="en-US" dirty="0"/>
            </a:br>
            <a:r>
              <a:rPr lang="en-US" dirty="0"/>
              <a:t>- </a:t>
            </a:r>
            <a:r>
              <a:rPr lang="en-US" dirty="0" err="1"/>
              <a:t>etc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68680"/>
            <a:ext cx="10515600" cy="822008"/>
          </a:xfrm>
        </p:spPr>
        <p:txBody>
          <a:bodyPr/>
          <a:lstStyle/>
          <a:p>
            <a:r>
              <a:rPr lang="en-US" dirty="0">
                <a:latin typeface="Marker Felt Thin" panose="02000400000000000000" pitchFamily="2" charset="77"/>
              </a:rPr>
              <a:t>Web</a:t>
            </a:r>
            <a:endParaRPr lang="en-US" dirty="0">
              <a:latin typeface="Marker Felt Thin" panose="02000400000000000000" pitchFamily="2" charset="77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1690688"/>
            <a:ext cx="8196072" cy="3910544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59536"/>
            <a:ext cx="10515600" cy="831152"/>
          </a:xfrm>
        </p:spPr>
        <p:txBody>
          <a:bodyPr/>
          <a:lstStyle/>
          <a:p>
            <a:r>
              <a:rPr lang="en-US" dirty="0">
                <a:latin typeface="Marker Felt Thin" panose="02000400000000000000" pitchFamily="2" charset="77"/>
              </a:rPr>
              <a:t>Web</a:t>
            </a:r>
            <a:endParaRPr lang="en-US" dirty="0">
              <a:latin typeface="Marker Felt Thin" panose="02000400000000000000" pitchFamily="2" charset="77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b="1" dirty="0" err="1"/>
              <a:t>http.HandleFunc</a:t>
            </a:r>
            <a:r>
              <a:rPr lang="en-US" sz="3600" b="1" dirty="0"/>
              <a:t> </a:t>
            </a:r>
            <a:r>
              <a:rPr lang="en-US" dirty="0"/>
              <a:t>is used for </a:t>
            </a:r>
            <a:r>
              <a:rPr lang="en-US" sz="3600" b="1" dirty="0"/>
              <a:t>routing</a:t>
            </a:r>
            <a:r>
              <a:rPr lang="en-US" dirty="0"/>
              <a:t> website.</a:t>
            </a:r>
            <a:endParaRPr lang="en-US" dirty="0"/>
          </a:p>
          <a:p>
            <a:r>
              <a:rPr lang="en-US" dirty="0"/>
              <a:t>Routing is </a:t>
            </a:r>
            <a:r>
              <a:rPr lang="en-US" sz="3600" b="1" dirty="0"/>
              <a:t>determining</a:t>
            </a:r>
            <a:r>
              <a:rPr lang="en-US" dirty="0"/>
              <a:t> actions when certain </a:t>
            </a:r>
            <a:r>
              <a:rPr lang="en-US" dirty="0" err="1"/>
              <a:t>urls</a:t>
            </a:r>
            <a:r>
              <a:rPr lang="en-US" dirty="0"/>
              <a:t> are accessed by the user.</a:t>
            </a:r>
            <a:endParaRPr lang="en-US" dirty="0"/>
          </a:p>
          <a:p>
            <a:r>
              <a:rPr lang="en-US" dirty="0" err="1"/>
              <a:t>http.HandleFunc</a:t>
            </a:r>
            <a:r>
              <a:rPr lang="en-US" dirty="0"/>
              <a:t> have 2 parameters.</a:t>
            </a:r>
            <a:br>
              <a:rPr lang="en-US" dirty="0"/>
            </a:br>
            <a:r>
              <a:rPr lang="en-US" dirty="0"/>
              <a:t>- First parameter is a </a:t>
            </a:r>
            <a:r>
              <a:rPr lang="en-US" sz="3600" b="1" dirty="0"/>
              <a:t>route</a:t>
            </a:r>
            <a:r>
              <a:rPr lang="en-US" dirty="0"/>
              <a:t> that you want</a:t>
            </a:r>
            <a:br>
              <a:rPr lang="en-US" dirty="0"/>
            </a:br>
            <a:r>
              <a:rPr lang="en-US" dirty="0"/>
              <a:t>- Second parameter is </a:t>
            </a:r>
            <a:r>
              <a:rPr lang="en-US" sz="3600" b="1" dirty="0"/>
              <a:t>callback</a:t>
            </a:r>
            <a:r>
              <a:rPr lang="en-US" dirty="0"/>
              <a:t> or action when the route is accessed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77824"/>
            <a:ext cx="10515600" cy="812864"/>
          </a:xfrm>
        </p:spPr>
        <p:txBody>
          <a:bodyPr/>
          <a:lstStyle/>
          <a:p>
            <a:r>
              <a:rPr lang="en-US" dirty="0">
                <a:latin typeface="Marker Felt Thin" panose="02000400000000000000" pitchFamily="2" charset="77"/>
              </a:rPr>
              <a:t>Web</a:t>
            </a:r>
            <a:endParaRPr lang="en-US" dirty="0">
              <a:latin typeface="Marker Felt Thin" panose="02000400000000000000" pitchFamily="2" charset="77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b="1" dirty="0"/>
              <a:t>The callback </a:t>
            </a:r>
            <a:r>
              <a:rPr lang="en-US" dirty="0"/>
              <a:t>is a </a:t>
            </a:r>
            <a:r>
              <a:rPr lang="en-US" sz="3600" b="1" dirty="0"/>
              <a:t>function</a:t>
            </a:r>
            <a:r>
              <a:rPr lang="en-US" dirty="0"/>
              <a:t> type </a:t>
            </a:r>
            <a:br>
              <a:rPr lang="en-US" dirty="0"/>
            </a:br>
            <a:r>
              <a:rPr lang="en-US" sz="2000" dirty="0" err="1"/>
              <a:t>func</a:t>
            </a:r>
            <a:r>
              <a:rPr lang="en-US" sz="2000" dirty="0"/>
              <a:t>(w </a:t>
            </a:r>
            <a:r>
              <a:rPr lang="en-US" sz="2000" dirty="0" err="1"/>
              <a:t>http.ResponseWriter</a:t>
            </a:r>
            <a:r>
              <a:rPr lang="en-US" sz="2000" dirty="0"/>
              <a:t>, r * </a:t>
            </a:r>
            <a:r>
              <a:rPr lang="en-US" sz="2000" dirty="0" err="1"/>
              <a:t>http.Request</a:t>
            </a:r>
            <a:r>
              <a:rPr lang="en-US" sz="2000" dirty="0"/>
              <a:t>)</a:t>
            </a:r>
            <a:endParaRPr lang="en-US" sz="2000" dirty="0"/>
          </a:p>
          <a:p>
            <a:r>
              <a:rPr lang="en-ID" sz="3600" b="1" dirty="0" err="1"/>
              <a:t>http.listenAndServe</a:t>
            </a:r>
            <a:r>
              <a:rPr lang="en-ID" sz="3600" b="1" dirty="0"/>
              <a:t>() </a:t>
            </a:r>
            <a:r>
              <a:rPr lang="en-ID" dirty="0"/>
              <a:t>is used to </a:t>
            </a:r>
            <a:r>
              <a:rPr lang="en-ID" sz="3600" b="1" dirty="0"/>
              <a:t>turn on </a:t>
            </a:r>
            <a:r>
              <a:rPr lang="en-ID" dirty="0"/>
              <a:t>the server while running the application using the server</a:t>
            </a:r>
            <a:endParaRPr lang="en-ID" dirty="0"/>
          </a:p>
          <a:p>
            <a:r>
              <a:rPr lang="en-ID" dirty="0"/>
              <a:t>Every time there are changes to the .go file, go run must be called again.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814245" y="2625440"/>
            <a:ext cx="8449638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solidFill>
                  <a:schemeClr val="bg2">
                    <a:lumMod val="50000"/>
                  </a:schemeClr>
                </a:solidFill>
                <a:latin typeface="Marker Felt Thin" panose="02000400000000000000" pitchFamily="2" charset="77"/>
              </a:rPr>
              <a:t>URL Parsing</a:t>
            </a:r>
            <a:endParaRPr lang="en-US" sz="5400" dirty="0">
              <a:solidFill>
                <a:schemeClr val="bg2">
                  <a:lumMod val="50000"/>
                </a:schemeClr>
              </a:solidFill>
              <a:latin typeface="Marker Felt Thin" panose="02000400000000000000" pitchFamily="2" charset="77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41248"/>
            <a:ext cx="10515600" cy="849440"/>
          </a:xfrm>
        </p:spPr>
        <p:txBody>
          <a:bodyPr/>
          <a:lstStyle/>
          <a:p>
            <a:r>
              <a:rPr lang="en-US" dirty="0">
                <a:latin typeface="Marker Felt Thin" panose="02000400000000000000" pitchFamily="2" charset="77"/>
              </a:rPr>
              <a:t>URL Parsing</a:t>
            </a:r>
            <a:endParaRPr lang="en-US" dirty="0">
              <a:latin typeface="Marker Felt Thin" panose="02000400000000000000" pitchFamily="2" charset="77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url</a:t>
            </a:r>
            <a:r>
              <a:rPr lang="en-US" dirty="0"/>
              <a:t> string data can be converted into </a:t>
            </a:r>
            <a:r>
              <a:rPr lang="en-US" sz="3600" b="1" dirty="0" err="1"/>
              <a:t>url.URL</a:t>
            </a:r>
            <a:endParaRPr lang="en-US" sz="3600" b="1" dirty="0"/>
          </a:p>
          <a:p>
            <a:r>
              <a:rPr lang="en-US" dirty="0"/>
              <a:t>using this type there will be a lot of information that we can use, such as:</a:t>
            </a:r>
            <a:br>
              <a:rPr lang="en-US" dirty="0"/>
            </a:br>
            <a:r>
              <a:rPr lang="en-US" dirty="0"/>
              <a:t>- Protocol</a:t>
            </a:r>
            <a:br>
              <a:rPr lang="en-US" dirty="0"/>
            </a:br>
            <a:r>
              <a:rPr lang="en-US" dirty="0"/>
              <a:t>- Path</a:t>
            </a:r>
            <a:br>
              <a:rPr lang="en-US" dirty="0"/>
            </a:br>
            <a:r>
              <a:rPr lang="en-US" dirty="0"/>
              <a:t>- Query</a:t>
            </a:r>
            <a:br>
              <a:rPr lang="en-US" dirty="0"/>
            </a:br>
            <a:r>
              <a:rPr lang="en-US" dirty="0"/>
              <a:t>- </a:t>
            </a:r>
            <a:r>
              <a:rPr lang="en-US" dirty="0" err="1"/>
              <a:t>etc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86968"/>
            <a:ext cx="10515600" cy="803720"/>
          </a:xfrm>
        </p:spPr>
        <p:txBody>
          <a:bodyPr/>
          <a:lstStyle/>
          <a:p>
            <a:r>
              <a:rPr lang="en-US" dirty="0">
                <a:latin typeface="Marker Felt Thin" panose="02000400000000000000" pitchFamily="2" charset="77"/>
              </a:rPr>
              <a:t>URL Parsing</a:t>
            </a:r>
            <a:endParaRPr lang="en-US" dirty="0">
              <a:latin typeface="Marker Felt Thin" panose="02000400000000000000" pitchFamily="2" charset="77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1690688"/>
            <a:ext cx="7932635" cy="4351338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1746</Words>
  <Application>WPS Presentation</Application>
  <PresentationFormat>Widescreen</PresentationFormat>
  <Paragraphs>71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7" baseType="lpstr">
      <vt:lpstr>Arial</vt:lpstr>
      <vt:lpstr>SimSun</vt:lpstr>
      <vt:lpstr>Wingdings</vt:lpstr>
      <vt:lpstr>Arial</vt:lpstr>
      <vt:lpstr>DejaVu Sans</vt:lpstr>
      <vt:lpstr>Marker Felt Thin</vt:lpstr>
      <vt:lpstr>Pagul</vt:lpstr>
      <vt:lpstr>Yu Mincho</vt:lpstr>
      <vt:lpstr>Apple Chancery</vt:lpstr>
      <vt:lpstr>Herculanum</vt:lpstr>
      <vt:lpstr>Abyssinica SIL</vt:lpstr>
      <vt:lpstr>微软雅黑</vt:lpstr>
      <vt:lpstr>Droid Sans Fallback</vt:lpstr>
      <vt:lpstr>Arial Unicode MS</vt:lpstr>
      <vt:lpstr>Calibri Light</vt:lpstr>
      <vt:lpstr>Calibri</vt:lpstr>
      <vt:lpstr>aakar</vt:lpstr>
      <vt:lpstr>Office Theme</vt:lpstr>
      <vt:lpstr>FULLSTACK</vt:lpstr>
      <vt:lpstr>Web</vt:lpstr>
      <vt:lpstr>Web</vt:lpstr>
      <vt:lpstr>Web</vt:lpstr>
      <vt:lpstr>Web</vt:lpstr>
      <vt:lpstr>Web</vt:lpstr>
      <vt:lpstr>URL Parsing</vt:lpstr>
      <vt:lpstr>URL Parsing</vt:lpstr>
      <vt:lpstr>URL Parsing</vt:lpstr>
      <vt:lpstr>URL Parsing</vt:lpstr>
      <vt:lpstr>URL Parsing</vt:lpstr>
      <vt:lpstr>JSON</vt:lpstr>
      <vt:lpstr>JSON</vt:lpstr>
      <vt:lpstr>JSON – Decode JSON to Variable Objects of the Struct </vt:lpstr>
      <vt:lpstr>JSON – Decode JSON to map[string]interface{} &amp; interface{}</vt:lpstr>
      <vt:lpstr>JSON – JSON Array to Object Array</vt:lpstr>
      <vt:lpstr>JSON – Encode Object to JSON</vt:lpstr>
      <vt:lpstr>Summary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Microsoft Office User</dc:creator>
  <cp:lastModifiedBy>wawansetiawan</cp:lastModifiedBy>
  <cp:revision>26</cp:revision>
  <dcterms:created xsi:type="dcterms:W3CDTF">2020-04-02T09:08:38Z</dcterms:created>
  <dcterms:modified xsi:type="dcterms:W3CDTF">2020-04-02T09:08:38Z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