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7"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F0502020204030204" pitchFamily="2" charset="0"/>
      <p:regular r:id="rId18"/>
      <p:italic r:id="rId19"/>
    </p:embeddedFont>
    <p:embeddedFont>
      <p:font typeface="Roboto Medium" panose="020F0502020204030204"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51" d="100"/>
          <a:sy n="51" d="100"/>
        </p:scale>
        <p:origin x="101" y="52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20/08/2024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b="1" dirty="0"/>
              <a:t>Insights</a:t>
            </a:r>
            <a:endParaRPr lang="en-US" dirty="0"/>
          </a:p>
          <a:p>
            <a:pPr>
              <a:buFont typeface="Arial" panose="020B0604020202020204" pitchFamily="34" charset="0"/>
              <a:buChar char="•"/>
            </a:pPr>
            <a:r>
              <a:rPr lang="en-US" b="1" dirty="0"/>
              <a:t>Store 77:</a:t>
            </a:r>
            <a:r>
              <a:rPr lang="en-US" dirty="0"/>
              <a:t> Stable performance, increased sales compared to certain stores.</a:t>
            </a:r>
          </a:p>
          <a:p>
            <a:pPr>
              <a:buFont typeface="Arial" panose="020B0604020202020204" pitchFamily="34" charset="0"/>
              <a:buChar char="•"/>
            </a:pPr>
            <a:r>
              <a:rPr lang="en-US" b="1" dirty="0"/>
              <a:t>Store 86:</a:t>
            </a:r>
            <a:r>
              <a:rPr lang="en-US" dirty="0"/>
              <a:t> Sales decline due to decreased customer traffic and purchase frequency.</a:t>
            </a:r>
          </a:p>
          <a:p>
            <a:pPr>
              <a:buFont typeface="Arial" panose="020B0604020202020204" pitchFamily="34" charset="0"/>
              <a:buChar char="•"/>
            </a:pPr>
            <a:r>
              <a:rPr lang="en-US" b="1" dirty="0"/>
              <a:t>Store 88:</a:t>
            </a:r>
            <a:r>
              <a:rPr lang="en-US" dirty="0"/>
              <a:t> Sales increased but customer behavior inconsistent.</a:t>
            </a:r>
          </a:p>
          <a:p>
            <a:r>
              <a:rPr lang="en-US" b="1" dirty="0"/>
              <a:t>Recommendations</a:t>
            </a:r>
            <a:endParaRPr lang="en-US" dirty="0"/>
          </a:p>
          <a:p>
            <a:pPr>
              <a:buFont typeface="Arial" panose="020B0604020202020204" pitchFamily="34" charset="0"/>
              <a:buChar char="•"/>
            </a:pPr>
            <a:r>
              <a:rPr lang="en-US" b="1" dirty="0"/>
              <a:t>Boost Sales:</a:t>
            </a:r>
            <a:r>
              <a:rPr lang="en-US" dirty="0"/>
              <a:t> Encourage repeat purchases through promotions and rewards.</a:t>
            </a:r>
          </a:p>
          <a:p>
            <a:pPr>
              <a:buFont typeface="Arial" panose="020B0604020202020204" pitchFamily="34" charset="0"/>
              <a:buChar char="•"/>
            </a:pPr>
            <a:r>
              <a:rPr lang="en-US" b="1" dirty="0"/>
              <a:t>Performance Tracking:</a:t>
            </a:r>
            <a:r>
              <a:rPr lang="en-US" dirty="0"/>
              <a:t> Monitor store performance and adapt strategies accordingly.</a:t>
            </a:r>
          </a:p>
          <a:p>
            <a:pPr>
              <a:buFont typeface="Arial" panose="020B0604020202020204" pitchFamily="34" charset="0"/>
              <a:buChar char="•"/>
            </a:pPr>
            <a:r>
              <a:rPr lang="en-US" b="1" dirty="0"/>
              <a:t>Customer Retention:</a:t>
            </a:r>
            <a:r>
              <a:rPr lang="en-US" dirty="0"/>
              <a:t> Focus on retaining new customers with personalized offers.</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Tx/>
              <a:buChar char="-"/>
            </a:pPr>
            <a:r>
              <a:rPr lang="en-US" sz="1200" dirty="0">
                <a:latin typeface="Roboto Light" panose="02000000000000000000" pitchFamily="2" charset="0"/>
                <a:ea typeface="Roboto Light" panose="02000000000000000000" pitchFamily="2" charset="0"/>
              </a:rPr>
              <a:t>High Premium Spend: OLDER FAMILIES and OLDER SINGLES/COUPLES spend more on premium products.</a:t>
            </a:r>
          </a:p>
          <a:p>
            <a:pPr marL="171450" indent="-171450" algn="l">
              <a:buFontTx/>
              <a:buChar char="-"/>
            </a:pPr>
            <a:r>
              <a:rPr lang="en-US" sz="1200" dirty="0">
                <a:latin typeface="Roboto Light" panose="02000000000000000000" pitchFamily="2" charset="0"/>
                <a:ea typeface="Roboto Light" panose="02000000000000000000" pitchFamily="2" charset="0"/>
              </a:rPr>
              <a:t>Targeted Marketing: Promote premium products to older groups and budget-friendly options to younger ones.</a:t>
            </a:r>
          </a:p>
          <a:p>
            <a:pPr marL="171450" indent="-171450" algn="l">
              <a:buFontTx/>
              <a:buChar char="-"/>
            </a:pPr>
            <a:r>
              <a:rPr lang="en-US" sz="1200" dirty="0">
                <a:latin typeface="Roboto Light" panose="02000000000000000000" pitchFamily="2" charset="0"/>
                <a:ea typeface="Roboto Light" panose="02000000000000000000" pitchFamily="2" charset="0"/>
              </a:rPr>
              <a:t>Customer Loyalty: Create loyalty programs and customization for high spenders.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Tx/>
              <a:buChar char="-"/>
            </a:pPr>
            <a:r>
              <a:rPr lang="en-US" sz="1200" dirty="0">
                <a:latin typeface="Roboto Light" panose="02000000000000000000" pitchFamily="2" charset="0"/>
                <a:ea typeface="Roboto Light" panose="02000000000000000000" pitchFamily="2" charset="0"/>
              </a:rPr>
              <a:t>Sales Performance: Store 77 saw stable sales; Store 86 experienced declines; Store 88 had sales growth with fluctuating customer behavior.</a:t>
            </a:r>
          </a:p>
          <a:p>
            <a:pPr marL="171450" indent="-171450">
              <a:buFontTx/>
              <a:buChar char="-"/>
            </a:pPr>
            <a:r>
              <a:rPr lang="en-US" sz="1200" dirty="0">
                <a:latin typeface="Roboto Light" panose="02000000000000000000" pitchFamily="2" charset="0"/>
                <a:ea typeface="Roboto Light" panose="02000000000000000000" pitchFamily="2" charset="0"/>
              </a:rPr>
              <a:t>Purchase Encouragement: Implement discounts and loyalty rewards in stores with high foot traffic but low transaction frequency.</a:t>
            </a:r>
          </a:p>
          <a:p>
            <a:pPr marL="171450" indent="-171450">
              <a:buFontTx/>
              <a:buChar char="-"/>
            </a:pPr>
            <a:r>
              <a:rPr lang="en-US" sz="1200" dirty="0">
                <a:latin typeface="Roboto Light" panose="02000000000000000000" pitchFamily="2" charset="0"/>
                <a:ea typeface="Roboto Light" panose="02000000000000000000" pitchFamily="2" charset="0"/>
              </a:rPr>
              <a:t>Performance Monitoring: Regularly track store performance and adjust strategies based on customer behavior and sales trends.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rot="10800000" flipV="1">
            <a:off x="8696959" y="1277770"/>
            <a:ext cx="2979615" cy="581509"/>
          </a:xfrm>
        </p:spPr>
        <p:txBody>
          <a:bodyPr/>
          <a:lstStyle/>
          <a:p>
            <a:r>
              <a:rPr lang="en-US" dirty="0"/>
              <a:t>Singles/Couples and Young Families are the largest group. The population leans towards older ages, indicating a potential aging population.</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0682FE24-6808-77C2-5AA7-E60027921A46}"/>
              </a:ext>
            </a:extLst>
          </p:cNvPr>
          <p:cNvPicPr>
            <a:picLocks noChangeAspect="1"/>
          </p:cNvPicPr>
          <p:nvPr/>
        </p:nvPicPr>
        <p:blipFill>
          <a:blip r:embed="rId3"/>
          <a:stretch>
            <a:fillRect/>
          </a:stretch>
        </p:blipFill>
        <p:spPr>
          <a:xfrm>
            <a:off x="1288528" y="865571"/>
            <a:ext cx="7138598" cy="535816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7884161" y="453371"/>
            <a:ext cx="3792414" cy="824400"/>
          </a:xfrm>
        </p:spPr>
        <p:txBody>
          <a:bodyPr/>
          <a:lstStyle/>
          <a:p>
            <a:r>
              <a:rPr lang="en-US" sz="2000" b="1" dirty="0"/>
              <a:t>1. Spending Power: </a:t>
            </a:r>
            <a:r>
              <a:rPr lang="en-US" sz="2000" dirty="0"/>
              <a:t>Older Families have the highest spending capacity, while New Families have the lowest.</a:t>
            </a:r>
          </a:p>
          <a:p>
            <a:r>
              <a:rPr lang="en-US" sz="2000" b="1" dirty="0"/>
              <a:t>2. Premium vs. Mainstream: </a:t>
            </a:r>
            <a:r>
              <a:rPr lang="en-US" sz="2000" dirty="0"/>
              <a:t>Older Singles/Couples and Older Families favor premium products, while Retirees lean towards mainstream options despite their budget.</a:t>
            </a:r>
          </a:p>
          <a:p>
            <a:r>
              <a:rPr lang="en-US" sz="2000" b="1" dirty="0"/>
              <a:t>3. Premium Spending </a:t>
            </a:r>
            <a:r>
              <a:rPr lang="en-US" sz="2000" dirty="0"/>
              <a:t>Tendencies: Older Families and Older Singles/Couples are most likely to spend on premium products, while Younger demographics are more budget-conscious.</a:t>
            </a: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D66AD9AF-A18A-8C48-7012-38B54B0BC296}"/>
              </a:ext>
            </a:extLst>
          </p:cNvPr>
          <p:cNvPicPr>
            <a:picLocks noChangeAspect="1"/>
          </p:cNvPicPr>
          <p:nvPr/>
        </p:nvPicPr>
        <p:blipFill>
          <a:blip r:embed="rId3"/>
          <a:stretch>
            <a:fillRect/>
          </a:stretch>
        </p:blipFill>
        <p:spPr>
          <a:xfrm>
            <a:off x="935293" y="809764"/>
            <a:ext cx="6727215" cy="523847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07135" y="819131"/>
            <a:ext cx="10479600" cy="824400"/>
          </a:xfrm>
        </p:spPr>
        <p:txBody>
          <a:bodyPr/>
          <a:lstStyle/>
          <a:p>
            <a:r>
              <a:rPr lang="en-US" dirty="0"/>
              <a:t>Strategies</a:t>
            </a:r>
          </a:p>
          <a:p>
            <a:pPr marL="457200" indent="-457200">
              <a:buAutoNum type="arabicPeriod"/>
            </a:pPr>
            <a:r>
              <a:rPr lang="en-US" dirty="0"/>
              <a:t>Tailored Marketing: Target older demographics with premium product benefits and younger demographics with value propositions.</a:t>
            </a:r>
          </a:p>
          <a:p>
            <a:pPr marL="457200" indent="-457200">
              <a:buAutoNum type="arabicPeriod"/>
            </a:pPr>
            <a:r>
              <a:rPr lang="en-US" dirty="0"/>
              <a:t>Product Alignment: Offer value-oriented products for Retirees and affordable options for New Families.</a:t>
            </a:r>
          </a:p>
          <a:p>
            <a:pPr marL="457200" indent="-457200">
              <a:buAutoNum type="arabicPeriod"/>
            </a:pPr>
            <a:r>
              <a:rPr lang="en-US" dirty="0"/>
              <a:t>Strategic Pricing: Prioritize premium products for high-spending older demographics and introduce budget-friendly premium options for younger segments.</a:t>
            </a:r>
          </a:p>
          <a:p>
            <a:pPr marL="457200" indent="-457200">
              <a:buAutoNum type="arabicPeriod"/>
            </a:pPr>
            <a:r>
              <a:rPr lang="en-US" dirty="0"/>
              <a:t>Customer Retention: Implement loyalty programs for high-spending customers and enhance engagement through product customization.</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364530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074" name="Picture 2">
            <a:extLst>
              <a:ext uri="{FF2B5EF4-FFF2-40B4-BE49-F238E27FC236}">
                <a16:creationId xmlns:a16="http://schemas.microsoft.com/office/drawing/2014/main" id="{6B8C9139-0A94-854B-C618-B0410D9D0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489" y="547263"/>
            <a:ext cx="4238332" cy="25284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493DC3E-5A0B-F181-376E-74B8F99FD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43" y="547263"/>
            <a:ext cx="4108612" cy="24510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68BC141-2BB5-6770-1C11-EC40B98AE0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4430" y="3075692"/>
            <a:ext cx="4238331" cy="252842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C970C18-E687-2874-9742-B9923FD39C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4944" y="3075691"/>
            <a:ext cx="4108612" cy="263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6483</TotalTime>
  <Words>618</Words>
  <Application>Microsoft Office PowerPoint</Application>
  <PresentationFormat>Widescreen</PresentationFormat>
  <Paragraphs>51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Light</vt:lpstr>
      <vt:lpstr>Calibri</vt:lpstr>
      <vt:lpstr>Roboto</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Tiara Benjamin</cp:lastModifiedBy>
  <cp:revision>465</cp:revision>
  <dcterms:created xsi:type="dcterms:W3CDTF">2018-02-07T23:23:24Z</dcterms:created>
  <dcterms:modified xsi:type="dcterms:W3CDTF">2024-08-20T04:43:10Z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