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 id="2147483729" r:id="rId2"/>
    <p:sldMasterId id="2147483731" r:id="rId3"/>
  </p:sldMasterIdLst>
  <p:notesMasterIdLst>
    <p:notesMasterId r:id="rId53"/>
  </p:notesMasterIdLst>
  <p:handoutMasterIdLst>
    <p:handoutMasterId r:id="rId54"/>
  </p:handoutMasterIdLst>
  <p:sldIdLst>
    <p:sldId id="519" r:id="rId4"/>
    <p:sldId id="580" r:id="rId5"/>
    <p:sldId id="581" r:id="rId6"/>
    <p:sldId id="582" r:id="rId7"/>
    <p:sldId id="272" r:id="rId8"/>
    <p:sldId id="583" r:id="rId9"/>
    <p:sldId id="584" r:id="rId10"/>
    <p:sldId id="601" r:id="rId11"/>
    <p:sldId id="604" r:id="rId12"/>
    <p:sldId id="616" r:id="rId13"/>
    <p:sldId id="605" r:id="rId14"/>
    <p:sldId id="617" r:id="rId15"/>
    <p:sldId id="618" r:id="rId16"/>
    <p:sldId id="635" r:id="rId17"/>
    <p:sldId id="620" r:id="rId18"/>
    <p:sldId id="621" r:id="rId19"/>
    <p:sldId id="587" r:id="rId20"/>
    <p:sldId id="591" r:id="rId21"/>
    <p:sldId id="622" r:id="rId22"/>
    <p:sldId id="623" r:id="rId23"/>
    <p:sldId id="626" r:id="rId24"/>
    <p:sldId id="633" r:id="rId25"/>
    <p:sldId id="627" r:id="rId26"/>
    <p:sldId id="629" r:id="rId27"/>
    <p:sldId id="595" r:id="rId28"/>
    <p:sldId id="600" r:id="rId29"/>
    <p:sldId id="636" r:id="rId30"/>
    <p:sldId id="631" r:id="rId31"/>
    <p:sldId id="632" r:id="rId32"/>
    <p:sldId id="637" r:id="rId33"/>
    <p:sldId id="602" r:id="rId34"/>
    <p:sldId id="560" r:id="rId35"/>
    <p:sldId id="603" r:id="rId36"/>
    <p:sldId id="532" r:id="rId37"/>
    <p:sldId id="630" r:id="rId38"/>
    <p:sldId id="269" r:id="rId39"/>
    <p:sldId id="535" r:id="rId40"/>
    <p:sldId id="273" r:id="rId41"/>
    <p:sldId id="586" r:id="rId42"/>
    <p:sldId id="557" r:id="rId43"/>
    <p:sldId id="259" r:id="rId44"/>
    <p:sldId id="536" r:id="rId45"/>
    <p:sldId id="522" r:id="rId46"/>
    <p:sldId id="561" r:id="rId47"/>
    <p:sldId id="579" r:id="rId48"/>
    <p:sldId id="578" r:id="rId49"/>
    <p:sldId id="575" r:id="rId50"/>
    <p:sldId id="577" r:id="rId51"/>
    <p:sldId id="574" r:id="rId5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a:srgbClr val="7F7F7F"/>
    <a:srgbClr val="2252A3"/>
    <a:srgbClr val="2869D7"/>
    <a:srgbClr val="FF66CC"/>
    <a:srgbClr val="FF33CC"/>
    <a:srgbClr val="CC0000"/>
    <a:srgbClr val="FFCC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6" autoAdjust="0"/>
    <p:restoredTop sz="93970" autoAdjust="0"/>
  </p:normalViewPr>
  <p:slideViewPr>
    <p:cSldViewPr snapToGrid="0">
      <p:cViewPr varScale="1">
        <p:scale>
          <a:sx n="95" d="100"/>
          <a:sy n="95" d="100"/>
        </p:scale>
        <p:origin x="11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hart%20in%20Quarterly%20Mockup_V6.ppt%20(Compatibility%20Mode)"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txbryan\AppData\Local\Temp\notes54A7C5\Higgings%20%20-%20Best%20in%20US%20Data%20File%20for%20PP.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27800350578951E-2"/>
          <c:y val="0.17262588330304865"/>
          <c:w val="0.8874773571453034"/>
          <c:h val="0.58186059322839456"/>
        </c:manualLayout>
      </c:layout>
      <c:barChart>
        <c:barDir val="col"/>
        <c:grouping val="clustered"/>
        <c:varyColors val="0"/>
        <c:ser>
          <c:idx val="0"/>
          <c:order val="0"/>
          <c:tx>
            <c:strRef>
              <c:f>Sheet2!$B$26</c:f>
              <c:strCache>
                <c:ptCount val="1"/>
                <c:pt idx="0">
                  <c:v>Forecast</c:v>
                </c:pt>
              </c:strCache>
            </c:strRef>
          </c:tx>
          <c:spPr>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Sheet2!$C$26:$N$26</c:f>
              <c:numCache>
                <c:formatCode>General</c:formatCode>
                <c:ptCount val="12"/>
                <c:pt idx="0">
                  <c:v>2860</c:v>
                </c:pt>
                <c:pt idx="1">
                  <c:v>2915</c:v>
                </c:pt>
                <c:pt idx="2">
                  <c:v>2923</c:v>
                </c:pt>
                <c:pt idx="3">
                  <c:v>2901</c:v>
                </c:pt>
                <c:pt idx="4">
                  <c:v>2916</c:v>
                </c:pt>
                <c:pt idx="5">
                  <c:v>2939</c:v>
                </c:pt>
                <c:pt idx="6">
                  <c:v>2934</c:v>
                </c:pt>
                <c:pt idx="7">
                  <c:v>2933</c:v>
                </c:pt>
                <c:pt idx="8">
                  <c:v>2972</c:v>
                </c:pt>
                <c:pt idx="9">
                  <c:v>2999</c:v>
                </c:pt>
                <c:pt idx="10">
                  <c:v>2995</c:v>
                </c:pt>
                <c:pt idx="11">
                  <c:v>2992</c:v>
                </c:pt>
              </c:numCache>
            </c:numRef>
          </c:val>
          <c:extLst>
            <c:ext xmlns:c16="http://schemas.microsoft.com/office/drawing/2014/chart" uri="{C3380CC4-5D6E-409C-BE32-E72D297353CC}">
              <c16:uniqueId val="{00000000-9B63-4304-9DD0-45B8EA09D4B0}"/>
            </c:ext>
          </c:extLst>
        </c:ser>
        <c:ser>
          <c:idx val="1"/>
          <c:order val="1"/>
          <c:tx>
            <c:strRef>
              <c:f>Sheet2!$B$27</c:f>
              <c:strCache>
                <c:ptCount val="1"/>
                <c:pt idx="0">
                  <c:v>Plan</c:v>
                </c:pt>
              </c:strCache>
            </c:strRef>
          </c:tx>
          <c:spPr>
            <a:solidFill>
              <a:srgbClr val="4BACC6"/>
            </a:solidFill>
            <a:scene3d>
              <a:camera prst="orthographicFront"/>
              <a:lightRig rig="balanced" dir="t"/>
            </a:scene3d>
            <a:sp3d>
              <a:bevelT w="57150"/>
            </a:sp3d>
          </c:spPr>
          <c:invertIfNegative val="0"/>
          <c:cat>
            <c:strRef>
              <c:f>Sheet2!$C$25:$N$25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Sheet2!$C$27:$N$27</c:f>
              <c:numCache>
                <c:formatCode>General</c:formatCode>
                <c:ptCount val="12"/>
                <c:pt idx="0">
                  <c:v>2857</c:v>
                </c:pt>
                <c:pt idx="1">
                  <c:v>2874</c:v>
                </c:pt>
                <c:pt idx="2">
                  <c:v>2891</c:v>
                </c:pt>
                <c:pt idx="3">
                  <c:v>2903</c:v>
                </c:pt>
                <c:pt idx="4">
                  <c:v>2905</c:v>
                </c:pt>
                <c:pt idx="5">
                  <c:v>2908</c:v>
                </c:pt>
                <c:pt idx="6">
                  <c:v>2913</c:v>
                </c:pt>
                <c:pt idx="7">
                  <c:v>2915</c:v>
                </c:pt>
                <c:pt idx="8">
                  <c:v>2918</c:v>
                </c:pt>
                <c:pt idx="9">
                  <c:v>2924</c:v>
                </c:pt>
                <c:pt idx="10">
                  <c:v>2919</c:v>
                </c:pt>
                <c:pt idx="11">
                  <c:v>2916</c:v>
                </c:pt>
              </c:numCache>
            </c:numRef>
          </c:val>
          <c:extLst>
            <c:ext xmlns:c16="http://schemas.microsoft.com/office/drawing/2014/chart" uri="{C3380CC4-5D6E-409C-BE32-E72D297353CC}">
              <c16:uniqueId val="{00000001-9B63-4304-9DD0-45B8EA09D4B0}"/>
            </c:ext>
          </c:extLst>
        </c:ser>
        <c:dLbls>
          <c:showLegendKey val="0"/>
          <c:showVal val="0"/>
          <c:showCatName val="0"/>
          <c:showSerName val="0"/>
          <c:showPercent val="0"/>
          <c:showBubbleSize val="0"/>
        </c:dLbls>
        <c:gapWidth val="150"/>
        <c:axId val="712879488"/>
        <c:axId val="725788928"/>
      </c:barChart>
      <c:catAx>
        <c:axId val="712879488"/>
        <c:scaling>
          <c:orientation val="minMax"/>
        </c:scaling>
        <c:delete val="0"/>
        <c:axPos val="b"/>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25788928"/>
        <c:crosses val="autoZero"/>
        <c:auto val="1"/>
        <c:lblAlgn val="ctr"/>
        <c:lblOffset val="100"/>
        <c:noMultiLvlLbl val="0"/>
      </c:catAx>
      <c:valAx>
        <c:axId val="725788928"/>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spPr>
          <a:ln>
            <a:solidFill>
              <a:schemeClr val="bg1">
                <a:lumMod val="65000"/>
              </a:schemeClr>
            </a:solidFill>
          </a:ln>
        </c:spPr>
        <c:txPr>
          <a:bodyPr rot="0" vert="horz"/>
          <a:lstStyle/>
          <a:p>
            <a:pPr>
              <a:defRPr sz="1000" b="0" i="0" u="none" strike="noStrike" baseline="0">
                <a:solidFill>
                  <a:schemeClr val="bg2">
                    <a:lumMod val="50000"/>
                    <a:lumOff val="50000"/>
                  </a:schemeClr>
                </a:solidFill>
                <a:latin typeface="Calibri"/>
                <a:ea typeface="Calibri"/>
                <a:cs typeface="Calibri"/>
              </a:defRPr>
            </a:pPr>
            <a:endParaRPr lang="en-US"/>
          </a:p>
        </c:txPr>
        <c:crossAx val="712879488"/>
        <c:crosses val="autoZero"/>
        <c:crossBetween val="between"/>
      </c:valAx>
    </c:plotArea>
    <c:legend>
      <c:legendPos val="r"/>
      <c:layout>
        <c:manualLayout>
          <c:xMode val="edge"/>
          <c:yMode val="edge"/>
          <c:x val="0.35749770834458011"/>
          <c:y val="0.88215676972642032"/>
          <c:w val="0.29893275796041507"/>
          <c:h val="8.6153846153846136E-2"/>
        </c:manualLayout>
      </c:layout>
      <c:overlay val="0"/>
      <c:txPr>
        <a:bodyPr/>
        <a:lstStyle/>
        <a:p>
          <a:pPr>
            <a:defRPr sz="1085" b="0" i="0" u="none" strike="noStrike" baseline="0">
              <a:solidFill>
                <a:schemeClr val="bg2">
                  <a:lumMod val="50000"/>
                  <a:lumOff val="50000"/>
                </a:schemeClr>
              </a:solidFill>
              <a:latin typeface="Calibri"/>
              <a:ea typeface="Calibri"/>
              <a:cs typeface="Calibri"/>
            </a:defRPr>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369972728688E-2"/>
          <c:y val="3.9033131483848356E-2"/>
          <c:w val="0.85494074993308511"/>
          <c:h val="0.69956107307920734"/>
        </c:manualLayout>
      </c:layout>
      <c:barChart>
        <c:barDir val="col"/>
        <c:grouping val="stacked"/>
        <c:varyColors val="0"/>
        <c:ser>
          <c:idx val="0"/>
          <c:order val="0"/>
          <c:tx>
            <c:v>Incidents Resolved &lt;4 hours</c:v>
          </c:tx>
          <c:spPr>
            <a:solidFill>
              <a:srgbClr val="8DC63F"/>
            </a:solidFill>
            <a:scene3d>
              <a:camera prst="orthographicFront"/>
              <a:lightRig rig="balanced" dir="t"/>
            </a:scene3d>
            <a:sp3d prstMaterial="matte">
              <a:bevelT w="57150"/>
            </a:sp3d>
          </c:spPr>
          <c:invertIfNegative val="0"/>
          <c:dLbls>
            <c:spPr>
              <a:noFill/>
              <a:ln>
                <a:noFill/>
              </a:ln>
              <a:effectLst/>
            </c:spPr>
            <c:txPr>
              <a:bodyPr/>
              <a:lstStyle/>
              <a:p>
                <a:pPr>
                  <a:defRPr sz="6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'[Chart in Quarterly Mockup_V6.ppt (Compatibility Mode)]Sheet1'!$B$3:$N$3</c:f>
              <c:numCache>
                <c:formatCode>General</c:formatCode>
                <c:ptCount val="13"/>
                <c:pt idx="0">
                  <c:v>20</c:v>
                </c:pt>
                <c:pt idx="1">
                  <c:v>11</c:v>
                </c:pt>
                <c:pt idx="2">
                  <c:v>25</c:v>
                </c:pt>
                <c:pt idx="3">
                  <c:v>24</c:v>
                </c:pt>
                <c:pt idx="4">
                  <c:v>21</c:v>
                </c:pt>
                <c:pt idx="5">
                  <c:v>11</c:v>
                </c:pt>
                <c:pt idx="6">
                  <c:v>22</c:v>
                </c:pt>
                <c:pt idx="7">
                  <c:v>18</c:v>
                </c:pt>
                <c:pt idx="8">
                  <c:v>27</c:v>
                </c:pt>
                <c:pt idx="9">
                  <c:v>18</c:v>
                </c:pt>
                <c:pt idx="10">
                  <c:v>14</c:v>
                </c:pt>
                <c:pt idx="11">
                  <c:v>20</c:v>
                </c:pt>
                <c:pt idx="12">
                  <c:v>15</c:v>
                </c:pt>
              </c:numCache>
            </c:numRef>
          </c:val>
          <c:extLst>
            <c:ext xmlns:c16="http://schemas.microsoft.com/office/drawing/2014/chart" uri="{C3380CC4-5D6E-409C-BE32-E72D297353CC}">
              <c16:uniqueId val="{00000000-D425-4F2F-A88D-6A0AB10743D8}"/>
            </c:ext>
          </c:extLst>
        </c:ser>
        <c:ser>
          <c:idx val="4"/>
          <c:order val="1"/>
          <c:tx>
            <c:v>Incidents Resolved &gt;4 Hours</c:v>
          </c:tx>
          <c:spPr>
            <a:solidFill>
              <a:srgbClr val="4BACC6"/>
            </a:solidFill>
            <a:ln w="22225" cmpd="sng">
              <a:noFill/>
              <a:prstDash val="solid"/>
            </a:ln>
            <a:scene3d>
              <a:camera prst="orthographicFront"/>
              <a:lightRig rig="balanced" dir="t"/>
            </a:scene3d>
            <a:sp3d prstMaterial="matte">
              <a:bevelT w="44450"/>
            </a:sp3d>
          </c:spPr>
          <c:invertIfNegative val="0"/>
          <c:dLbls>
            <c:spPr>
              <a:noFill/>
              <a:ln>
                <a:noFill/>
              </a:ln>
              <a:effectLst/>
            </c:spPr>
            <c:txPr>
              <a:bodyPr/>
              <a:lstStyle/>
              <a:p>
                <a:pPr>
                  <a:defRPr sz="6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 in Quarterly Mockup_V6.ppt (Compatibility Mode)]Sheet1'!$B$1:$P$1</c:f>
              <c:strCache>
                <c:ptCount val="13"/>
                <c:pt idx="0">
                  <c:v>JUL '12</c:v>
                </c:pt>
                <c:pt idx="1">
                  <c:v>A</c:v>
                </c:pt>
                <c:pt idx="2">
                  <c:v>S</c:v>
                </c:pt>
                <c:pt idx="3">
                  <c:v>O</c:v>
                </c:pt>
                <c:pt idx="4">
                  <c:v>N</c:v>
                </c:pt>
                <c:pt idx="5">
                  <c:v>D</c:v>
                </c:pt>
                <c:pt idx="6">
                  <c:v>JAN '13</c:v>
                </c:pt>
                <c:pt idx="7">
                  <c:v>F</c:v>
                </c:pt>
                <c:pt idx="8">
                  <c:v>M</c:v>
                </c:pt>
                <c:pt idx="9">
                  <c:v>A</c:v>
                </c:pt>
                <c:pt idx="10">
                  <c:v>M</c:v>
                </c:pt>
                <c:pt idx="11">
                  <c:v>J</c:v>
                </c:pt>
                <c:pt idx="12">
                  <c:v>J</c:v>
                </c:pt>
              </c:strCache>
            </c:strRef>
          </c:cat>
          <c:val>
            <c:numRef>
              <c:f>'[Chart in Quarterly Mockup_V6.ppt (Compatibility Mode)]Sheet1'!$B$4:$N$4</c:f>
              <c:numCache>
                <c:formatCode>General</c:formatCode>
                <c:ptCount val="13"/>
                <c:pt idx="0">
                  <c:v>4</c:v>
                </c:pt>
                <c:pt idx="1">
                  <c:v>7</c:v>
                </c:pt>
                <c:pt idx="2">
                  <c:v>11</c:v>
                </c:pt>
                <c:pt idx="3">
                  <c:v>4</c:v>
                </c:pt>
                <c:pt idx="4">
                  <c:v>12</c:v>
                </c:pt>
                <c:pt idx="5">
                  <c:v>9</c:v>
                </c:pt>
                <c:pt idx="6">
                  <c:v>2</c:v>
                </c:pt>
                <c:pt idx="7">
                  <c:v>5</c:v>
                </c:pt>
                <c:pt idx="8">
                  <c:v>4</c:v>
                </c:pt>
                <c:pt idx="9">
                  <c:v>5</c:v>
                </c:pt>
                <c:pt idx="10">
                  <c:v>10</c:v>
                </c:pt>
                <c:pt idx="11">
                  <c:v>2</c:v>
                </c:pt>
                <c:pt idx="12">
                  <c:v>5</c:v>
                </c:pt>
              </c:numCache>
            </c:numRef>
          </c:val>
          <c:extLst>
            <c:ext xmlns:c16="http://schemas.microsoft.com/office/drawing/2014/chart" uri="{C3380CC4-5D6E-409C-BE32-E72D297353CC}">
              <c16:uniqueId val="{00000001-D425-4F2F-A88D-6A0AB10743D8}"/>
            </c:ext>
          </c:extLst>
        </c:ser>
        <c:dLbls>
          <c:showLegendKey val="0"/>
          <c:showVal val="0"/>
          <c:showCatName val="0"/>
          <c:showSerName val="0"/>
          <c:showPercent val="0"/>
          <c:showBubbleSize val="0"/>
        </c:dLbls>
        <c:gapWidth val="37"/>
        <c:overlap val="100"/>
        <c:axId val="255149184"/>
        <c:axId val="255150720"/>
      </c:barChart>
      <c:catAx>
        <c:axId val="255149184"/>
        <c:scaling>
          <c:orientation val="minMax"/>
        </c:scaling>
        <c:delete val="0"/>
        <c:axPos val="b"/>
        <c:numFmt formatCode="General" sourceLinked="1"/>
        <c:majorTickMark val="cross"/>
        <c:minorTickMark val="none"/>
        <c:tickLblPos val="low"/>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50720"/>
        <c:crosses val="autoZero"/>
        <c:auto val="0"/>
        <c:lblAlgn val="ctr"/>
        <c:lblOffset val="100"/>
        <c:noMultiLvlLbl val="0"/>
      </c:catAx>
      <c:valAx>
        <c:axId val="255150720"/>
        <c:scaling>
          <c:orientation val="minMax"/>
          <c:max val="40"/>
          <c:min val="0"/>
        </c:scaling>
        <c:delete val="0"/>
        <c:axPos val="l"/>
        <c:majorGridlines>
          <c:spPr>
            <a:ln w="9525">
              <a:solidFill>
                <a:schemeClr val="bg1">
                  <a:lumMod val="85000"/>
                </a:schemeClr>
              </a:solidFill>
              <a:prstDash val="dash"/>
              <a:headEnd w="lg" len="sm"/>
            </a:ln>
          </c:spPr>
        </c:majorGridlines>
        <c:numFmt formatCode="General" sourceLinked="0"/>
        <c:majorTickMark val="out"/>
        <c:minorTickMark val="none"/>
        <c:tickLblPos val="nextTo"/>
        <c:spPr>
          <a:ln>
            <a:solidFill>
              <a:schemeClr val="bg1">
                <a:lumMod val="65000"/>
              </a:schemeClr>
            </a:solidFill>
          </a:ln>
        </c:spPr>
        <c:txPr>
          <a:bodyPr rot="0" vert="horz"/>
          <a:lstStyle/>
          <a:p>
            <a:pPr>
              <a:defRPr sz="800" b="1" i="0" u="none" strike="noStrike" baseline="0">
                <a:solidFill>
                  <a:srgbClr val="808080"/>
                </a:solidFill>
                <a:latin typeface="Calibri"/>
                <a:ea typeface="Calibri"/>
                <a:cs typeface="Calibri"/>
              </a:defRPr>
            </a:pPr>
            <a:endParaRPr lang="en-US"/>
          </a:p>
        </c:txPr>
        <c:crossAx val="255149184"/>
        <c:crosses val="autoZero"/>
        <c:crossBetween val="between"/>
        <c:majorUnit val="10"/>
        <c:minorUnit val="1"/>
      </c:valAx>
      <c:spPr>
        <a:noFill/>
        <a:ln w="25400">
          <a:noFill/>
        </a:ln>
      </c:spPr>
    </c:plotArea>
    <c:legend>
      <c:legendPos val="b"/>
      <c:layout>
        <c:manualLayout>
          <c:xMode val="edge"/>
          <c:yMode val="edge"/>
          <c:x val="0.18261133981571356"/>
          <c:y val="0.84732845340163976"/>
          <c:w val="0.63231995335528179"/>
          <c:h val="7.5295776009557364E-2"/>
        </c:manualLayout>
      </c:layout>
      <c:overlay val="0"/>
      <c:txPr>
        <a:bodyPr/>
        <a:lstStyle/>
        <a:p>
          <a:pPr>
            <a:defRPr sz="640" b="0" i="0" u="none" strike="noStrike" baseline="0">
              <a:solidFill>
                <a:srgbClr val="333333"/>
              </a:solidFill>
              <a:latin typeface="Calibri"/>
              <a:ea typeface="Calibri"/>
              <a:cs typeface="Calibri"/>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Calibri"/>
          <a:ea typeface="Calibri"/>
          <a:cs typeface="Calibri"/>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17382052185704E-2"/>
          <c:y val="7.7602450470674808E-2"/>
          <c:w val="0.8450693569092308"/>
          <c:h val="0.66936842564050925"/>
        </c:manualLayout>
      </c:layout>
      <c:barChart>
        <c:barDir val="col"/>
        <c:grouping val="clustered"/>
        <c:varyColors val="0"/>
        <c:ser>
          <c:idx val="0"/>
          <c:order val="0"/>
          <c:tx>
            <c:strRef>
              <c:f>'2013-shield'!$B$3</c:f>
              <c:strCache>
                <c:ptCount val="1"/>
                <c:pt idx="0">
                  <c:v>Platinum</c:v>
                </c:pt>
              </c:strCache>
            </c:strRef>
          </c:tx>
          <c:spPr>
            <a:solidFill>
              <a:sysClr val="window" lastClr="FFFFFF">
                <a:lumMod val="50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95000"/>
                        <a:lumOff val="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'2013-shield'!$AN$3:$AO$3</c:f>
              <c:numCache>
                <c:formatCode>General</c:formatCode>
                <c:ptCount val="2"/>
                <c:pt idx="0">
                  <c:v>94</c:v>
                </c:pt>
                <c:pt idx="1">
                  <c:v>23</c:v>
                </c:pt>
              </c:numCache>
            </c:numRef>
          </c:val>
          <c:extLst>
            <c:ext xmlns:c16="http://schemas.microsoft.com/office/drawing/2014/chart" uri="{C3380CC4-5D6E-409C-BE32-E72D297353CC}">
              <c16:uniqueId val="{00000000-974E-4CD9-A855-C9A9DA34D41A}"/>
            </c:ext>
          </c:extLst>
        </c:ser>
        <c:ser>
          <c:idx val="1"/>
          <c:order val="1"/>
          <c:tx>
            <c:strRef>
              <c:f>'2013-shield'!$B$4</c:f>
              <c:strCache>
                <c:ptCount val="1"/>
                <c:pt idx="0">
                  <c:v>Gold</c:v>
                </c:pt>
              </c:strCache>
            </c:strRef>
          </c:tx>
          <c:spPr>
            <a:solidFill>
              <a:srgbClr val="FFC000"/>
            </a:solidFill>
            <a:ln w="12700">
              <a:noFill/>
              <a:prstDash val="solid"/>
            </a:ln>
            <a:scene3d>
              <a:camera prst="orthographicFront"/>
              <a:lightRig rig="contrasting" dir="t"/>
            </a:scene3d>
            <a:sp3d>
              <a:bevelT w="57150"/>
            </a:sp3d>
          </c:spPr>
          <c:invertIfNegative val="0"/>
          <c:dPt>
            <c:idx val="1"/>
            <c:invertIfNegative val="0"/>
            <c:bubble3D val="0"/>
            <c:extLst>
              <c:ext xmlns:c16="http://schemas.microsoft.com/office/drawing/2014/chart" uri="{C3380CC4-5D6E-409C-BE32-E72D297353CC}">
                <c16:uniqueId val="{00000001-974E-4CD9-A855-C9A9DA34D41A}"/>
              </c:ext>
            </c:extLst>
          </c:dPt>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'2013-shield'!$AN$4:$AO$4</c:f>
              <c:numCache>
                <c:formatCode>General</c:formatCode>
                <c:ptCount val="2"/>
                <c:pt idx="0">
                  <c:v>235</c:v>
                </c:pt>
                <c:pt idx="1">
                  <c:v>79</c:v>
                </c:pt>
              </c:numCache>
            </c:numRef>
          </c:val>
          <c:extLst>
            <c:ext xmlns:c16="http://schemas.microsoft.com/office/drawing/2014/chart" uri="{C3380CC4-5D6E-409C-BE32-E72D297353CC}">
              <c16:uniqueId val="{00000002-974E-4CD9-A855-C9A9DA34D41A}"/>
            </c:ext>
          </c:extLst>
        </c:ser>
        <c:ser>
          <c:idx val="2"/>
          <c:order val="2"/>
          <c:tx>
            <c:strRef>
              <c:f>'2013-shield'!$B$5</c:f>
              <c:strCache>
                <c:ptCount val="1"/>
                <c:pt idx="0">
                  <c:v>Silver</c:v>
                </c:pt>
              </c:strCache>
            </c:strRef>
          </c:tx>
          <c:spPr>
            <a:solidFill>
              <a:sysClr val="window" lastClr="FFFFFF">
                <a:lumMod val="75000"/>
              </a:sys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tx1">
                        <a:lumMod val="75000"/>
                        <a:lumOff val="25000"/>
                      </a:schemeClr>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'2013-shield'!$AN$5:$AO$5</c:f>
              <c:numCache>
                <c:formatCode>General</c:formatCode>
                <c:ptCount val="2"/>
                <c:pt idx="0">
                  <c:v>383</c:v>
                </c:pt>
                <c:pt idx="1">
                  <c:v>196</c:v>
                </c:pt>
              </c:numCache>
            </c:numRef>
          </c:val>
          <c:extLst>
            <c:ext xmlns:c16="http://schemas.microsoft.com/office/drawing/2014/chart" uri="{C3380CC4-5D6E-409C-BE32-E72D297353CC}">
              <c16:uniqueId val="{00000003-974E-4CD9-A855-C9A9DA34D41A}"/>
            </c:ext>
          </c:extLst>
        </c:ser>
        <c:ser>
          <c:idx val="3"/>
          <c:order val="3"/>
          <c:tx>
            <c:strRef>
              <c:f>'2013-shield'!$B$6</c:f>
              <c:strCache>
                <c:ptCount val="1"/>
                <c:pt idx="0">
                  <c:v>Bronze</c:v>
                </c:pt>
              </c:strCache>
            </c:strRef>
          </c:tx>
          <c:spPr>
            <a:solidFill>
              <a:srgbClr val="F79646">
                <a:lumMod val="50000"/>
              </a:srgbClr>
            </a:solidFill>
            <a:ln w="12700">
              <a:noFill/>
              <a:prstDash val="solid"/>
            </a:ln>
            <a:scene3d>
              <a:camera prst="orthographicFront"/>
              <a:lightRig rig="contrasting" dir="t"/>
            </a:scene3d>
            <a:sp3d>
              <a:bevelT w="57150"/>
            </a:sp3d>
          </c:spPr>
          <c:invertIfNegative val="0"/>
          <c:dLbls>
            <c:spPr>
              <a:noFill/>
              <a:ln w="25400">
                <a:noFill/>
              </a:ln>
            </c:spPr>
            <c:txPr>
              <a:bodyPr/>
              <a:lstStyle/>
              <a:p>
                <a:pPr>
                  <a:defRPr sz="600" b="1" i="0" u="none" strike="noStrike" baseline="0">
                    <a:solidFill>
                      <a:schemeClr val="bg1"/>
                    </a:solidFill>
                    <a:latin typeface="+mn-lt"/>
                    <a:ea typeface="Arial"/>
                    <a:cs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'2013-shield'!$AN$2:$AO$2</c:f>
              <c:strCache>
                <c:ptCount val="2"/>
                <c:pt idx="0">
                  <c:v>Team</c:v>
                </c:pt>
                <c:pt idx="1">
                  <c:v>Individual</c:v>
                </c:pt>
              </c:strCache>
            </c:strRef>
          </c:cat>
          <c:val>
            <c:numRef>
              <c:f>'2013-shield'!$AN$6:$AO$6</c:f>
              <c:numCache>
                <c:formatCode>General</c:formatCode>
                <c:ptCount val="2"/>
                <c:pt idx="0">
                  <c:v>667</c:v>
                </c:pt>
                <c:pt idx="1">
                  <c:v>554</c:v>
                </c:pt>
              </c:numCache>
            </c:numRef>
          </c:val>
          <c:extLst>
            <c:ext xmlns:c16="http://schemas.microsoft.com/office/drawing/2014/chart" uri="{C3380CC4-5D6E-409C-BE32-E72D297353CC}">
              <c16:uniqueId val="{00000004-974E-4CD9-A855-C9A9DA34D41A}"/>
            </c:ext>
          </c:extLst>
        </c:ser>
        <c:dLbls>
          <c:showLegendKey val="0"/>
          <c:showVal val="0"/>
          <c:showCatName val="0"/>
          <c:showSerName val="0"/>
          <c:showPercent val="0"/>
          <c:showBubbleSize val="0"/>
        </c:dLbls>
        <c:gapWidth val="262"/>
        <c:overlap val="-15"/>
        <c:axId val="257815296"/>
        <c:axId val="257816832"/>
      </c:barChart>
      <c:catAx>
        <c:axId val="257815296"/>
        <c:scaling>
          <c:orientation val="minMax"/>
        </c:scaling>
        <c:delete val="0"/>
        <c:axPos val="b"/>
        <c:numFmt formatCode="General" sourceLinked="1"/>
        <c:majorTickMark val="cross"/>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6832"/>
        <c:crosses val="autoZero"/>
        <c:auto val="1"/>
        <c:lblAlgn val="ctr"/>
        <c:lblOffset val="100"/>
        <c:tickLblSkip val="1"/>
        <c:tickMarkSkip val="1"/>
        <c:noMultiLvlLbl val="0"/>
      </c:catAx>
      <c:valAx>
        <c:axId val="257816832"/>
        <c:scaling>
          <c:orientation val="minMax"/>
          <c:max val="750"/>
          <c:min val="0"/>
        </c:scaling>
        <c:delete val="0"/>
        <c:axPos val="l"/>
        <c:majorGridlines>
          <c:spPr>
            <a:ln w="9525">
              <a:solidFill>
                <a:sysClr val="window" lastClr="FFFFFF">
                  <a:lumMod val="85000"/>
                </a:sysClr>
              </a:solidFill>
              <a:prstDash val="dash"/>
            </a:ln>
          </c:spPr>
        </c:majorGridlines>
        <c:numFmt formatCode="General" sourceLinked="1"/>
        <c:majorTickMark val="out"/>
        <c:minorTickMark val="none"/>
        <c:tickLblPos val="nextTo"/>
        <c:spPr>
          <a:ln w="9525">
            <a:solidFill>
              <a:sysClr val="window" lastClr="FFFFFF">
                <a:lumMod val="65000"/>
              </a:sysClr>
            </a:solidFill>
            <a:prstDash val="solid"/>
          </a:ln>
        </c:spPr>
        <c:txPr>
          <a:bodyPr rot="0" vert="horz"/>
          <a:lstStyle/>
          <a:p>
            <a:pPr>
              <a:defRPr sz="800" b="1" i="0" u="none" strike="noStrike" baseline="0">
                <a:solidFill>
                  <a:srgbClr val="808080"/>
                </a:solidFill>
                <a:latin typeface="+mn-lt"/>
                <a:ea typeface="Arial"/>
                <a:cs typeface="Arial"/>
              </a:defRPr>
            </a:pPr>
            <a:endParaRPr lang="en-US"/>
          </a:p>
        </c:txPr>
        <c:crossAx val="257815296"/>
        <c:crosses val="autoZero"/>
        <c:crossBetween val="between"/>
        <c:majorUnit val="150"/>
      </c:valAx>
      <c:spPr>
        <a:noFill/>
        <a:ln w="12700">
          <a:noFill/>
          <a:prstDash val="solid"/>
        </a:ln>
      </c:spPr>
    </c:plotArea>
    <c:legend>
      <c:legendPos val="b"/>
      <c:layout>
        <c:manualLayout>
          <c:xMode val="edge"/>
          <c:yMode val="edge"/>
          <c:x val="0.25620940014003424"/>
          <c:y val="0.9126015144863916"/>
          <c:w val="0.47494716906677464"/>
          <c:h val="8.7398621416587385E-2"/>
        </c:manualLayout>
      </c:layout>
      <c:overlay val="0"/>
      <c:txPr>
        <a:bodyPr/>
        <a:lstStyle/>
        <a:p>
          <a:pPr>
            <a:defRPr sz="640">
              <a:solidFill>
                <a:schemeClr val="tx1">
                  <a:lumMod val="65000"/>
                  <a:lumOff val="35000"/>
                </a:schemeClr>
              </a:solidFill>
              <a:latin typeface="+mn-lt"/>
            </a:defRPr>
          </a:pPr>
          <a:endParaRPr lang="en-US"/>
        </a:p>
      </c:txPr>
    </c:legend>
    <c:plotVisOnly val="1"/>
    <c:dispBlanksAs val="gap"/>
    <c:showDLblsOverMax val="0"/>
  </c:chart>
  <c:spPr>
    <a:noFill/>
    <a:ln w="12700">
      <a:noFill/>
      <a:prstDash val="solid"/>
    </a:ln>
  </c:spPr>
  <c:txPr>
    <a:bodyPr/>
    <a:lstStyle/>
    <a:p>
      <a:pPr>
        <a:defRPr sz="575" b="0" i="0" u="none" strike="noStrike" baseline="0">
          <a:solidFill>
            <a:srgbClr val="000000"/>
          </a:solidFill>
          <a:latin typeface="Arial"/>
          <a:ea typeface="Arial"/>
          <a:cs typeface="Arial"/>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gradFill>
              <a:gsLst>
                <a:gs pos="0">
                  <a:srgbClr val="0C2074"/>
                </a:gs>
                <a:gs pos="50000">
                  <a:srgbClr val="3F3FFF"/>
                </a:gs>
                <a:gs pos="100000">
                  <a:srgbClr val="0C2074"/>
                </a:gs>
              </a:gsLst>
              <a:lin ang="2700000" scaled="0"/>
            </a:gradFill>
            <a:scene3d>
              <a:camera prst="orthographicFront"/>
              <a:lightRig rig="threePt" dir="t"/>
            </a:scene3d>
            <a:sp3d>
              <a:bevelT/>
            </a:sp3d>
          </c:spPr>
          <c:explosion val="1"/>
          <c:dPt>
            <c:idx val="0"/>
            <c:bubble3D val="0"/>
            <c:spPr>
              <a:gradFill>
                <a:gsLst>
                  <a:gs pos="43000">
                    <a:srgbClr val="4698CA"/>
                  </a:gs>
                  <a:gs pos="32000">
                    <a:srgbClr val="56A2D0"/>
                  </a:gs>
                  <a:gs pos="65000">
                    <a:srgbClr val="5CA5D2"/>
                  </a:gs>
                  <a:gs pos="54000">
                    <a:srgbClr val="59A4D1"/>
                  </a:gs>
                  <a:gs pos="0">
                    <a:srgbClr val="4496C7"/>
                  </a:gs>
                  <a:gs pos="98000">
                    <a:srgbClr val="4899CA"/>
                  </a:gs>
                </a:gsLst>
                <a:lin ang="2700000" scaled="0"/>
              </a:gradFill>
              <a:scene3d>
                <a:camera prst="orthographicFront"/>
                <a:lightRig rig="threePt" dir="t"/>
              </a:scene3d>
              <a:sp3d>
                <a:bevelT/>
              </a:sp3d>
            </c:spPr>
            <c:extLst>
              <c:ext xmlns:c16="http://schemas.microsoft.com/office/drawing/2014/chart" uri="{C3380CC4-5D6E-409C-BE32-E72D297353CC}">
                <c16:uniqueId val="{00000001-F1A7-46A6-9971-9F139DEB7512}"/>
              </c:ext>
            </c:extLst>
          </c:dPt>
          <c:dPt>
            <c:idx val="1"/>
            <c:bubble3D val="0"/>
            <c:spPr>
              <a:gradFill>
                <a:gsLst>
                  <a:gs pos="16000">
                    <a:srgbClr val="0C2074"/>
                  </a:gs>
                  <a:gs pos="39000">
                    <a:srgbClr val="2845BC"/>
                  </a:gs>
                  <a:gs pos="52000">
                    <a:srgbClr val="1E3BB1"/>
                  </a:gs>
                  <a:gs pos="28000">
                    <a:srgbClr val="1933A0"/>
                  </a:gs>
                  <a:gs pos="71000">
                    <a:srgbClr val="0C2074"/>
                  </a:gs>
                </a:gsLst>
                <a:lin ang="2700000" scaled="0"/>
              </a:gradFill>
              <a:scene3d>
                <a:camera prst="orthographicFront"/>
                <a:lightRig rig="threePt" dir="t"/>
              </a:scene3d>
              <a:sp3d>
                <a:bevelT/>
              </a:sp3d>
            </c:spPr>
            <c:extLst>
              <c:ext xmlns:c16="http://schemas.microsoft.com/office/drawing/2014/chart" uri="{C3380CC4-5D6E-409C-BE32-E72D297353CC}">
                <c16:uniqueId val="{00000003-F1A7-46A6-9971-9F139DEB7512}"/>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A7-46A6-9971-9F139DEB7512}"/>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A7-46A6-9971-9F139DEB7512}"/>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'2013'!$B$8:$B$9</c:f>
              <c:strCache>
                <c:ptCount val="2"/>
                <c:pt idx="0">
                  <c:v>eButtons</c:v>
                </c:pt>
                <c:pt idx="1">
                  <c:v>eCards</c:v>
                </c:pt>
              </c:strCache>
            </c:strRef>
          </c:cat>
          <c:val>
            <c:numRef>
              <c:f>'2013'!$AB$8:$AB$9</c:f>
              <c:numCache>
                <c:formatCode>General</c:formatCode>
                <c:ptCount val="2"/>
                <c:pt idx="0">
                  <c:v>6660</c:v>
                </c:pt>
                <c:pt idx="1">
                  <c:v>27083</c:v>
                </c:pt>
              </c:numCache>
            </c:numRef>
          </c:val>
          <c:extLst>
            <c:ext xmlns:c16="http://schemas.microsoft.com/office/drawing/2014/chart" uri="{C3380CC4-5D6E-409C-BE32-E72D297353CC}">
              <c16:uniqueId val="{00000004-F1A7-46A6-9971-9F139DEB7512}"/>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35"/>
      <c:rotY val="172"/>
      <c:depthPercent val="100"/>
      <c:rAngAx val="0"/>
    </c:view3D>
    <c:floor>
      <c:thickness val="0"/>
    </c:floor>
    <c:sideWall>
      <c:thickness val="0"/>
    </c:sideWall>
    <c:backWall>
      <c:thickness val="0"/>
    </c:backWall>
    <c:plotArea>
      <c:layout/>
      <c:pie3DChart>
        <c:varyColors val="1"/>
        <c:ser>
          <c:idx val="0"/>
          <c:order val="0"/>
          <c:tx>
            <c:strRef>
              <c:f>'2013'!$A$7</c:f>
              <c:strCache>
                <c:ptCount val="1"/>
                <c:pt idx="0">
                  <c:v>eThanks Received</c:v>
                </c:pt>
              </c:strCache>
            </c:strRef>
          </c:tx>
          <c:spPr>
            <a:solidFill>
              <a:srgbClr val="8DC63F"/>
            </a:solidFill>
            <a:scene3d>
              <a:camera prst="orthographicFront"/>
              <a:lightRig rig="threePt" dir="t"/>
            </a:scene3d>
            <a:sp3d>
              <a:bevelT/>
            </a:sp3d>
          </c:spPr>
          <c:explosion val="1"/>
          <c:dPt>
            <c:idx val="0"/>
            <c:bubble3D val="0"/>
            <c:spPr>
              <a:gradFill>
                <a:gsLst>
                  <a:gs pos="24000">
                    <a:srgbClr val="9BCD57"/>
                  </a:gs>
                  <a:gs pos="14000">
                    <a:srgbClr val="8DC63F"/>
                  </a:gs>
                  <a:gs pos="0">
                    <a:srgbClr val="66AA3F"/>
                  </a:gs>
                  <a:gs pos="41000">
                    <a:srgbClr val="85C24C"/>
                  </a:gs>
                  <a:gs pos="100000">
                    <a:srgbClr val="66AA3F"/>
                  </a:gs>
                  <a:gs pos="50000">
                    <a:srgbClr val="92D050"/>
                  </a:gs>
                </a:gsLst>
                <a:lin ang="2700000" scaled="0"/>
              </a:gradFill>
              <a:scene3d>
                <a:camera prst="orthographicFront"/>
                <a:lightRig rig="threePt" dir="t"/>
              </a:scene3d>
              <a:sp3d>
                <a:bevelT/>
              </a:sp3d>
            </c:spPr>
            <c:extLst>
              <c:ext xmlns:c16="http://schemas.microsoft.com/office/drawing/2014/chart" uri="{C3380CC4-5D6E-409C-BE32-E72D297353CC}">
                <c16:uniqueId val="{00000001-77CD-442F-BB06-3BF4C3E5FC5B}"/>
              </c:ext>
            </c:extLst>
          </c:dPt>
          <c:dPt>
            <c:idx val="1"/>
            <c:bubble3D val="0"/>
            <c:spPr>
              <a:gradFill>
                <a:gsLst>
                  <a:gs pos="47000">
                    <a:srgbClr val="FF8620"/>
                  </a:gs>
                  <a:gs pos="21000">
                    <a:srgbClr val="FF6600"/>
                  </a:gs>
                  <a:gs pos="36000">
                    <a:srgbClr val="FF9933"/>
                  </a:gs>
                  <a:gs pos="0">
                    <a:srgbClr val="FF6600"/>
                  </a:gs>
                  <a:gs pos="69000">
                    <a:srgbClr val="FF6600"/>
                  </a:gs>
                </a:gsLst>
                <a:lin ang="2700000" scaled="0"/>
              </a:gradFill>
              <a:scene3d>
                <a:camera prst="orthographicFront"/>
                <a:lightRig rig="threePt" dir="t"/>
              </a:scene3d>
              <a:sp3d>
                <a:bevelT/>
              </a:sp3d>
            </c:spPr>
            <c:extLst>
              <c:ext xmlns:c16="http://schemas.microsoft.com/office/drawing/2014/chart" uri="{C3380CC4-5D6E-409C-BE32-E72D297353CC}">
                <c16:uniqueId val="{00000003-77CD-442F-BB06-3BF4C3E5FC5B}"/>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7CD-442F-BB06-3BF4C3E5FC5B}"/>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7CD-442F-BB06-3BF4C3E5FC5B}"/>
                </c:ext>
              </c:extLst>
            </c:dLbl>
            <c:spPr>
              <a:noFill/>
              <a:ln>
                <a:noFill/>
              </a:ln>
              <a:effectLst/>
            </c:spPr>
            <c:txPr>
              <a:bodyPr/>
              <a:lstStyle/>
              <a:p>
                <a:pPr>
                  <a:defRPr sz="900" b="1">
                    <a:solidFill>
                      <a:schemeClr val="tx1">
                        <a:lumMod val="65000"/>
                        <a:lumOff val="35000"/>
                      </a:schemeClr>
                    </a:solidFill>
                    <a:latin typeface="+mn-lt"/>
                    <a:cs typeface="Arial"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'2013'!$B$12:$B$13</c:f>
              <c:strCache>
                <c:ptCount val="2"/>
                <c:pt idx="0">
                  <c:v>eButtons</c:v>
                </c:pt>
                <c:pt idx="1">
                  <c:v>eCards</c:v>
                </c:pt>
              </c:strCache>
            </c:strRef>
          </c:cat>
          <c:val>
            <c:numRef>
              <c:f>'2013'!$AB$12:$AB$13</c:f>
              <c:numCache>
                <c:formatCode>General</c:formatCode>
                <c:ptCount val="2"/>
                <c:pt idx="0">
                  <c:v>5943</c:v>
                </c:pt>
                <c:pt idx="1">
                  <c:v>13791</c:v>
                </c:pt>
              </c:numCache>
            </c:numRef>
          </c:val>
          <c:extLst>
            <c:ext xmlns:c16="http://schemas.microsoft.com/office/drawing/2014/chart" uri="{C3380CC4-5D6E-409C-BE32-E72D297353CC}">
              <c16:uniqueId val="{00000004-77CD-442F-BB06-3BF4C3E5FC5B}"/>
            </c:ext>
          </c:extLst>
        </c:ser>
        <c:dLbls>
          <c:showLegendKey val="0"/>
          <c:showVal val="0"/>
          <c:showCatName val="0"/>
          <c:showSerName val="0"/>
          <c:showPercent val="0"/>
          <c:showBubbleSize val="0"/>
          <c:showLeaderLines val="1"/>
        </c:dLbls>
      </c:pie3DChart>
    </c:plotArea>
    <c:legend>
      <c:legendPos val="b"/>
      <c:overlay val="0"/>
      <c:txPr>
        <a:bodyPr/>
        <a:lstStyle/>
        <a:p>
          <a:pPr rtl="0">
            <a:defRPr sz="640">
              <a:solidFill>
                <a:schemeClr val="tx1">
                  <a:lumMod val="65000"/>
                  <a:lumOff val="35000"/>
                </a:schemeClr>
              </a:solidFill>
              <a:latin typeface="+mn-lt"/>
              <a:cs typeface="Arial" pitchFamily="34" charset="0"/>
            </a:defRPr>
          </a:pPr>
          <a:endParaRPr lang="en-US"/>
        </a:p>
      </c:txPr>
    </c:legend>
    <c:plotVisOnly val="1"/>
    <c:dispBlanksAs val="gap"/>
    <c:showDLblsOverMax val="0"/>
  </c:chart>
  <c:spPr>
    <a:noFill/>
    <a:ln w="12700">
      <a:noFill/>
    </a:ln>
    <a:scene3d>
      <a:camera prst="orthographicFront"/>
      <a:lightRig rig="threePt" dir="t"/>
    </a:scene3d>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5BF7E0-0ADD-FB44-BDA1-2F940975F2EF}"/>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B826B486-1B0D-192A-688E-14AAACE4A09C}"/>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CDA8D99-1AF0-42B2-9771-5E01112CE26A}" type="datetimeFigureOut">
              <a:rPr lang="en-US"/>
              <a:pPr>
                <a:defRPr/>
              </a:pPr>
              <a:t>11/15/2023</a:t>
            </a:fld>
            <a:endParaRPr lang="en-US" dirty="0"/>
          </a:p>
        </p:txBody>
      </p:sp>
      <p:sp>
        <p:nvSpPr>
          <p:cNvPr id="4" name="Footer Placeholder 3">
            <a:extLst>
              <a:ext uri="{FF2B5EF4-FFF2-40B4-BE49-F238E27FC236}">
                <a16:creationId xmlns:a16="http://schemas.microsoft.com/office/drawing/2014/main" id="{3526981C-AB91-5FB8-DAE6-4A02D371B43B}"/>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49AFD176-0CC7-6FC3-BCFF-C96FECE49BBE}"/>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74E3D3-2896-486F-9EBC-21E5F1CF9CD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C07DC4-6D6E-C356-B02C-2405CA8E51F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C9D1430-C836-A4FC-A1FE-772D740B0372}"/>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25A0AA90-7909-4ED3-A690-771A32652BA8}" type="datetimeFigureOut">
              <a:rPr lang="en-US"/>
              <a:pPr>
                <a:defRPr/>
              </a:pPr>
              <a:t>11/15/2023</a:t>
            </a:fld>
            <a:endParaRPr lang="en-US" dirty="0"/>
          </a:p>
        </p:txBody>
      </p:sp>
      <p:sp>
        <p:nvSpPr>
          <p:cNvPr id="4" name="Slide Image Placeholder 3">
            <a:extLst>
              <a:ext uri="{FF2B5EF4-FFF2-40B4-BE49-F238E27FC236}">
                <a16:creationId xmlns:a16="http://schemas.microsoft.com/office/drawing/2014/main" id="{F87E4421-FFFF-A034-BF6D-181518493C4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D440A10C-02A3-286E-4FDF-C1008A6362D2}"/>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09929-E4C1-8AF8-C163-4EF4F1A2161B}"/>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146994DA-3743-22C1-1545-E3D75AE0BC05}"/>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FAECDA16-8938-478E-BA18-1E5A7D82E54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2F5804F-E973-41ED-E61C-4D630A9F65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DB8717E5-E38E-B4B7-A02C-C33F29290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Cross-section between Tech and Ops</a:t>
            </a:r>
          </a:p>
        </p:txBody>
      </p:sp>
      <p:sp>
        <p:nvSpPr>
          <p:cNvPr id="26628" name="Slide Number Placeholder 3">
            <a:extLst>
              <a:ext uri="{FF2B5EF4-FFF2-40B4-BE49-F238E27FC236}">
                <a16:creationId xmlns:a16="http://schemas.microsoft.com/office/drawing/2014/main" id="{494A989C-0091-4810-23EB-1846C178D8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4458BAB-6373-494A-B9A8-92F4A85DE18B}" type="slidenum">
              <a:rPr lang="en-US" altLang="en-US"/>
              <a:pPr/>
              <a:t>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ECDA16-8938-478E-BA18-1E5A7D82E54B}" type="slidenum">
              <a:rPr lang="en-US" altLang="en-US" smtClean="0"/>
              <a:pPr>
                <a:defRPr/>
              </a:pPr>
              <a:t>15</a:t>
            </a:fld>
            <a:endParaRPr lang="en-US" altLang="en-US"/>
          </a:p>
        </p:txBody>
      </p:sp>
    </p:spTree>
    <p:extLst>
      <p:ext uri="{BB962C8B-B14F-4D97-AF65-F5344CB8AC3E}">
        <p14:creationId xmlns:p14="http://schemas.microsoft.com/office/powerpoint/2010/main" val="377189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7B7CED3-C863-AECF-C2F9-D0782C187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FE1852CD-ABB0-18FE-B08E-C154A09F2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AA7B6655-093F-A1C2-4CDF-EA25B60792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7EF865-69A0-4F7B-981D-EB5C01F4C80F}" type="slidenum">
              <a:rPr lang="en-US" altLang="en-US"/>
              <a:pPr>
                <a:spcBef>
                  <a:spcPct val="0"/>
                </a:spcBef>
              </a:pPr>
              <a:t>32</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D063DE6-3B3A-73DB-E492-03A0410B8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8BBE07D-5094-A076-7F4F-A6B0BE019AEF}"/>
              </a:ext>
            </a:extLst>
          </p:cNvPr>
          <p:cNvSpPr>
            <a:spLocks noGrp="1"/>
          </p:cNvSpPr>
          <p:nvPr>
            <p:ph type="body" idx="1"/>
          </p:nvPr>
        </p:nvSpPr>
        <p:spPr/>
        <p:txBody>
          <a:bodyPr/>
          <a:lstStyle/>
          <a:p>
            <a:pPr fontAlgn="auto">
              <a:spcBef>
                <a:spcPts val="0"/>
              </a:spcBef>
              <a:spcAft>
                <a:spcPts val="0"/>
              </a:spcAft>
              <a:defRPr/>
            </a:pPr>
            <a:r>
              <a:rPr lang="en-US" dirty="0"/>
              <a:t>JEFF</a:t>
            </a:r>
          </a:p>
          <a:p>
            <a:pPr marL="224325" indent="-224325" fontAlgn="auto">
              <a:spcBef>
                <a:spcPts val="0"/>
              </a:spcBef>
              <a:spcAft>
                <a:spcPts val="0"/>
              </a:spcAft>
              <a:buFontTx/>
              <a:buAutoNum type="arabicPeriod"/>
              <a:defRPr/>
            </a:pPr>
            <a:r>
              <a:rPr lang="en-US" dirty="0"/>
              <a:t>DEFINE – </a:t>
            </a:r>
            <a:r>
              <a:rPr lang="en-US" dirty="0">
                <a:solidFill>
                  <a:schemeClr val="accent2"/>
                </a:solidFill>
                <a:cs typeface="Calibri" pitchFamily="34" charset="0"/>
              </a:rPr>
              <a:t>Identify remarkable leaders in our organization.</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IDENTIFY – Develop distinct Leadership Practices.</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EMBED - Incorporate practices in our day to day activities. </a:t>
            </a:r>
          </a:p>
          <a:p>
            <a:pPr marL="224325" indent="-224325" fontAlgn="auto">
              <a:spcBef>
                <a:spcPts val="0"/>
              </a:spcBef>
              <a:spcAft>
                <a:spcPts val="0"/>
              </a:spcAft>
              <a:buFontTx/>
              <a:buAutoNum type="arabicPeriod"/>
              <a:defRPr/>
            </a:pPr>
            <a:r>
              <a:rPr lang="en-US" dirty="0">
                <a:solidFill>
                  <a:schemeClr val="accent2"/>
                </a:solidFill>
                <a:cs typeface="Calibri" pitchFamily="34" charset="0"/>
              </a:rPr>
              <a:t>EXPAND - Repeat and share our success.</a:t>
            </a: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marL="224325" indent="-224325" fontAlgn="auto">
              <a:spcBef>
                <a:spcPts val="0"/>
              </a:spcBef>
              <a:spcAft>
                <a:spcPts val="0"/>
              </a:spcAft>
              <a:buFontTx/>
              <a:buAutoNum type="arabicPeriod"/>
              <a:defRPr/>
            </a:pPr>
            <a:endParaRPr lang="en-US" dirty="0">
              <a:solidFill>
                <a:schemeClr val="accent2"/>
              </a:solidFill>
              <a:cs typeface="Calibri" pitchFamily="34" charset="0"/>
            </a:endParaRPr>
          </a:p>
          <a:p>
            <a:pPr fontAlgn="auto">
              <a:spcBef>
                <a:spcPts val="0"/>
              </a:spcBef>
              <a:spcAft>
                <a:spcPts val="0"/>
              </a:spcAft>
              <a:defRPr/>
            </a:pPr>
            <a:endParaRPr lang="en-US" dirty="0">
              <a:solidFill>
                <a:schemeClr val="accent2"/>
              </a:solidFill>
              <a:cs typeface="Calibri" pitchFamily="34" charset="0"/>
            </a:endParaRPr>
          </a:p>
          <a:p>
            <a:pPr fontAlgn="auto">
              <a:spcBef>
                <a:spcPts val="0"/>
              </a:spcBef>
              <a:spcAft>
                <a:spcPts val="0"/>
              </a:spcAft>
              <a:defRPr/>
            </a:pPr>
            <a:endParaRPr lang="en-US" dirty="0"/>
          </a:p>
        </p:txBody>
      </p:sp>
      <p:sp>
        <p:nvSpPr>
          <p:cNvPr id="27652" name="Slide Number Placeholder 3">
            <a:extLst>
              <a:ext uri="{FF2B5EF4-FFF2-40B4-BE49-F238E27FC236}">
                <a16:creationId xmlns:a16="http://schemas.microsoft.com/office/drawing/2014/main" id="{CE1F4F39-A243-8148-2126-505C4C0B51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ED74D04-3D0A-436B-BBB7-4A71B62D9247}" type="slidenum">
              <a:rPr lang="en-US" altLang="en-US"/>
              <a:pPr/>
              <a:t>38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4ADE0BD9-F1B8-4BEF-626D-4767550E06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DC370E19-8F95-63DF-6F85-D262FA1402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2772" name="Slide Number Placeholder 3">
            <a:extLst>
              <a:ext uri="{FF2B5EF4-FFF2-40B4-BE49-F238E27FC236}">
                <a16:creationId xmlns:a16="http://schemas.microsoft.com/office/drawing/2014/main" id="{A8DA0E32-A6DA-2319-5AF9-BAA7A3B833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6163C6-AC67-4816-B536-7C87F06B6C3B}" type="slidenum">
              <a:rPr lang="en-US" altLang="en-US"/>
              <a:pPr>
                <a:spcBef>
                  <a:spcPct val="0"/>
                </a:spcBef>
              </a:pPr>
              <a:t>39</a:t>
            </a:fld>
            <a:endParaRPr lang="en-US" altLang="en-US"/>
          </a:p>
        </p:txBody>
      </p:sp>
    </p:spTree>
    <p:extLst>
      <p:ext uri="{BB962C8B-B14F-4D97-AF65-F5344CB8AC3E}">
        <p14:creationId xmlns:p14="http://schemas.microsoft.com/office/powerpoint/2010/main" val="288782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2F7D484-0357-6D2F-75EF-6091C1D4DB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15DC7B9-7BB7-DA4A-5654-CC41058F3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C6A592E7-19E8-A681-7B30-89F28BB605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F30D33-5973-4922-BC5A-51D2DF86B549}" type="slidenum">
              <a:rPr lang="en-US" altLang="en-US"/>
              <a:pPr>
                <a:spcBef>
                  <a:spcPct val="0"/>
                </a:spcBef>
              </a:pPr>
              <a:t>44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FA637ED-9C19-219D-041E-04E3F68EE2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B1137CEE-505A-CF00-585B-C04ECDEC4F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B11BB153-A20E-907C-A173-4722CB5B8E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F41F29-916A-4A32-A54E-32B014384AFC}" type="slidenum">
              <a:rPr lang="en-US" altLang="en-US"/>
              <a:pPr>
                <a:spcBef>
                  <a:spcPct val="0"/>
                </a:spcBef>
              </a:pPr>
              <a:t>46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6714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52400" y="152401"/>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bg1"/>
                </a:solidFill>
                <a:latin typeface="Calibri" pitchFamily="34" charset="0"/>
                <a:ea typeface="+mj-ea"/>
                <a:cs typeface="Calibri" pitchFamily="34" charset="0"/>
              </a:defRPr>
            </a:lvl1pPr>
          </a:lstStyle>
          <a:p>
            <a:r>
              <a:rPr lang="en-US" dirty="0"/>
              <a:t>Click to edit Master title style</a:t>
            </a:r>
          </a:p>
        </p:txBody>
      </p:sp>
      <p:sp>
        <p:nvSpPr>
          <p:cNvPr id="2" name="Slide Number Placeholder 5">
            <a:extLst>
              <a:ext uri="{FF2B5EF4-FFF2-40B4-BE49-F238E27FC236}">
                <a16:creationId xmlns:a16="http://schemas.microsoft.com/office/drawing/2014/main" id="{C981F8C7-02FF-3F6D-6433-7DCB6832EC0F}"/>
              </a:ext>
            </a:extLst>
          </p:cNvPr>
          <p:cNvSpPr>
            <a:spLocks noGrp="1"/>
          </p:cNvSpPr>
          <p:nvPr>
            <p:ph type="sldNum" sz="quarter" idx="10"/>
          </p:nvPr>
        </p:nvSpPr>
        <p:spPr>
          <a:xfrm>
            <a:off x="66294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9B00482-8F08-477C-8DA6-E8CD4350ECCF}" type="slidenum">
              <a:rPr lang="en-US" altLang="en-US"/>
              <a:pPr>
                <a:defRPr/>
              </a:pPr>
              <a:t>‹#›</a:t>
            </a:fld>
            <a:endParaRPr lang="en-US" altLang="en-US"/>
          </a:p>
        </p:txBody>
      </p:sp>
    </p:spTree>
    <p:extLst>
      <p:ext uri="{BB962C8B-B14F-4D97-AF65-F5344CB8AC3E}">
        <p14:creationId xmlns:p14="http://schemas.microsoft.com/office/powerpoint/2010/main" val="233983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52811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B4D98-C0FE-D92B-AFB5-58FA13EF1D7C}"/>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7767D59C-44B7-4C1D-B426-6C67BF7E8690}"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8578108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C740B-B733-C695-A287-5C4129A05A13}"/>
              </a:ext>
            </a:extLst>
          </p:cNvPr>
          <p:cNvSpPr txBox="1">
            <a:spLocks noChangeArrowheads="1"/>
          </p:cNvSpPr>
          <p:nvPr userDrawn="1"/>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68E692E5-0942-4FD0-BC85-8228C0D26CD5}" type="slidenum">
              <a:rPr lang="en-US" altLang="en-US" sz="1200" b="1" smtClean="0">
                <a:solidFill>
                  <a:srgbClr val="717171"/>
                </a:solidFill>
              </a:rPr>
              <a:pPr algn="r" eaLnBrk="1" hangingPunct="1">
                <a:defRPr/>
              </a:pPr>
              <a:t>‹#›</a:t>
            </a:fld>
            <a:endParaRPr lang="en-US" altLang="en-US" sz="1200" b="1">
              <a:solidFill>
                <a:srgbClr val="717171"/>
              </a:solidFill>
            </a:endParaRPr>
          </a:p>
        </p:txBody>
      </p:sp>
      <p:sp>
        <p:nvSpPr>
          <p:cNvPr id="2" name="Title 1"/>
          <p:cNvSpPr>
            <a:spLocks noGrp="1"/>
          </p:cNvSpPr>
          <p:nvPr>
            <p:ph type="title"/>
          </p:nvPr>
        </p:nvSpPr>
        <p:spPr>
          <a:xfrm>
            <a:off x="152400" y="228600"/>
            <a:ext cx="8480425" cy="533400"/>
          </a:xfrm>
          <a:prstGeom prst="rect">
            <a:avLst/>
          </a:prstGeom>
        </p:spPr>
        <p:txBody>
          <a:bodyPr/>
          <a:lstStyle>
            <a:lvl1pPr algn="l" rtl="0" eaLnBrk="0" fontAlgn="base" hangingPunct="0">
              <a:lnSpc>
                <a:spcPct val="80000"/>
              </a:lnSpc>
              <a:spcBef>
                <a:spcPct val="0"/>
              </a:spcBef>
              <a:spcAft>
                <a:spcPct val="0"/>
              </a:spcAft>
              <a:defRPr lang="en-US" sz="2800" b="1" dirty="0">
                <a:solidFill>
                  <a:schemeClr val="accent1"/>
                </a:solidFill>
                <a:latin typeface="Calibri" pitchFamily="34" charset="0"/>
                <a:ea typeface="+mj-ea"/>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2574152310"/>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5720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845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495800"/>
            <a:ext cx="6019800" cy="10668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4141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53695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ext Placeholder 6"/>
          <p:cNvSpPr>
            <a:spLocks noGrp="1"/>
          </p:cNvSpPr>
          <p:nvPr>
            <p:ph type="body" sz="quarter" idx="13"/>
          </p:nvPr>
        </p:nvSpPr>
        <p:spPr>
          <a:xfrm>
            <a:off x="528638" y="990599"/>
            <a:ext cx="8086725" cy="4505325"/>
          </a:xfrm>
          <a:prstGeom prst="rect">
            <a:avLst/>
          </a:prstGeom>
        </p:spPr>
        <p:txBody>
          <a:bodyPr lIns="0"/>
          <a:lstStyle>
            <a:lvl1pPr marL="0" indent="0">
              <a:lnSpc>
                <a:spcPts val="2700"/>
              </a:lnSpc>
              <a:buNone/>
              <a:defRPr sz="2500" b="0">
                <a:solidFill>
                  <a:schemeClr val="accent3"/>
                </a:solidFill>
              </a:defRPr>
            </a:lvl1pPr>
            <a:lvl2pPr marL="457200" indent="-173736">
              <a:lnSpc>
                <a:spcPts val="2200"/>
              </a:lnSpc>
              <a:buFont typeface="Arial" pitchFamily="34" charset="0"/>
              <a:buChar char="•"/>
              <a:defRPr sz="2000">
                <a:solidFill>
                  <a:schemeClr val="accent3"/>
                </a:solidFill>
              </a:defRPr>
            </a:lvl2pPr>
            <a:lvl3pPr marL="914400" indent="-173736">
              <a:lnSpc>
                <a:spcPts val="1600"/>
              </a:lnSpc>
              <a:spcBef>
                <a:spcPts val="800"/>
              </a:spcBef>
              <a:defRPr sz="1800">
                <a:solidFill>
                  <a:schemeClr val="accent3"/>
                </a:solidFill>
              </a:defRPr>
            </a:lvl3pPr>
            <a:lvl4pPr marL="1371600" indent="-171450">
              <a:buFont typeface="Arial" pitchFamily="34" charset="0"/>
              <a:buChar char="•"/>
              <a:defRPr sz="1500">
                <a:solidFill>
                  <a:schemeClr val="accent3"/>
                </a:solidFill>
              </a:defRPr>
            </a:lvl4pPr>
            <a:lvl5pPr marL="1826514" indent="-171450">
              <a:buFont typeface="Arial" pitchFamily="34" charset="0"/>
              <a:buChar char="•"/>
              <a:defRPr sz="1300">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71077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W/Heading">
    <p:spTree>
      <p:nvGrpSpPr>
        <p:cNvPr id="1" name=""/>
        <p:cNvGrpSpPr/>
        <p:nvPr/>
      </p:nvGrpSpPr>
      <p:grpSpPr>
        <a:xfrm>
          <a:off x="0" y="0"/>
          <a:ext cx="0" cy="0"/>
          <a:chOff x="0" y="0"/>
          <a:chExt cx="0" cy="0"/>
        </a:xfrm>
      </p:grpSpPr>
      <p:sp>
        <p:nvSpPr>
          <p:cNvPr id="4" name="Content Placeholder 2"/>
          <p:cNvSpPr>
            <a:spLocks noGrp="1"/>
          </p:cNvSpPr>
          <p:nvPr>
            <p:ph idx="1"/>
          </p:nvPr>
        </p:nvSpPr>
        <p:spPr>
          <a:xfrm>
            <a:off x="317877" y="984372"/>
            <a:ext cx="7954371" cy="520577"/>
          </a:xfrm>
          <a:prstGeom prst="rect">
            <a:avLst/>
          </a:prstGeom>
        </p:spPr>
        <p:txBody>
          <a:bodyPr lIns="0" rIns="0"/>
          <a:lstStyle>
            <a:lvl1pPr marL="0" indent="0">
              <a:buNone/>
              <a:defRPr sz="2800" b="1">
                <a:solidFill>
                  <a:schemeClr val="accent2"/>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
        <p:nvSpPr>
          <p:cNvPr id="7" name="Content Placeholder 2"/>
          <p:cNvSpPr>
            <a:spLocks noGrp="1"/>
          </p:cNvSpPr>
          <p:nvPr>
            <p:ph idx="14"/>
          </p:nvPr>
        </p:nvSpPr>
        <p:spPr>
          <a:xfrm>
            <a:off x="232152" y="98547"/>
            <a:ext cx="7954371" cy="453903"/>
          </a:xfrm>
          <a:prstGeom prst="rect">
            <a:avLst/>
          </a:prstGeom>
        </p:spPr>
        <p:txBody>
          <a:bodyPr lIns="0" rIns="0"/>
          <a:lstStyle>
            <a:lvl1pPr marL="0" indent="0">
              <a:buNone/>
              <a:defRPr sz="3400" b="1">
                <a:solidFill>
                  <a:schemeClr val="accent1"/>
                </a:solidFill>
              </a:defRPr>
            </a:lvl1pPr>
            <a:lvl2pPr marL="457200" indent="-118872">
              <a:buFont typeface="Arial" pitchFamily="34" charset="0"/>
              <a:buChar char="•"/>
              <a:defRPr sz="2800">
                <a:solidFill>
                  <a:schemeClr val="accent1"/>
                </a:solidFill>
              </a:defRPr>
            </a:lvl2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63301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390650"/>
          </a:xfrm>
          <a:prstGeom prst="rect">
            <a:avLst/>
          </a:prstGeom>
        </p:spPr>
        <p:txBody>
          <a:bodyPr/>
          <a:lstStyle>
            <a:lvl1pPr algn="l">
              <a:defRPr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16817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4">
            <a:extLst>
              <a:ext uri="{FF2B5EF4-FFF2-40B4-BE49-F238E27FC236}">
                <a16:creationId xmlns:a16="http://schemas.microsoft.com/office/drawing/2014/main" id="{6FFC17B2-13D1-A001-F497-4F18DF418CED}"/>
              </a:ext>
            </a:extLst>
          </p:cNvPr>
          <p:cNvSpPr>
            <a:spLocks noChangeAspect="1" noChangeArrowheads="1"/>
          </p:cNvSpPr>
          <p:nvPr/>
        </p:nvSpPr>
        <p:spPr bwMode="auto">
          <a:xfrm>
            <a:off x="0" y="0"/>
            <a:ext cx="9137650" cy="320675"/>
          </a:xfrm>
          <a:prstGeom prst="rect">
            <a:avLst/>
          </a:prstGeom>
          <a:noFill/>
          <a:ln>
            <a:noFill/>
          </a:ln>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a:cs typeface="+mn-cs"/>
            </a:endParaRPr>
          </a:p>
        </p:txBody>
      </p:sp>
      <p:pic>
        <p:nvPicPr>
          <p:cNvPr id="3" name="Picture 2" descr="A black and white background&#10;&#10;Description automatically generated">
            <a:extLst>
              <a:ext uri="{FF2B5EF4-FFF2-40B4-BE49-F238E27FC236}">
                <a16:creationId xmlns:a16="http://schemas.microsoft.com/office/drawing/2014/main" id="{027BEE7C-5FCF-CD1E-B62E-76CBB4AA849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6" r:id="rId1"/>
    <p:sldLayoutId id="2147483991" r:id="rId2"/>
    <p:sldLayoutId id="2147483987" r:id="rId3"/>
    <p:sldLayoutId id="2147483988" r:id="rId4"/>
    <p:sldLayoutId id="2147483994" r:id="rId5"/>
    <p:sldLayoutId id="2147483995" r:id="rId6"/>
    <p:sldLayoutId id="2147483996" r:id="rId7"/>
    <p:sldLayoutId id="2147483998" r:id="rId8"/>
    <p:sldLayoutId id="2147483999" r:id="rId9"/>
  </p:sldLayoutIdLst>
  <p:transition>
    <p:fade/>
  </p:transition>
  <p:hf hdr="0" ftr="0" dt="0"/>
  <p:txStyles>
    <p:titleStyle>
      <a:lvl1pPr algn="l" rtl="0" eaLnBrk="0" fontAlgn="base" hangingPunct="0">
        <a:lnSpc>
          <a:spcPct val="80000"/>
        </a:lnSpc>
        <a:spcBef>
          <a:spcPct val="0"/>
        </a:spcBef>
        <a:spcAft>
          <a:spcPct val="0"/>
        </a:spcAft>
        <a:defRPr sz="3400" b="1">
          <a:solidFill>
            <a:schemeClr val="bg1"/>
          </a:solidFill>
          <a:latin typeface="+mj-lt"/>
          <a:ea typeface="+mj-ea"/>
          <a:cs typeface="+mj-cs"/>
        </a:defRPr>
      </a:lvl1pPr>
      <a:lvl2pPr algn="l" rtl="0" eaLnBrk="0" fontAlgn="base" hangingPunct="0">
        <a:lnSpc>
          <a:spcPct val="80000"/>
        </a:lnSpc>
        <a:spcBef>
          <a:spcPct val="0"/>
        </a:spcBef>
        <a:spcAft>
          <a:spcPct val="0"/>
        </a:spcAft>
        <a:defRPr sz="3400" b="1">
          <a:solidFill>
            <a:schemeClr val="bg1"/>
          </a:solidFill>
          <a:latin typeface="Calibri" pitchFamily="34" charset="0"/>
        </a:defRPr>
      </a:lvl2pPr>
      <a:lvl3pPr algn="l" rtl="0" eaLnBrk="0" fontAlgn="base" hangingPunct="0">
        <a:lnSpc>
          <a:spcPct val="80000"/>
        </a:lnSpc>
        <a:spcBef>
          <a:spcPct val="0"/>
        </a:spcBef>
        <a:spcAft>
          <a:spcPct val="0"/>
        </a:spcAft>
        <a:defRPr sz="3400" b="1">
          <a:solidFill>
            <a:schemeClr val="bg1"/>
          </a:solidFill>
          <a:latin typeface="Calibri" pitchFamily="34" charset="0"/>
        </a:defRPr>
      </a:lvl3pPr>
      <a:lvl4pPr algn="l" rtl="0" eaLnBrk="0" fontAlgn="base" hangingPunct="0">
        <a:lnSpc>
          <a:spcPct val="80000"/>
        </a:lnSpc>
        <a:spcBef>
          <a:spcPct val="0"/>
        </a:spcBef>
        <a:spcAft>
          <a:spcPct val="0"/>
        </a:spcAft>
        <a:defRPr sz="3400" b="1">
          <a:solidFill>
            <a:schemeClr val="bg1"/>
          </a:solidFill>
          <a:latin typeface="Calibri" pitchFamily="34" charset="0"/>
        </a:defRPr>
      </a:lvl4pPr>
      <a:lvl5pPr algn="l" rtl="0" eaLnBrk="0" fontAlgn="base" hangingPunct="0">
        <a:lnSpc>
          <a:spcPct val="80000"/>
        </a:lnSpc>
        <a:spcBef>
          <a:spcPct val="0"/>
        </a:spcBef>
        <a:spcAft>
          <a:spcPct val="0"/>
        </a:spcAft>
        <a:defRPr sz="3400" b="1">
          <a:solidFill>
            <a:schemeClr val="bg1"/>
          </a:solidFill>
          <a:latin typeface="Calibri" pitchFamily="34" charset="0"/>
        </a:defRPr>
      </a:lvl5pPr>
      <a:lvl6pPr marL="457200" algn="l" rtl="0" eaLnBrk="1" fontAlgn="base" hangingPunct="1">
        <a:lnSpc>
          <a:spcPct val="80000"/>
        </a:lnSpc>
        <a:spcBef>
          <a:spcPct val="0"/>
        </a:spcBef>
        <a:spcAft>
          <a:spcPct val="0"/>
        </a:spcAft>
        <a:defRPr sz="3400" b="1">
          <a:solidFill>
            <a:schemeClr val="bg1"/>
          </a:solidFill>
          <a:latin typeface="Arial" charset="0"/>
        </a:defRPr>
      </a:lvl6pPr>
      <a:lvl7pPr marL="914400" algn="l" rtl="0" eaLnBrk="1" fontAlgn="base" hangingPunct="1">
        <a:lnSpc>
          <a:spcPct val="80000"/>
        </a:lnSpc>
        <a:spcBef>
          <a:spcPct val="0"/>
        </a:spcBef>
        <a:spcAft>
          <a:spcPct val="0"/>
        </a:spcAft>
        <a:defRPr sz="3400" b="1">
          <a:solidFill>
            <a:schemeClr val="bg1"/>
          </a:solidFill>
          <a:latin typeface="Arial" charset="0"/>
        </a:defRPr>
      </a:lvl7pPr>
      <a:lvl8pPr marL="1371600" algn="l" rtl="0" eaLnBrk="1" fontAlgn="base" hangingPunct="1">
        <a:lnSpc>
          <a:spcPct val="80000"/>
        </a:lnSpc>
        <a:spcBef>
          <a:spcPct val="0"/>
        </a:spcBef>
        <a:spcAft>
          <a:spcPct val="0"/>
        </a:spcAft>
        <a:defRPr sz="3400" b="1">
          <a:solidFill>
            <a:schemeClr val="bg1"/>
          </a:solidFill>
          <a:latin typeface="Arial" charset="0"/>
        </a:defRPr>
      </a:lvl8pPr>
      <a:lvl9pPr marL="1828800" algn="l" rtl="0" eaLnBrk="1" fontAlgn="base" hangingPunct="1">
        <a:lnSpc>
          <a:spcPct val="80000"/>
        </a:lnSpc>
        <a:spcBef>
          <a:spcPct val="0"/>
        </a:spcBef>
        <a:spcAft>
          <a:spcPct val="0"/>
        </a:spcAft>
        <a:defRPr sz="3400" b="1">
          <a:solidFill>
            <a:schemeClr val="bg1"/>
          </a:solidFill>
          <a:latin typeface="Arial" charset="0"/>
        </a:defRPr>
      </a:lvl9pPr>
    </p:titleStyle>
    <p:bodyStyle>
      <a:lvl1pPr marL="292100" indent="-292100" algn="l" rtl="0" eaLnBrk="0" fontAlgn="base" hangingPunct="0">
        <a:lnSpc>
          <a:spcPct val="95000"/>
        </a:lnSpc>
        <a:spcBef>
          <a:spcPct val="20000"/>
        </a:spcBef>
        <a:spcAft>
          <a:spcPct val="0"/>
        </a:spcAft>
        <a:buClr>
          <a:srgbClr val="0C2074"/>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lnSpc>
          <a:spcPct val="95000"/>
        </a:lnSpc>
        <a:spcBef>
          <a:spcPct val="20000"/>
        </a:spcBef>
        <a:spcAft>
          <a:spcPct val="0"/>
        </a:spcAft>
        <a:buClr>
          <a:srgbClr val="0C2074"/>
        </a:buClr>
        <a:buFont typeface="Arial" panose="020B0604020202020204" pitchFamily="34" charset="0"/>
        <a:buChar char="–"/>
        <a:defRPr sz="2600">
          <a:solidFill>
            <a:schemeClr val="tx1"/>
          </a:solidFill>
          <a:latin typeface="+mn-lt"/>
        </a:defRPr>
      </a:lvl2pPr>
      <a:lvl3pPr marL="11430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400">
          <a:solidFill>
            <a:schemeClr val="tx1"/>
          </a:solidFill>
          <a:latin typeface="+mn-lt"/>
        </a:defRPr>
      </a:lvl3pPr>
      <a:lvl4pPr marL="16002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200">
          <a:solidFill>
            <a:schemeClr val="tx1"/>
          </a:solidFill>
          <a:latin typeface="+mn-lt"/>
        </a:defRPr>
      </a:lvl4pPr>
      <a:lvl5pPr marL="2057400" indent="-228600" algn="l" rtl="0" eaLnBrk="0" fontAlgn="base" hangingPunct="0">
        <a:lnSpc>
          <a:spcPct val="95000"/>
        </a:lnSpc>
        <a:spcBef>
          <a:spcPct val="20000"/>
        </a:spcBef>
        <a:spcAft>
          <a:spcPct val="0"/>
        </a:spcAft>
        <a:buClr>
          <a:srgbClr val="0C2074"/>
        </a:buClr>
        <a:buFont typeface="Arial" panose="020B0604020202020204" pitchFamily="34" charset="0"/>
        <a:buChar char="–"/>
        <a:defRPr sz="2000">
          <a:solidFill>
            <a:schemeClr val="tx1"/>
          </a:solidFill>
          <a:latin typeface="+mn-lt"/>
        </a:defRPr>
      </a:lvl5pPr>
      <a:lvl6pPr marL="25146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6pPr>
      <a:lvl7pPr marL="29718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7pPr>
      <a:lvl8pPr marL="34290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8pPr>
      <a:lvl9pPr marL="3886200" indent="-228600" algn="l" rtl="0" eaLnBrk="1" fontAlgn="base" hangingPunct="1">
        <a:lnSpc>
          <a:spcPct val="95000"/>
        </a:lnSpc>
        <a:spcBef>
          <a:spcPct val="20000"/>
        </a:spcBef>
        <a:spcAft>
          <a:spcPct val="0"/>
        </a:spcAft>
        <a:buClr>
          <a:srgbClr val="0C2074"/>
        </a:buClr>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923AA2-85A2-9FDD-0746-18061CC60CDE}"/>
              </a:ext>
            </a:extLst>
          </p:cNvPr>
          <p:cNvSpPr txBox="1">
            <a:spLocks noChangeArrowheads="1"/>
          </p:cNvSpPr>
          <p:nvPr/>
        </p:nvSpPr>
        <p:spPr bwMode="auto">
          <a:xfrm>
            <a:off x="7239000" y="6564313"/>
            <a:ext cx="1790700" cy="277812"/>
          </a:xfrm>
          <a:prstGeom prst="rect">
            <a:avLst/>
          </a:prstGeom>
          <a:noFill/>
          <a:ln>
            <a:noFill/>
          </a:ln>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D69B4E59-344C-4014-96F8-CD82BB67FBB5}" type="slidenum">
              <a:rPr lang="en-US" altLang="en-US" sz="1200" b="1" smtClean="0">
                <a:solidFill>
                  <a:srgbClr val="717171"/>
                </a:solidFill>
              </a:rPr>
              <a:pPr algn="r" eaLnBrk="1" hangingPunct="1">
                <a:defRPr/>
              </a:pPr>
              <a:t>‹#›</a:t>
            </a:fld>
            <a:endParaRPr lang="en-US" altLang="en-US" sz="1200" b="1">
              <a:solidFill>
                <a:srgbClr val="717171"/>
              </a:solidFill>
            </a:endParaRPr>
          </a:p>
        </p:txBody>
      </p:sp>
      <p:pic>
        <p:nvPicPr>
          <p:cNvPr id="3" name="Picture 2" descr="A black and white background&#10;&#10;Description automatically generated">
            <a:extLst>
              <a:ext uri="{FF2B5EF4-FFF2-40B4-BE49-F238E27FC236}">
                <a16:creationId xmlns:a16="http://schemas.microsoft.com/office/drawing/2014/main" id="{22DEFD8E-CAB0-CE6B-5A2F-40BD3DC9C79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92" r:id="rId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vy lines&#10;&#10;Description automatically generated">
            <a:extLst>
              <a:ext uri="{FF2B5EF4-FFF2-40B4-BE49-F238E27FC236}">
                <a16:creationId xmlns:a16="http://schemas.microsoft.com/office/drawing/2014/main" id="{8451FDA6-DFE4-FAC8-F6BB-3A7AFFE2116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989" r:id="rId1"/>
    <p:sldLayoutId id="2147483993" r:id="rId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34.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9.png"/><Relationship Id="rId7"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2.png"/><Relationship Id="rId4" Type="http://schemas.openxmlformats.org/officeDocument/2006/relationships/image" Target="../media/image41.emf"/></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2.xml"/></Relationships>
</file>

<file path=ppt/slides/_rels/slide45.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oleObject" Target="../embeddings/oleObject7.bin"/><Relationship Id="rId10" Type="http://schemas.openxmlformats.org/officeDocument/2006/relationships/oleObject" Target="../embeddings/oleObject8.bin"/><Relationship Id="rId4" Type="http://schemas.openxmlformats.org/officeDocument/2006/relationships/chart" Target="../charts/chart3.xml"/><Relationship Id="rId9" Type="http://schemas.openxmlformats.org/officeDocument/2006/relationships/chart" Target="../charts/chart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2419350"/>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Usage</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4948992"/>
            <a:ext cx="9153526" cy="1229728"/>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086604"/>
            <a:ext cx="1982612"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Davin </a:t>
            </a:r>
            <a:r>
              <a:rPr lang="en-US" sz="1800" b="1" spc="-50" dirty="0" err="1">
                <a:solidFill>
                  <a:schemeClr val="accent1"/>
                </a:solidFill>
              </a:rPr>
              <a:t>Frankosky</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George </a:t>
            </a:r>
            <a:r>
              <a:rPr lang="en-US" sz="1800" b="1" spc="-50" dirty="0" err="1">
                <a:solidFill>
                  <a:schemeClr val="accent1"/>
                </a:solidFill>
              </a:rPr>
              <a:t>Liberatos</a:t>
            </a:r>
            <a:endParaRPr lang="en-US" sz="1800" b="1" spc="-50" dirty="0">
              <a:solidFill>
                <a:schemeClr val="accent1"/>
              </a:solidFill>
            </a:endParaRPr>
          </a:p>
          <a:p>
            <a:pPr eaLnBrk="1" fontAlgn="auto" hangingPunct="1">
              <a:lnSpc>
                <a:spcPts val="2300"/>
              </a:lnSpc>
              <a:spcBef>
                <a:spcPts val="0"/>
              </a:spcBef>
              <a:spcAft>
                <a:spcPts val="0"/>
              </a:spcAft>
              <a:buNone/>
              <a:defRPr/>
            </a:pPr>
            <a:r>
              <a:rPr lang="en-US" sz="1800" b="1" spc="-50" dirty="0">
                <a:solidFill>
                  <a:schemeClr val="accent1"/>
                </a:solidFill>
              </a:rPr>
              <a:t>· Alison Love </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086604"/>
            <a:ext cx="2390273" cy="872538"/>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Font typeface="Arial" pitchFamily="34" charset="0"/>
              <a:buNone/>
              <a:defRPr/>
            </a:pPr>
            <a:r>
              <a:rPr lang="en-US" sz="1800" b="1" spc="-50" dirty="0">
                <a:solidFill>
                  <a:schemeClr val="accent1"/>
                </a:solidFill>
              </a:rPr>
              <a:t>· Haylee McLean</a:t>
            </a:r>
          </a:p>
          <a:p>
            <a:pPr eaLnBrk="1" fontAlgn="auto" hangingPunct="1">
              <a:lnSpc>
                <a:spcPts val="2300"/>
              </a:lnSpc>
              <a:spcBef>
                <a:spcPts val="0"/>
              </a:spcBef>
              <a:spcAft>
                <a:spcPts val="0"/>
              </a:spcAft>
              <a:buNone/>
              <a:defRPr/>
            </a:pPr>
            <a:r>
              <a:rPr lang="en-US" sz="1800" b="1" spc="-50" dirty="0">
                <a:solidFill>
                  <a:schemeClr val="accent1"/>
                </a:solidFill>
              </a:rPr>
              <a:t>· Quentin O’Neal</a:t>
            </a:r>
          </a:p>
          <a:p>
            <a:pPr eaLnBrk="1" fontAlgn="auto" hangingPunct="1">
              <a:lnSpc>
                <a:spcPts val="2300"/>
              </a:lnSpc>
              <a:spcBef>
                <a:spcPts val="0"/>
              </a:spcBef>
              <a:spcAft>
                <a:spcPts val="0"/>
              </a:spcAft>
              <a:buNone/>
              <a:defRPr/>
            </a:pPr>
            <a:r>
              <a:rPr lang="en-US" sz="1800" b="1" spc="-50" dirty="0">
                <a:solidFill>
                  <a:schemeClr val="accent1"/>
                </a:solidFill>
              </a:rPr>
              <a:t>· Tia Scott</a:t>
            </a: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None/>
              <a:defRPr/>
            </a:pPr>
            <a:endParaRPr lang="en-US" sz="16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1600" b="1" spc="-50" dirty="0">
                <a:solidFill>
                  <a:schemeClr val="accent1"/>
                </a:solidFill>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5BC141F-3ABC-D9B0-1479-8A6472771EE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2177" y="1095270"/>
            <a:ext cx="5858188" cy="466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blue circle with text&#10;&#10;Description automatically generated">
            <a:extLst>
              <a:ext uri="{FF2B5EF4-FFF2-40B4-BE49-F238E27FC236}">
                <a16:creationId xmlns:a16="http://schemas.microsoft.com/office/drawing/2014/main" id="{6F8E73F5-8ED0-F8BC-2BE8-9DA420506E7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0710" y="1369864"/>
            <a:ext cx="5296359" cy="4118271"/>
          </a:xfrm>
          <a:prstGeom prst="rect">
            <a:avLst/>
          </a:prstGeom>
          <a:noFill/>
          <a:ln>
            <a:noFill/>
          </a:ln>
          <a:effectLst/>
        </p:spPr>
        <p:style>
          <a:lnRef idx="0">
            <a:scrgbClr r="0" g="0" b="0"/>
          </a:lnRef>
          <a:fillRef idx="0">
            <a:scrgbClr r="0" g="0" b="0"/>
          </a:fillRef>
          <a:effectRef idx="0">
            <a:scrgbClr r="0" g="0" b="0"/>
          </a:effectRef>
          <a:fontRef idx="minor">
            <a:schemeClr val="dk1"/>
          </a:fontRef>
        </p:style>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Gender</a:t>
            </a:r>
          </a:p>
        </p:txBody>
      </p:sp>
      <p:sp>
        <p:nvSpPr>
          <p:cNvPr id="26" name="Rectangle 25">
            <a:extLst>
              <a:ext uri="{FF2B5EF4-FFF2-40B4-BE49-F238E27FC236}">
                <a16:creationId xmlns:a16="http://schemas.microsoft.com/office/drawing/2014/main" id="{2AB0F3D4-79BA-2738-3BAB-6BD294FD47DC}"/>
              </a:ext>
            </a:extLst>
          </p:cNvPr>
          <p:cNvSpPr/>
          <p:nvPr/>
        </p:nvSpPr>
        <p:spPr>
          <a:xfrm>
            <a:off x="5612164" y="4110327"/>
            <a:ext cx="2675746" cy="696537"/>
          </a:xfrm>
          <a:prstGeom prst="rect">
            <a:avLst/>
          </a:prstGeom>
          <a:solidFill>
            <a:schemeClr val="bg1"/>
          </a:solidFill>
        </p:spPr>
        <p:txBody>
          <a:bodyPr wrap="square">
            <a:spAutoFit/>
          </a:bodyPr>
          <a:lstStyle/>
          <a:p>
            <a:pPr marL="285750" indent="-285750" eaLnBrk="1" hangingPunct="1">
              <a:lnSpc>
                <a:spcPts val="1800"/>
              </a:lnSpc>
              <a:spcBef>
                <a:spcPts val="0"/>
              </a:spcBef>
              <a:buFont typeface="Arial" panose="020B0604020202020204" pitchFamily="34" charset="0"/>
              <a:buChar char="•"/>
              <a:defRPr/>
            </a:pPr>
            <a:r>
              <a:rPr lang="en-US" sz="1400" b="1" dirty="0">
                <a:solidFill>
                  <a:schemeClr val="accent1"/>
                </a:solidFill>
                <a:cs typeface="Calibri" pitchFamily="34" charset="0"/>
              </a:rPr>
              <a:t>Worldwide Internet Usage – </a:t>
            </a:r>
            <a:br>
              <a:rPr lang="en-US" sz="1400" b="1" dirty="0">
                <a:solidFill>
                  <a:schemeClr val="accent1"/>
                </a:solidFill>
                <a:cs typeface="Calibri" pitchFamily="34" charset="0"/>
              </a:rPr>
            </a:br>
            <a:r>
              <a:rPr lang="en-US" sz="1400" b="1" dirty="0">
                <a:solidFill>
                  <a:schemeClr val="accent1"/>
                </a:solidFill>
                <a:cs typeface="Calibri" pitchFamily="34" charset="0"/>
              </a:rPr>
              <a:t>By Gender</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5" name="Rectangle 4">
            <a:extLst>
              <a:ext uri="{FF2B5EF4-FFF2-40B4-BE49-F238E27FC236}">
                <a16:creationId xmlns:a16="http://schemas.microsoft.com/office/drawing/2014/main" id="{46D3E97E-99B9-84D8-BD15-A5F4AF106A02}"/>
              </a:ext>
            </a:extLst>
          </p:cNvPr>
          <p:cNvSpPr/>
          <p:nvPr/>
        </p:nvSpPr>
        <p:spPr bwMode="auto">
          <a:xfrm rot="19800000">
            <a:off x="1544457" y="3285637"/>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4886482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2">
            <a:extLst>
              <a:ext uri="{FF2B5EF4-FFF2-40B4-BE49-F238E27FC236}">
                <a16:creationId xmlns:a16="http://schemas.microsoft.com/office/drawing/2014/main" id="{D137369F-1132-8486-4291-460BF1988DB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2901" y="3814116"/>
            <a:ext cx="5496447" cy="262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1" name="Picture 2">
            <a:extLst>
              <a:ext uri="{FF2B5EF4-FFF2-40B4-BE49-F238E27FC236}">
                <a16:creationId xmlns:a16="http://schemas.microsoft.com/office/drawing/2014/main" id="{B2E18094-8355-5E17-227C-93C0E8F19E4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2901" y="983062"/>
            <a:ext cx="5496447" cy="262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Gender Gaps</a:t>
            </a:r>
          </a:p>
        </p:txBody>
      </p:sp>
      <p:pic>
        <p:nvPicPr>
          <p:cNvPr id="21" name="Picture 20" descr="A graph of different countries/regions&#10;&#10;Description automatically generated with medium confidence">
            <a:extLst>
              <a:ext uri="{FF2B5EF4-FFF2-40B4-BE49-F238E27FC236}">
                <a16:creationId xmlns:a16="http://schemas.microsoft.com/office/drawing/2014/main" id="{DDA9892F-CFB1-4F0F-1EAF-74B5762F156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0662" y="1189818"/>
            <a:ext cx="4746559" cy="2319342"/>
          </a:xfrm>
          <a:prstGeom prst="rect">
            <a:avLst/>
          </a:prstGeom>
        </p:spPr>
      </p:pic>
      <p:sp>
        <p:nvSpPr>
          <p:cNvPr id="31" name="Rectangle 30">
            <a:extLst>
              <a:ext uri="{FF2B5EF4-FFF2-40B4-BE49-F238E27FC236}">
                <a16:creationId xmlns:a16="http://schemas.microsoft.com/office/drawing/2014/main" id="{159F0826-AC4A-5755-EA55-193EED786AA1}"/>
              </a:ext>
            </a:extLst>
          </p:cNvPr>
          <p:cNvSpPr/>
          <p:nvPr/>
        </p:nvSpPr>
        <p:spPr>
          <a:xfrm>
            <a:off x="6284798" y="1353947"/>
            <a:ext cx="2608728" cy="696537"/>
          </a:xfrm>
          <a:prstGeom prst="rect">
            <a:avLst/>
          </a:prstGeom>
        </p:spPr>
        <p:txBody>
          <a:bodyPr wrap="square">
            <a:spAutoFit/>
          </a:bodyPr>
          <a:lstStyle/>
          <a:p>
            <a:pPr marL="285750" indent="-285750" eaLnBrk="1" hangingPunct="1">
              <a:lnSpc>
                <a:spcPts val="1800"/>
              </a:lnSpc>
              <a:spcBef>
                <a:spcPts val="0"/>
              </a:spcBef>
              <a:buFont typeface="Arial" panose="020B0604020202020204" pitchFamily="34" charset="0"/>
              <a:buChar char="•"/>
              <a:defRPr/>
            </a:pPr>
            <a:r>
              <a:rPr lang="en-US" sz="1400" b="1" dirty="0">
                <a:solidFill>
                  <a:schemeClr val="accent1"/>
                </a:solidFill>
                <a:cs typeface="Calibri" pitchFamily="34" charset="0"/>
              </a:rPr>
              <a:t>Gender Gap in Internet Access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20480" name="Rectangle 20479">
            <a:extLst>
              <a:ext uri="{FF2B5EF4-FFF2-40B4-BE49-F238E27FC236}">
                <a16:creationId xmlns:a16="http://schemas.microsoft.com/office/drawing/2014/main" id="{C72686A8-C4FD-2D17-2945-72E406143C1B}"/>
              </a:ext>
            </a:extLst>
          </p:cNvPr>
          <p:cNvSpPr/>
          <p:nvPr/>
        </p:nvSpPr>
        <p:spPr>
          <a:xfrm>
            <a:off x="6284798" y="4205176"/>
            <a:ext cx="2608728" cy="696537"/>
          </a:xfrm>
          <a:prstGeom prst="rect">
            <a:avLst/>
          </a:prstGeom>
        </p:spPr>
        <p:txBody>
          <a:bodyPr wrap="square">
            <a:spAutoFit/>
          </a:bodyPr>
          <a:lstStyle/>
          <a:p>
            <a:pPr marL="285750" indent="-285750" eaLnBrk="1" hangingPunct="1">
              <a:lnSpc>
                <a:spcPts val="1800"/>
              </a:lnSpc>
              <a:spcBef>
                <a:spcPts val="0"/>
              </a:spcBef>
              <a:buFont typeface="Arial" panose="020B0604020202020204" pitchFamily="34" charset="0"/>
              <a:buChar char="•"/>
              <a:defRPr/>
            </a:pPr>
            <a:r>
              <a:rPr lang="en-US" sz="1400" b="1" dirty="0">
                <a:solidFill>
                  <a:schemeClr val="accent1"/>
                </a:solidFill>
                <a:cs typeface="Calibri" pitchFamily="34" charset="0"/>
              </a:rPr>
              <a:t>Gender Gap in Mobile Access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pic>
        <p:nvPicPr>
          <p:cNvPr id="20485" name="Picture 20484">
            <a:extLst>
              <a:ext uri="{FF2B5EF4-FFF2-40B4-BE49-F238E27FC236}">
                <a16:creationId xmlns:a16="http://schemas.microsoft.com/office/drawing/2014/main" id="{92A3934D-BBBE-B007-C2DB-CCCC86E6041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911159" y="3996738"/>
            <a:ext cx="4745565" cy="2319342"/>
          </a:xfrm>
          <a:prstGeom prst="rect">
            <a:avLst/>
          </a:prstGeom>
        </p:spPr>
      </p:pic>
    </p:spTree>
    <p:extLst>
      <p:ext uri="{BB962C8B-B14F-4D97-AF65-F5344CB8AC3E}">
        <p14:creationId xmlns:p14="http://schemas.microsoft.com/office/powerpoint/2010/main" val="11055991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EA75CB3A-6E60-1FB0-4FE5-671FC0CA8C8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53144" y="3661578"/>
            <a:ext cx="3935617" cy="285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93C9D74A-3079-F5E8-1197-DF3AB09DED2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41395" y="3815817"/>
            <a:ext cx="3441619" cy="2578291"/>
          </a:xfrm>
          <a:prstGeom prst="rect">
            <a:avLst/>
          </a:prstGeom>
        </p:spPr>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Education Level</a:t>
            </a:r>
          </a:p>
        </p:txBody>
      </p:sp>
      <p:grpSp>
        <p:nvGrpSpPr>
          <p:cNvPr id="18" name="Group 17">
            <a:extLst>
              <a:ext uri="{FF2B5EF4-FFF2-40B4-BE49-F238E27FC236}">
                <a16:creationId xmlns:a16="http://schemas.microsoft.com/office/drawing/2014/main" id="{5FC38CCA-5249-0029-F17B-12F1F9149AB7}"/>
              </a:ext>
            </a:extLst>
          </p:cNvPr>
          <p:cNvGrpSpPr/>
          <p:nvPr/>
        </p:nvGrpSpPr>
        <p:grpSpPr>
          <a:xfrm>
            <a:off x="1125415" y="902040"/>
            <a:ext cx="3963346" cy="2567152"/>
            <a:chOff x="1125415" y="861848"/>
            <a:chExt cx="3963346" cy="2567152"/>
          </a:xfrm>
        </p:grpSpPr>
        <p:pic>
          <p:nvPicPr>
            <p:cNvPr id="15" name="Picture 2">
              <a:extLst>
                <a:ext uri="{FF2B5EF4-FFF2-40B4-BE49-F238E27FC236}">
                  <a16:creationId xmlns:a16="http://schemas.microsoft.com/office/drawing/2014/main" id="{CDC6788E-6B32-DAEE-14AD-A893EE85D03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25415" y="861848"/>
              <a:ext cx="3963346" cy="256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graph of a graph with blue dots and a red line&#10;&#10;Description automatically generated">
              <a:extLst>
                <a:ext uri="{FF2B5EF4-FFF2-40B4-BE49-F238E27FC236}">
                  <a16:creationId xmlns:a16="http://schemas.microsoft.com/office/drawing/2014/main" id="{5E582A17-9DE2-FC05-488F-2BEC85C3F25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8638" y="1016087"/>
              <a:ext cx="3424377" cy="2322364"/>
            </a:xfrm>
            <a:prstGeom prst="rect">
              <a:avLst/>
            </a:prstGeom>
          </p:spPr>
        </p:pic>
      </p:grpSp>
      <p:sp>
        <p:nvSpPr>
          <p:cNvPr id="8" name="Rectangle 7">
            <a:extLst>
              <a:ext uri="{FF2B5EF4-FFF2-40B4-BE49-F238E27FC236}">
                <a16:creationId xmlns:a16="http://schemas.microsoft.com/office/drawing/2014/main" id="{7E01CBE6-4AE7-3641-7B12-9B409DB05488}"/>
              </a:ext>
            </a:extLst>
          </p:cNvPr>
          <p:cNvSpPr/>
          <p:nvPr/>
        </p:nvSpPr>
        <p:spPr bwMode="auto">
          <a:xfrm rot="19800000">
            <a:off x="1316955" y="4700928"/>
            <a:ext cx="4089613"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
        <p:nvSpPr>
          <p:cNvPr id="13" name="Rectangle 12">
            <a:extLst>
              <a:ext uri="{FF2B5EF4-FFF2-40B4-BE49-F238E27FC236}">
                <a16:creationId xmlns:a16="http://schemas.microsoft.com/office/drawing/2014/main" id="{C38352AA-7D15-174B-B7D4-BAB28F8EEB13}"/>
              </a:ext>
            </a:extLst>
          </p:cNvPr>
          <p:cNvSpPr/>
          <p:nvPr/>
        </p:nvSpPr>
        <p:spPr>
          <a:xfrm>
            <a:off x="5300067" y="1353947"/>
            <a:ext cx="2608728" cy="696537"/>
          </a:xfrm>
          <a:prstGeom prst="rect">
            <a:avLst/>
          </a:prstGeom>
        </p:spPr>
        <p:txBody>
          <a:bodyPr wrap="square">
            <a:spAutoFit/>
          </a:bodyPr>
          <a:lstStyle/>
          <a:p>
            <a:pPr marL="285750" indent="-285750" eaLnBrk="1" hangingPunct="1">
              <a:lnSpc>
                <a:spcPts val="1800"/>
              </a:lnSpc>
              <a:spcBef>
                <a:spcPts val="0"/>
              </a:spcBef>
              <a:buFont typeface="Arial" panose="020B0604020202020204" pitchFamily="34" charset="0"/>
              <a:buChar char="•"/>
              <a:defRPr/>
            </a:pPr>
            <a:r>
              <a:rPr lang="en-US" sz="1400" b="1" dirty="0">
                <a:solidFill>
                  <a:schemeClr val="accent1"/>
                </a:solidFill>
                <a:cs typeface="Calibri" pitchFamily="34" charset="0"/>
              </a:rPr>
              <a:t>Internet Usage and </a:t>
            </a:r>
            <a:br>
              <a:rPr lang="en-US" sz="1400" b="1" dirty="0">
                <a:solidFill>
                  <a:schemeClr val="accent1"/>
                </a:solidFill>
                <a:cs typeface="Calibri" pitchFamily="34" charset="0"/>
              </a:rPr>
            </a:br>
            <a:r>
              <a:rPr lang="en-US" sz="1400" b="1" dirty="0">
                <a:solidFill>
                  <a:schemeClr val="accent1"/>
                </a:solidFill>
                <a:cs typeface="Calibri" pitchFamily="34" charset="0"/>
              </a:rPr>
              <a:t>Education Level</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14" name="Rectangle 13">
            <a:extLst>
              <a:ext uri="{FF2B5EF4-FFF2-40B4-BE49-F238E27FC236}">
                <a16:creationId xmlns:a16="http://schemas.microsoft.com/office/drawing/2014/main" id="{6CE329F1-4F42-3258-4BD1-521E55251E9E}"/>
              </a:ext>
            </a:extLst>
          </p:cNvPr>
          <p:cNvSpPr/>
          <p:nvPr/>
        </p:nvSpPr>
        <p:spPr>
          <a:xfrm>
            <a:off x="5382128" y="4205176"/>
            <a:ext cx="2608728" cy="696537"/>
          </a:xfrm>
          <a:prstGeom prst="rect">
            <a:avLst/>
          </a:prstGeom>
        </p:spPr>
        <p:txBody>
          <a:bodyPr wrap="square">
            <a:spAutoFit/>
          </a:bodyPr>
          <a:lstStyle/>
          <a:p>
            <a:pPr marL="285750" indent="-285750" eaLnBrk="1" hangingPunct="1">
              <a:lnSpc>
                <a:spcPts val="1800"/>
              </a:lnSpc>
              <a:spcBef>
                <a:spcPts val="0"/>
              </a:spcBef>
              <a:buFont typeface="Arial" panose="020B0604020202020204" pitchFamily="34" charset="0"/>
              <a:buChar char="•"/>
              <a:defRPr/>
            </a:pPr>
            <a:r>
              <a:rPr lang="en-US" sz="1400" b="1" dirty="0">
                <a:solidFill>
                  <a:schemeClr val="accent1"/>
                </a:solidFill>
                <a:cs typeface="Calibri" pitchFamily="34" charset="0"/>
              </a:rPr>
              <a:t>Internet Users by Education Level</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37984350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F1FF1800-7449-1CB1-2104-9EBFB6825AF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25415" y="3698788"/>
            <a:ext cx="3963346" cy="256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CB23D63F-FCB2-D60F-2E51-607D63415B0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78920" y="3853027"/>
            <a:ext cx="3474434" cy="2322364"/>
          </a:xfrm>
          <a:prstGeom prst="rect">
            <a:avLst/>
          </a:prstGeom>
        </p:spPr>
      </p:pic>
      <p:pic>
        <p:nvPicPr>
          <p:cNvPr id="11" name="Picture 2">
            <a:extLst>
              <a:ext uri="{FF2B5EF4-FFF2-40B4-BE49-F238E27FC236}">
                <a16:creationId xmlns:a16="http://schemas.microsoft.com/office/drawing/2014/main" id="{E109C9CA-31FF-46BB-1941-3B037B6D271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25415" y="902040"/>
            <a:ext cx="3963346" cy="256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0FBB9452-413D-A03A-BF09-C4040658276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58638" y="1063754"/>
            <a:ext cx="3424377" cy="2307413"/>
          </a:xfrm>
          <a:prstGeom prst="rect">
            <a:avLst/>
          </a:prstGeom>
        </p:spPr>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Literacy &amp; Urban Population</a:t>
            </a:r>
          </a:p>
        </p:txBody>
      </p:sp>
      <p:sp>
        <p:nvSpPr>
          <p:cNvPr id="6" name="Rectangle 5">
            <a:extLst>
              <a:ext uri="{FF2B5EF4-FFF2-40B4-BE49-F238E27FC236}">
                <a16:creationId xmlns:a16="http://schemas.microsoft.com/office/drawing/2014/main" id="{DF7CA3C7-E5E5-67E7-9CF4-B59FD3B4D7DC}"/>
              </a:ext>
            </a:extLst>
          </p:cNvPr>
          <p:cNvSpPr/>
          <p:nvPr/>
        </p:nvSpPr>
        <p:spPr>
          <a:xfrm>
            <a:off x="5300067" y="1353947"/>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Internet Usage and </a:t>
            </a:r>
            <a:br>
              <a:rPr lang="en-US" sz="1400" b="1" dirty="0">
                <a:solidFill>
                  <a:schemeClr val="accent1"/>
                </a:solidFill>
                <a:cs typeface="Calibri" pitchFamily="34" charset="0"/>
              </a:rPr>
            </a:br>
            <a:r>
              <a:rPr lang="en-US" sz="1400" b="1" dirty="0">
                <a:solidFill>
                  <a:schemeClr val="accent1"/>
                </a:solidFill>
                <a:cs typeface="Calibri" pitchFamily="34" charset="0"/>
              </a:rPr>
              <a:t>Literacy Levels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7" name="Rectangle 6">
            <a:extLst>
              <a:ext uri="{FF2B5EF4-FFF2-40B4-BE49-F238E27FC236}">
                <a16:creationId xmlns:a16="http://schemas.microsoft.com/office/drawing/2014/main" id="{AF1C2DEF-2F1C-F677-B730-33F5645DE8CB}"/>
              </a:ext>
            </a:extLst>
          </p:cNvPr>
          <p:cNvSpPr/>
          <p:nvPr/>
        </p:nvSpPr>
        <p:spPr>
          <a:xfrm>
            <a:off x="5382128" y="4205176"/>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Internet Usage and </a:t>
            </a:r>
            <a:br>
              <a:rPr lang="en-US" sz="1400" b="1" dirty="0">
                <a:solidFill>
                  <a:schemeClr val="accent1"/>
                </a:solidFill>
                <a:cs typeface="Calibri" pitchFamily="34" charset="0"/>
              </a:rPr>
            </a:br>
            <a:r>
              <a:rPr lang="en-US" sz="1400" b="1" dirty="0">
                <a:solidFill>
                  <a:schemeClr val="accent1"/>
                </a:solidFill>
                <a:cs typeface="Calibri" pitchFamily="34" charset="0"/>
              </a:rPr>
              <a:t>Urban Populations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18493185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Gross National Income</a:t>
            </a:r>
          </a:p>
        </p:txBody>
      </p:sp>
      <p:grpSp>
        <p:nvGrpSpPr>
          <p:cNvPr id="2" name="Group 1">
            <a:extLst>
              <a:ext uri="{FF2B5EF4-FFF2-40B4-BE49-F238E27FC236}">
                <a16:creationId xmlns:a16="http://schemas.microsoft.com/office/drawing/2014/main" id="{C58264BA-A9BF-6D6A-F00E-93CFA927D642}"/>
              </a:ext>
            </a:extLst>
          </p:cNvPr>
          <p:cNvGrpSpPr/>
          <p:nvPr/>
        </p:nvGrpSpPr>
        <p:grpSpPr>
          <a:xfrm>
            <a:off x="1125415" y="2145424"/>
            <a:ext cx="6783380" cy="2567152"/>
            <a:chOff x="1125415" y="902040"/>
            <a:chExt cx="6783380" cy="2567152"/>
          </a:xfrm>
        </p:grpSpPr>
        <p:pic>
          <p:nvPicPr>
            <p:cNvPr id="11" name="Picture 2">
              <a:extLst>
                <a:ext uri="{FF2B5EF4-FFF2-40B4-BE49-F238E27FC236}">
                  <a16:creationId xmlns:a16="http://schemas.microsoft.com/office/drawing/2014/main" id="{E109C9CA-31FF-46BB-1941-3B037B6D271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125415" y="902040"/>
              <a:ext cx="3963346" cy="256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0FBB9452-413D-A03A-BF09-C4040658276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69661" y="1063754"/>
              <a:ext cx="3402331" cy="2307413"/>
            </a:xfrm>
            <a:prstGeom prst="rect">
              <a:avLst/>
            </a:prstGeom>
          </p:spPr>
        </p:pic>
        <p:sp>
          <p:nvSpPr>
            <p:cNvPr id="6" name="Rectangle 5">
              <a:extLst>
                <a:ext uri="{FF2B5EF4-FFF2-40B4-BE49-F238E27FC236}">
                  <a16:creationId xmlns:a16="http://schemas.microsoft.com/office/drawing/2014/main" id="{DF7CA3C7-E5E5-67E7-9CF4-B59FD3B4D7DC}"/>
                </a:ext>
              </a:extLst>
            </p:cNvPr>
            <p:cNvSpPr/>
            <p:nvPr/>
          </p:nvSpPr>
          <p:spPr>
            <a:xfrm>
              <a:off x="5300067" y="1353947"/>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Internet Usage and </a:t>
              </a:r>
              <a:br>
                <a:rPr lang="en-US" sz="1400" b="1" dirty="0">
                  <a:solidFill>
                    <a:schemeClr val="accent1"/>
                  </a:solidFill>
                  <a:cs typeface="Calibri" pitchFamily="34" charset="0"/>
                </a:rPr>
              </a:br>
              <a:r>
                <a:rPr lang="en-US" sz="1400" b="1" dirty="0">
                  <a:solidFill>
                    <a:schemeClr val="accent1"/>
                  </a:solidFill>
                  <a:cs typeface="Calibri" pitchFamily="34" charset="0"/>
                </a:rPr>
                <a:t>Gross National Income</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grpSp>
    </p:spTree>
    <p:extLst>
      <p:ext uri="{BB962C8B-B14F-4D97-AF65-F5344CB8AC3E}">
        <p14:creationId xmlns:p14="http://schemas.microsoft.com/office/powerpoint/2010/main" val="40956346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C91FE3A-227D-5395-D89C-8C1C863B399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24058"/>
            <a:ext cx="3963346" cy="276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53A7DF43-023F-ADBA-CDAB-EE6F689D458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21982" y="1485773"/>
            <a:ext cx="3608100" cy="2482817"/>
          </a:xfrm>
          <a:prstGeom prst="rect">
            <a:avLst/>
          </a:prstGeom>
        </p:spPr>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Logarithmic</a:t>
            </a:r>
          </a:p>
        </p:txBody>
      </p:sp>
      <p:sp>
        <p:nvSpPr>
          <p:cNvPr id="6" name="Rectangle 5">
            <a:extLst>
              <a:ext uri="{FF2B5EF4-FFF2-40B4-BE49-F238E27FC236}">
                <a16:creationId xmlns:a16="http://schemas.microsoft.com/office/drawing/2014/main" id="{DF7CA3C7-E5E5-67E7-9CF4-B59FD3B4D7DC}"/>
              </a:ext>
            </a:extLst>
          </p:cNvPr>
          <p:cNvSpPr/>
          <p:nvPr/>
        </p:nvSpPr>
        <p:spPr>
          <a:xfrm>
            <a:off x="4572000" y="4375739"/>
            <a:ext cx="2608728" cy="1158202"/>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p:txBody>
      </p:sp>
      <p:pic>
        <p:nvPicPr>
          <p:cNvPr id="10" name="Picture 2">
            <a:extLst>
              <a:ext uri="{FF2B5EF4-FFF2-40B4-BE49-F238E27FC236}">
                <a16:creationId xmlns:a16="http://schemas.microsoft.com/office/drawing/2014/main" id="{1D968039-0DF6-429F-B88B-2D3A4F5BB79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07138" y="1324059"/>
            <a:ext cx="3963346" cy="276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E8202A5D-AA37-16FC-EDB8-C5ADBF5D6E5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751384" y="1478297"/>
            <a:ext cx="3523886" cy="2487483"/>
          </a:xfrm>
          <a:prstGeom prst="rect">
            <a:avLst/>
          </a:prstGeom>
        </p:spPr>
      </p:pic>
      <p:sp>
        <p:nvSpPr>
          <p:cNvPr id="12" name="Rectangle 11">
            <a:extLst>
              <a:ext uri="{FF2B5EF4-FFF2-40B4-BE49-F238E27FC236}">
                <a16:creationId xmlns:a16="http://schemas.microsoft.com/office/drawing/2014/main" id="{042CED85-9AB2-3302-08ED-BF643B386F2E}"/>
              </a:ext>
            </a:extLst>
          </p:cNvPr>
          <p:cNvSpPr/>
          <p:nvPr/>
        </p:nvSpPr>
        <p:spPr>
          <a:xfrm>
            <a:off x="1407701" y="4372680"/>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Internet Usage and </a:t>
            </a:r>
            <a:br>
              <a:rPr lang="en-US" sz="1400" b="1" dirty="0">
                <a:solidFill>
                  <a:schemeClr val="accent1"/>
                </a:solidFill>
                <a:cs typeface="Calibri" pitchFamily="34" charset="0"/>
              </a:rPr>
            </a:br>
            <a:r>
              <a:rPr lang="en-US" sz="1400" b="1" dirty="0">
                <a:solidFill>
                  <a:schemeClr val="accent1"/>
                </a:solidFill>
                <a:cs typeface="Calibri" pitchFamily="34" charset="0"/>
              </a:rPr>
              <a:t>Gross National Income (LOG)</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35634952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Access – ??</a:t>
            </a:r>
          </a:p>
        </p:txBody>
      </p:sp>
      <p:pic>
        <p:nvPicPr>
          <p:cNvPr id="3" name="Picture 2">
            <a:extLst>
              <a:ext uri="{FF2B5EF4-FFF2-40B4-BE49-F238E27FC236}">
                <a16:creationId xmlns:a16="http://schemas.microsoft.com/office/drawing/2014/main" id="{5E582A17-9DE2-FC05-488F-2BEC85C3F2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6624" y="869883"/>
            <a:ext cx="6498333" cy="5464299"/>
          </a:xfrm>
          <a:prstGeom prst="rect">
            <a:avLst/>
          </a:prstGeom>
        </p:spPr>
      </p:pic>
      <p:sp>
        <p:nvSpPr>
          <p:cNvPr id="2" name="Rectangle 1">
            <a:extLst>
              <a:ext uri="{FF2B5EF4-FFF2-40B4-BE49-F238E27FC236}">
                <a16:creationId xmlns:a16="http://schemas.microsoft.com/office/drawing/2014/main" id="{5C799509-CD0D-15F3-9F51-C33B7B52C615}"/>
              </a:ext>
            </a:extLst>
          </p:cNvPr>
          <p:cNvSpPr/>
          <p:nvPr/>
        </p:nvSpPr>
        <p:spPr>
          <a:xfrm>
            <a:off x="1317292" y="4951196"/>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rgbClr val="C00000"/>
                </a:solidFill>
                <a:cs typeface="Calibri" pitchFamily="34" charset="0"/>
              </a:rPr>
              <a:t>Internet Usage and </a:t>
            </a:r>
            <a:br>
              <a:rPr lang="en-US" sz="1400" b="1" dirty="0">
                <a:solidFill>
                  <a:srgbClr val="C00000"/>
                </a:solidFill>
                <a:cs typeface="Calibri" pitchFamily="34" charset="0"/>
              </a:rPr>
            </a:br>
            <a:r>
              <a:rPr lang="en-US" sz="1400" b="1" dirty="0">
                <a:solidFill>
                  <a:srgbClr val="C00000"/>
                </a:solidFill>
                <a:cs typeface="Calibri" pitchFamily="34" charset="0"/>
              </a:rPr>
              <a:t>Gross National Income (LOG)</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4" name="Rectangle 3">
            <a:extLst>
              <a:ext uri="{FF2B5EF4-FFF2-40B4-BE49-F238E27FC236}">
                <a16:creationId xmlns:a16="http://schemas.microsoft.com/office/drawing/2014/main" id="{312A5AA6-08D6-CE1E-12AE-985E8C6D3F3F}"/>
              </a:ext>
            </a:extLst>
          </p:cNvPr>
          <p:cNvSpPr/>
          <p:nvPr/>
        </p:nvSpPr>
        <p:spPr bwMode="auto">
          <a:xfrm rot="19800000">
            <a:off x="3674708" y="2790868"/>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highlight>
                  <a:srgbClr val="FFFF00"/>
                </a:highlight>
                <a:cs typeface="Calibri" pitchFamily="34" charset="0"/>
              </a:rPr>
              <a:t>UPDATE</a:t>
            </a:r>
          </a:p>
        </p:txBody>
      </p:sp>
    </p:spTree>
    <p:extLst>
      <p:ext uri="{BB962C8B-B14F-4D97-AF65-F5344CB8AC3E}">
        <p14:creationId xmlns:p14="http://schemas.microsoft.com/office/powerpoint/2010/main" val="18494519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Technology</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Davin </a:t>
            </a:r>
            <a:r>
              <a:rPr lang="en-US" sz="2400" b="1" spc="-50" dirty="0" err="1">
                <a:solidFill>
                  <a:schemeClr val="accent1"/>
                </a:solidFill>
              </a:rPr>
              <a:t>Frankosky</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Tia Scott</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4" name="Subtitle 2">
            <a:extLst>
              <a:ext uri="{FF2B5EF4-FFF2-40B4-BE49-F238E27FC236}">
                <a16:creationId xmlns:a16="http://schemas.microsoft.com/office/drawing/2014/main" id="{C8B09864-F1DD-151D-CA75-72D465A1747C}"/>
              </a:ext>
            </a:extLst>
          </p:cNvPr>
          <p:cNvSpPr txBox="1">
            <a:spLocks/>
          </p:cNvSpPr>
          <p:nvPr/>
        </p:nvSpPr>
        <p:spPr>
          <a:xfrm>
            <a:off x="1066800" y="3404935"/>
            <a:ext cx="6934200" cy="533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000" i="1" spc="150" dirty="0">
                <a:solidFill>
                  <a:schemeClr val="accent2"/>
                </a:solidFill>
              </a:rPr>
              <a:t>Broadband V. Mobile</a:t>
            </a:r>
          </a:p>
        </p:txBody>
      </p:sp>
    </p:spTree>
    <p:extLst>
      <p:ext uri="{BB962C8B-B14F-4D97-AF65-F5344CB8AC3E}">
        <p14:creationId xmlns:p14="http://schemas.microsoft.com/office/powerpoint/2010/main" val="30416244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are the factoring disparities between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18064656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Broadband v. Mobile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730165" y="3089808"/>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Broadband and Mobile Heatmap</a:t>
            </a:r>
          </a:p>
        </p:txBody>
      </p:sp>
      <p:sp>
        <p:nvSpPr>
          <p:cNvPr id="4" name="Rectangle 3">
            <a:extLst>
              <a:ext uri="{FF2B5EF4-FFF2-40B4-BE49-F238E27FC236}">
                <a16:creationId xmlns:a16="http://schemas.microsoft.com/office/drawing/2014/main" id="{DD2DD300-AF63-FBA1-AF94-7ACB62C8B8EF}"/>
              </a:ext>
            </a:extLst>
          </p:cNvPr>
          <p:cNvSpPr/>
          <p:nvPr/>
        </p:nvSpPr>
        <p:spPr bwMode="auto">
          <a:xfrm rot="19800000">
            <a:off x="2730165" y="1994785"/>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2406708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6BDBE7EA-0E1F-6C8D-FA5E-7B6D4B361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788" y="1010653"/>
            <a:ext cx="6079959" cy="536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2">
            <a:extLst>
              <a:ext uri="{FF2B5EF4-FFF2-40B4-BE49-F238E27FC236}">
                <a16:creationId xmlns:a16="http://schemas.microsoft.com/office/drawing/2014/main" id="{6962D826-8888-2E12-59C7-A3698714177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Project Outline</a:t>
            </a:r>
            <a:endParaRPr altLang="en-US" dirty="0"/>
          </a:p>
        </p:txBody>
      </p:sp>
      <p:sp>
        <p:nvSpPr>
          <p:cNvPr id="3" name="TextBox 2">
            <a:extLst>
              <a:ext uri="{FF2B5EF4-FFF2-40B4-BE49-F238E27FC236}">
                <a16:creationId xmlns:a16="http://schemas.microsoft.com/office/drawing/2014/main" id="{2B0FAEAD-8C61-5513-A30E-7ED46BA1044C}"/>
              </a:ext>
            </a:extLst>
          </p:cNvPr>
          <p:cNvSpPr txBox="1"/>
          <p:nvPr/>
        </p:nvSpPr>
        <p:spPr>
          <a:xfrm>
            <a:off x="1820777" y="1277649"/>
            <a:ext cx="5325979" cy="483209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In the era of digital transformation, the internet has become an integral part of our daily lives, influencing how we communicate, work, learn, and entertain ourselves. The vast expanse of the digital landscape offers a rich tapestry of data, providing an opportunity to unravel the intricate patterns of internet usage across different regions, demographics, technology, and disparities of information.</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lang="en-US" sz="2000" b="0" dirty="0">
              <a:solidFill>
                <a:schemeClr val="tx1">
                  <a:lumMod val="50000"/>
                  <a:lumOff val="50000"/>
                </a:schemeClr>
              </a:solidFill>
              <a:latin typeface="Calibri" pitchFamily="34" charset="0"/>
              <a:cs typeface="Calibri" pitchFamily="34"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This project aims to delve into the multifaceted aspects of internet usage, leveraging data analytics to gain insights into users of the internet, technological trends, and censorship of global connectivity. </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3237297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Broadband v. Mobile – Change Over Time</a:t>
            </a:r>
          </a:p>
        </p:txBody>
      </p:sp>
      <p:sp>
        <p:nvSpPr>
          <p:cNvPr id="6" name="Rectangle 5">
            <a:extLst>
              <a:ext uri="{FF2B5EF4-FFF2-40B4-BE49-F238E27FC236}">
                <a16:creationId xmlns:a16="http://schemas.microsoft.com/office/drawing/2014/main" id="{DF7CA3C7-E5E5-67E7-9CF4-B59FD3B4D7DC}"/>
              </a:ext>
            </a:extLst>
          </p:cNvPr>
          <p:cNvSpPr/>
          <p:nvPr/>
        </p:nvSpPr>
        <p:spPr>
          <a:xfrm>
            <a:off x="5300067" y="1353947"/>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Broadband and Mobile Change Over Time</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7" name="Rectangle 6">
            <a:extLst>
              <a:ext uri="{FF2B5EF4-FFF2-40B4-BE49-F238E27FC236}">
                <a16:creationId xmlns:a16="http://schemas.microsoft.com/office/drawing/2014/main" id="{AF1C2DEF-2F1C-F677-B730-33F5645DE8CB}"/>
              </a:ext>
            </a:extLst>
          </p:cNvPr>
          <p:cNvSpPr/>
          <p:nvPr/>
        </p:nvSpPr>
        <p:spPr>
          <a:xfrm>
            <a:off x="5382128" y="4205176"/>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Broadband and Mobile Change Over Time</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pic>
        <p:nvPicPr>
          <p:cNvPr id="1026" name="Picture 2">
            <a:extLst>
              <a:ext uri="{FF2B5EF4-FFF2-40B4-BE49-F238E27FC236}">
                <a16:creationId xmlns:a16="http://schemas.microsoft.com/office/drawing/2014/main" id="{F8ABE13F-92D0-C4BF-611D-04D28B630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11" y="824226"/>
            <a:ext cx="3281520" cy="2683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A9D0864-203B-A2ED-3335-089A6E044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669" y="3804482"/>
            <a:ext cx="3548394" cy="26658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9288F9A-083D-5189-02CB-1B63895A49EA}"/>
              </a:ext>
            </a:extLst>
          </p:cNvPr>
          <p:cNvSpPr/>
          <p:nvPr/>
        </p:nvSpPr>
        <p:spPr bwMode="auto">
          <a:xfrm rot="19800000">
            <a:off x="1277137" y="2073276"/>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
        <p:nvSpPr>
          <p:cNvPr id="4" name="Rectangle 3">
            <a:extLst>
              <a:ext uri="{FF2B5EF4-FFF2-40B4-BE49-F238E27FC236}">
                <a16:creationId xmlns:a16="http://schemas.microsoft.com/office/drawing/2014/main" id="{14BF0A9E-8186-F2DA-E42C-5252E0D3E82A}"/>
              </a:ext>
            </a:extLst>
          </p:cNvPr>
          <p:cNvSpPr/>
          <p:nvPr/>
        </p:nvSpPr>
        <p:spPr bwMode="auto">
          <a:xfrm rot="19800000">
            <a:off x="1591648" y="4862336"/>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25772886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C775AB-5833-9798-3D0C-6711E6EC6D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7976" y="914976"/>
            <a:ext cx="4160084" cy="2542274"/>
          </a:xfrm>
          <a:prstGeom prst="rect">
            <a:avLst/>
          </a:prstGeom>
        </p:spPr>
      </p:pic>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Broadband v. Mobile – Top 10 Countries</a:t>
            </a:r>
          </a:p>
        </p:txBody>
      </p:sp>
      <p:sp>
        <p:nvSpPr>
          <p:cNvPr id="6" name="Rectangle 5">
            <a:extLst>
              <a:ext uri="{FF2B5EF4-FFF2-40B4-BE49-F238E27FC236}">
                <a16:creationId xmlns:a16="http://schemas.microsoft.com/office/drawing/2014/main" id="{DF7CA3C7-E5E5-67E7-9CF4-B59FD3B4D7DC}"/>
              </a:ext>
            </a:extLst>
          </p:cNvPr>
          <p:cNvSpPr/>
          <p:nvPr/>
        </p:nvSpPr>
        <p:spPr>
          <a:xfrm>
            <a:off x="5300067" y="1353947"/>
            <a:ext cx="2608728" cy="465705"/>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Broadband Top 10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7" name="Rectangle 6">
            <a:extLst>
              <a:ext uri="{FF2B5EF4-FFF2-40B4-BE49-F238E27FC236}">
                <a16:creationId xmlns:a16="http://schemas.microsoft.com/office/drawing/2014/main" id="{AF1C2DEF-2F1C-F677-B730-33F5645DE8CB}"/>
              </a:ext>
            </a:extLst>
          </p:cNvPr>
          <p:cNvSpPr/>
          <p:nvPr/>
        </p:nvSpPr>
        <p:spPr>
          <a:xfrm>
            <a:off x="5382128" y="4205176"/>
            <a:ext cx="2608728" cy="465705"/>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Mobile Top 10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pic>
        <p:nvPicPr>
          <p:cNvPr id="8" name="Picture 7">
            <a:extLst>
              <a:ext uri="{FF2B5EF4-FFF2-40B4-BE49-F238E27FC236}">
                <a16:creationId xmlns:a16="http://schemas.microsoft.com/office/drawing/2014/main" id="{258388AD-F762-3239-96E5-0F7E05159D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3144" y="3610226"/>
            <a:ext cx="4160083" cy="2542274"/>
          </a:xfrm>
          <a:prstGeom prst="rect">
            <a:avLst/>
          </a:prstGeom>
        </p:spPr>
      </p:pic>
    </p:spTree>
    <p:extLst>
      <p:ext uri="{BB962C8B-B14F-4D97-AF65-F5344CB8AC3E}">
        <p14:creationId xmlns:p14="http://schemas.microsoft.com/office/powerpoint/2010/main" val="31041791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Broadband v. Mobile – Top 10 Countries</a:t>
            </a:r>
          </a:p>
        </p:txBody>
      </p:sp>
      <p:pic>
        <p:nvPicPr>
          <p:cNvPr id="3" name="Picture 2">
            <a:extLst>
              <a:ext uri="{FF2B5EF4-FFF2-40B4-BE49-F238E27FC236}">
                <a16:creationId xmlns:a16="http://schemas.microsoft.com/office/drawing/2014/main" id="{5E582A17-9DE2-FC05-488F-2BEC85C3F2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0774" y="1513942"/>
            <a:ext cx="3689670" cy="2671566"/>
          </a:xfrm>
          <a:prstGeom prst="rect">
            <a:avLst/>
          </a:prstGeom>
        </p:spPr>
      </p:pic>
      <p:pic>
        <p:nvPicPr>
          <p:cNvPr id="5" name="Picture 4">
            <a:extLst>
              <a:ext uri="{FF2B5EF4-FFF2-40B4-BE49-F238E27FC236}">
                <a16:creationId xmlns:a16="http://schemas.microsoft.com/office/drawing/2014/main" id="{525803E7-6454-6235-DE57-8C5A8BBA8B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85561" y="1426736"/>
            <a:ext cx="3689670" cy="2763426"/>
          </a:xfrm>
          <a:prstGeom prst="rect">
            <a:avLst/>
          </a:prstGeom>
        </p:spPr>
      </p:pic>
      <p:sp>
        <p:nvSpPr>
          <p:cNvPr id="6" name="Rectangle 5">
            <a:extLst>
              <a:ext uri="{FF2B5EF4-FFF2-40B4-BE49-F238E27FC236}">
                <a16:creationId xmlns:a16="http://schemas.microsoft.com/office/drawing/2014/main" id="{DF7CA3C7-E5E5-67E7-9CF4-B59FD3B4D7DC}"/>
              </a:ext>
            </a:extLst>
          </p:cNvPr>
          <p:cNvSpPr/>
          <p:nvPr/>
        </p:nvSpPr>
        <p:spPr>
          <a:xfrm>
            <a:off x="1205450" y="4457327"/>
            <a:ext cx="2608728" cy="465705"/>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Broadband Top 10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7" name="Rectangle 6">
            <a:extLst>
              <a:ext uri="{FF2B5EF4-FFF2-40B4-BE49-F238E27FC236}">
                <a16:creationId xmlns:a16="http://schemas.microsoft.com/office/drawing/2014/main" id="{AF1C2DEF-2F1C-F677-B730-33F5645DE8CB}"/>
              </a:ext>
            </a:extLst>
          </p:cNvPr>
          <p:cNvSpPr/>
          <p:nvPr/>
        </p:nvSpPr>
        <p:spPr>
          <a:xfrm>
            <a:off x="5008129" y="4457327"/>
            <a:ext cx="2608728" cy="465705"/>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Mobile Top 10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20698242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Broadband v. Mobile – Coverage</a:t>
            </a:r>
          </a:p>
        </p:txBody>
      </p:sp>
      <p:pic>
        <p:nvPicPr>
          <p:cNvPr id="21" name="Picture 20">
            <a:extLst>
              <a:ext uri="{FF2B5EF4-FFF2-40B4-BE49-F238E27FC236}">
                <a16:creationId xmlns:a16="http://schemas.microsoft.com/office/drawing/2014/main" id="{DDA9892F-CFB1-4F0F-1EAF-74B5762F15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5477" y="1526993"/>
            <a:ext cx="7713046" cy="2823944"/>
          </a:xfrm>
          <a:prstGeom prst="rect">
            <a:avLst/>
          </a:prstGeom>
        </p:spPr>
      </p:pic>
      <p:sp>
        <p:nvSpPr>
          <p:cNvPr id="23" name="Rectangle 22">
            <a:extLst>
              <a:ext uri="{FF2B5EF4-FFF2-40B4-BE49-F238E27FC236}">
                <a16:creationId xmlns:a16="http://schemas.microsoft.com/office/drawing/2014/main" id="{2BF5FBA3-499C-E58C-3520-52B96E8B03E1}"/>
              </a:ext>
            </a:extLst>
          </p:cNvPr>
          <p:cNvSpPr/>
          <p:nvPr/>
        </p:nvSpPr>
        <p:spPr>
          <a:xfrm>
            <a:off x="989322" y="4519179"/>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2G, 3G, and 4G Coverage in the Top 10 Mobile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13977816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Broadband v. Mobile – Cost Comparison</a:t>
            </a:r>
          </a:p>
        </p:txBody>
      </p:sp>
      <p:pic>
        <p:nvPicPr>
          <p:cNvPr id="21" name="Picture 20">
            <a:extLst>
              <a:ext uri="{FF2B5EF4-FFF2-40B4-BE49-F238E27FC236}">
                <a16:creationId xmlns:a16="http://schemas.microsoft.com/office/drawing/2014/main" id="{DDA9892F-CFB1-4F0F-1EAF-74B5762F15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0972" y="1119997"/>
            <a:ext cx="6662057" cy="4074242"/>
          </a:xfrm>
          <a:prstGeom prst="rect">
            <a:avLst/>
          </a:prstGeom>
        </p:spPr>
      </p:pic>
      <p:sp>
        <p:nvSpPr>
          <p:cNvPr id="23" name="Rectangle 22">
            <a:extLst>
              <a:ext uri="{FF2B5EF4-FFF2-40B4-BE49-F238E27FC236}">
                <a16:creationId xmlns:a16="http://schemas.microsoft.com/office/drawing/2014/main" id="{2BF5FBA3-499C-E58C-3520-52B96E8B03E1}"/>
              </a:ext>
            </a:extLst>
          </p:cNvPr>
          <p:cNvSpPr/>
          <p:nvPr/>
        </p:nvSpPr>
        <p:spPr>
          <a:xfrm>
            <a:off x="1471643" y="5194239"/>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Cost of Broadband and Mobile in the Top 10 Countries</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22375865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Censorship</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5" y="5648074"/>
            <a:ext cx="2559969"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George </a:t>
            </a:r>
            <a:r>
              <a:rPr lang="en-US" sz="2400" b="1" spc="-50" dirty="0" err="1">
                <a:solidFill>
                  <a:schemeClr val="accent1"/>
                </a:solidFill>
              </a:rPr>
              <a:t>Liberatos</a:t>
            </a:r>
            <a:endParaRPr lang="en-US" sz="24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63892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Haylee McLean</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37825991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censorship have any </a:t>
            </a:r>
            <a:r>
              <a:rPr lang="en-US" sz="1600" dirty="0">
                <a:solidFill>
                  <a:schemeClr val="tx1">
                    <a:lumMod val="50000"/>
                    <a:lumOff val="50000"/>
                  </a:schemeClr>
                </a:solidFill>
                <a:cs typeface="Calibri" pitchFamily="34" charset="0"/>
              </a:rPr>
              <a:t>adverse effects?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2780740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Internet Censorship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730165" y="3089808"/>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Heatmap</a:t>
            </a:r>
          </a:p>
        </p:txBody>
      </p:sp>
      <p:sp>
        <p:nvSpPr>
          <p:cNvPr id="4" name="Rectangle 3">
            <a:extLst>
              <a:ext uri="{FF2B5EF4-FFF2-40B4-BE49-F238E27FC236}">
                <a16:creationId xmlns:a16="http://schemas.microsoft.com/office/drawing/2014/main" id="{9E9D240C-9D18-FCF0-F49A-3195BE73D458}"/>
              </a:ext>
            </a:extLst>
          </p:cNvPr>
          <p:cNvSpPr/>
          <p:nvPr/>
        </p:nvSpPr>
        <p:spPr bwMode="auto">
          <a:xfrm rot="19800000">
            <a:off x="2820599" y="2159799"/>
            <a:ext cx="3683669" cy="93487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CENSORED IMAGE</a:t>
            </a:r>
          </a:p>
        </p:txBody>
      </p:sp>
    </p:spTree>
    <p:extLst>
      <p:ext uri="{BB962C8B-B14F-4D97-AF65-F5344CB8AC3E}">
        <p14:creationId xmlns:p14="http://schemas.microsoft.com/office/powerpoint/2010/main" val="31228080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Internet Censorship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730165" y="3089808"/>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Censorship Heatmap</a:t>
            </a:r>
          </a:p>
        </p:txBody>
      </p:sp>
      <p:sp>
        <p:nvSpPr>
          <p:cNvPr id="4" name="Rectangle 3">
            <a:extLst>
              <a:ext uri="{FF2B5EF4-FFF2-40B4-BE49-F238E27FC236}">
                <a16:creationId xmlns:a16="http://schemas.microsoft.com/office/drawing/2014/main" id="{9E9D240C-9D18-FCF0-F49A-3195BE73D458}"/>
              </a:ext>
            </a:extLst>
          </p:cNvPr>
          <p:cNvSpPr/>
          <p:nvPr/>
        </p:nvSpPr>
        <p:spPr bwMode="auto">
          <a:xfrm rot="19800000">
            <a:off x="2730163" y="1879885"/>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31582247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Censorship – Score and Population</a:t>
            </a:r>
          </a:p>
        </p:txBody>
      </p:sp>
      <p:pic>
        <p:nvPicPr>
          <p:cNvPr id="3" name="Picture 2">
            <a:extLst>
              <a:ext uri="{FF2B5EF4-FFF2-40B4-BE49-F238E27FC236}">
                <a16:creationId xmlns:a16="http://schemas.microsoft.com/office/drawing/2014/main" id="{5E582A17-9DE2-FC05-488F-2BEC85C3F25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3263" y="1752879"/>
            <a:ext cx="3425965" cy="2384592"/>
          </a:xfrm>
          <a:prstGeom prst="rect">
            <a:avLst/>
          </a:prstGeom>
        </p:spPr>
      </p:pic>
      <p:sp>
        <p:nvSpPr>
          <p:cNvPr id="6" name="Rectangle 5">
            <a:extLst>
              <a:ext uri="{FF2B5EF4-FFF2-40B4-BE49-F238E27FC236}">
                <a16:creationId xmlns:a16="http://schemas.microsoft.com/office/drawing/2014/main" id="{DF7CA3C7-E5E5-67E7-9CF4-B59FD3B4D7DC}"/>
              </a:ext>
            </a:extLst>
          </p:cNvPr>
          <p:cNvSpPr/>
          <p:nvPr/>
        </p:nvSpPr>
        <p:spPr>
          <a:xfrm>
            <a:off x="1161881" y="4542626"/>
            <a:ext cx="2608728" cy="465705"/>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Censorship Score by Country</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Tree>
    <p:extLst>
      <p:ext uri="{BB962C8B-B14F-4D97-AF65-F5344CB8AC3E}">
        <p14:creationId xmlns:p14="http://schemas.microsoft.com/office/powerpoint/2010/main" val="36356246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sp>
        <p:nvSpPr>
          <p:cNvPr id="10" name="Rectangle 9">
            <a:extLst>
              <a:ext uri="{FF2B5EF4-FFF2-40B4-BE49-F238E27FC236}">
                <a16:creationId xmlns:a16="http://schemas.microsoft.com/office/drawing/2014/main" id="{E6A305C0-F641-0907-5B1B-6EA1FA2E64FE}"/>
              </a:ext>
            </a:extLst>
          </p:cNvPr>
          <p:cNvSpPr/>
          <p:nvPr/>
        </p:nvSpPr>
        <p:spPr bwMode="auto">
          <a:xfrm>
            <a:off x="1187701" y="1093286"/>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2" name="TextBox 1">
            <a:extLst>
              <a:ext uri="{FF2B5EF4-FFF2-40B4-BE49-F238E27FC236}">
                <a16:creationId xmlns:a16="http://schemas.microsoft.com/office/drawing/2014/main" id="{A0A71FBB-543C-8C16-333E-BCC82AB1DD6B}"/>
              </a:ext>
            </a:extLst>
          </p:cNvPr>
          <p:cNvSpPr txBox="1"/>
          <p:nvPr/>
        </p:nvSpPr>
        <p:spPr>
          <a:xfrm>
            <a:off x="1463841" y="1502516"/>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3" name="TextBox 2">
            <a:extLst>
              <a:ext uri="{FF2B5EF4-FFF2-40B4-BE49-F238E27FC236}">
                <a16:creationId xmlns:a16="http://schemas.microsoft.com/office/drawing/2014/main" id="{6E3E0308-C222-3D09-08B2-B0818A29C799}"/>
              </a:ext>
            </a:extLst>
          </p:cNvPr>
          <p:cNvSpPr txBox="1"/>
          <p:nvPr/>
        </p:nvSpPr>
        <p:spPr>
          <a:xfrm>
            <a:off x="1729622" y="1861476"/>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gender, income,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5" name="TextBox 4">
            <a:extLst>
              <a:ext uri="{FF2B5EF4-FFF2-40B4-BE49-F238E27FC236}">
                <a16:creationId xmlns:a16="http://schemas.microsoft.com/office/drawing/2014/main" id="{BB86E018-654E-C79B-D01E-CAA48C79B1DC}"/>
              </a:ext>
            </a:extLst>
          </p:cNvPr>
          <p:cNvSpPr txBox="1"/>
          <p:nvPr/>
        </p:nvSpPr>
        <p:spPr>
          <a:xfrm>
            <a:off x="1729623" y="2166275"/>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2</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What is the breakdown of Internet Usage?</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more predominate, broadband or mobile use?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Does </a:t>
            </a:r>
            <a:r>
              <a:rPr lang="en-US" sz="1600" dirty="0">
                <a:solidFill>
                  <a:schemeClr val="tx1">
                    <a:lumMod val="50000"/>
                    <a:lumOff val="50000"/>
                  </a:schemeClr>
                </a:solidFill>
                <a:cs typeface="Calibri" pitchFamily="34" charset="0"/>
              </a:rPr>
              <a:t>adoption of mobile affect broadband usage?</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pic>
        <p:nvPicPr>
          <p:cNvPr id="13" name="Picture 2">
            <a:extLst>
              <a:ext uri="{FF2B5EF4-FFF2-40B4-BE49-F238E27FC236}">
                <a16:creationId xmlns:a16="http://schemas.microsoft.com/office/drawing/2014/main" id="{82E97054-3EF6-3CCC-A98A-F1B515C08D3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99167"/>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FDC5C75-0B5B-E9CF-2A8C-9E940D4375A3}"/>
              </a:ext>
            </a:extLst>
          </p:cNvPr>
          <p:cNvSpPr/>
          <p:nvPr/>
        </p:nvSpPr>
        <p:spPr bwMode="auto">
          <a:xfrm>
            <a:off x="1187701" y="4871690"/>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3</a:t>
            </a:r>
          </a:p>
        </p:txBody>
      </p:sp>
      <p:sp>
        <p:nvSpPr>
          <p:cNvPr id="15" name="TextBox 14">
            <a:extLst>
              <a:ext uri="{FF2B5EF4-FFF2-40B4-BE49-F238E27FC236}">
                <a16:creationId xmlns:a16="http://schemas.microsoft.com/office/drawing/2014/main" id="{23BB9F3B-6219-746E-7573-BFC18CE37E92}"/>
              </a:ext>
            </a:extLst>
          </p:cNvPr>
          <p:cNvSpPr txBox="1"/>
          <p:nvPr/>
        </p:nvSpPr>
        <p:spPr>
          <a:xfrm>
            <a:off x="1463841" y="5280920"/>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censoring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6" name="TextBox 15">
            <a:extLst>
              <a:ext uri="{FF2B5EF4-FFF2-40B4-BE49-F238E27FC236}">
                <a16:creationId xmlns:a16="http://schemas.microsoft.com/office/drawing/2014/main" id="{B1233729-AE3A-2BD1-A509-07831D55AFE9}"/>
              </a:ext>
            </a:extLst>
          </p:cNvPr>
          <p:cNvSpPr txBox="1"/>
          <p:nvPr/>
        </p:nvSpPr>
        <p:spPr>
          <a:xfrm>
            <a:off x="1729622" y="5639880"/>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censoring the internet to users?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7" name="TextBox 16">
            <a:extLst>
              <a:ext uri="{FF2B5EF4-FFF2-40B4-BE49-F238E27FC236}">
                <a16:creationId xmlns:a16="http://schemas.microsoft.com/office/drawing/2014/main" id="{F35912BD-AF9B-6718-C28D-B98EC103ABCB}"/>
              </a:ext>
            </a:extLst>
          </p:cNvPr>
          <p:cNvSpPr txBox="1"/>
          <p:nvPr/>
        </p:nvSpPr>
        <p:spPr>
          <a:xfrm>
            <a:off x="1729623" y="5944679"/>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Who is affected by internet censorship?</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41229589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6D46202-EBDF-F7F6-9BFE-AC3E37FC2EA7}"/>
              </a:ext>
            </a:extLst>
          </p:cNvPr>
          <p:cNvSpPr>
            <a:spLocks noGrp="1"/>
          </p:cNvSpPr>
          <p:nvPr>
            <p:ph type="title"/>
          </p:nvPr>
        </p:nvSpPr>
        <p:spPr/>
        <p:txBody>
          <a:bodyPr/>
          <a:lstStyle/>
          <a:p>
            <a:r>
              <a:rPr lang="en-US" dirty="0"/>
              <a:t>Internet Censorship – Score and Population</a:t>
            </a:r>
          </a:p>
        </p:txBody>
      </p:sp>
      <p:pic>
        <p:nvPicPr>
          <p:cNvPr id="5" name="Picture 4">
            <a:extLst>
              <a:ext uri="{FF2B5EF4-FFF2-40B4-BE49-F238E27FC236}">
                <a16:creationId xmlns:a16="http://schemas.microsoft.com/office/drawing/2014/main" id="{525803E7-6454-6235-DE57-8C5A8BBA8B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175" y="1613092"/>
            <a:ext cx="3940560" cy="2778892"/>
          </a:xfrm>
          <a:prstGeom prst="rect">
            <a:avLst/>
          </a:prstGeom>
        </p:spPr>
      </p:pic>
      <p:sp>
        <p:nvSpPr>
          <p:cNvPr id="7" name="Rectangle 6">
            <a:extLst>
              <a:ext uri="{FF2B5EF4-FFF2-40B4-BE49-F238E27FC236}">
                <a16:creationId xmlns:a16="http://schemas.microsoft.com/office/drawing/2014/main" id="{AF1C2DEF-2F1C-F677-B730-33F5645DE8CB}"/>
              </a:ext>
            </a:extLst>
          </p:cNvPr>
          <p:cNvSpPr/>
          <p:nvPr/>
        </p:nvSpPr>
        <p:spPr>
          <a:xfrm>
            <a:off x="888300" y="4587587"/>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Censorship Score by Population</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pic>
        <p:nvPicPr>
          <p:cNvPr id="4" name="Picture 3">
            <a:extLst>
              <a:ext uri="{FF2B5EF4-FFF2-40B4-BE49-F238E27FC236}">
                <a16:creationId xmlns:a16="http://schemas.microsoft.com/office/drawing/2014/main" id="{D87DD8DE-2E67-B1EB-8442-BB74404BFE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18262" y="1715266"/>
            <a:ext cx="3603356" cy="2333450"/>
          </a:xfrm>
          <a:prstGeom prst="rect">
            <a:avLst/>
          </a:prstGeom>
        </p:spPr>
      </p:pic>
      <p:sp>
        <p:nvSpPr>
          <p:cNvPr id="8" name="Rectangle 7">
            <a:extLst>
              <a:ext uri="{FF2B5EF4-FFF2-40B4-BE49-F238E27FC236}">
                <a16:creationId xmlns:a16="http://schemas.microsoft.com/office/drawing/2014/main" id="{5AE1AE06-1731-B0CF-C957-A2303A2CB1DA}"/>
              </a:ext>
            </a:extLst>
          </p:cNvPr>
          <p:cNvSpPr/>
          <p:nvPr/>
        </p:nvSpPr>
        <p:spPr>
          <a:xfrm>
            <a:off x="4451735" y="4587587"/>
            <a:ext cx="2608728" cy="696537"/>
          </a:xfrm>
          <a:prstGeom prst="rect">
            <a:avLst/>
          </a:prstGeom>
        </p:spPr>
        <p:txBody>
          <a:bodyPr wrap="square">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Censorship Score by Population</a:t>
            </a:r>
          </a:p>
          <a:p>
            <a:pPr marL="365760"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SUMMARY HERE</a:t>
            </a:r>
            <a:endParaRPr lang="en-US" sz="800" b="1" dirty="0">
              <a:solidFill>
                <a:schemeClr val="tx1">
                  <a:lumMod val="50000"/>
                  <a:lumOff val="50000"/>
                </a:schemeClr>
              </a:solidFill>
              <a:cs typeface="Calibri" pitchFamily="34" charset="0"/>
            </a:endParaRPr>
          </a:p>
        </p:txBody>
      </p:sp>
      <p:sp>
        <p:nvSpPr>
          <p:cNvPr id="9" name="Rectangle 8">
            <a:extLst>
              <a:ext uri="{FF2B5EF4-FFF2-40B4-BE49-F238E27FC236}">
                <a16:creationId xmlns:a16="http://schemas.microsoft.com/office/drawing/2014/main" id="{B5F5303F-D631-8CF6-FC43-739C893D48AF}"/>
              </a:ext>
            </a:extLst>
          </p:cNvPr>
          <p:cNvSpPr/>
          <p:nvPr/>
        </p:nvSpPr>
        <p:spPr bwMode="auto">
          <a:xfrm rot="19800000">
            <a:off x="4584374" y="1724798"/>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26710884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3. Conclusion</a:t>
            </a:r>
          </a:p>
        </p:txBody>
      </p:sp>
    </p:spTree>
    <p:extLst>
      <p:ext uri="{BB962C8B-B14F-4D97-AF65-F5344CB8AC3E}">
        <p14:creationId xmlns:p14="http://schemas.microsoft.com/office/powerpoint/2010/main" val="21252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CC0AF43-7C0E-C65C-F7A5-2FFFFC90AD8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Conclusions</a:t>
            </a:r>
          </a:p>
        </p:txBody>
      </p:sp>
      <p:pic>
        <p:nvPicPr>
          <p:cNvPr id="62467" name="Picture 2">
            <a:extLst>
              <a:ext uri="{FF2B5EF4-FFF2-40B4-BE49-F238E27FC236}">
                <a16:creationId xmlns:a16="http://schemas.microsoft.com/office/drawing/2014/main" id="{CF5398D5-07BE-144D-04BE-32ADF8C667C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1085850"/>
            <a:ext cx="12350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C2B0D68-33F3-E090-45DE-D6A3BBDEFA3D}"/>
              </a:ext>
            </a:extLst>
          </p:cNvPr>
          <p:cNvSpPr/>
          <p:nvPr/>
        </p:nvSpPr>
        <p:spPr>
          <a:xfrm>
            <a:off x="547688" y="1430338"/>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DEMOGRAPHICS</a:t>
            </a:r>
          </a:p>
        </p:txBody>
      </p:sp>
      <p:cxnSp>
        <p:nvCxnSpPr>
          <p:cNvPr id="24" name="Straight Connector 23">
            <a:extLst>
              <a:ext uri="{FF2B5EF4-FFF2-40B4-BE49-F238E27FC236}">
                <a16:creationId xmlns:a16="http://schemas.microsoft.com/office/drawing/2014/main" id="{41E62482-C8F9-51D0-CA02-524A4062BF30}"/>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8" name="Group 67">
            <a:extLst>
              <a:ext uri="{FF2B5EF4-FFF2-40B4-BE49-F238E27FC236}">
                <a16:creationId xmlns:a16="http://schemas.microsoft.com/office/drawing/2014/main" id="{1A9D24D6-43BA-EB29-7E62-6C0787E2D92C}"/>
              </a:ext>
            </a:extLst>
          </p:cNvPr>
          <p:cNvGraphicFramePr>
            <a:graphicFrameLocks noGrp="1"/>
          </p:cNvGraphicFramePr>
          <p:nvPr>
            <p:extLst>
              <p:ext uri="{D42A27DB-BD31-4B8C-83A1-F6EECF244321}">
                <p14:modId xmlns:p14="http://schemas.microsoft.com/office/powerpoint/2010/main" val="1570730275"/>
              </p:ext>
            </p:extLst>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2505" name="Picture 15">
            <a:extLst>
              <a:ext uri="{FF2B5EF4-FFF2-40B4-BE49-F238E27FC236}">
                <a16:creationId xmlns:a16="http://schemas.microsoft.com/office/drawing/2014/main" id="{21FEA039-F6A0-F791-B198-8B5CC2BDAA6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2878138"/>
            <a:ext cx="123348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AA0F50CD-87AE-C06C-5001-756D951B6563}"/>
              </a:ext>
            </a:extLst>
          </p:cNvPr>
          <p:cNvSpPr/>
          <p:nvPr/>
        </p:nvSpPr>
        <p:spPr>
          <a:xfrm>
            <a:off x="547688" y="321560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BROADBAND </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V. MOBILE</a:t>
            </a:r>
          </a:p>
        </p:txBody>
      </p:sp>
      <p:pic>
        <p:nvPicPr>
          <p:cNvPr id="62507" name="Picture 11">
            <a:extLst>
              <a:ext uri="{FF2B5EF4-FFF2-40B4-BE49-F238E27FC236}">
                <a16:creationId xmlns:a16="http://schemas.microsoft.com/office/drawing/2014/main" id="{4E24AA3F-8878-E47F-0C51-A323F8FF80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0075" y="4668838"/>
            <a:ext cx="12350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34AB8B9A-653D-1E41-4B1E-89E82879F79A}"/>
              </a:ext>
            </a:extLst>
          </p:cNvPr>
          <p:cNvSpPr/>
          <p:nvPr/>
        </p:nvSpPr>
        <p:spPr>
          <a:xfrm>
            <a:off x="538163" y="5038390"/>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200" b="1" kern="1100" dirty="0">
                <a:solidFill>
                  <a:schemeClr val="tx1">
                    <a:lumMod val="50000"/>
                    <a:lumOff val="50000"/>
                  </a:schemeClr>
                </a:solidFill>
                <a:cs typeface="Calibri" pitchFamily="34" charset="0"/>
              </a:rPr>
              <a:t>INTERNET</a:t>
            </a:r>
            <a:br>
              <a:rPr lang="en-US" sz="1200" b="1" kern="1100" dirty="0">
                <a:solidFill>
                  <a:schemeClr val="tx1">
                    <a:lumMod val="50000"/>
                    <a:lumOff val="50000"/>
                  </a:schemeClr>
                </a:solidFill>
                <a:cs typeface="Calibri" pitchFamily="34" charset="0"/>
              </a:rPr>
            </a:br>
            <a:r>
              <a:rPr lang="en-US" sz="1200" b="1" kern="1100" dirty="0">
                <a:solidFill>
                  <a:schemeClr val="tx1">
                    <a:lumMod val="50000"/>
                    <a:lumOff val="50000"/>
                  </a:schemeClr>
                </a:solidFill>
                <a:cs typeface="Calibri" pitchFamily="34" charset="0"/>
              </a:rPr>
              <a:t>CENSORSHIP</a:t>
            </a:r>
          </a:p>
        </p:txBody>
      </p:sp>
      <p:cxnSp>
        <p:nvCxnSpPr>
          <p:cNvPr id="17" name="Straight Connector 16">
            <a:extLst>
              <a:ext uri="{FF2B5EF4-FFF2-40B4-BE49-F238E27FC236}">
                <a16:creationId xmlns:a16="http://schemas.microsoft.com/office/drawing/2014/main" id="{0CAA882A-EA20-38C5-E6B7-7479E137CBAB}"/>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18" name="Group 67">
            <a:extLst>
              <a:ext uri="{FF2B5EF4-FFF2-40B4-BE49-F238E27FC236}">
                <a16:creationId xmlns:a16="http://schemas.microsoft.com/office/drawing/2014/main" id="{6C76FF19-3AD9-6B5C-4920-837FD6942C14}"/>
              </a:ext>
            </a:extLst>
          </p:cNvPr>
          <p:cNvGraphicFramePr>
            <a:graphicFrameLocks noGrp="1"/>
          </p:cNvGraphicFramePr>
          <p:nvPr>
            <p:extLst>
              <p:ext uri="{D42A27DB-BD31-4B8C-83A1-F6EECF244321}">
                <p14:modId xmlns:p14="http://schemas.microsoft.com/office/powerpoint/2010/main" val="2000988794"/>
              </p:ext>
            </p:extLst>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 name="Group 67">
            <a:extLst>
              <a:ext uri="{FF2B5EF4-FFF2-40B4-BE49-F238E27FC236}">
                <a16:creationId xmlns:a16="http://schemas.microsoft.com/office/drawing/2014/main" id="{CE3941B5-4D01-1627-C0F9-3D63313D9D4B}"/>
              </a:ext>
            </a:extLst>
          </p:cNvPr>
          <p:cNvGraphicFramePr>
            <a:graphicFrameLocks noGrp="1"/>
          </p:cNvGraphicFramePr>
          <p:nvPr>
            <p:extLst>
              <p:ext uri="{D42A27DB-BD31-4B8C-83A1-F6EECF244321}">
                <p14:modId xmlns:p14="http://schemas.microsoft.com/office/powerpoint/2010/main" val="1293124440"/>
              </p:ext>
            </p:extLst>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QUESTION</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SHORT ANALYSIS</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Resources</a:t>
            </a:r>
          </a:p>
        </p:txBody>
      </p:sp>
    </p:spTree>
    <p:extLst>
      <p:ext uri="{BB962C8B-B14F-4D97-AF65-F5344CB8AC3E}">
        <p14:creationId xmlns:p14="http://schemas.microsoft.com/office/powerpoint/2010/main" val="753841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F65C04-922F-327F-D8A9-471D5947EB6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Data Sources</a:t>
            </a:r>
          </a:p>
        </p:txBody>
      </p:sp>
      <p:grpSp>
        <p:nvGrpSpPr>
          <p:cNvPr id="19459" name="Group 7">
            <a:extLst>
              <a:ext uri="{FF2B5EF4-FFF2-40B4-BE49-F238E27FC236}">
                <a16:creationId xmlns:a16="http://schemas.microsoft.com/office/drawing/2014/main" id="{5599E84A-4C46-B106-2A0C-B2DA42FCD8B5}"/>
              </a:ext>
            </a:extLst>
          </p:cNvPr>
          <p:cNvGrpSpPr>
            <a:grpSpLocks/>
          </p:cNvGrpSpPr>
          <p:nvPr/>
        </p:nvGrpSpPr>
        <p:grpSpPr bwMode="auto">
          <a:xfrm>
            <a:off x="417513" y="752475"/>
            <a:ext cx="8148637" cy="909183"/>
            <a:chOff x="417513" y="752475"/>
            <a:chExt cx="8148418" cy="909455"/>
          </a:xfrm>
        </p:grpSpPr>
        <p:sp>
          <p:nvSpPr>
            <p:cNvPr id="6" name="Rectangle 5">
              <a:extLst>
                <a:ext uri="{FF2B5EF4-FFF2-40B4-BE49-F238E27FC236}">
                  <a16:creationId xmlns:a16="http://schemas.microsoft.com/office/drawing/2014/main" id="{F06D3F91-EB16-BA7E-F572-CDC4E96E831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Usage – History of Internet and Evolution of Broadband</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https://www.kaggle.com/datasets/pavan9065/internet-usage?select=broadband-penetration-by-country.csvSub Bullet</a:t>
              </a:r>
              <a:endParaRPr lang="en-US" sz="1000" b="1" dirty="0">
                <a:solidFill>
                  <a:prstClr val="black">
                    <a:lumMod val="50000"/>
                    <a:lumOff val="50000"/>
                  </a:prstClr>
                </a:solidFill>
                <a:cs typeface="Calibri" pitchFamily="34" charset="0"/>
              </a:endParaRPr>
            </a:p>
          </p:txBody>
        </p:sp>
        <p:sp>
          <p:nvSpPr>
            <p:cNvPr id="7" name="Rectangle 6">
              <a:extLst>
                <a:ext uri="{FF2B5EF4-FFF2-40B4-BE49-F238E27FC236}">
                  <a16:creationId xmlns:a16="http://schemas.microsoft.com/office/drawing/2014/main" id="{56D2995E-2126-8A14-2E04-16A816E94B0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accent1"/>
                  </a:solidFill>
                  <a:cs typeface="Calibri" pitchFamily="34" charset="0"/>
                </a:rPr>
                <a:t>Kaggle</a:t>
              </a:r>
            </a:p>
          </p:txBody>
        </p:sp>
      </p:grpSp>
      <p:grpSp>
        <p:nvGrpSpPr>
          <p:cNvPr id="2" name="Group 7">
            <a:extLst>
              <a:ext uri="{FF2B5EF4-FFF2-40B4-BE49-F238E27FC236}">
                <a16:creationId xmlns:a16="http://schemas.microsoft.com/office/drawing/2014/main" id="{A2C7A079-0593-9B81-016A-A7E2812CB5CB}"/>
              </a:ext>
            </a:extLst>
          </p:cNvPr>
          <p:cNvGrpSpPr>
            <a:grpSpLocks/>
          </p:cNvGrpSpPr>
          <p:nvPr/>
        </p:nvGrpSpPr>
        <p:grpSpPr bwMode="auto">
          <a:xfrm>
            <a:off x="417513" y="1603907"/>
            <a:ext cx="8148637" cy="909183"/>
            <a:chOff x="417513" y="752475"/>
            <a:chExt cx="8148418" cy="909455"/>
          </a:xfrm>
        </p:grpSpPr>
        <p:sp>
          <p:nvSpPr>
            <p:cNvPr id="3" name="Rectangle 2">
              <a:extLst>
                <a:ext uri="{FF2B5EF4-FFF2-40B4-BE49-F238E27FC236}">
                  <a16:creationId xmlns:a16="http://schemas.microsoft.com/office/drawing/2014/main" id="{AD935EAC-5297-B1D5-75D6-0E9D642EA88C}"/>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Internet Censorship 2023: A Global Map of Internet Restrictions</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https://www.comparitech.com/blog/vpn-privacy/internet-censorship-map/</a:t>
              </a:r>
              <a:endParaRPr lang="en-US" sz="1000" b="1" dirty="0">
                <a:solidFill>
                  <a:prstClr val="black">
                    <a:lumMod val="50000"/>
                    <a:lumOff val="50000"/>
                  </a:prstClr>
                </a:solidFill>
                <a:cs typeface="Calibri" pitchFamily="34" charset="0"/>
              </a:endParaRPr>
            </a:p>
          </p:txBody>
        </p:sp>
        <p:sp>
          <p:nvSpPr>
            <p:cNvPr id="4" name="Rectangle 3">
              <a:extLst>
                <a:ext uri="{FF2B5EF4-FFF2-40B4-BE49-F238E27FC236}">
                  <a16:creationId xmlns:a16="http://schemas.microsoft.com/office/drawing/2014/main" id="{7FC88228-E348-4CC3-5FBB-813210A9AEF0}"/>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accent1"/>
                  </a:solidFill>
                  <a:cs typeface="Calibri" pitchFamily="34" charset="0"/>
                </a:rPr>
                <a:t>Comparitech</a:t>
              </a:r>
              <a:endParaRPr lang="en-US" sz="1500" b="1" kern="1100" dirty="0">
                <a:solidFill>
                  <a:schemeClr val="accent1"/>
                </a:solidFill>
                <a:cs typeface="Calibri" pitchFamily="34" charset="0"/>
              </a:endParaRPr>
            </a:p>
          </p:txBody>
        </p:sp>
      </p:grpSp>
      <p:grpSp>
        <p:nvGrpSpPr>
          <p:cNvPr id="14" name="Group 7">
            <a:extLst>
              <a:ext uri="{FF2B5EF4-FFF2-40B4-BE49-F238E27FC236}">
                <a16:creationId xmlns:a16="http://schemas.microsoft.com/office/drawing/2014/main" id="{8B38BEB4-F7CF-76D6-2342-D00D7CAE8558}"/>
              </a:ext>
            </a:extLst>
          </p:cNvPr>
          <p:cNvGrpSpPr>
            <a:grpSpLocks/>
          </p:cNvGrpSpPr>
          <p:nvPr/>
        </p:nvGrpSpPr>
        <p:grpSpPr bwMode="auto">
          <a:xfrm>
            <a:off x="417513" y="2455339"/>
            <a:ext cx="8148637" cy="909183"/>
            <a:chOff x="417513" y="752475"/>
            <a:chExt cx="8148418" cy="909455"/>
          </a:xfrm>
        </p:grpSpPr>
        <p:sp>
          <p:nvSpPr>
            <p:cNvPr id="16" name="Rectangle 15">
              <a:extLst>
                <a:ext uri="{FF2B5EF4-FFF2-40B4-BE49-F238E27FC236}">
                  <a16:creationId xmlns:a16="http://schemas.microsoft.com/office/drawing/2014/main" id="{E483D220-5440-3C6C-1DBB-A45E1515BE3B}"/>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Department of Economic and Social Affairs : Population Division</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a:t>
              </a:r>
              <a:r>
                <a:rPr lang="en-US" sz="1000" dirty="0">
                  <a:solidFill>
                    <a:srgbClr val="7F7F7F"/>
                  </a:solidFill>
                  <a:cs typeface="Calibri" pitchFamily="34" charset="0"/>
                </a:rPr>
                <a:t>population.un.org</a:t>
              </a:r>
              <a:r>
                <a:rPr lang="en-US" sz="1000" dirty="0">
                  <a:solidFill>
                    <a:prstClr val="black">
                      <a:lumMod val="50000"/>
                      <a:lumOff val="50000"/>
                    </a:prstClr>
                  </a:solidFill>
                  <a:cs typeface="Calibri" pitchFamily="34" charset="0"/>
                </a:rPr>
                <a:t>/wpp/</a:t>
              </a:r>
              <a:endParaRPr lang="en-US" sz="1000" b="1" dirty="0">
                <a:solidFill>
                  <a:prstClr val="black">
                    <a:lumMod val="50000"/>
                    <a:lumOff val="50000"/>
                  </a:prstClr>
                </a:solidFill>
                <a:cs typeface="Calibri" pitchFamily="34" charset="0"/>
              </a:endParaRPr>
            </a:p>
          </p:txBody>
        </p:sp>
        <p:sp>
          <p:nvSpPr>
            <p:cNvPr id="17" name="Rectangle 16">
              <a:extLst>
                <a:ext uri="{FF2B5EF4-FFF2-40B4-BE49-F238E27FC236}">
                  <a16:creationId xmlns:a16="http://schemas.microsoft.com/office/drawing/2014/main" id="{C6C2ED1D-987D-E8A5-3EF6-906BBB3071FE}"/>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accent1"/>
                  </a:solidFill>
                  <a:cs typeface="Calibri" pitchFamily="34" charset="0"/>
                </a:rPr>
                <a:t>United Nations</a:t>
              </a:r>
            </a:p>
          </p:txBody>
        </p:sp>
      </p:grpSp>
      <p:grpSp>
        <p:nvGrpSpPr>
          <p:cNvPr id="23" name="Group 7">
            <a:extLst>
              <a:ext uri="{FF2B5EF4-FFF2-40B4-BE49-F238E27FC236}">
                <a16:creationId xmlns:a16="http://schemas.microsoft.com/office/drawing/2014/main" id="{39A35B1B-BCAB-3B5F-F3DC-F52992EE8A4E}"/>
              </a:ext>
            </a:extLst>
          </p:cNvPr>
          <p:cNvGrpSpPr>
            <a:grpSpLocks/>
          </p:cNvGrpSpPr>
          <p:nvPr/>
        </p:nvGrpSpPr>
        <p:grpSpPr bwMode="auto">
          <a:xfrm>
            <a:off x="417513" y="3306771"/>
            <a:ext cx="8148637" cy="909183"/>
            <a:chOff x="417513" y="752475"/>
            <a:chExt cx="8148418" cy="909455"/>
          </a:xfrm>
        </p:grpSpPr>
        <p:sp>
          <p:nvSpPr>
            <p:cNvPr id="24" name="Rectangle 23">
              <a:extLst>
                <a:ext uri="{FF2B5EF4-FFF2-40B4-BE49-F238E27FC236}">
                  <a16:creationId xmlns:a16="http://schemas.microsoft.com/office/drawing/2014/main" id="{A05BDE2A-0976-BB28-7065-B87385BC0046}"/>
                </a:ext>
              </a:extLst>
            </p:cNvPr>
            <p:cNvSpPr/>
            <p:nvPr/>
          </p:nvSpPr>
          <p:spPr>
            <a:xfrm>
              <a:off x="714367" y="1170112"/>
              <a:ext cx="7851564" cy="49181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err="1">
                  <a:solidFill>
                    <a:srgbClr val="0C2074"/>
                  </a:solidFill>
                  <a:cs typeface="Calibri" pitchFamily="34" charset="0"/>
                </a:rPr>
                <a:t>GeoAPIfy</a:t>
              </a:r>
              <a:r>
                <a:rPr lang="en-US" sz="1400" b="1" dirty="0">
                  <a:solidFill>
                    <a:srgbClr val="0C2074"/>
                  </a:solidFill>
                  <a:cs typeface="Calibri" pitchFamily="34" charset="0"/>
                </a:rPr>
                <a:t> – Location API</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https://www.geoapify.com/</a:t>
              </a:r>
              <a:endParaRPr lang="en-US" sz="1000" b="1" dirty="0">
                <a:solidFill>
                  <a:prstClr val="black">
                    <a:lumMod val="50000"/>
                    <a:lumOff val="50000"/>
                  </a:prstClr>
                </a:solidFill>
                <a:cs typeface="Calibri" pitchFamily="34" charset="0"/>
              </a:endParaRPr>
            </a:p>
          </p:txBody>
        </p:sp>
        <p:sp>
          <p:nvSpPr>
            <p:cNvPr id="25" name="Rectangle 24">
              <a:extLst>
                <a:ext uri="{FF2B5EF4-FFF2-40B4-BE49-F238E27FC236}">
                  <a16:creationId xmlns:a16="http://schemas.microsoft.com/office/drawing/2014/main" id="{66343074-CB35-D9FC-0A84-5CE659E9F8F6}"/>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accent1"/>
                  </a:solidFill>
                  <a:cs typeface="Calibri" pitchFamily="34" charset="0"/>
                </a:rPr>
                <a:t>GeoAPIfy</a:t>
              </a:r>
              <a:endParaRPr lang="en-US" sz="1500" b="1" kern="1100" dirty="0">
                <a:solidFill>
                  <a:schemeClr val="accent1"/>
                </a:solidFill>
                <a:cs typeface="Calibri" pitchFamily="34" charset="0"/>
              </a:endParaRPr>
            </a:p>
          </p:txBody>
        </p:sp>
      </p:grpSp>
      <p:grpSp>
        <p:nvGrpSpPr>
          <p:cNvPr id="26" name="Group 7">
            <a:extLst>
              <a:ext uri="{FF2B5EF4-FFF2-40B4-BE49-F238E27FC236}">
                <a16:creationId xmlns:a16="http://schemas.microsoft.com/office/drawing/2014/main" id="{2FB5F451-07D0-A51B-9FB0-ACC0582BD727}"/>
              </a:ext>
            </a:extLst>
          </p:cNvPr>
          <p:cNvGrpSpPr>
            <a:grpSpLocks/>
          </p:cNvGrpSpPr>
          <p:nvPr/>
        </p:nvGrpSpPr>
        <p:grpSpPr bwMode="auto">
          <a:xfrm>
            <a:off x="417513" y="4158204"/>
            <a:ext cx="8148637" cy="1037425"/>
            <a:chOff x="417513" y="752475"/>
            <a:chExt cx="8148418" cy="1037736"/>
          </a:xfrm>
        </p:grpSpPr>
        <p:sp>
          <p:nvSpPr>
            <p:cNvPr id="27" name="Rectangle 26">
              <a:extLst>
                <a:ext uri="{FF2B5EF4-FFF2-40B4-BE49-F238E27FC236}">
                  <a16:creationId xmlns:a16="http://schemas.microsoft.com/office/drawing/2014/main" id="{946554DB-F74C-3FAF-98F5-797B37A50B7B}"/>
                </a:ext>
              </a:extLst>
            </p:cNvPr>
            <p:cNvSpPr/>
            <p:nvPr/>
          </p:nvSpPr>
          <p:spPr>
            <a:xfrm>
              <a:off x="714367" y="1170112"/>
              <a:ext cx="7851564" cy="620099"/>
            </a:xfrm>
            <a:prstGeom prst="rect">
              <a:avLst/>
            </a:prstGeom>
          </p:spPr>
          <p:txBody>
            <a:bodyPr>
              <a:spAutoFit/>
            </a:bodyPr>
            <a:lstStyle/>
            <a:p>
              <a:pPr marL="365760" indent="-171450" eaLnBrk="1" hangingPunct="1">
                <a:lnSpc>
                  <a:spcPts val="1400"/>
                </a:lnSpc>
                <a:buFont typeface="Calibri" pitchFamily="34" charset="0"/>
                <a:buChar char="‒"/>
                <a:defRPr/>
              </a:pPr>
              <a:r>
                <a:rPr lang="en-US" sz="1000" dirty="0">
                  <a:solidFill>
                    <a:srgbClr val="7F7F7F"/>
                  </a:solidFill>
                  <a:cs typeface="Calibri" pitchFamily="34" charset="0"/>
                </a:rPr>
                <a:t>https://chat.openai.com/</a:t>
              </a:r>
            </a:p>
            <a:p>
              <a:pPr marL="365760" indent="-171450" eaLnBrk="1" hangingPunct="1">
                <a:lnSpc>
                  <a:spcPts val="1400"/>
                </a:lnSpc>
                <a:buFont typeface="Calibri" pitchFamily="34" charset="0"/>
                <a:buChar char="‒"/>
                <a:defRPr/>
              </a:pPr>
              <a:r>
                <a:rPr lang="en-US" sz="1000" dirty="0">
                  <a:solidFill>
                    <a:srgbClr val="7F7F7F"/>
                  </a:solidFill>
                  <a:cs typeface="Calibri" pitchFamily="34" charset="0"/>
                </a:rPr>
                <a:t>https://geekforgeeks.com/</a:t>
              </a:r>
            </a:p>
            <a:p>
              <a:pPr marL="365760" indent="-171450" eaLnBrk="1" hangingPunct="1">
                <a:lnSpc>
                  <a:spcPts val="1400"/>
                </a:lnSpc>
                <a:buFont typeface="Calibri" pitchFamily="34" charset="0"/>
                <a:buChar char="‒"/>
                <a:defRPr/>
              </a:pPr>
              <a:r>
                <a:rPr lang="en-US" sz="1000" dirty="0">
                  <a:solidFill>
                    <a:srgbClr val="7F7F7F"/>
                  </a:solidFill>
                  <a:cs typeface="Calibri" pitchFamily="34" charset="0"/>
                </a:rPr>
                <a:t>https://stackoverflow.com/</a:t>
              </a:r>
            </a:p>
          </p:txBody>
        </p:sp>
        <p:sp>
          <p:nvSpPr>
            <p:cNvPr id="28" name="Rectangle 27">
              <a:extLst>
                <a:ext uri="{FF2B5EF4-FFF2-40B4-BE49-F238E27FC236}">
                  <a16:creationId xmlns:a16="http://schemas.microsoft.com/office/drawing/2014/main" id="{B0D0F4C0-05A4-C006-6744-4A4289F94074}"/>
                </a:ext>
              </a:extLst>
            </p:cNvPr>
            <p:cNvSpPr/>
            <p:nvPr/>
          </p:nvSpPr>
          <p:spPr>
            <a:xfrm>
              <a:off x="417513" y="752475"/>
              <a:ext cx="4017854" cy="431785"/>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accent1"/>
                  </a:solidFill>
                  <a:cs typeface="Calibri" pitchFamily="34" charset="0"/>
                </a:rPr>
                <a:t>General</a:t>
              </a:r>
            </a:p>
          </p:txBody>
        </p:sp>
      </p:gr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502E-4CAE-3126-8F46-89D0F47E95E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158317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281E2B-C0D7-207C-06F9-D9920DBEC9A2}"/>
              </a:ext>
            </a:extLst>
          </p:cNvPr>
          <p:cNvSpPr>
            <a:spLocks noGrp="1"/>
          </p:cNvSpPr>
          <p:nvPr>
            <p:ph type="body" sz="quarter" idx="13"/>
          </p:nvPr>
        </p:nvSpPr>
        <p:spPr>
          <a:xfrm>
            <a:off x="528638" y="990600"/>
            <a:ext cx="8086725" cy="1403350"/>
          </a:xfrm>
        </p:spPr>
        <p:txBody>
          <a:bodyPr/>
          <a:lstStyle/>
          <a:p>
            <a:pPr fontAlgn="auto">
              <a:spcAft>
                <a:spcPts val="0"/>
              </a:spcAft>
              <a:defRPr/>
            </a:pPr>
            <a:r>
              <a:rPr lang="en-US" dirty="0"/>
              <a:t>The color palette is a guide for maintaining consistency across various documents and this template.  If your computer does not support the Color Theme, please refer to the following color guide.</a:t>
            </a:r>
          </a:p>
          <a:p>
            <a:pPr fontAlgn="auto">
              <a:spcAft>
                <a:spcPts val="0"/>
              </a:spcAft>
              <a:defRPr/>
            </a:pPr>
            <a:endParaRPr lang="en-US" dirty="0"/>
          </a:p>
        </p:txBody>
      </p:sp>
      <p:grpSp>
        <p:nvGrpSpPr>
          <p:cNvPr id="18435" name="Group 107">
            <a:extLst>
              <a:ext uri="{FF2B5EF4-FFF2-40B4-BE49-F238E27FC236}">
                <a16:creationId xmlns:a16="http://schemas.microsoft.com/office/drawing/2014/main" id="{5B7CF489-D0C4-6CBF-7FBA-D9C9CC753684}"/>
              </a:ext>
            </a:extLst>
          </p:cNvPr>
          <p:cNvGrpSpPr>
            <a:grpSpLocks/>
          </p:cNvGrpSpPr>
          <p:nvPr/>
        </p:nvGrpSpPr>
        <p:grpSpPr bwMode="auto">
          <a:xfrm>
            <a:off x="1436688" y="3236913"/>
            <a:ext cx="1332875" cy="769441"/>
            <a:chOff x="2018473" y="3617912"/>
            <a:chExt cx="1332875" cy="769441"/>
          </a:xfrm>
        </p:grpSpPr>
        <p:sp>
          <p:nvSpPr>
            <p:cNvPr id="8" name="Rectangle 7">
              <a:extLst>
                <a:ext uri="{FF2B5EF4-FFF2-40B4-BE49-F238E27FC236}">
                  <a16:creationId xmlns:a16="http://schemas.microsoft.com/office/drawing/2014/main" id="{EE2B47EE-DC8C-46C3-1B80-500DE6F34F5F}"/>
                </a:ext>
              </a:extLst>
            </p:cNvPr>
            <p:cNvSpPr/>
            <p:nvPr/>
          </p:nvSpPr>
          <p:spPr>
            <a:xfrm>
              <a:off x="2018473" y="3617912"/>
              <a:ext cx="609600" cy="609600"/>
            </a:xfrm>
            <a:prstGeom prst="rect">
              <a:avLst/>
            </a:prstGeom>
            <a:solidFill>
              <a:srgbClr val="0C20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4" name="TextBox 15">
              <a:extLst>
                <a:ext uri="{FF2B5EF4-FFF2-40B4-BE49-F238E27FC236}">
                  <a16:creationId xmlns:a16="http://schemas.microsoft.com/office/drawing/2014/main" id="{8CE17728-6A1F-06EC-CBDC-C3674E816BA2}"/>
                </a:ext>
              </a:extLst>
            </p:cNvPr>
            <p:cNvSpPr txBox="1">
              <a:spLocks noChangeArrowheads="1"/>
            </p:cNvSpPr>
            <p:nvPr/>
          </p:nvSpPr>
          <p:spPr bwMode="auto">
            <a:xfrm>
              <a:off x="2628073" y="3617912"/>
              <a:ext cx="7232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12</a:t>
              </a:r>
              <a:br>
                <a:rPr lang="en-US" altLang="en-US" sz="1100" dirty="0">
                  <a:solidFill>
                    <a:schemeClr val="accent1"/>
                  </a:solidFill>
                </a:rPr>
              </a:br>
              <a:r>
                <a:rPr lang="en-US" altLang="en-US" sz="1100" dirty="0">
                  <a:solidFill>
                    <a:schemeClr val="accent1"/>
                  </a:solidFill>
                </a:rPr>
                <a:t>G: 32</a:t>
              </a:r>
              <a:br>
                <a:rPr lang="en-US" altLang="en-US" sz="1100" dirty="0">
                  <a:solidFill>
                    <a:schemeClr val="accent1"/>
                  </a:solidFill>
                </a:rPr>
              </a:br>
              <a:r>
                <a:rPr lang="en-US" altLang="en-US" sz="1100" dirty="0">
                  <a:solidFill>
                    <a:schemeClr val="accent1"/>
                  </a:solidFill>
                </a:rPr>
                <a:t>B: 116</a:t>
              </a:r>
            </a:p>
            <a:p>
              <a:r>
                <a:rPr lang="en-US" altLang="en-US" sz="1100" dirty="0">
                  <a:solidFill>
                    <a:schemeClr val="accent1"/>
                  </a:solidFill>
                </a:rPr>
                <a:t>#0C2074 </a:t>
              </a:r>
            </a:p>
          </p:txBody>
        </p:sp>
      </p:grpSp>
      <p:sp>
        <p:nvSpPr>
          <p:cNvPr id="18436" name="Content Placeholder 2">
            <a:extLst>
              <a:ext uri="{FF2B5EF4-FFF2-40B4-BE49-F238E27FC236}">
                <a16:creationId xmlns:a16="http://schemas.microsoft.com/office/drawing/2014/main" id="{A4EF3F75-27F8-2150-9829-70334210A155}"/>
              </a:ext>
            </a:extLst>
          </p:cNvPr>
          <p:cNvSpPr txBox="1">
            <a:spLocks/>
          </p:cNvSpPr>
          <p:nvPr/>
        </p:nvSpPr>
        <p:spPr bwMode="auto">
          <a:xfrm>
            <a:off x="12890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Sub Headings</a:t>
            </a:r>
          </a:p>
        </p:txBody>
      </p:sp>
      <p:sp>
        <p:nvSpPr>
          <p:cNvPr id="18437" name="Content Placeholder 2">
            <a:extLst>
              <a:ext uri="{FF2B5EF4-FFF2-40B4-BE49-F238E27FC236}">
                <a16:creationId xmlns:a16="http://schemas.microsoft.com/office/drawing/2014/main" id="{5264C901-D59D-F8EE-FFD8-5EAB32673188}"/>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Color Palette </a:t>
            </a:r>
          </a:p>
        </p:txBody>
      </p:sp>
      <p:grpSp>
        <p:nvGrpSpPr>
          <p:cNvPr id="18438" name="Group 107">
            <a:extLst>
              <a:ext uri="{FF2B5EF4-FFF2-40B4-BE49-F238E27FC236}">
                <a16:creationId xmlns:a16="http://schemas.microsoft.com/office/drawing/2014/main" id="{0F13D855-8182-12EA-E4A0-0C1AD7F9F9C5}"/>
              </a:ext>
            </a:extLst>
          </p:cNvPr>
          <p:cNvGrpSpPr>
            <a:grpSpLocks/>
          </p:cNvGrpSpPr>
          <p:nvPr/>
        </p:nvGrpSpPr>
        <p:grpSpPr bwMode="auto">
          <a:xfrm>
            <a:off x="1462088" y="5456238"/>
            <a:ext cx="1297096" cy="769441"/>
            <a:chOff x="2018473" y="3617912"/>
            <a:chExt cx="1298188" cy="769441"/>
          </a:xfrm>
        </p:grpSpPr>
        <p:sp>
          <p:nvSpPr>
            <p:cNvPr id="126" name="Rectangle 125">
              <a:extLst>
                <a:ext uri="{FF2B5EF4-FFF2-40B4-BE49-F238E27FC236}">
                  <a16:creationId xmlns:a16="http://schemas.microsoft.com/office/drawing/2014/main" id="{28FDA64C-4A31-7CA3-6D46-9AD403FBBC8D}"/>
                </a:ext>
              </a:extLst>
            </p:cNvPr>
            <p:cNvSpPr/>
            <p:nvPr/>
          </p:nvSpPr>
          <p:spPr>
            <a:xfrm>
              <a:off x="2018473" y="3617912"/>
              <a:ext cx="610113" cy="609600"/>
            </a:xfrm>
            <a:prstGeom prst="rect">
              <a:avLst/>
            </a:prstGeom>
            <a:solidFill>
              <a:schemeClr val="accent3"/>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82" name="TextBox 15">
              <a:extLst>
                <a:ext uri="{FF2B5EF4-FFF2-40B4-BE49-F238E27FC236}">
                  <a16:creationId xmlns:a16="http://schemas.microsoft.com/office/drawing/2014/main" id="{D2BB2284-3217-C676-B90C-67D082DB7DFA}"/>
                </a:ext>
              </a:extLst>
            </p:cNvPr>
            <p:cNvSpPr txBox="1">
              <a:spLocks noChangeArrowheads="1"/>
            </p:cNvSpPr>
            <p:nvPr/>
          </p:nvSpPr>
          <p:spPr bwMode="auto">
            <a:xfrm>
              <a:off x="2628073" y="3617912"/>
              <a:ext cx="68858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113</a:t>
              </a:r>
              <a:br>
                <a:rPr lang="en-US" altLang="en-US" sz="1100" dirty="0">
                  <a:solidFill>
                    <a:schemeClr val="accent1"/>
                  </a:solidFill>
                </a:rPr>
              </a:br>
              <a:r>
                <a:rPr lang="en-US" altLang="en-US" sz="1100" dirty="0">
                  <a:solidFill>
                    <a:schemeClr val="accent1"/>
                  </a:solidFill>
                </a:rPr>
                <a:t>G: 113</a:t>
              </a:r>
              <a:br>
                <a:rPr lang="en-US" altLang="en-US" sz="1100" dirty="0">
                  <a:solidFill>
                    <a:schemeClr val="accent1"/>
                  </a:solidFill>
                </a:rPr>
              </a:br>
              <a:r>
                <a:rPr lang="en-US" altLang="en-US" sz="1100" dirty="0">
                  <a:solidFill>
                    <a:schemeClr val="accent1"/>
                  </a:solidFill>
                </a:rPr>
                <a:t>B: 113</a:t>
              </a:r>
            </a:p>
            <a:p>
              <a:r>
                <a:rPr lang="en-US" altLang="en-US" sz="1100" dirty="0">
                  <a:solidFill>
                    <a:schemeClr val="accent1"/>
                  </a:solidFill>
                </a:rPr>
                <a:t>#717171</a:t>
              </a:r>
            </a:p>
          </p:txBody>
        </p:sp>
      </p:grpSp>
      <p:sp>
        <p:nvSpPr>
          <p:cNvPr id="18439" name="Content Placeholder 2">
            <a:extLst>
              <a:ext uri="{FF2B5EF4-FFF2-40B4-BE49-F238E27FC236}">
                <a16:creationId xmlns:a16="http://schemas.microsoft.com/office/drawing/2014/main" id="{99308265-587B-7FCA-2A3D-A19C18A66200}"/>
              </a:ext>
            </a:extLst>
          </p:cNvPr>
          <p:cNvSpPr txBox="1">
            <a:spLocks/>
          </p:cNvSpPr>
          <p:nvPr/>
        </p:nvSpPr>
        <p:spPr bwMode="auto">
          <a:xfrm>
            <a:off x="1312863" y="49657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Table Heading and </a:t>
            </a:r>
            <a:br>
              <a:rPr lang="en-US" altLang="en-US" sz="1200" b="1" dirty="0">
                <a:solidFill>
                  <a:schemeClr val="accent1"/>
                </a:solidFill>
              </a:rPr>
            </a:br>
            <a:r>
              <a:rPr lang="en-US" altLang="en-US" sz="1200" b="1" dirty="0">
                <a:solidFill>
                  <a:schemeClr val="accent1"/>
                </a:solidFill>
              </a:rPr>
              <a:t>Main Text</a:t>
            </a:r>
          </a:p>
        </p:txBody>
      </p:sp>
      <p:sp>
        <p:nvSpPr>
          <p:cNvPr id="18440" name="Content Placeholder 2">
            <a:extLst>
              <a:ext uri="{FF2B5EF4-FFF2-40B4-BE49-F238E27FC236}">
                <a16:creationId xmlns:a16="http://schemas.microsoft.com/office/drawing/2014/main" id="{172C8B7A-7E22-3141-768F-1E03825E7541}"/>
              </a:ext>
            </a:extLst>
          </p:cNvPr>
          <p:cNvSpPr txBox="1">
            <a:spLocks/>
          </p:cNvSpPr>
          <p:nvPr/>
        </p:nvSpPr>
        <p:spPr bwMode="auto">
          <a:xfrm>
            <a:off x="1260475"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Text Colors</a:t>
            </a:r>
          </a:p>
        </p:txBody>
      </p:sp>
      <p:grpSp>
        <p:nvGrpSpPr>
          <p:cNvPr id="18441" name="Group 107">
            <a:extLst>
              <a:ext uri="{FF2B5EF4-FFF2-40B4-BE49-F238E27FC236}">
                <a16:creationId xmlns:a16="http://schemas.microsoft.com/office/drawing/2014/main" id="{C20D8FC1-72B9-EF8F-378A-920CBCFABA52}"/>
              </a:ext>
            </a:extLst>
          </p:cNvPr>
          <p:cNvGrpSpPr>
            <a:grpSpLocks/>
          </p:cNvGrpSpPr>
          <p:nvPr/>
        </p:nvGrpSpPr>
        <p:grpSpPr bwMode="auto">
          <a:xfrm>
            <a:off x="3084512" y="3236913"/>
            <a:ext cx="1312350" cy="769441"/>
            <a:chOff x="2018473" y="3617912"/>
            <a:chExt cx="1311675" cy="769441"/>
          </a:xfrm>
        </p:grpSpPr>
        <p:sp>
          <p:nvSpPr>
            <p:cNvPr id="139" name="Rectangle 138">
              <a:extLst>
                <a:ext uri="{FF2B5EF4-FFF2-40B4-BE49-F238E27FC236}">
                  <a16:creationId xmlns:a16="http://schemas.microsoft.com/office/drawing/2014/main" id="{5FDEE6B0-8003-1BAB-5A65-779436CB33E7}"/>
                </a:ext>
              </a:extLst>
            </p:cNvPr>
            <p:cNvSpPr/>
            <p:nvPr/>
          </p:nvSpPr>
          <p:spPr>
            <a:xfrm>
              <a:off x="2018473" y="3617912"/>
              <a:ext cx="609286" cy="609600"/>
            </a:xfrm>
            <a:prstGeom prst="rect">
              <a:avLst/>
            </a:prstGeom>
            <a:solidFill>
              <a:srgbClr val="2869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1"/>
                </a:solidFill>
              </a:endParaRPr>
            </a:p>
          </p:txBody>
        </p:sp>
        <p:sp>
          <p:nvSpPr>
            <p:cNvPr id="18480" name="TextBox 15">
              <a:extLst>
                <a:ext uri="{FF2B5EF4-FFF2-40B4-BE49-F238E27FC236}">
                  <a16:creationId xmlns:a16="http://schemas.microsoft.com/office/drawing/2014/main" id="{B3965190-58C3-2958-CBFC-56BBBA9B6708}"/>
                </a:ext>
              </a:extLst>
            </p:cNvPr>
            <p:cNvSpPr txBox="1">
              <a:spLocks noChangeArrowheads="1"/>
            </p:cNvSpPr>
            <p:nvPr/>
          </p:nvSpPr>
          <p:spPr bwMode="auto">
            <a:xfrm>
              <a:off x="2628073" y="3617912"/>
              <a:ext cx="7020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217</a:t>
              </a:r>
              <a:br>
                <a:rPr lang="en-US" altLang="en-US" sz="1100" dirty="0">
                  <a:solidFill>
                    <a:schemeClr val="accent1"/>
                  </a:solidFill>
                </a:rPr>
              </a:br>
              <a:r>
                <a:rPr lang="en-US" altLang="en-US" sz="1100" dirty="0">
                  <a:solidFill>
                    <a:schemeClr val="accent1"/>
                  </a:solidFill>
                </a:rPr>
                <a:t>G: 217</a:t>
              </a:r>
              <a:br>
                <a:rPr lang="en-US" altLang="en-US" sz="1100" dirty="0">
                  <a:solidFill>
                    <a:schemeClr val="accent1"/>
                  </a:solidFill>
                </a:rPr>
              </a:br>
              <a:r>
                <a:rPr lang="en-US" altLang="en-US" sz="1100" dirty="0">
                  <a:solidFill>
                    <a:schemeClr val="accent1"/>
                  </a:solidFill>
                </a:rPr>
                <a:t>B: 217</a:t>
              </a:r>
            </a:p>
            <a:p>
              <a:r>
                <a:rPr lang="en-US" altLang="en-US" sz="1100" dirty="0">
                  <a:solidFill>
                    <a:schemeClr val="accent1"/>
                  </a:solidFill>
                </a:rPr>
                <a:t>#2869D7</a:t>
              </a:r>
            </a:p>
          </p:txBody>
        </p:sp>
      </p:grpSp>
      <p:sp>
        <p:nvSpPr>
          <p:cNvPr id="18442" name="Content Placeholder 2">
            <a:extLst>
              <a:ext uri="{FF2B5EF4-FFF2-40B4-BE49-F238E27FC236}">
                <a16:creationId xmlns:a16="http://schemas.microsoft.com/office/drawing/2014/main" id="{0AD5631E-2164-1344-05F8-76197DD5176C}"/>
              </a:ext>
            </a:extLst>
          </p:cNvPr>
          <p:cNvSpPr txBox="1">
            <a:spLocks/>
          </p:cNvSpPr>
          <p:nvPr/>
        </p:nvSpPr>
        <p:spPr bwMode="auto">
          <a:xfrm>
            <a:off x="29368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Scatter Plot</a:t>
            </a:r>
          </a:p>
        </p:txBody>
      </p:sp>
      <p:grpSp>
        <p:nvGrpSpPr>
          <p:cNvPr id="18443" name="Group 107">
            <a:extLst>
              <a:ext uri="{FF2B5EF4-FFF2-40B4-BE49-F238E27FC236}">
                <a16:creationId xmlns:a16="http://schemas.microsoft.com/office/drawing/2014/main" id="{2DE7861A-6EF0-09D3-90D1-07D2E60A9D0B}"/>
              </a:ext>
            </a:extLst>
          </p:cNvPr>
          <p:cNvGrpSpPr>
            <a:grpSpLocks/>
          </p:cNvGrpSpPr>
          <p:nvPr/>
        </p:nvGrpSpPr>
        <p:grpSpPr bwMode="auto">
          <a:xfrm>
            <a:off x="3084513" y="4246563"/>
            <a:ext cx="1307541" cy="938719"/>
            <a:chOff x="2018473" y="3617912"/>
            <a:chExt cx="1306868" cy="938719"/>
          </a:xfrm>
        </p:grpSpPr>
        <p:sp>
          <p:nvSpPr>
            <p:cNvPr id="143" name="Rectangle 142">
              <a:extLst>
                <a:ext uri="{FF2B5EF4-FFF2-40B4-BE49-F238E27FC236}">
                  <a16:creationId xmlns:a16="http://schemas.microsoft.com/office/drawing/2014/main" id="{CFF62734-3A6A-4450-1098-C5D35E51EC38}"/>
                </a:ext>
              </a:extLst>
            </p:cNvPr>
            <p:cNvSpPr/>
            <p:nvPr/>
          </p:nvSpPr>
          <p:spPr>
            <a:xfrm>
              <a:off x="2018473" y="3617912"/>
              <a:ext cx="609286" cy="609600"/>
            </a:xfrm>
            <a:prstGeom prst="rect">
              <a:avLst/>
            </a:prstGeom>
            <a:solidFill>
              <a:srgbClr val="2252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8" name="TextBox 15">
              <a:extLst>
                <a:ext uri="{FF2B5EF4-FFF2-40B4-BE49-F238E27FC236}">
                  <a16:creationId xmlns:a16="http://schemas.microsoft.com/office/drawing/2014/main" id="{BDAB0135-DFBB-BE32-A863-DE7AADBDEC0D}"/>
                </a:ext>
              </a:extLst>
            </p:cNvPr>
            <p:cNvSpPr txBox="1">
              <a:spLocks noChangeArrowheads="1"/>
            </p:cNvSpPr>
            <p:nvPr/>
          </p:nvSpPr>
          <p:spPr bwMode="auto">
            <a:xfrm>
              <a:off x="2628073" y="3617912"/>
              <a:ext cx="697268"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166</a:t>
              </a:r>
              <a:br>
                <a:rPr lang="en-US" altLang="en-US" sz="1100" dirty="0">
                  <a:solidFill>
                    <a:schemeClr val="accent1"/>
                  </a:solidFill>
                </a:rPr>
              </a:br>
              <a:r>
                <a:rPr lang="en-US" altLang="en-US" sz="1100" dirty="0">
                  <a:solidFill>
                    <a:schemeClr val="accent1"/>
                  </a:solidFill>
                </a:rPr>
                <a:t>G: 166</a:t>
              </a:r>
              <a:br>
                <a:rPr lang="en-US" altLang="en-US" sz="1100" dirty="0">
                  <a:solidFill>
                    <a:schemeClr val="accent1"/>
                  </a:solidFill>
                </a:rPr>
              </a:br>
              <a:r>
                <a:rPr lang="en-US" altLang="en-US" sz="1100" dirty="0">
                  <a:solidFill>
                    <a:schemeClr val="accent1"/>
                  </a:solidFill>
                </a:rPr>
                <a:t>B: 166</a:t>
              </a:r>
            </a:p>
            <a:p>
              <a:r>
                <a:rPr lang="en-US" altLang="en-US" sz="1100" dirty="0">
                  <a:solidFill>
                    <a:schemeClr val="accent1"/>
                  </a:solidFill>
                </a:rPr>
                <a:t>#2252A3</a:t>
              </a:r>
            </a:p>
            <a:p>
              <a:endParaRPr lang="en-US" altLang="en-US" sz="1100" dirty="0">
                <a:solidFill>
                  <a:schemeClr val="accent1"/>
                </a:solidFill>
              </a:endParaRPr>
            </a:p>
          </p:txBody>
        </p:sp>
      </p:grpSp>
      <p:sp>
        <p:nvSpPr>
          <p:cNvPr id="18444" name="Content Placeholder 2">
            <a:extLst>
              <a:ext uri="{FF2B5EF4-FFF2-40B4-BE49-F238E27FC236}">
                <a16:creationId xmlns:a16="http://schemas.microsoft.com/office/drawing/2014/main" id="{D9931B92-10D9-BF4E-EABE-F4EC1C27D0AC}"/>
              </a:ext>
            </a:extLst>
          </p:cNvPr>
          <p:cNvSpPr txBox="1">
            <a:spLocks/>
          </p:cNvSpPr>
          <p:nvPr/>
        </p:nvSpPr>
        <p:spPr bwMode="auto">
          <a:xfrm>
            <a:off x="29368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Box Plot</a:t>
            </a:r>
          </a:p>
        </p:txBody>
      </p:sp>
      <p:sp>
        <p:nvSpPr>
          <p:cNvPr id="18445" name="Content Placeholder 2">
            <a:extLst>
              <a:ext uri="{FF2B5EF4-FFF2-40B4-BE49-F238E27FC236}">
                <a16:creationId xmlns:a16="http://schemas.microsoft.com/office/drawing/2014/main" id="{D36D22E4-2511-DCD1-DCB5-0B1D41D9A53B}"/>
              </a:ext>
            </a:extLst>
          </p:cNvPr>
          <p:cNvSpPr txBox="1">
            <a:spLocks/>
          </p:cNvSpPr>
          <p:nvPr/>
        </p:nvSpPr>
        <p:spPr bwMode="auto">
          <a:xfrm>
            <a:off x="2908300" y="255587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dirty="0">
                <a:solidFill>
                  <a:schemeClr val="accent1"/>
                </a:solidFill>
              </a:rPr>
              <a:t>Plot Colors</a:t>
            </a:r>
          </a:p>
        </p:txBody>
      </p:sp>
      <p:grpSp>
        <p:nvGrpSpPr>
          <p:cNvPr id="18447" name="Group 107">
            <a:extLst>
              <a:ext uri="{FF2B5EF4-FFF2-40B4-BE49-F238E27FC236}">
                <a16:creationId xmlns:a16="http://schemas.microsoft.com/office/drawing/2014/main" id="{A9DCF921-E20E-22D5-D2DD-02DCB6035797}"/>
              </a:ext>
            </a:extLst>
          </p:cNvPr>
          <p:cNvGrpSpPr>
            <a:grpSpLocks/>
          </p:cNvGrpSpPr>
          <p:nvPr/>
        </p:nvGrpSpPr>
        <p:grpSpPr bwMode="auto">
          <a:xfrm>
            <a:off x="4799013" y="3236913"/>
            <a:ext cx="1297923" cy="769441"/>
            <a:chOff x="2018473" y="3617912"/>
            <a:chExt cx="1297255" cy="769441"/>
          </a:xfrm>
        </p:grpSpPr>
        <p:sp>
          <p:nvSpPr>
            <p:cNvPr id="150" name="Rectangle 149">
              <a:extLst>
                <a:ext uri="{FF2B5EF4-FFF2-40B4-BE49-F238E27FC236}">
                  <a16:creationId xmlns:a16="http://schemas.microsoft.com/office/drawing/2014/main" id="{5C084382-7A41-316B-151A-F20A30AE19B3}"/>
                </a:ext>
              </a:extLst>
            </p:cNvPr>
            <p:cNvSpPr/>
            <p:nvPr/>
          </p:nvSpPr>
          <p:spPr>
            <a:xfrm>
              <a:off x="2018473" y="3617912"/>
              <a:ext cx="609286"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6" name="TextBox 15">
              <a:extLst>
                <a:ext uri="{FF2B5EF4-FFF2-40B4-BE49-F238E27FC236}">
                  <a16:creationId xmlns:a16="http://schemas.microsoft.com/office/drawing/2014/main" id="{5DFF926C-F3EC-7126-53AE-EBDBC3507645}"/>
                </a:ext>
              </a:extLst>
            </p:cNvPr>
            <p:cNvSpPr txBox="1">
              <a:spLocks noChangeArrowheads="1"/>
            </p:cNvSpPr>
            <p:nvPr/>
          </p:nvSpPr>
          <p:spPr bwMode="auto">
            <a:xfrm>
              <a:off x="2628073" y="3617912"/>
              <a:ext cx="6876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51</a:t>
              </a:r>
              <a:br>
                <a:rPr lang="en-US" altLang="en-US" sz="1100" dirty="0">
                  <a:solidFill>
                    <a:schemeClr val="accent1"/>
                  </a:solidFill>
                </a:rPr>
              </a:br>
              <a:r>
                <a:rPr lang="en-US" altLang="en-US" sz="1100" dirty="0">
                  <a:solidFill>
                    <a:schemeClr val="accent1"/>
                  </a:solidFill>
                </a:rPr>
                <a:t>G: 153</a:t>
              </a:r>
              <a:br>
                <a:rPr lang="en-US" altLang="en-US" sz="1100" dirty="0">
                  <a:solidFill>
                    <a:schemeClr val="accent1"/>
                  </a:solidFill>
                </a:rPr>
              </a:br>
              <a:r>
                <a:rPr lang="en-US" altLang="en-US" sz="1100" dirty="0">
                  <a:solidFill>
                    <a:schemeClr val="accent1"/>
                  </a:solidFill>
                </a:rPr>
                <a:t>B: 51</a:t>
              </a:r>
            </a:p>
            <a:p>
              <a:r>
                <a:rPr lang="en-US" altLang="en-US" sz="1100" dirty="0">
                  <a:solidFill>
                    <a:schemeClr val="accent1"/>
                  </a:solidFill>
                </a:rPr>
                <a:t>#339933</a:t>
              </a:r>
            </a:p>
          </p:txBody>
        </p:sp>
      </p:grpSp>
      <p:sp>
        <p:nvSpPr>
          <p:cNvPr id="18448" name="Content Placeholder 2">
            <a:extLst>
              <a:ext uri="{FF2B5EF4-FFF2-40B4-BE49-F238E27FC236}">
                <a16:creationId xmlns:a16="http://schemas.microsoft.com/office/drawing/2014/main" id="{D9BB074C-391B-A2F3-FE52-289F8CD6D88B}"/>
              </a:ext>
            </a:extLst>
          </p:cNvPr>
          <p:cNvSpPr txBox="1">
            <a:spLocks/>
          </p:cNvSpPr>
          <p:nvPr/>
        </p:nvSpPr>
        <p:spPr bwMode="auto">
          <a:xfrm>
            <a:off x="4651375"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Green Status</a:t>
            </a:r>
          </a:p>
        </p:txBody>
      </p:sp>
      <p:grpSp>
        <p:nvGrpSpPr>
          <p:cNvPr id="18449" name="Group 107">
            <a:extLst>
              <a:ext uri="{FF2B5EF4-FFF2-40B4-BE49-F238E27FC236}">
                <a16:creationId xmlns:a16="http://schemas.microsoft.com/office/drawing/2014/main" id="{0834A973-C75D-66D2-5306-64633482AB7B}"/>
              </a:ext>
            </a:extLst>
          </p:cNvPr>
          <p:cNvGrpSpPr>
            <a:grpSpLocks/>
          </p:cNvGrpSpPr>
          <p:nvPr/>
        </p:nvGrpSpPr>
        <p:grpSpPr bwMode="auto">
          <a:xfrm>
            <a:off x="4799013" y="4246563"/>
            <a:ext cx="1288305" cy="769441"/>
            <a:chOff x="2018473" y="3617912"/>
            <a:chExt cx="1287642" cy="769441"/>
          </a:xfrm>
        </p:grpSpPr>
        <p:sp>
          <p:nvSpPr>
            <p:cNvPr id="154" name="Rectangle 153">
              <a:extLst>
                <a:ext uri="{FF2B5EF4-FFF2-40B4-BE49-F238E27FC236}">
                  <a16:creationId xmlns:a16="http://schemas.microsoft.com/office/drawing/2014/main" id="{4FE9436D-B15B-77C9-AD86-1A3135EEA57C}"/>
                </a:ext>
              </a:extLst>
            </p:cNvPr>
            <p:cNvSpPr/>
            <p:nvPr/>
          </p:nvSpPr>
          <p:spPr>
            <a:xfrm>
              <a:off x="2018473" y="3617912"/>
              <a:ext cx="609286" cy="609600"/>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4" name="TextBox 15">
              <a:extLst>
                <a:ext uri="{FF2B5EF4-FFF2-40B4-BE49-F238E27FC236}">
                  <a16:creationId xmlns:a16="http://schemas.microsoft.com/office/drawing/2014/main" id="{FBBC2120-7B7C-7D27-548F-FF5FE428ADA2}"/>
                </a:ext>
              </a:extLst>
            </p:cNvPr>
            <p:cNvSpPr txBox="1">
              <a:spLocks noChangeArrowheads="1"/>
            </p:cNvSpPr>
            <p:nvPr/>
          </p:nvSpPr>
          <p:spPr bwMode="auto">
            <a:xfrm>
              <a:off x="2628073" y="3617912"/>
              <a:ext cx="6780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204</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#FFCC00</a:t>
              </a:r>
            </a:p>
          </p:txBody>
        </p:sp>
      </p:grpSp>
      <p:sp>
        <p:nvSpPr>
          <p:cNvPr id="18450" name="Content Placeholder 2">
            <a:extLst>
              <a:ext uri="{FF2B5EF4-FFF2-40B4-BE49-F238E27FC236}">
                <a16:creationId xmlns:a16="http://schemas.microsoft.com/office/drawing/2014/main" id="{85769B66-4BA1-5AF6-5F62-98CAEC40AF75}"/>
              </a:ext>
            </a:extLst>
          </p:cNvPr>
          <p:cNvSpPr txBox="1">
            <a:spLocks/>
          </p:cNvSpPr>
          <p:nvPr/>
        </p:nvSpPr>
        <p:spPr bwMode="auto">
          <a:xfrm>
            <a:off x="4651375"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Yellow Status</a:t>
            </a:r>
          </a:p>
        </p:txBody>
      </p:sp>
      <p:sp>
        <p:nvSpPr>
          <p:cNvPr id="18451" name="Content Placeholder 2">
            <a:extLst>
              <a:ext uri="{FF2B5EF4-FFF2-40B4-BE49-F238E27FC236}">
                <a16:creationId xmlns:a16="http://schemas.microsoft.com/office/drawing/2014/main" id="{6FE69FBB-6ED6-A6D1-CF91-D97EC3E863EB}"/>
              </a:ext>
            </a:extLst>
          </p:cNvPr>
          <p:cNvSpPr txBox="1">
            <a:spLocks/>
          </p:cNvSpPr>
          <p:nvPr/>
        </p:nvSpPr>
        <p:spPr bwMode="auto">
          <a:xfrm>
            <a:off x="4622800"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Status Colors</a:t>
            </a:r>
          </a:p>
        </p:txBody>
      </p:sp>
      <p:grpSp>
        <p:nvGrpSpPr>
          <p:cNvPr id="18452" name="Group 107">
            <a:extLst>
              <a:ext uri="{FF2B5EF4-FFF2-40B4-BE49-F238E27FC236}">
                <a16:creationId xmlns:a16="http://schemas.microsoft.com/office/drawing/2014/main" id="{00EA6E11-E93D-D9DF-0AD7-565BA234AB03}"/>
              </a:ext>
            </a:extLst>
          </p:cNvPr>
          <p:cNvGrpSpPr>
            <a:grpSpLocks/>
          </p:cNvGrpSpPr>
          <p:nvPr/>
        </p:nvGrpSpPr>
        <p:grpSpPr bwMode="auto">
          <a:xfrm>
            <a:off x="4799013" y="5246688"/>
            <a:ext cx="1304335" cy="769441"/>
            <a:chOff x="2018473" y="3617912"/>
            <a:chExt cx="1303664" cy="769441"/>
          </a:xfrm>
        </p:grpSpPr>
        <p:sp>
          <p:nvSpPr>
            <p:cNvPr id="160" name="Rectangle 159">
              <a:extLst>
                <a:ext uri="{FF2B5EF4-FFF2-40B4-BE49-F238E27FC236}">
                  <a16:creationId xmlns:a16="http://schemas.microsoft.com/office/drawing/2014/main" id="{923CB906-61CF-163C-7B25-5EE219DD8E45}"/>
                </a:ext>
              </a:extLst>
            </p:cNvPr>
            <p:cNvSpPr/>
            <p:nvPr/>
          </p:nvSpPr>
          <p:spPr>
            <a:xfrm>
              <a:off x="2018473" y="3617912"/>
              <a:ext cx="609286"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3"/>
                </a:solidFill>
              </a:endParaRPr>
            </a:p>
          </p:txBody>
        </p:sp>
        <p:sp>
          <p:nvSpPr>
            <p:cNvPr id="18472" name="TextBox 15">
              <a:extLst>
                <a:ext uri="{FF2B5EF4-FFF2-40B4-BE49-F238E27FC236}">
                  <a16:creationId xmlns:a16="http://schemas.microsoft.com/office/drawing/2014/main" id="{46F0AC97-BB1D-CE9E-6A10-4522FDD55BCF}"/>
                </a:ext>
              </a:extLst>
            </p:cNvPr>
            <p:cNvSpPr txBox="1">
              <a:spLocks noChangeArrowheads="1"/>
            </p:cNvSpPr>
            <p:nvPr/>
          </p:nvSpPr>
          <p:spPr bwMode="auto">
            <a:xfrm>
              <a:off x="2628073" y="3617912"/>
              <a:ext cx="69406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204</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0</a:t>
              </a:r>
            </a:p>
            <a:p>
              <a:r>
                <a:rPr lang="en-US" altLang="en-US" sz="1100" dirty="0">
                  <a:solidFill>
                    <a:schemeClr val="accent1"/>
                  </a:solidFill>
                </a:rPr>
                <a:t>#CC0000</a:t>
              </a:r>
            </a:p>
          </p:txBody>
        </p:sp>
      </p:grpSp>
      <p:sp>
        <p:nvSpPr>
          <p:cNvPr id="18453" name="Content Placeholder 2">
            <a:extLst>
              <a:ext uri="{FF2B5EF4-FFF2-40B4-BE49-F238E27FC236}">
                <a16:creationId xmlns:a16="http://schemas.microsoft.com/office/drawing/2014/main" id="{0BB61AEF-5424-91D3-9909-9F7AD4D571E8}"/>
              </a:ext>
            </a:extLst>
          </p:cNvPr>
          <p:cNvSpPr txBox="1">
            <a:spLocks/>
          </p:cNvSpPr>
          <p:nvPr/>
        </p:nvSpPr>
        <p:spPr bwMode="auto">
          <a:xfrm>
            <a:off x="4651375"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Red Status</a:t>
            </a:r>
          </a:p>
        </p:txBody>
      </p:sp>
      <p:grpSp>
        <p:nvGrpSpPr>
          <p:cNvPr id="18454" name="Group 107">
            <a:extLst>
              <a:ext uri="{FF2B5EF4-FFF2-40B4-BE49-F238E27FC236}">
                <a16:creationId xmlns:a16="http://schemas.microsoft.com/office/drawing/2014/main" id="{9365BF77-C6A4-148A-AEA7-93D08370C66F}"/>
              </a:ext>
            </a:extLst>
          </p:cNvPr>
          <p:cNvGrpSpPr>
            <a:grpSpLocks/>
          </p:cNvGrpSpPr>
          <p:nvPr/>
        </p:nvGrpSpPr>
        <p:grpSpPr bwMode="auto">
          <a:xfrm>
            <a:off x="6503989" y="3236913"/>
            <a:ext cx="1288374" cy="769441"/>
            <a:chOff x="2018473" y="3617912"/>
            <a:chExt cx="1287565" cy="769441"/>
          </a:xfrm>
        </p:grpSpPr>
        <p:sp>
          <p:nvSpPr>
            <p:cNvPr id="169" name="Rectangle 168">
              <a:extLst>
                <a:ext uri="{FF2B5EF4-FFF2-40B4-BE49-F238E27FC236}">
                  <a16:creationId xmlns:a16="http://schemas.microsoft.com/office/drawing/2014/main" id="{F5DFC92A-6A86-3F5A-EE1D-D9092AAF10C8}"/>
                </a:ext>
              </a:extLst>
            </p:cNvPr>
            <p:cNvSpPr/>
            <p:nvPr/>
          </p:nvSpPr>
          <p:spPr>
            <a:xfrm>
              <a:off x="2018473" y="3617912"/>
              <a:ext cx="609218" cy="609600"/>
            </a:xfrm>
            <a:prstGeom prst="rect">
              <a:avLst/>
            </a:prstGeom>
            <a:solidFill>
              <a:srgbClr val="A3E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1"/>
                </a:solidFill>
              </a:endParaRPr>
            </a:p>
          </p:txBody>
        </p:sp>
        <p:sp>
          <p:nvSpPr>
            <p:cNvPr id="18470" name="TextBox 15">
              <a:extLst>
                <a:ext uri="{FF2B5EF4-FFF2-40B4-BE49-F238E27FC236}">
                  <a16:creationId xmlns:a16="http://schemas.microsoft.com/office/drawing/2014/main" id="{0129304E-39FB-4F6A-2337-4ADF688C6718}"/>
                </a:ext>
              </a:extLst>
            </p:cNvPr>
            <p:cNvSpPr txBox="1">
              <a:spLocks noChangeArrowheads="1"/>
            </p:cNvSpPr>
            <p:nvPr/>
          </p:nvSpPr>
          <p:spPr bwMode="auto">
            <a:xfrm>
              <a:off x="2628073" y="3617912"/>
              <a:ext cx="6779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163</a:t>
              </a:r>
              <a:br>
                <a:rPr lang="en-US" altLang="en-US" sz="1100" dirty="0">
                  <a:solidFill>
                    <a:schemeClr val="accent1"/>
                  </a:solidFill>
                </a:rPr>
              </a:br>
              <a:r>
                <a:rPr lang="en-US" altLang="en-US" sz="1100" dirty="0">
                  <a:solidFill>
                    <a:schemeClr val="accent1"/>
                  </a:solidFill>
                </a:rPr>
                <a:t>G: 224</a:t>
              </a:r>
              <a:br>
                <a:rPr lang="en-US" altLang="en-US" sz="1100" dirty="0">
                  <a:solidFill>
                    <a:schemeClr val="accent1"/>
                  </a:solidFill>
                </a:rPr>
              </a:br>
              <a:r>
                <a:rPr lang="en-US" altLang="en-US" sz="1100" dirty="0">
                  <a:solidFill>
                    <a:schemeClr val="accent1"/>
                  </a:solidFill>
                </a:rPr>
                <a:t>B: 255</a:t>
              </a:r>
            </a:p>
            <a:p>
              <a:r>
                <a:rPr lang="en-US" altLang="en-US" sz="1100" dirty="0">
                  <a:solidFill>
                    <a:schemeClr val="accent1"/>
                  </a:solidFill>
                </a:rPr>
                <a:t>#A3E0FF</a:t>
              </a:r>
            </a:p>
          </p:txBody>
        </p:sp>
      </p:grpSp>
      <p:sp>
        <p:nvSpPr>
          <p:cNvPr id="18455" name="Content Placeholder 2">
            <a:extLst>
              <a:ext uri="{FF2B5EF4-FFF2-40B4-BE49-F238E27FC236}">
                <a16:creationId xmlns:a16="http://schemas.microsoft.com/office/drawing/2014/main" id="{15DE4A77-179A-0757-FCC2-EF5FF9C238AF}"/>
              </a:ext>
            </a:extLst>
          </p:cNvPr>
          <p:cNvSpPr txBox="1">
            <a:spLocks/>
          </p:cNvSpPr>
          <p:nvPr/>
        </p:nvSpPr>
        <p:spPr bwMode="auto">
          <a:xfrm>
            <a:off x="6356350" y="2955925"/>
            <a:ext cx="1504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Third Blue</a:t>
            </a:r>
          </a:p>
        </p:txBody>
      </p:sp>
      <p:grpSp>
        <p:nvGrpSpPr>
          <p:cNvPr id="18456" name="Group 107">
            <a:extLst>
              <a:ext uri="{FF2B5EF4-FFF2-40B4-BE49-F238E27FC236}">
                <a16:creationId xmlns:a16="http://schemas.microsoft.com/office/drawing/2014/main" id="{85E5F2FF-0318-4EAE-01B7-6891AA76760E}"/>
              </a:ext>
            </a:extLst>
          </p:cNvPr>
          <p:cNvGrpSpPr>
            <a:grpSpLocks/>
          </p:cNvGrpSpPr>
          <p:nvPr/>
        </p:nvGrpSpPr>
        <p:grpSpPr bwMode="auto">
          <a:xfrm>
            <a:off x="6503989" y="4246563"/>
            <a:ext cx="1285099" cy="769441"/>
            <a:chOff x="2018473" y="3617912"/>
            <a:chExt cx="1284437" cy="769441"/>
          </a:xfrm>
        </p:grpSpPr>
        <p:sp>
          <p:nvSpPr>
            <p:cNvPr id="173" name="Rectangle 172">
              <a:extLst>
                <a:ext uri="{FF2B5EF4-FFF2-40B4-BE49-F238E27FC236}">
                  <a16:creationId xmlns:a16="http://schemas.microsoft.com/office/drawing/2014/main" id="{A027D4D5-008B-6E42-5672-7BE47E76F3A2}"/>
                </a:ext>
              </a:extLst>
            </p:cNvPr>
            <p:cNvSpPr/>
            <p:nvPr/>
          </p:nvSpPr>
          <p:spPr>
            <a:xfrm>
              <a:off x="2018473" y="3617912"/>
              <a:ext cx="609286" cy="609600"/>
            </a:xfrm>
            <a:prstGeom prst="rect">
              <a:avLst/>
            </a:prstGeom>
            <a:solidFill>
              <a:srgbClr val="FF8C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8" name="TextBox 15">
              <a:extLst>
                <a:ext uri="{FF2B5EF4-FFF2-40B4-BE49-F238E27FC236}">
                  <a16:creationId xmlns:a16="http://schemas.microsoft.com/office/drawing/2014/main" id="{0F3FE79F-1CEB-B111-6340-86A3C388C306}"/>
                </a:ext>
              </a:extLst>
            </p:cNvPr>
            <p:cNvSpPr txBox="1">
              <a:spLocks noChangeArrowheads="1"/>
            </p:cNvSpPr>
            <p:nvPr/>
          </p:nvSpPr>
          <p:spPr bwMode="auto">
            <a:xfrm>
              <a:off x="2628073" y="3617912"/>
              <a:ext cx="6748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255</a:t>
              </a:r>
              <a:br>
                <a:rPr lang="en-US" altLang="en-US" sz="1100" dirty="0">
                  <a:solidFill>
                    <a:schemeClr val="accent1"/>
                  </a:solidFill>
                </a:rPr>
              </a:br>
              <a:r>
                <a:rPr lang="en-US" altLang="en-US" sz="1100" dirty="0">
                  <a:solidFill>
                    <a:schemeClr val="accent1"/>
                  </a:solidFill>
                </a:rPr>
                <a:t>G: 140</a:t>
              </a:r>
              <a:br>
                <a:rPr lang="en-US" altLang="en-US" sz="1100" dirty="0">
                  <a:solidFill>
                    <a:schemeClr val="accent1"/>
                  </a:solidFill>
                </a:rPr>
              </a:br>
              <a:r>
                <a:rPr lang="en-US" altLang="en-US" sz="1100" dirty="0">
                  <a:solidFill>
                    <a:schemeClr val="accent1"/>
                  </a:solidFill>
                </a:rPr>
                <a:t>B: 25</a:t>
              </a:r>
            </a:p>
            <a:p>
              <a:r>
                <a:rPr lang="en-US" altLang="en-US" sz="1100" dirty="0">
                  <a:solidFill>
                    <a:schemeClr val="accent1"/>
                  </a:solidFill>
                </a:rPr>
                <a:t>#FF8C19</a:t>
              </a:r>
            </a:p>
          </p:txBody>
        </p:sp>
      </p:grpSp>
      <p:sp>
        <p:nvSpPr>
          <p:cNvPr id="18457" name="Content Placeholder 2">
            <a:extLst>
              <a:ext uri="{FF2B5EF4-FFF2-40B4-BE49-F238E27FC236}">
                <a16:creationId xmlns:a16="http://schemas.microsoft.com/office/drawing/2014/main" id="{D48DF489-33B3-A47E-D7D8-101792300794}"/>
              </a:ext>
            </a:extLst>
          </p:cNvPr>
          <p:cNvSpPr txBox="1">
            <a:spLocks/>
          </p:cNvSpPr>
          <p:nvPr/>
        </p:nvSpPr>
        <p:spPr bwMode="auto">
          <a:xfrm>
            <a:off x="6356350" y="3975100"/>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Orange</a:t>
            </a:r>
          </a:p>
        </p:txBody>
      </p:sp>
      <p:sp>
        <p:nvSpPr>
          <p:cNvPr id="18458" name="Content Placeholder 2">
            <a:extLst>
              <a:ext uri="{FF2B5EF4-FFF2-40B4-BE49-F238E27FC236}">
                <a16:creationId xmlns:a16="http://schemas.microsoft.com/office/drawing/2014/main" id="{C10A2709-0FF3-72CD-ADF5-7307A6C293E3}"/>
              </a:ext>
            </a:extLst>
          </p:cNvPr>
          <p:cNvSpPr txBox="1">
            <a:spLocks/>
          </p:cNvSpPr>
          <p:nvPr/>
        </p:nvSpPr>
        <p:spPr bwMode="auto">
          <a:xfrm>
            <a:off x="6327775" y="2555875"/>
            <a:ext cx="16446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Other Colors</a:t>
            </a:r>
          </a:p>
        </p:txBody>
      </p:sp>
      <p:grpSp>
        <p:nvGrpSpPr>
          <p:cNvPr id="18459" name="Group 107">
            <a:extLst>
              <a:ext uri="{FF2B5EF4-FFF2-40B4-BE49-F238E27FC236}">
                <a16:creationId xmlns:a16="http://schemas.microsoft.com/office/drawing/2014/main" id="{CAB7FEA6-EF9A-A1CE-982D-ADE60FD57CBE}"/>
              </a:ext>
            </a:extLst>
          </p:cNvPr>
          <p:cNvGrpSpPr>
            <a:grpSpLocks/>
          </p:cNvGrpSpPr>
          <p:nvPr/>
        </p:nvGrpSpPr>
        <p:grpSpPr bwMode="auto">
          <a:xfrm>
            <a:off x="6503990" y="5246688"/>
            <a:ext cx="1297992" cy="769441"/>
            <a:chOff x="2018473" y="3617912"/>
            <a:chExt cx="1297177" cy="769441"/>
          </a:xfrm>
        </p:grpSpPr>
        <p:sp>
          <p:nvSpPr>
            <p:cNvPr id="178" name="Rectangle 177">
              <a:extLst>
                <a:ext uri="{FF2B5EF4-FFF2-40B4-BE49-F238E27FC236}">
                  <a16:creationId xmlns:a16="http://schemas.microsoft.com/office/drawing/2014/main" id="{BE05C41C-C109-6D46-6DFC-174E15C05AED}"/>
                </a:ext>
              </a:extLst>
            </p:cNvPr>
            <p:cNvSpPr/>
            <p:nvPr/>
          </p:nvSpPr>
          <p:spPr>
            <a:xfrm>
              <a:off x="2018473" y="3617912"/>
              <a:ext cx="609218" cy="6096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6" name="TextBox 15">
              <a:extLst>
                <a:ext uri="{FF2B5EF4-FFF2-40B4-BE49-F238E27FC236}">
                  <a16:creationId xmlns:a16="http://schemas.microsoft.com/office/drawing/2014/main" id="{8E26B086-012F-68B6-FEF7-A0CC21921B9F}"/>
                </a:ext>
              </a:extLst>
            </p:cNvPr>
            <p:cNvSpPr txBox="1">
              <a:spLocks noChangeArrowheads="1"/>
            </p:cNvSpPr>
            <p:nvPr/>
          </p:nvSpPr>
          <p:spPr bwMode="auto">
            <a:xfrm>
              <a:off x="2628073" y="3617912"/>
              <a:ext cx="6875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102</a:t>
              </a:r>
              <a:br>
                <a:rPr lang="en-US" altLang="en-US" sz="1100" dirty="0">
                  <a:solidFill>
                    <a:schemeClr val="accent1"/>
                  </a:solidFill>
                </a:rPr>
              </a:br>
              <a:r>
                <a:rPr lang="en-US" altLang="en-US" sz="1100" dirty="0">
                  <a:solidFill>
                    <a:schemeClr val="accent1"/>
                  </a:solidFill>
                </a:rPr>
                <a:t>G: 0</a:t>
              </a:r>
              <a:br>
                <a:rPr lang="en-US" altLang="en-US" sz="1100" dirty="0">
                  <a:solidFill>
                    <a:schemeClr val="accent1"/>
                  </a:solidFill>
                </a:rPr>
              </a:br>
              <a:r>
                <a:rPr lang="en-US" altLang="en-US" sz="1100" dirty="0">
                  <a:solidFill>
                    <a:schemeClr val="accent1"/>
                  </a:solidFill>
                </a:rPr>
                <a:t>B: 102</a:t>
              </a:r>
            </a:p>
            <a:p>
              <a:r>
                <a:rPr lang="en-US" altLang="en-US" sz="1100" dirty="0">
                  <a:solidFill>
                    <a:schemeClr val="accent1"/>
                  </a:solidFill>
                </a:rPr>
                <a:t>#660066</a:t>
              </a:r>
            </a:p>
          </p:txBody>
        </p:sp>
      </p:grpSp>
      <p:sp>
        <p:nvSpPr>
          <p:cNvPr id="18460" name="Content Placeholder 2">
            <a:extLst>
              <a:ext uri="{FF2B5EF4-FFF2-40B4-BE49-F238E27FC236}">
                <a16:creationId xmlns:a16="http://schemas.microsoft.com/office/drawing/2014/main" id="{F7E2047C-4A36-BDBA-C4AF-4ED70FCAA240}"/>
              </a:ext>
            </a:extLst>
          </p:cNvPr>
          <p:cNvSpPr txBox="1">
            <a:spLocks/>
          </p:cNvSpPr>
          <p:nvPr/>
        </p:nvSpPr>
        <p:spPr bwMode="auto">
          <a:xfrm>
            <a:off x="6356350" y="4975225"/>
            <a:ext cx="17367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dirty="0">
                <a:solidFill>
                  <a:schemeClr val="accent1"/>
                </a:solidFill>
              </a:rPr>
              <a:t>Purple</a:t>
            </a:r>
          </a:p>
        </p:txBody>
      </p:sp>
      <p:grpSp>
        <p:nvGrpSpPr>
          <p:cNvPr id="18461" name="Group 107">
            <a:extLst>
              <a:ext uri="{FF2B5EF4-FFF2-40B4-BE49-F238E27FC236}">
                <a16:creationId xmlns:a16="http://schemas.microsoft.com/office/drawing/2014/main" id="{A763DF28-BB1E-4E6D-E014-2DECEA775AC4}"/>
              </a:ext>
            </a:extLst>
          </p:cNvPr>
          <p:cNvGrpSpPr>
            <a:grpSpLocks/>
          </p:cNvGrpSpPr>
          <p:nvPr/>
        </p:nvGrpSpPr>
        <p:grpSpPr bwMode="auto">
          <a:xfrm>
            <a:off x="1455738" y="4243388"/>
            <a:ext cx="1312350" cy="769441"/>
            <a:chOff x="2018473" y="3617912"/>
            <a:chExt cx="1311674" cy="769441"/>
          </a:xfrm>
        </p:grpSpPr>
        <p:sp>
          <p:nvSpPr>
            <p:cNvPr id="56" name="Rectangle 55">
              <a:extLst>
                <a:ext uri="{FF2B5EF4-FFF2-40B4-BE49-F238E27FC236}">
                  <a16:creationId xmlns:a16="http://schemas.microsoft.com/office/drawing/2014/main" id="{B7BE1CD2-9590-8823-A97B-B72B72A82046}"/>
                </a:ext>
              </a:extLst>
            </p:cNvPr>
            <p:cNvSpPr/>
            <p:nvPr/>
          </p:nvSpPr>
          <p:spPr>
            <a:xfrm>
              <a:off x="2018473" y="3617912"/>
              <a:ext cx="609286"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3"/>
                </a:solidFill>
              </a:endParaRPr>
            </a:p>
          </p:txBody>
        </p:sp>
        <p:sp>
          <p:nvSpPr>
            <p:cNvPr id="18464" name="TextBox 15">
              <a:extLst>
                <a:ext uri="{FF2B5EF4-FFF2-40B4-BE49-F238E27FC236}">
                  <a16:creationId xmlns:a16="http://schemas.microsoft.com/office/drawing/2014/main" id="{709A2500-6DE9-41D0-D50D-D66A9868CA9C}"/>
                </a:ext>
              </a:extLst>
            </p:cNvPr>
            <p:cNvSpPr txBox="1">
              <a:spLocks noChangeArrowheads="1"/>
            </p:cNvSpPr>
            <p:nvPr/>
          </p:nvSpPr>
          <p:spPr bwMode="auto">
            <a:xfrm>
              <a:off x="2628073" y="3617912"/>
              <a:ext cx="70207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dirty="0">
                  <a:solidFill>
                    <a:schemeClr val="accent1"/>
                  </a:solidFill>
                </a:rPr>
                <a:t>R: 43</a:t>
              </a:r>
              <a:br>
                <a:rPr lang="en-US" altLang="en-US" sz="1100" dirty="0">
                  <a:solidFill>
                    <a:schemeClr val="accent1"/>
                  </a:solidFill>
                </a:rPr>
              </a:br>
              <a:r>
                <a:rPr lang="en-US" altLang="en-US" sz="1100" dirty="0">
                  <a:solidFill>
                    <a:schemeClr val="accent1"/>
                  </a:solidFill>
                </a:rPr>
                <a:t>G: 133</a:t>
              </a:r>
              <a:br>
                <a:rPr lang="en-US" altLang="en-US" sz="1100" dirty="0">
                  <a:solidFill>
                    <a:schemeClr val="accent1"/>
                  </a:solidFill>
                </a:rPr>
              </a:br>
              <a:r>
                <a:rPr lang="en-US" altLang="en-US" sz="1100" dirty="0">
                  <a:solidFill>
                    <a:schemeClr val="accent1"/>
                  </a:solidFill>
                </a:rPr>
                <a:t>B: 187</a:t>
              </a:r>
            </a:p>
            <a:p>
              <a:r>
                <a:rPr lang="en-US" altLang="en-US" sz="1100" dirty="0">
                  <a:solidFill>
                    <a:schemeClr val="accent1"/>
                  </a:solidFill>
                </a:rPr>
                <a:t>#2B85BB</a:t>
              </a:r>
            </a:p>
          </p:txBody>
        </p:sp>
      </p:grpSp>
      <p:sp>
        <p:nvSpPr>
          <p:cNvPr id="18462" name="Content Placeholder 2">
            <a:extLst>
              <a:ext uri="{FF2B5EF4-FFF2-40B4-BE49-F238E27FC236}">
                <a16:creationId xmlns:a16="http://schemas.microsoft.com/office/drawing/2014/main" id="{9B31D100-F3D4-A6D9-54D6-FB38D63C3EE1}"/>
              </a:ext>
            </a:extLst>
          </p:cNvPr>
          <p:cNvSpPr txBox="1">
            <a:spLocks/>
          </p:cNvSpPr>
          <p:nvPr/>
        </p:nvSpPr>
        <p:spPr bwMode="auto">
          <a:xfrm>
            <a:off x="1308100" y="3971925"/>
            <a:ext cx="1736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200" b="1">
                <a:solidFill>
                  <a:schemeClr val="accent1"/>
                </a:solidFill>
              </a:rPr>
              <a:t>Main Headings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54205D5-C00D-6E7C-15A4-412CBB271D0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Risks and Watch Items</a:t>
            </a:r>
          </a:p>
        </p:txBody>
      </p:sp>
      <p:sp>
        <p:nvSpPr>
          <p:cNvPr id="6" name="Rectangle 5">
            <a:extLst>
              <a:ext uri="{FF2B5EF4-FFF2-40B4-BE49-F238E27FC236}">
                <a16:creationId xmlns:a16="http://schemas.microsoft.com/office/drawing/2014/main" id="{CE2C845D-A85C-B83D-7F5C-9E1A35657409}"/>
              </a:ext>
            </a:extLst>
          </p:cNvPr>
          <p:cNvSpPr/>
          <p:nvPr/>
        </p:nvSpPr>
        <p:spPr bwMode="auto">
          <a:xfrm>
            <a:off x="714375" y="1284288"/>
            <a:ext cx="7851775"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7" name="Rectangle 6">
            <a:extLst>
              <a:ext uri="{FF2B5EF4-FFF2-40B4-BE49-F238E27FC236}">
                <a16:creationId xmlns:a16="http://schemas.microsoft.com/office/drawing/2014/main" id="{CA8834C2-D8ED-0B85-B395-75FDCE819C95}"/>
              </a:ext>
            </a:extLst>
          </p:cNvPr>
          <p:cNvSpPr/>
          <p:nvPr/>
        </p:nvSpPr>
        <p:spPr bwMode="auto">
          <a:xfrm>
            <a:off x="417513" y="752475"/>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Identified Risks</a:t>
            </a:r>
          </a:p>
        </p:txBody>
      </p:sp>
      <p:grpSp>
        <p:nvGrpSpPr>
          <p:cNvPr id="21509" name="Group 8">
            <a:extLst>
              <a:ext uri="{FF2B5EF4-FFF2-40B4-BE49-F238E27FC236}">
                <a16:creationId xmlns:a16="http://schemas.microsoft.com/office/drawing/2014/main" id="{4E7B0402-036C-323F-4430-6F15417E7EBC}"/>
              </a:ext>
            </a:extLst>
          </p:cNvPr>
          <p:cNvGrpSpPr>
            <a:grpSpLocks/>
          </p:cNvGrpSpPr>
          <p:nvPr/>
        </p:nvGrpSpPr>
        <p:grpSpPr bwMode="auto">
          <a:xfrm>
            <a:off x="417513" y="3375025"/>
            <a:ext cx="8148637" cy="2033588"/>
            <a:chOff x="417513" y="752475"/>
            <a:chExt cx="8148418" cy="2034189"/>
          </a:xfrm>
        </p:grpSpPr>
        <p:sp>
          <p:nvSpPr>
            <p:cNvPr id="10" name="Rectangle 9">
              <a:extLst>
                <a:ext uri="{FF2B5EF4-FFF2-40B4-BE49-F238E27FC236}">
                  <a16:creationId xmlns:a16="http://schemas.microsoft.com/office/drawing/2014/main" id="{BC79FA78-16A5-B1A1-F86E-F7E2BCDCA4B4}"/>
                </a:ext>
              </a:extLst>
            </p:cNvPr>
            <p:cNvSpPr/>
            <p:nvPr/>
          </p:nvSpPr>
          <p:spPr>
            <a:xfrm>
              <a:off x="714367" y="1284445"/>
              <a:ext cx="7851564" cy="1502219"/>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11" name="Rectangle 10">
              <a:extLst>
                <a:ext uri="{FF2B5EF4-FFF2-40B4-BE49-F238E27FC236}">
                  <a16:creationId xmlns:a16="http://schemas.microsoft.com/office/drawing/2014/main" id="{77D156DB-3AE1-582E-6772-F318F4247FF7}"/>
                </a:ext>
              </a:extLst>
            </p:cNvPr>
            <p:cNvSpPr/>
            <p:nvPr/>
          </p:nvSpPr>
          <p:spPr>
            <a:xfrm>
              <a:off x="417513" y="752475"/>
              <a:ext cx="4017854" cy="431928"/>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Items to Watch</a:t>
              </a:r>
            </a:p>
          </p:txBody>
        </p:sp>
      </p:grpSp>
      <p:cxnSp>
        <p:nvCxnSpPr>
          <p:cNvPr id="12" name="Straight Connector 11">
            <a:extLst>
              <a:ext uri="{FF2B5EF4-FFF2-40B4-BE49-F238E27FC236}">
                <a16:creationId xmlns:a16="http://schemas.microsoft.com/office/drawing/2014/main" id="{E8B879F4-C24B-A104-6C7C-31BA3DBE858A}"/>
              </a:ext>
            </a:extLst>
          </p:cNvPr>
          <p:cNvCxnSpPr/>
          <p:nvPr/>
        </p:nvCxnSpPr>
        <p:spPr bwMode="auto">
          <a:xfrm flipH="1">
            <a:off x="1184275" y="31305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8">
            <a:extLst>
              <a:ext uri="{FF2B5EF4-FFF2-40B4-BE49-F238E27FC236}">
                <a16:creationId xmlns:a16="http://schemas.microsoft.com/office/drawing/2014/main" id="{4ED38822-15AF-FCCC-A5EA-CB082C061340}"/>
              </a:ext>
            </a:extLst>
          </p:cNvPr>
          <p:cNvSpPr>
            <a:spLocks noGrp="1"/>
          </p:cNvSpPr>
          <p:nvPr>
            <p:ph idx="1"/>
          </p:nvPr>
        </p:nvSpPr>
        <p:spPr bwMode="auto">
          <a:xfrm>
            <a:off x="317500" y="984250"/>
            <a:ext cx="7954963"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Headline</a:t>
            </a:r>
          </a:p>
        </p:txBody>
      </p:sp>
      <p:sp>
        <p:nvSpPr>
          <p:cNvPr id="22531" name="Content Placeholder 9">
            <a:extLst>
              <a:ext uri="{FF2B5EF4-FFF2-40B4-BE49-F238E27FC236}">
                <a16:creationId xmlns:a16="http://schemas.microsoft.com/office/drawing/2014/main" id="{75031BEE-2204-4481-739A-C02C83513F81}"/>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Flowchart</a:t>
            </a:r>
          </a:p>
        </p:txBody>
      </p:sp>
      <p:grpSp>
        <p:nvGrpSpPr>
          <p:cNvPr id="22532" name="Group 6">
            <a:extLst>
              <a:ext uri="{FF2B5EF4-FFF2-40B4-BE49-F238E27FC236}">
                <a16:creationId xmlns:a16="http://schemas.microsoft.com/office/drawing/2014/main" id="{DBBA987C-8CAE-D113-8ECE-58EB0682D244}"/>
              </a:ext>
            </a:extLst>
          </p:cNvPr>
          <p:cNvGrpSpPr>
            <a:grpSpLocks/>
          </p:cNvGrpSpPr>
          <p:nvPr/>
        </p:nvGrpSpPr>
        <p:grpSpPr bwMode="auto">
          <a:xfrm>
            <a:off x="606425" y="2984500"/>
            <a:ext cx="1719263" cy="1744663"/>
            <a:chOff x="452026" y="3158697"/>
            <a:chExt cx="1815524" cy="1657460"/>
          </a:xfrm>
        </p:grpSpPr>
        <p:pic>
          <p:nvPicPr>
            <p:cNvPr id="22570" name="Picture 21">
              <a:extLst>
                <a:ext uri="{FF2B5EF4-FFF2-40B4-BE49-F238E27FC236}">
                  <a16:creationId xmlns:a16="http://schemas.microsoft.com/office/drawing/2014/main" id="{167E785C-2CB0-F2C6-B671-255542A8D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71" name="Text Box 16">
              <a:extLst>
                <a:ext uri="{FF2B5EF4-FFF2-40B4-BE49-F238E27FC236}">
                  <a16:creationId xmlns:a16="http://schemas.microsoft.com/office/drawing/2014/main" id="{2B0F5371-DAA4-48F1-27EA-F2275A090A6A}"/>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3" name="Group 7">
            <a:extLst>
              <a:ext uri="{FF2B5EF4-FFF2-40B4-BE49-F238E27FC236}">
                <a16:creationId xmlns:a16="http://schemas.microsoft.com/office/drawing/2014/main" id="{B491BFAC-AA84-3694-5E09-10CF4BFCE383}"/>
              </a:ext>
            </a:extLst>
          </p:cNvPr>
          <p:cNvGrpSpPr>
            <a:grpSpLocks/>
          </p:cNvGrpSpPr>
          <p:nvPr/>
        </p:nvGrpSpPr>
        <p:grpSpPr bwMode="auto">
          <a:xfrm>
            <a:off x="2619375" y="2984500"/>
            <a:ext cx="1720850" cy="1744663"/>
            <a:chOff x="2458682" y="3158696"/>
            <a:chExt cx="1817235" cy="1657460"/>
          </a:xfrm>
        </p:grpSpPr>
        <p:pic>
          <p:nvPicPr>
            <p:cNvPr id="22568" name="Picture 22">
              <a:extLst>
                <a:ext uri="{FF2B5EF4-FFF2-40B4-BE49-F238E27FC236}">
                  <a16:creationId xmlns:a16="http://schemas.microsoft.com/office/drawing/2014/main" id="{35843656-5D39-699C-A2B8-EBF7DAF4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682" y="3158696"/>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9" name="Text Box 16">
              <a:extLst>
                <a:ext uri="{FF2B5EF4-FFF2-40B4-BE49-F238E27FC236}">
                  <a16:creationId xmlns:a16="http://schemas.microsoft.com/office/drawing/2014/main" id="{6AF4D933-EC36-835C-1CBF-EA788A1354A0}"/>
                </a:ext>
              </a:extLst>
            </p:cNvPr>
            <p:cNvSpPr txBox="1">
              <a:spLocks noChangeArrowheads="1"/>
            </p:cNvSpPr>
            <p:nvPr/>
          </p:nvSpPr>
          <p:spPr bwMode="auto">
            <a:xfrm>
              <a:off x="2556035" y="3329336"/>
              <a:ext cx="162577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4" name="Group 8">
            <a:extLst>
              <a:ext uri="{FF2B5EF4-FFF2-40B4-BE49-F238E27FC236}">
                <a16:creationId xmlns:a16="http://schemas.microsoft.com/office/drawing/2014/main" id="{05EFE743-5893-3E0F-8969-E8BD93692FFD}"/>
              </a:ext>
            </a:extLst>
          </p:cNvPr>
          <p:cNvGrpSpPr>
            <a:grpSpLocks/>
          </p:cNvGrpSpPr>
          <p:nvPr/>
        </p:nvGrpSpPr>
        <p:grpSpPr bwMode="auto">
          <a:xfrm>
            <a:off x="4660900" y="2984500"/>
            <a:ext cx="1747838" cy="1744663"/>
            <a:chOff x="4468224" y="3158696"/>
            <a:chExt cx="1846666" cy="1657460"/>
          </a:xfrm>
        </p:grpSpPr>
        <p:pic>
          <p:nvPicPr>
            <p:cNvPr id="22566" name="Picture 23">
              <a:extLst>
                <a:ext uri="{FF2B5EF4-FFF2-40B4-BE49-F238E27FC236}">
                  <a16:creationId xmlns:a16="http://schemas.microsoft.com/office/drawing/2014/main" id="{05CD4F5B-3C67-E008-D5E1-BC0A4C943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224" y="3158696"/>
              <a:ext cx="1846666"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7" name="Text Box 16">
              <a:extLst>
                <a:ext uri="{FF2B5EF4-FFF2-40B4-BE49-F238E27FC236}">
                  <a16:creationId xmlns:a16="http://schemas.microsoft.com/office/drawing/2014/main" id="{22EDA197-6156-4AAC-E292-977E7DAE8424}"/>
                </a:ext>
              </a:extLst>
            </p:cNvPr>
            <p:cNvSpPr txBox="1">
              <a:spLocks noChangeArrowheads="1"/>
            </p:cNvSpPr>
            <p:nvPr/>
          </p:nvSpPr>
          <p:spPr bwMode="auto">
            <a:xfrm>
              <a:off x="4563856" y="3329336"/>
              <a:ext cx="1652106"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grpSp>
        <p:nvGrpSpPr>
          <p:cNvPr id="22535" name="Group 10">
            <a:extLst>
              <a:ext uri="{FF2B5EF4-FFF2-40B4-BE49-F238E27FC236}">
                <a16:creationId xmlns:a16="http://schemas.microsoft.com/office/drawing/2014/main" id="{3F6CE65D-0053-12B9-9583-FFA4767AFC12}"/>
              </a:ext>
            </a:extLst>
          </p:cNvPr>
          <p:cNvGrpSpPr>
            <a:grpSpLocks/>
          </p:cNvGrpSpPr>
          <p:nvPr/>
        </p:nvGrpSpPr>
        <p:grpSpPr bwMode="auto">
          <a:xfrm>
            <a:off x="6686550" y="2992438"/>
            <a:ext cx="1720850" cy="1744662"/>
            <a:chOff x="6505118" y="3166078"/>
            <a:chExt cx="1817235" cy="1657460"/>
          </a:xfrm>
        </p:grpSpPr>
        <p:pic>
          <p:nvPicPr>
            <p:cNvPr id="22564" name="Picture 24">
              <a:extLst>
                <a:ext uri="{FF2B5EF4-FFF2-40B4-BE49-F238E27FC236}">
                  <a16:creationId xmlns:a16="http://schemas.microsoft.com/office/drawing/2014/main" id="{09F8B9A0-4BB6-4843-E623-498E0B152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118" y="3166078"/>
              <a:ext cx="1817235"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5" name="Text Box 16">
              <a:extLst>
                <a:ext uri="{FF2B5EF4-FFF2-40B4-BE49-F238E27FC236}">
                  <a16:creationId xmlns:a16="http://schemas.microsoft.com/office/drawing/2014/main" id="{FC4EA11A-28A4-9700-C8EE-ABDB9B4E1C5D}"/>
                </a:ext>
              </a:extLst>
            </p:cNvPr>
            <p:cNvSpPr txBox="1">
              <a:spLocks noChangeArrowheads="1"/>
            </p:cNvSpPr>
            <p:nvPr/>
          </p:nvSpPr>
          <p:spPr bwMode="auto">
            <a:xfrm>
              <a:off x="6602471" y="3336718"/>
              <a:ext cx="1625775" cy="39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22536" name="Picture 73728">
            <a:extLst>
              <a:ext uri="{FF2B5EF4-FFF2-40B4-BE49-F238E27FC236}">
                <a16:creationId xmlns:a16="http://schemas.microsoft.com/office/drawing/2014/main" id="{83A02013-B99F-0A93-8208-F03C0809DF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1">
            <a:extLst>
              <a:ext uri="{FF2B5EF4-FFF2-40B4-BE49-F238E27FC236}">
                <a16:creationId xmlns:a16="http://schemas.microsoft.com/office/drawing/2014/main" id="{ABAF1209-C03E-BC69-EC5E-7E515A37DC7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2">
            <a:extLst>
              <a:ext uri="{FF2B5EF4-FFF2-40B4-BE49-F238E27FC236}">
                <a16:creationId xmlns:a16="http://schemas.microsoft.com/office/drawing/2014/main" id="{C104AAAF-5535-27E2-41AE-AED6186CD9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2388"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83">
            <a:extLst>
              <a:ext uri="{FF2B5EF4-FFF2-40B4-BE49-F238E27FC236}">
                <a16:creationId xmlns:a16="http://schemas.microsoft.com/office/drawing/2014/main" id="{D6B38E46-D5DC-528A-181F-C0653A1F4A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4225" y="2244725"/>
            <a:ext cx="828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40" name="Group 30">
            <a:extLst>
              <a:ext uri="{FF2B5EF4-FFF2-40B4-BE49-F238E27FC236}">
                <a16:creationId xmlns:a16="http://schemas.microsoft.com/office/drawing/2014/main" id="{AA917F87-2FC3-1836-F3A3-DB0D76324A74}"/>
              </a:ext>
            </a:extLst>
          </p:cNvPr>
          <p:cNvGrpSpPr>
            <a:grpSpLocks/>
          </p:cNvGrpSpPr>
          <p:nvPr/>
        </p:nvGrpSpPr>
        <p:grpSpPr bwMode="auto">
          <a:xfrm>
            <a:off x="571500" y="1924050"/>
            <a:ext cx="1811338" cy="700088"/>
            <a:chOff x="679679" y="2320557"/>
            <a:chExt cx="1743464" cy="638543"/>
          </a:xfrm>
        </p:grpSpPr>
        <p:pic>
          <p:nvPicPr>
            <p:cNvPr id="22562" name="Picture 28">
              <a:extLst>
                <a:ext uri="{FF2B5EF4-FFF2-40B4-BE49-F238E27FC236}">
                  <a16:creationId xmlns:a16="http://schemas.microsoft.com/office/drawing/2014/main" id="{D38CF6AC-3CFA-D297-B50C-1174A4B04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3" name="Text Box 16">
              <a:extLst>
                <a:ext uri="{FF2B5EF4-FFF2-40B4-BE49-F238E27FC236}">
                  <a16:creationId xmlns:a16="http://schemas.microsoft.com/office/drawing/2014/main" id="{C999C991-1EB7-8FE2-20DD-9DAC8221FF9F}"/>
                </a:ext>
              </a:extLst>
            </p:cNvPr>
            <p:cNvSpPr txBox="1">
              <a:spLocks noChangeArrowheads="1"/>
            </p:cNvSpPr>
            <p:nvPr/>
          </p:nvSpPr>
          <p:spPr bwMode="auto">
            <a:xfrm>
              <a:off x="771522" y="2517747"/>
              <a:ext cx="1559777"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1" name="Group 31">
            <a:extLst>
              <a:ext uri="{FF2B5EF4-FFF2-40B4-BE49-F238E27FC236}">
                <a16:creationId xmlns:a16="http://schemas.microsoft.com/office/drawing/2014/main" id="{3675F051-CF5F-112C-8298-D985D8A9D315}"/>
              </a:ext>
            </a:extLst>
          </p:cNvPr>
          <p:cNvGrpSpPr>
            <a:grpSpLocks/>
          </p:cNvGrpSpPr>
          <p:nvPr/>
        </p:nvGrpSpPr>
        <p:grpSpPr bwMode="auto">
          <a:xfrm>
            <a:off x="2582863" y="1924050"/>
            <a:ext cx="1816100" cy="700088"/>
            <a:chOff x="2661049" y="2320557"/>
            <a:chExt cx="1748222" cy="638543"/>
          </a:xfrm>
        </p:grpSpPr>
        <p:pic>
          <p:nvPicPr>
            <p:cNvPr id="22560" name="Picture 28">
              <a:extLst>
                <a:ext uri="{FF2B5EF4-FFF2-40B4-BE49-F238E27FC236}">
                  <a16:creationId xmlns:a16="http://schemas.microsoft.com/office/drawing/2014/main" id="{457993D8-E0AA-3AD7-FE12-40096AF74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1049"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61" name="Text Box 16">
              <a:extLst>
                <a:ext uri="{FF2B5EF4-FFF2-40B4-BE49-F238E27FC236}">
                  <a16:creationId xmlns:a16="http://schemas.microsoft.com/office/drawing/2014/main" id="{54D5AD7C-0369-5FA4-F0AB-76E0ABDC50E0}"/>
                </a:ext>
              </a:extLst>
            </p:cNvPr>
            <p:cNvSpPr txBox="1">
              <a:spLocks noChangeArrowheads="1"/>
            </p:cNvSpPr>
            <p:nvPr/>
          </p:nvSpPr>
          <p:spPr bwMode="auto">
            <a:xfrm>
              <a:off x="2756094"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2" name="Group 33">
            <a:extLst>
              <a:ext uri="{FF2B5EF4-FFF2-40B4-BE49-F238E27FC236}">
                <a16:creationId xmlns:a16="http://schemas.microsoft.com/office/drawing/2014/main" id="{585D215B-CAE6-450D-70C3-882AEAD5043B}"/>
              </a:ext>
            </a:extLst>
          </p:cNvPr>
          <p:cNvGrpSpPr>
            <a:grpSpLocks/>
          </p:cNvGrpSpPr>
          <p:nvPr/>
        </p:nvGrpSpPr>
        <p:grpSpPr bwMode="auto">
          <a:xfrm>
            <a:off x="4597400" y="1924050"/>
            <a:ext cx="1844675" cy="700088"/>
            <a:chOff x="4647177" y="2320557"/>
            <a:chExt cx="1776535" cy="638543"/>
          </a:xfrm>
        </p:grpSpPr>
        <p:pic>
          <p:nvPicPr>
            <p:cNvPr id="22558" name="Picture 28">
              <a:extLst>
                <a:ext uri="{FF2B5EF4-FFF2-40B4-BE49-F238E27FC236}">
                  <a16:creationId xmlns:a16="http://schemas.microsoft.com/office/drawing/2014/main" id="{0844494C-FF43-7794-C616-DEF506A8C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7177" y="2320557"/>
              <a:ext cx="1776535"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9" name="Text Box 16">
              <a:extLst>
                <a:ext uri="{FF2B5EF4-FFF2-40B4-BE49-F238E27FC236}">
                  <a16:creationId xmlns:a16="http://schemas.microsoft.com/office/drawing/2014/main" id="{582095E6-D94F-2362-1A26-311AB650E40C}"/>
                </a:ext>
              </a:extLst>
            </p:cNvPr>
            <p:cNvSpPr txBox="1">
              <a:spLocks noChangeArrowheads="1"/>
            </p:cNvSpPr>
            <p:nvPr/>
          </p:nvSpPr>
          <p:spPr bwMode="auto">
            <a:xfrm>
              <a:off x="4770996" y="2517747"/>
              <a:ext cx="1586531" cy="33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22543" name="Group 34">
            <a:extLst>
              <a:ext uri="{FF2B5EF4-FFF2-40B4-BE49-F238E27FC236}">
                <a16:creationId xmlns:a16="http://schemas.microsoft.com/office/drawing/2014/main" id="{2C11BAA7-4E66-B36F-7CCA-4CB621B413E9}"/>
              </a:ext>
            </a:extLst>
          </p:cNvPr>
          <p:cNvGrpSpPr>
            <a:grpSpLocks/>
          </p:cNvGrpSpPr>
          <p:nvPr/>
        </p:nvGrpSpPr>
        <p:grpSpPr bwMode="auto">
          <a:xfrm>
            <a:off x="6640513" y="1924050"/>
            <a:ext cx="1816100" cy="700088"/>
            <a:chOff x="6661618" y="2320557"/>
            <a:chExt cx="1748222" cy="638543"/>
          </a:xfrm>
        </p:grpSpPr>
        <p:pic>
          <p:nvPicPr>
            <p:cNvPr id="22556" name="Picture 28">
              <a:extLst>
                <a:ext uri="{FF2B5EF4-FFF2-40B4-BE49-F238E27FC236}">
                  <a16:creationId xmlns:a16="http://schemas.microsoft.com/office/drawing/2014/main" id="{DF054D19-1371-FF42-F85A-1C968F086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618" y="2320557"/>
              <a:ext cx="1748222"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7" name="Text Box 16">
              <a:extLst>
                <a:ext uri="{FF2B5EF4-FFF2-40B4-BE49-F238E27FC236}">
                  <a16:creationId xmlns:a16="http://schemas.microsoft.com/office/drawing/2014/main" id="{DDFEFDB8-3E9D-BC87-0EF3-C7EDB16A18A7}"/>
                </a:ext>
              </a:extLst>
            </p:cNvPr>
            <p:cNvSpPr txBox="1">
              <a:spLocks noChangeArrowheads="1"/>
            </p:cNvSpPr>
            <p:nvPr/>
          </p:nvSpPr>
          <p:spPr bwMode="auto">
            <a:xfrm>
              <a:off x="6756662" y="2517747"/>
              <a:ext cx="1561246"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7" name="Group 6">
            <a:extLst>
              <a:ext uri="{FF2B5EF4-FFF2-40B4-BE49-F238E27FC236}">
                <a16:creationId xmlns:a16="http://schemas.microsoft.com/office/drawing/2014/main" id="{5528836E-33E2-4E23-8F0A-4C581A6FEC5C}"/>
              </a:ext>
            </a:extLst>
          </p:cNvPr>
          <p:cNvGrpSpPr>
            <a:grpSpLocks/>
          </p:cNvGrpSpPr>
          <p:nvPr/>
        </p:nvGrpSpPr>
        <p:grpSpPr bwMode="auto">
          <a:xfrm>
            <a:off x="606425" y="4878388"/>
            <a:ext cx="1719263" cy="923925"/>
            <a:chOff x="606424" y="5345022"/>
            <a:chExt cx="1719263" cy="924603"/>
          </a:xfrm>
        </p:grpSpPr>
        <p:pic>
          <p:nvPicPr>
            <p:cNvPr id="22554" name="Picture 32">
              <a:extLst>
                <a:ext uri="{FF2B5EF4-FFF2-40B4-BE49-F238E27FC236}">
                  <a16:creationId xmlns:a16="http://schemas.microsoft.com/office/drawing/2014/main" id="{616620C4-6A5B-18E3-C22B-5874AF0E1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9">
              <a:extLst>
                <a:ext uri="{FF2B5EF4-FFF2-40B4-BE49-F238E27FC236}">
                  <a16:creationId xmlns:a16="http://schemas.microsoft.com/office/drawing/2014/main" id="{78F40302-875D-CA60-7224-FBC667D9E6A3}"/>
                </a:ext>
              </a:extLst>
            </p:cNvPr>
            <p:cNvSpPr txBox="1">
              <a:spLocks noChangeArrowheads="1"/>
            </p:cNvSpPr>
            <p:nvPr/>
          </p:nvSpPr>
          <p:spPr bwMode="auto">
            <a:xfrm>
              <a:off x="646112" y="5429221"/>
              <a:ext cx="1620837"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Sub-Text</a:t>
              </a:r>
            </a:p>
          </p:txBody>
        </p:sp>
      </p:grpSp>
      <p:grpSp>
        <p:nvGrpSpPr>
          <p:cNvPr id="3" name="Group 2">
            <a:extLst>
              <a:ext uri="{FF2B5EF4-FFF2-40B4-BE49-F238E27FC236}">
                <a16:creationId xmlns:a16="http://schemas.microsoft.com/office/drawing/2014/main" id="{80C16E13-4ECC-1DD4-00FB-939E7B4A75F8}"/>
              </a:ext>
            </a:extLst>
          </p:cNvPr>
          <p:cNvGrpSpPr>
            <a:grpSpLocks/>
          </p:cNvGrpSpPr>
          <p:nvPr/>
        </p:nvGrpSpPr>
        <p:grpSpPr bwMode="auto">
          <a:xfrm>
            <a:off x="2619375" y="4878388"/>
            <a:ext cx="1719263" cy="923925"/>
            <a:chOff x="2619645" y="5345022"/>
            <a:chExt cx="1719263" cy="924603"/>
          </a:xfrm>
        </p:grpSpPr>
        <p:pic>
          <p:nvPicPr>
            <p:cNvPr id="22552" name="Picture 32">
              <a:extLst>
                <a:ext uri="{FF2B5EF4-FFF2-40B4-BE49-F238E27FC236}">
                  <a16:creationId xmlns:a16="http://schemas.microsoft.com/office/drawing/2014/main" id="{681CF4D5-C179-DA31-27A9-023D784A24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645"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10">
              <a:extLst>
                <a:ext uri="{FF2B5EF4-FFF2-40B4-BE49-F238E27FC236}">
                  <a16:creationId xmlns:a16="http://schemas.microsoft.com/office/drawing/2014/main" id="{884B9974-188B-5B51-0055-0617C6AB1159}"/>
                </a:ext>
              </a:extLst>
            </p:cNvPr>
            <p:cNvSpPr txBox="1">
              <a:spLocks noChangeArrowheads="1"/>
            </p:cNvSpPr>
            <p:nvPr/>
          </p:nvSpPr>
          <p:spPr bwMode="auto">
            <a:xfrm>
              <a:off x="2711720" y="5429221"/>
              <a:ext cx="1539875"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4" name="Group 3">
            <a:extLst>
              <a:ext uri="{FF2B5EF4-FFF2-40B4-BE49-F238E27FC236}">
                <a16:creationId xmlns:a16="http://schemas.microsoft.com/office/drawing/2014/main" id="{08A1E607-AF92-8BF1-7EF1-A33C306A7787}"/>
              </a:ext>
            </a:extLst>
          </p:cNvPr>
          <p:cNvGrpSpPr>
            <a:grpSpLocks/>
          </p:cNvGrpSpPr>
          <p:nvPr/>
        </p:nvGrpSpPr>
        <p:grpSpPr bwMode="auto">
          <a:xfrm>
            <a:off x="4660900" y="4878388"/>
            <a:ext cx="1747838" cy="923925"/>
            <a:chOff x="4660900" y="5345022"/>
            <a:chExt cx="1747838" cy="924603"/>
          </a:xfrm>
        </p:grpSpPr>
        <p:pic>
          <p:nvPicPr>
            <p:cNvPr id="22550" name="Picture 32">
              <a:extLst>
                <a:ext uri="{FF2B5EF4-FFF2-40B4-BE49-F238E27FC236}">
                  <a16:creationId xmlns:a16="http://schemas.microsoft.com/office/drawing/2014/main" id="{34D9E9C9-0FB5-DA3C-4C15-FD2E2931BA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900"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Box 14">
              <a:extLst>
                <a:ext uri="{FF2B5EF4-FFF2-40B4-BE49-F238E27FC236}">
                  <a16:creationId xmlns:a16="http://schemas.microsoft.com/office/drawing/2014/main" id="{82502AE1-673D-603E-11EC-D9111813F56B}"/>
                </a:ext>
              </a:extLst>
            </p:cNvPr>
            <p:cNvSpPr txBox="1">
              <a:spLocks noChangeArrowheads="1"/>
            </p:cNvSpPr>
            <p:nvPr/>
          </p:nvSpPr>
          <p:spPr bwMode="auto">
            <a:xfrm>
              <a:off x="4660900" y="5429221"/>
              <a:ext cx="1712913"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grpSp>
        <p:nvGrpSpPr>
          <p:cNvPr id="5" name="Group 4">
            <a:extLst>
              <a:ext uri="{FF2B5EF4-FFF2-40B4-BE49-F238E27FC236}">
                <a16:creationId xmlns:a16="http://schemas.microsoft.com/office/drawing/2014/main" id="{896FFD28-E5B8-A0EC-1860-529073C6CAB6}"/>
              </a:ext>
            </a:extLst>
          </p:cNvPr>
          <p:cNvGrpSpPr>
            <a:grpSpLocks/>
          </p:cNvGrpSpPr>
          <p:nvPr/>
        </p:nvGrpSpPr>
        <p:grpSpPr bwMode="auto">
          <a:xfrm>
            <a:off x="6672263" y="4878388"/>
            <a:ext cx="1749425" cy="923925"/>
            <a:chOff x="6673056" y="5345022"/>
            <a:chExt cx="1747838" cy="924603"/>
          </a:xfrm>
        </p:grpSpPr>
        <p:pic>
          <p:nvPicPr>
            <p:cNvPr id="22548" name="Picture 32">
              <a:extLst>
                <a:ext uri="{FF2B5EF4-FFF2-40B4-BE49-F238E27FC236}">
                  <a16:creationId xmlns:a16="http://schemas.microsoft.com/office/drawing/2014/main" id="{5BA7499C-2EA1-D1D5-5755-5A4E41A66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3056" y="5345022"/>
              <a:ext cx="1747838"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15">
              <a:extLst>
                <a:ext uri="{FF2B5EF4-FFF2-40B4-BE49-F238E27FC236}">
                  <a16:creationId xmlns:a16="http://schemas.microsoft.com/office/drawing/2014/main" id="{6D493B5F-9ADB-1E02-3D51-8E5740D90DAE}"/>
                </a:ext>
              </a:extLst>
            </p:cNvPr>
            <p:cNvSpPr txBox="1">
              <a:spLocks noChangeArrowheads="1"/>
            </p:cNvSpPr>
            <p:nvPr/>
          </p:nvSpPr>
          <p:spPr bwMode="auto">
            <a:xfrm>
              <a:off x="6687330" y="5429221"/>
              <a:ext cx="1719289" cy="30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Sub Text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1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nodeType="afterGroup">
                            <p:stCondLst>
                              <p:cond delay="2500"/>
                            </p:stCondLst>
                            <p:childTnLst>
                              <p:par>
                                <p:cTn id="13" presetID="10" presetClass="entr" presetSubtype="0" fill="hold" nodeType="afterEffect">
                                  <p:stCondLst>
                                    <p:cond delay="1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nodeType="afterGroup">
                            <p:stCondLst>
                              <p:cond delay="4500"/>
                            </p:stCondLst>
                            <p:childTnLst>
                              <p:par>
                                <p:cTn id="17" presetID="10" presetClass="entr" presetSubtype="0" fill="hold" nodeType="after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C0D00525-20A9-A00F-D3AB-6E87FB2CE9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695325"/>
            <a:ext cx="4189413"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117">
            <a:extLst>
              <a:ext uri="{FF2B5EF4-FFF2-40B4-BE49-F238E27FC236}">
                <a16:creationId xmlns:a16="http://schemas.microsoft.com/office/drawing/2014/main" id="{FD84B8F9-69AA-216A-43C3-66926227E2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695325"/>
            <a:ext cx="4189412"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56">
            <a:extLst>
              <a:ext uri="{FF2B5EF4-FFF2-40B4-BE49-F238E27FC236}">
                <a16:creationId xmlns:a16="http://schemas.microsoft.com/office/drawing/2014/main" id="{68780444-13BA-CA52-5895-8A1187E604FA}"/>
              </a:ext>
            </a:extLst>
          </p:cNvPr>
          <p:cNvSpPr/>
          <p:nvPr/>
        </p:nvSpPr>
        <p:spPr bwMode="auto">
          <a:xfrm>
            <a:off x="7869543"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sp>
        <p:nvSpPr>
          <p:cNvPr id="1036" name="Rectangle 1035">
            <a:extLst>
              <a:ext uri="{FF2B5EF4-FFF2-40B4-BE49-F238E27FC236}">
                <a16:creationId xmlns:a16="http://schemas.microsoft.com/office/drawing/2014/main" id="{BDD56C5C-4955-6BD1-C76A-6A7D58AF00AF}"/>
              </a:ext>
            </a:extLst>
          </p:cNvPr>
          <p:cNvSpPr/>
          <p:nvPr/>
        </p:nvSpPr>
        <p:spPr bwMode="auto">
          <a:xfrm>
            <a:off x="3437720" y="1109949"/>
            <a:ext cx="601423" cy="1610248"/>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100000" t="100000"/>
            </a:path>
            <a:tileRect r="-100000" b="-100000"/>
          </a:gradFill>
          <a:ln>
            <a:noFill/>
          </a:ln>
          <a:effectLst/>
        </p:spPr>
        <p:txBody>
          <a:bodyPr anchor="ctr"/>
          <a:lstStyle/>
          <a:p>
            <a:pPr>
              <a:lnSpc>
                <a:spcPct val="80000"/>
              </a:lnSpc>
              <a:defRPr/>
            </a:pPr>
            <a:endParaRPr lang="en-US" sz="1000" i="1">
              <a:solidFill>
                <a:schemeClr val="tx2"/>
              </a:solidFill>
              <a:latin typeface="Arial Black" pitchFamily="34" charset="0"/>
              <a:cs typeface="+mn-cs"/>
            </a:endParaRPr>
          </a:p>
        </p:txBody>
      </p:sp>
      <p:graphicFrame>
        <p:nvGraphicFramePr>
          <p:cNvPr id="31754" name="Chart 120">
            <a:extLst>
              <a:ext uri="{FF2B5EF4-FFF2-40B4-BE49-F238E27FC236}">
                <a16:creationId xmlns:a16="http://schemas.microsoft.com/office/drawing/2014/main" id="{4A4A2CD0-6F50-6AF0-9EE6-1CDCBBE71659}"/>
              </a:ext>
            </a:extLst>
          </p:cNvPr>
          <p:cNvGraphicFramePr>
            <a:graphicFrameLocks/>
          </p:cNvGraphicFramePr>
          <p:nvPr/>
        </p:nvGraphicFramePr>
        <p:xfrm>
          <a:off x="4722813" y="1069975"/>
          <a:ext cx="3978275" cy="2452688"/>
        </p:xfrm>
        <a:graphic>
          <a:graphicData uri="http://schemas.openxmlformats.org/presentationml/2006/ole">
            <mc:AlternateContent xmlns:mc="http://schemas.openxmlformats.org/markup-compatibility/2006">
              <mc:Choice xmlns:v="urn:schemas-microsoft-com:vml" Requires="v">
                <p:oleObj name="Chart" r:id="rId4" imgW="4267290" imgH="2457585" progId="Excel.Chart.8">
                  <p:embed/>
                </p:oleObj>
              </mc:Choice>
              <mc:Fallback>
                <p:oleObj name="Chart" r:id="rId4" imgW="4267290" imgH="2457585" progId="Excel.Chart.8">
                  <p:embed/>
                  <p:pic>
                    <p:nvPicPr>
                      <p:cNvPr id="31754" name="Chart 120">
                        <a:extLst>
                          <a:ext uri="{FF2B5EF4-FFF2-40B4-BE49-F238E27FC236}">
                            <a16:creationId xmlns:a16="http://schemas.microsoft.com/office/drawing/2014/main" id="{4A4A2CD0-6F50-6AF0-9EE6-1CDCBBE716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069975"/>
                        <a:ext cx="39782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5" name="Chart 121">
            <a:extLst>
              <a:ext uri="{FF2B5EF4-FFF2-40B4-BE49-F238E27FC236}">
                <a16:creationId xmlns:a16="http://schemas.microsoft.com/office/drawing/2014/main" id="{4BBC398D-957A-247C-BB1C-1F6EDFE4D309}"/>
              </a:ext>
            </a:extLst>
          </p:cNvPr>
          <p:cNvGraphicFramePr>
            <a:graphicFrameLocks/>
          </p:cNvGraphicFramePr>
          <p:nvPr/>
        </p:nvGraphicFramePr>
        <p:xfrm>
          <a:off x="311150" y="1081088"/>
          <a:ext cx="3976688" cy="2441575"/>
        </p:xfrm>
        <a:graphic>
          <a:graphicData uri="http://schemas.openxmlformats.org/presentationml/2006/ole">
            <mc:AlternateContent xmlns:mc="http://schemas.openxmlformats.org/markup-compatibility/2006">
              <mc:Choice xmlns:v="urn:schemas-microsoft-com:vml" Requires="v">
                <p:oleObj name="Worksheet" r:id="rId6" imgW="3676779" imgH="2438400" progId="Excel.Sheet.8">
                  <p:embed/>
                </p:oleObj>
              </mc:Choice>
              <mc:Fallback>
                <p:oleObj name="Worksheet" r:id="rId6" imgW="3676779" imgH="2438400" progId="Excel.Sheet.8">
                  <p:embed/>
                  <p:pic>
                    <p:nvPicPr>
                      <p:cNvPr id="31755" name="Chart 121">
                        <a:extLst>
                          <a:ext uri="{FF2B5EF4-FFF2-40B4-BE49-F238E27FC236}">
                            <a16:creationId xmlns:a16="http://schemas.microsoft.com/office/drawing/2014/main" id="{4BBC398D-957A-247C-BB1C-1F6EDFE4D30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 y="1081088"/>
                        <a:ext cx="39766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636CFFB2-22D0-5FFB-F856-9BA2B290A184}"/>
              </a:ext>
            </a:extLst>
          </p:cNvPr>
          <p:cNvGraphicFramePr>
            <a:graphicFrameLocks/>
          </p:cNvGraphicFramePr>
          <p:nvPr/>
        </p:nvGraphicFramePr>
        <p:xfrm>
          <a:off x="4713288" y="3251200"/>
          <a:ext cx="3975100" cy="401638"/>
        </p:xfrm>
        <a:graphic>
          <a:graphicData uri="http://schemas.openxmlformats.org/presentationml/2006/ole">
            <mc:AlternateContent xmlns:mc="http://schemas.openxmlformats.org/markup-compatibility/2006">
              <mc:Choice xmlns:v="urn:schemas-microsoft-com:vml" Requires="v">
                <p:oleObj name="Chart" r:id="rId8" imgW="3676779" imgH="371543" progId="Excel.Chart.8">
                  <p:embed/>
                </p:oleObj>
              </mc:Choice>
              <mc:Fallback>
                <p:oleObj name="Chart" r:id="rId8" imgW="3676779" imgH="371543" progId="Excel.Chart.8">
                  <p:embed/>
                  <p:pic>
                    <p:nvPicPr>
                      <p:cNvPr id="31756" name="Object 2">
                        <a:extLst>
                          <a:ext uri="{FF2B5EF4-FFF2-40B4-BE49-F238E27FC236}">
                            <a16:creationId xmlns:a16="http://schemas.microsoft.com/office/drawing/2014/main" id="{636CFFB2-22D0-5FFB-F856-9BA2B290A18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3288" y="3251200"/>
                        <a:ext cx="3975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7" name="Object 1">
            <a:extLst>
              <a:ext uri="{FF2B5EF4-FFF2-40B4-BE49-F238E27FC236}">
                <a16:creationId xmlns:a16="http://schemas.microsoft.com/office/drawing/2014/main" id="{A7BA14C2-A84E-EB83-314A-72C1D44D3D36}"/>
              </a:ext>
            </a:extLst>
          </p:cNvPr>
          <p:cNvGraphicFramePr>
            <a:graphicFrameLocks/>
          </p:cNvGraphicFramePr>
          <p:nvPr/>
        </p:nvGraphicFramePr>
        <p:xfrm>
          <a:off x="319088" y="3246438"/>
          <a:ext cx="3975100" cy="401637"/>
        </p:xfrm>
        <a:graphic>
          <a:graphicData uri="http://schemas.openxmlformats.org/presentationml/2006/ole">
            <mc:AlternateContent xmlns:mc="http://schemas.openxmlformats.org/markup-compatibility/2006">
              <mc:Choice xmlns:v="urn:schemas-microsoft-com:vml" Requires="v">
                <p:oleObj name="Chart" r:id="rId10" imgW="3676779" imgH="371543" progId="Excel.Chart.8">
                  <p:embed/>
                </p:oleObj>
              </mc:Choice>
              <mc:Fallback>
                <p:oleObj name="Chart" r:id="rId10" imgW="3676779" imgH="371543" progId="Excel.Chart.8">
                  <p:embed/>
                  <p:pic>
                    <p:nvPicPr>
                      <p:cNvPr id="31757" name="Object 1">
                        <a:extLst>
                          <a:ext uri="{FF2B5EF4-FFF2-40B4-BE49-F238E27FC236}">
                            <a16:creationId xmlns:a16="http://schemas.microsoft.com/office/drawing/2014/main" id="{A7BA14C2-A84E-EB83-314A-72C1D44D3D3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8" y="3246438"/>
                        <a:ext cx="3975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Title 2">
            <a:extLst>
              <a:ext uri="{FF2B5EF4-FFF2-40B4-BE49-F238E27FC236}">
                <a16:creationId xmlns:a16="http://schemas.microsoft.com/office/drawing/2014/main" id="{140F283E-8475-347A-1715-8B1A232333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Demographics</a:t>
            </a:r>
          </a:p>
        </p:txBody>
      </p:sp>
      <p:sp>
        <p:nvSpPr>
          <p:cNvPr id="4" name="Rectangle 3">
            <a:extLst>
              <a:ext uri="{FF2B5EF4-FFF2-40B4-BE49-F238E27FC236}">
                <a16:creationId xmlns:a16="http://schemas.microsoft.com/office/drawing/2014/main" id="{3A4E8535-42CD-5E61-7A84-64E2EBFE8222}"/>
              </a:ext>
            </a:extLst>
          </p:cNvPr>
          <p:cNvSpPr/>
          <p:nvPr/>
        </p:nvSpPr>
        <p:spPr>
          <a:xfrm>
            <a:off x="558800" y="4321175"/>
            <a:ext cx="3732213" cy="24272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20 Tech SLA’s Missed Performance Standard</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b="1" dirty="0">
                <a:solidFill>
                  <a:schemeClr val="tx1">
                    <a:lumMod val="50000"/>
                    <a:lumOff val="50000"/>
                  </a:schemeClr>
                </a:solidFill>
                <a:cs typeface="Calibri" pitchFamily="34" charset="0"/>
              </a:rPr>
              <a:t>Change Deployment Activities</a:t>
            </a:r>
            <a:r>
              <a:rPr lang="en-US" sz="900" dirty="0">
                <a:solidFill>
                  <a:schemeClr val="tx1">
                    <a:lumMod val="50000"/>
                    <a:lumOff val="50000"/>
                  </a:schemeClr>
                </a:solidFill>
                <a:cs typeface="Calibri" pitchFamily="34" charset="0"/>
              </a:rPr>
              <a:t>		</a:t>
            </a:r>
            <a:r>
              <a:rPr lang="en-US" sz="900" b="1" dirty="0">
                <a:solidFill>
                  <a:schemeClr val="tx1">
                    <a:lumMod val="50000"/>
                    <a:lumOff val="50000"/>
                  </a:schemeClr>
                </a:solidFill>
                <a:cs typeface="Calibri" pitchFamily="34" charset="0"/>
              </a:rPr>
              <a:t>85%</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24%</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Database Change Related </a:t>
            </a:r>
            <a:r>
              <a:rPr lang="en-US" sz="800" b="1" dirty="0">
                <a:solidFill>
                  <a:schemeClr val="tx1">
                    <a:lumMod val="50000"/>
                    <a:lumOff val="50000"/>
                  </a:schemeClr>
                </a:solidFill>
                <a:cs typeface="Calibri" pitchFamily="34" charset="0"/>
              </a:rPr>
              <a:t>– 12%</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65%</a:t>
            </a:r>
          </a:p>
          <a:p>
            <a:pPr marL="194310" eaLnBrk="1" hangingPunct="1">
              <a:lnSpc>
                <a:spcPts val="1200"/>
              </a:lnSpc>
              <a:defRPr/>
            </a:pPr>
            <a:r>
              <a:rPr lang="en-US" sz="900" b="1" dirty="0">
                <a:solidFill>
                  <a:schemeClr val="tx1">
                    <a:lumMod val="50000"/>
                    <a:lumOff val="50000"/>
                  </a:schemeClr>
                </a:solidFill>
                <a:cs typeface="Calibri" pitchFamily="34" charset="0"/>
              </a:rPr>
              <a:t>Server Issues 			5%</a:t>
            </a:r>
          </a:p>
          <a:p>
            <a:pPr marL="194310" eaLnBrk="1" hangingPunct="1">
              <a:lnSpc>
                <a:spcPts val="1200"/>
              </a:lnSpc>
              <a:defRPr/>
            </a:pPr>
            <a:r>
              <a:rPr lang="en-US" sz="900" b="1" dirty="0">
                <a:solidFill>
                  <a:schemeClr val="tx1">
                    <a:lumMod val="50000"/>
                    <a:lumOff val="50000"/>
                  </a:schemeClr>
                </a:solidFill>
                <a:cs typeface="Calibri" pitchFamily="34" charset="0"/>
              </a:rPr>
              <a:t>Year-End Processing Capacity Issues 	5%</a:t>
            </a:r>
          </a:p>
          <a:p>
            <a:pPr marL="194310" eaLnBrk="1" hangingPunct="1">
              <a:lnSpc>
                <a:spcPts val="1200"/>
              </a:lnSpc>
              <a:defRPr/>
            </a:pPr>
            <a:r>
              <a:rPr lang="en-US" sz="900" b="1" dirty="0">
                <a:solidFill>
                  <a:srgbClr val="868686"/>
                </a:solidFill>
                <a:cs typeface="Calibri" pitchFamily="34" charset="0"/>
              </a:rPr>
              <a:t>Vendor Code 	</a:t>
            </a:r>
            <a:r>
              <a:rPr lang="en-US" sz="900" dirty="0">
                <a:solidFill>
                  <a:srgbClr val="868686"/>
                </a:solidFill>
                <a:cs typeface="Calibri" pitchFamily="34" charset="0"/>
              </a:rPr>
              <a:t>		</a:t>
            </a:r>
            <a:r>
              <a:rPr lang="en-US" sz="900" b="1" dirty="0">
                <a:solidFill>
                  <a:srgbClr val="868686"/>
                </a:solidFill>
                <a:cs typeface="Calibri" pitchFamily="34" charset="0"/>
              </a:rPr>
              <a:t>5%</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err="1">
                <a:solidFill>
                  <a:schemeClr val="tx1">
                    <a:lumMod val="50000"/>
                    <a:lumOff val="50000"/>
                  </a:schemeClr>
                </a:solidFill>
                <a:cs typeface="Calibri" pitchFamily="34" charset="0"/>
              </a:rPr>
              <a:t>SinglePoint</a:t>
            </a:r>
            <a:r>
              <a:rPr lang="en-US" sz="900" dirty="0">
                <a:solidFill>
                  <a:schemeClr val="tx1">
                    <a:lumMod val="50000"/>
                    <a:lumOff val="50000"/>
                  </a:schemeClr>
                </a:solidFill>
                <a:cs typeface="Calibri" pitchFamily="34" charset="0"/>
              </a:rPr>
              <a:t> Reporting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FX Web Application Availability</a:t>
            </a:r>
            <a:endParaRPr lang="en-US" sz="900" b="1" dirty="0">
              <a:solidFill>
                <a:schemeClr val="tx1">
                  <a:lumMod val="50000"/>
                  <a:lumOff val="50000"/>
                </a:schemeClr>
              </a:solidFill>
              <a:cs typeface="Calibri" pitchFamily="34" charset="0"/>
            </a:endParaRP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Image Cash Letter Dispatch Timeliness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Secure Vault Payments Web Availability</a:t>
            </a:r>
          </a:p>
        </p:txBody>
      </p:sp>
      <p:sp>
        <p:nvSpPr>
          <p:cNvPr id="7" name="Rectangle 6">
            <a:extLst>
              <a:ext uri="{FF2B5EF4-FFF2-40B4-BE49-F238E27FC236}">
                <a16:creationId xmlns:a16="http://schemas.microsoft.com/office/drawing/2014/main" id="{27D7DFBF-6506-1543-1BD2-5824B9C41253}"/>
              </a:ext>
            </a:extLst>
          </p:cNvPr>
          <p:cNvSpPr/>
          <p:nvPr/>
        </p:nvSpPr>
        <p:spPr>
          <a:xfrm>
            <a:off x="4948238" y="4321175"/>
            <a:ext cx="3902075" cy="2478088"/>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11 Ops SLA’s Missed Performance Standard</a:t>
            </a:r>
          </a:p>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Primary Root Causes of SLA Misses</a:t>
            </a:r>
          </a:p>
          <a:p>
            <a:pPr marL="194310" eaLnBrk="1" hangingPunct="1">
              <a:lnSpc>
                <a:spcPts val="1200"/>
              </a:lnSpc>
              <a:defRPr/>
            </a:pPr>
            <a:r>
              <a:rPr lang="en-US" sz="900" dirty="0">
                <a:solidFill>
                  <a:schemeClr val="tx1">
                    <a:lumMod val="50000"/>
                    <a:lumOff val="50000"/>
                  </a:schemeClr>
                </a:solidFill>
                <a:cs typeface="Calibri" pitchFamily="34" charset="0"/>
              </a:rPr>
              <a:t>Process / Human Error 		</a:t>
            </a:r>
            <a:r>
              <a:rPr lang="en-US" sz="900" b="1" dirty="0">
                <a:solidFill>
                  <a:schemeClr val="tx1">
                    <a:lumMod val="50000"/>
                    <a:lumOff val="50000"/>
                  </a:schemeClr>
                </a:solidFill>
                <a:cs typeface="Calibri" pitchFamily="34" charset="0"/>
              </a:rPr>
              <a:t>36%</a:t>
            </a:r>
          </a:p>
          <a:p>
            <a:pPr marL="194310" eaLnBrk="1" hangingPunct="1">
              <a:lnSpc>
                <a:spcPts val="1200"/>
              </a:lnSpc>
              <a:defRPr/>
            </a:pPr>
            <a:r>
              <a:rPr lang="en-US" sz="900" dirty="0">
                <a:solidFill>
                  <a:schemeClr val="tx1">
                    <a:lumMod val="50000"/>
                    <a:lumOff val="50000"/>
                  </a:schemeClr>
                </a:solidFill>
                <a:cs typeface="Calibri" pitchFamily="34" charset="0"/>
              </a:rPr>
              <a:t>Vendor Production Issues 		</a:t>
            </a:r>
            <a:r>
              <a:rPr lang="en-US" sz="900" b="1" dirty="0">
                <a:solidFill>
                  <a:schemeClr val="tx1">
                    <a:lumMod val="50000"/>
                    <a:lumOff val="50000"/>
                  </a:schemeClr>
                </a:solidFill>
                <a:cs typeface="Calibri" pitchFamily="34" charset="0"/>
              </a:rPr>
              <a:t>18%</a:t>
            </a:r>
          </a:p>
          <a:p>
            <a:pPr marL="194310" eaLnBrk="1" hangingPunct="1">
              <a:lnSpc>
                <a:spcPts val="1200"/>
              </a:lnSpc>
              <a:defRPr/>
            </a:pPr>
            <a:r>
              <a:rPr lang="en-US" sz="900" dirty="0">
                <a:solidFill>
                  <a:schemeClr val="tx1">
                    <a:lumMod val="50000"/>
                    <a:lumOff val="50000"/>
                  </a:schemeClr>
                </a:solidFill>
                <a:cs typeface="Calibri" pitchFamily="34" charset="0"/>
              </a:rPr>
              <a:t>Change Deployment Activities 		</a:t>
            </a:r>
            <a:r>
              <a:rPr lang="en-US" sz="900" b="1" dirty="0">
                <a:solidFill>
                  <a:schemeClr val="tx1">
                    <a:lumMod val="50000"/>
                    <a:lumOff val="50000"/>
                  </a:schemeClr>
                </a:solidFill>
                <a:cs typeface="Calibri" pitchFamily="34" charset="0"/>
              </a:rPr>
              <a:t>18%</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Application Code Change Related </a:t>
            </a:r>
            <a:r>
              <a:rPr lang="en-US" sz="800" b="1" dirty="0">
                <a:solidFill>
                  <a:schemeClr val="tx1">
                    <a:lumMod val="50000"/>
                    <a:lumOff val="50000"/>
                  </a:schemeClr>
                </a:solidFill>
                <a:cs typeface="Calibri" pitchFamily="34" charset="0"/>
              </a:rPr>
              <a:t>– 50%</a:t>
            </a:r>
          </a:p>
          <a:p>
            <a:pPr marL="822960" lvl="1" indent="-171450" eaLnBrk="1" hangingPunct="1">
              <a:lnSpc>
                <a:spcPts val="1200"/>
              </a:lnSpc>
              <a:buFont typeface="Calibri" pitchFamily="34" charset="0"/>
              <a:buChar char="‒"/>
              <a:defRPr/>
            </a:pPr>
            <a:r>
              <a:rPr lang="en-US" sz="800" dirty="0">
                <a:solidFill>
                  <a:schemeClr val="tx1">
                    <a:lumMod val="50000"/>
                    <a:lumOff val="50000"/>
                  </a:schemeClr>
                </a:solidFill>
                <a:cs typeface="Calibri" pitchFamily="34" charset="0"/>
              </a:rPr>
              <a:t>Infrastructure Change Related </a:t>
            </a:r>
            <a:r>
              <a:rPr lang="en-US" sz="800" b="1" dirty="0">
                <a:solidFill>
                  <a:schemeClr val="tx1">
                    <a:lumMod val="50000"/>
                    <a:lumOff val="50000"/>
                  </a:schemeClr>
                </a:solidFill>
                <a:cs typeface="Calibri" pitchFamily="34" charset="0"/>
              </a:rPr>
              <a:t>– 50%</a:t>
            </a:r>
          </a:p>
          <a:p>
            <a:pPr marL="194310" eaLnBrk="1" hangingPunct="1">
              <a:lnSpc>
                <a:spcPts val="1200"/>
              </a:lnSpc>
              <a:defRPr/>
            </a:pPr>
            <a:r>
              <a:rPr lang="en-US" sz="900" dirty="0">
                <a:solidFill>
                  <a:srgbClr val="868686"/>
                </a:solidFill>
                <a:cs typeface="Calibri" pitchFamily="34" charset="0"/>
              </a:rPr>
              <a:t>Application Performance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Server Issue 			</a:t>
            </a:r>
            <a:r>
              <a:rPr lang="en-US" sz="900" b="1" dirty="0">
                <a:solidFill>
                  <a:srgbClr val="868686"/>
                </a:solidFill>
                <a:cs typeface="Calibri" pitchFamily="34" charset="0"/>
              </a:rPr>
              <a:t>9%</a:t>
            </a:r>
          </a:p>
          <a:p>
            <a:pPr marL="194310" eaLnBrk="1" hangingPunct="1">
              <a:lnSpc>
                <a:spcPts val="1200"/>
              </a:lnSpc>
              <a:defRPr/>
            </a:pPr>
            <a:r>
              <a:rPr lang="en-US" sz="900" dirty="0">
                <a:solidFill>
                  <a:srgbClr val="868686"/>
                </a:solidFill>
                <a:cs typeface="Calibri" pitchFamily="34" charset="0"/>
              </a:rPr>
              <a:t>Year-End Processing Capacity Issue 	</a:t>
            </a:r>
            <a:r>
              <a:rPr lang="en-US" sz="900" b="1" dirty="0">
                <a:solidFill>
                  <a:srgbClr val="868686"/>
                </a:solidFill>
                <a:cs typeface="Calibri" pitchFamily="34" charset="0"/>
              </a:rPr>
              <a:t>9%</a:t>
            </a:r>
            <a:endParaRPr lang="en-US" sz="900" dirty="0">
              <a:solidFill>
                <a:schemeClr val="tx1">
                  <a:lumMod val="50000"/>
                  <a:lumOff val="50000"/>
                </a:schemeClr>
              </a:solidFill>
              <a:cs typeface="Calibri" pitchFamily="34" charset="0"/>
            </a:endParaRPr>
          </a:p>
          <a:p>
            <a:pPr marL="173736" indent="-173736" eaLnBrk="1" hangingPunct="1">
              <a:lnSpc>
                <a:spcPts val="1800"/>
              </a:lnSpc>
              <a:spcBef>
                <a:spcPts val="300"/>
              </a:spcBef>
              <a:buFont typeface="Arial" pitchFamily="34" charset="0"/>
              <a:buChar char="•"/>
              <a:defRPr/>
            </a:pPr>
            <a:r>
              <a:rPr lang="en-US" sz="1400" b="1" dirty="0">
                <a:solidFill>
                  <a:schemeClr val="accent1"/>
                </a:solidFill>
                <a:cs typeface="Calibri" pitchFamily="34" charset="0"/>
              </a:rPr>
              <a:t>Areas of Significant Impact</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Account Reconciliation Process (ARP)</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Cash Services</a:t>
            </a:r>
          </a:p>
          <a:p>
            <a:pPr marL="365760" indent="-171450" eaLnBrk="1" hangingPunct="1">
              <a:lnSpc>
                <a:spcPts val="1100"/>
              </a:lnSpc>
              <a:buFont typeface="Calibri" pitchFamily="34" charset="0"/>
              <a:buChar char="‒"/>
              <a:defRPr/>
            </a:pPr>
            <a:r>
              <a:rPr lang="en-US" sz="900" dirty="0">
                <a:solidFill>
                  <a:schemeClr val="tx1">
                    <a:lumMod val="50000"/>
                    <a:lumOff val="50000"/>
                  </a:schemeClr>
                </a:solidFill>
                <a:cs typeface="Calibri" pitchFamily="34" charset="0"/>
              </a:rPr>
              <a:t>Controlled Disbursement</a:t>
            </a:r>
          </a:p>
        </p:txBody>
      </p:sp>
      <p:cxnSp>
        <p:nvCxnSpPr>
          <p:cNvPr id="9" name="Straight Connector 8">
            <a:extLst>
              <a:ext uri="{FF2B5EF4-FFF2-40B4-BE49-F238E27FC236}">
                <a16:creationId xmlns:a16="http://schemas.microsoft.com/office/drawing/2014/main" id="{E39C2D28-EB41-A819-AC4D-52E3E7AC8F64}"/>
              </a:ext>
            </a:extLst>
          </p:cNvPr>
          <p:cNvCxnSpPr/>
          <p:nvPr/>
        </p:nvCxnSpPr>
        <p:spPr bwMode="auto">
          <a:xfrm>
            <a:off x="4572000" y="4583113"/>
            <a:ext cx="0" cy="1570037"/>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21" name="Rectangle 20">
            <a:extLst>
              <a:ext uri="{FF2B5EF4-FFF2-40B4-BE49-F238E27FC236}">
                <a16:creationId xmlns:a16="http://schemas.microsoft.com/office/drawing/2014/main" id="{060E379E-1AFA-7238-462C-344A722C15A4}"/>
              </a:ext>
            </a:extLst>
          </p:cNvPr>
          <p:cNvSpPr/>
          <p:nvPr/>
        </p:nvSpPr>
        <p:spPr>
          <a:xfrm>
            <a:off x="417513" y="752475"/>
            <a:ext cx="1081087"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Technology</a:t>
            </a:r>
          </a:p>
        </p:txBody>
      </p:sp>
      <p:sp>
        <p:nvSpPr>
          <p:cNvPr id="29" name="Rectangle 28">
            <a:extLst>
              <a:ext uri="{FF2B5EF4-FFF2-40B4-BE49-F238E27FC236}">
                <a16:creationId xmlns:a16="http://schemas.microsoft.com/office/drawing/2014/main" id="{93DDC195-E3BE-F6A3-0000-9FB9D7718B9C}"/>
              </a:ext>
            </a:extLst>
          </p:cNvPr>
          <p:cNvSpPr/>
          <p:nvPr/>
        </p:nvSpPr>
        <p:spPr>
          <a:xfrm>
            <a:off x="4822825" y="741363"/>
            <a:ext cx="106838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Operations</a:t>
            </a:r>
          </a:p>
        </p:txBody>
      </p:sp>
      <p:grpSp>
        <p:nvGrpSpPr>
          <p:cNvPr id="31764" name="Group 87">
            <a:extLst>
              <a:ext uri="{FF2B5EF4-FFF2-40B4-BE49-F238E27FC236}">
                <a16:creationId xmlns:a16="http://schemas.microsoft.com/office/drawing/2014/main" id="{3FADDCA5-C7B2-262E-B6F5-2D59F748E0A1}"/>
              </a:ext>
            </a:extLst>
          </p:cNvPr>
          <p:cNvGrpSpPr>
            <a:grpSpLocks/>
          </p:cNvGrpSpPr>
          <p:nvPr/>
        </p:nvGrpSpPr>
        <p:grpSpPr bwMode="auto">
          <a:xfrm>
            <a:off x="719138" y="3590925"/>
            <a:ext cx="250825" cy="290513"/>
            <a:chOff x="1497729" y="3573093"/>
            <a:chExt cx="250676" cy="290899"/>
          </a:xfrm>
        </p:grpSpPr>
        <p:sp>
          <p:nvSpPr>
            <p:cNvPr id="49" name="TextBox 48">
              <a:extLst>
                <a:ext uri="{FF2B5EF4-FFF2-40B4-BE49-F238E27FC236}">
                  <a16:creationId xmlns:a16="http://schemas.microsoft.com/office/drawing/2014/main" id="{8DFFDF95-3380-3A28-C2CB-A7C366E34CDC}"/>
                </a:ext>
              </a:extLst>
            </p:cNvPr>
            <p:cNvSpPr txBox="1"/>
            <p:nvPr/>
          </p:nvSpPr>
          <p:spPr>
            <a:xfrm>
              <a:off x="1565950"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50" name="TextBox 49">
              <a:extLst>
                <a:ext uri="{FF2B5EF4-FFF2-40B4-BE49-F238E27FC236}">
                  <a16:creationId xmlns:a16="http://schemas.microsoft.com/office/drawing/2014/main" id="{2A25C964-6B79-F3EE-27CB-D1B05200E904}"/>
                </a:ext>
              </a:extLst>
            </p:cNvPr>
            <p:cNvSpPr txBox="1"/>
            <p:nvPr/>
          </p:nvSpPr>
          <p:spPr>
            <a:xfrm>
              <a:off x="1497729"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127</a:t>
              </a:r>
            </a:p>
          </p:txBody>
        </p:sp>
      </p:grpSp>
      <p:grpSp>
        <p:nvGrpSpPr>
          <p:cNvPr id="31765" name="Group 88">
            <a:extLst>
              <a:ext uri="{FF2B5EF4-FFF2-40B4-BE49-F238E27FC236}">
                <a16:creationId xmlns:a16="http://schemas.microsoft.com/office/drawing/2014/main" id="{84227F33-2B2A-F25E-9F62-42CF2324B00B}"/>
              </a:ext>
            </a:extLst>
          </p:cNvPr>
          <p:cNvGrpSpPr>
            <a:grpSpLocks/>
          </p:cNvGrpSpPr>
          <p:nvPr/>
        </p:nvGrpSpPr>
        <p:grpSpPr bwMode="auto">
          <a:xfrm>
            <a:off x="941388" y="3590925"/>
            <a:ext cx="250825" cy="290513"/>
            <a:chOff x="1710225" y="3573093"/>
            <a:chExt cx="250676" cy="290899"/>
          </a:xfrm>
        </p:grpSpPr>
        <p:sp>
          <p:nvSpPr>
            <p:cNvPr id="52" name="TextBox 51">
              <a:extLst>
                <a:ext uri="{FF2B5EF4-FFF2-40B4-BE49-F238E27FC236}">
                  <a16:creationId xmlns:a16="http://schemas.microsoft.com/office/drawing/2014/main" id="{0587137E-01D2-597D-3945-F7727EE8B5B9}"/>
                </a:ext>
              </a:extLst>
            </p:cNvPr>
            <p:cNvSpPr txBox="1"/>
            <p:nvPr/>
          </p:nvSpPr>
          <p:spPr>
            <a:xfrm>
              <a:off x="17784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53" name="TextBox 52">
              <a:extLst>
                <a:ext uri="{FF2B5EF4-FFF2-40B4-BE49-F238E27FC236}">
                  <a16:creationId xmlns:a16="http://schemas.microsoft.com/office/drawing/2014/main" id="{A33D4731-7809-C4BC-17BB-907817253BB2}"/>
                </a:ext>
              </a:extLst>
            </p:cNvPr>
            <p:cNvSpPr txBox="1"/>
            <p:nvPr/>
          </p:nvSpPr>
          <p:spPr>
            <a:xfrm>
              <a:off x="1710225"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126</a:t>
              </a:r>
            </a:p>
          </p:txBody>
        </p:sp>
      </p:grpSp>
      <p:grpSp>
        <p:nvGrpSpPr>
          <p:cNvPr id="31766" name="Group 89">
            <a:extLst>
              <a:ext uri="{FF2B5EF4-FFF2-40B4-BE49-F238E27FC236}">
                <a16:creationId xmlns:a16="http://schemas.microsoft.com/office/drawing/2014/main" id="{300F3281-6E06-6406-0747-D0E25D62D9CD}"/>
              </a:ext>
            </a:extLst>
          </p:cNvPr>
          <p:cNvGrpSpPr>
            <a:grpSpLocks/>
          </p:cNvGrpSpPr>
          <p:nvPr/>
        </p:nvGrpSpPr>
        <p:grpSpPr bwMode="auto">
          <a:xfrm>
            <a:off x="1163638" y="3590925"/>
            <a:ext cx="250825" cy="290513"/>
            <a:chOff x="1923764" y="3573093"/>
            <a:chExt cx="250676" cy="290899"/>
          </a:xfrm>
        </p:grpSpPr>
        <p:sp>
          <p:nvSpPr>
            <p:cNvPr id="55" name="TextBox 54">
              <a:extLst>
                <a:ext uri="{FF2B5EF4-FFF2-40B4-BE49-F238E27FC236}">
                  <a16:creationId xmlns:a16="http://schemas.microsoft.com/office/drawing/2014/main" id="{83B62510-6771-0B8B-2CC8-69C10537BB03}"/>
                </a:ext>
              </a:extLst>
            </p:cNvPr>
            <p:cNvSpPr txBox="1"/>
            <p:nvPr/>
          </p:nvSpPr>
          <p:spPr>
            <a:xfrm>
              <a:off x="1991985"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56" name="TextBox 55">
              <a:extLst>
                <a:ext uri="{FF2B5EF4-FFF2-40B4-BE49-F238E27FC236}">
                  <a16:creationId xmlns:a16="http://schemas.microsoft.com/office/drawing/2014/main" id="{72013ED3-CA37-B4DB-88A8-6FA5B5233989}"/>
                </a:ext>
              </a:extLst>
            </p:cNvPr>
            <p:cNvSpPr txBox="1"/>
            <p:nvPr/>
          </p:nvSpPr>
          <p:spPr>
            <a:xfrm>
              <a:off x="192376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130</a:t>
              </a:r>
            </a:p>
          </p:txBody>
        </p:sp>
      </p:grpSp>
      <p:grpSp>
        <p:nvGrpSpPr>
          <p:cNvPr id="31767" name="Group 90">
            <a:extLst>
              <a:ext uri="{FF2B5EF4-FFF2-40B4-BE49-F238E27FC236}">
                <a16:creationId xmlns:a16="http://schemas.microsoft.com/office/drawing/2014/main" id="{DDDD44C1-00B1-4EAC-D6BB-AA1BEE0F92A0}"/>
              </a:ext>
            </a:extLst>
          </p:cNvPr>
          <p:cNvGrpSpPr>
            <a:grpSpLocks/>
          </p:cNvGrpSpPr>
          <p:nvPr/>
        </p:nvGrpSpPr>
        <p:grpSpPr bwMode="auto">
          <a:xfrm>
            <a:off x="1384300" y="3590925"/>
            <a:ext cx="250825" cy="290513"/>
            <a:chOff x="2138024" y="3573093"/>
            <a:chExt cx="250676" cy="290899"/>
          </a:xfrm>
        </p:grpSpPr>
        <p:sp>
          <p:nvSpPr>
            <p:cNvPr id="58" name="TextBox 57">
              <a:extLst>
                <a:ext uri="{FF2B5EF4-FFF2-40B4-BE49-F238E27FC236}">
                  <a16:creationId xmlns:a16="http://schemas.microsoft.com/office/drawing/2014/main" id="{C79C2F2A-4B50-4B07-8F3D-6786EED4E0DD}"/>
                </a:ext>
              </a:extLst>
            </p:cNvPr>
            <p:cNvSpPr txBox="1"/>
            <p:nvPr/>
          </p:nvSpPr>
          <p:spPr>
            <a:xfrm>
              <a:off x="2206246"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59" name="TextBox 58">
              <a:extLst>
                <a:ext uri="{FF2B5EF4-FFF2-40B4-BE49-F238E27FC236}">
                  <a16:creationId xmlns:a16="http://schemas.microsoft.com/office/drawing/2014/main" id="{20495DCF-749C-6715-E8C9-4BBD4D444893}"/>
                </a:ext>
              </a:extLst>
            </p:cNvPr>
            <p:cNvSpPr txBox="1"/>
            <p:nvPr/>
          </p:nvSpPr>
          <p:spPr>
            <a:xfrm>
              <a:off x="2138024"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8" name="Group 4">
            <a:extLst>
              <a:ext uri="{FF2B5EF4-FFF2-40B4-BE49-F238E27FC236}">
                <a16:creationId xmlns:a16="http://schemas.microsoft.com/office/drawing/2014/main" id="{CF4D7430-597B-6EAB-F16E-F473EC318B00}"/>
              </a:ext>
            </a:extLst>
          </p:cNvPr>
          <p:cNvGrpSpPr>
            <a:grpSpLocks/>
          </p:cNvGrpSpPr>
          <p:nvPr/>
        </p:nvGrpSpPr>
        <p:grpSpPr bwMode="auto">
          <a:xfrm>
            <a:off x="1598613" y="3589338"/>
            <a:ext cx="250825" cy="292100"/>
            <a:chOff x="2268538" y="3589338"/>
            <a:chExt cx="250825" cy="292100"/>
          </a:xfrm>
        </p:grpSpPr>
        <p:sp>
          <p:nvSpPr>
            <p:cNvPr id="61" name="TextBox 60">
              <a:extLst>
                <a:ext uri="{FF2B5EF4-FFF2-40B4-BE49-F238E27FC236}">
                  <a16:creationId xmlns:a16="http://schemas.microsoft.com/office/drawing/2014/main" id="{D70ACF79-D604-921E-87AD-0C8320B11663}"/>
                </a:ext>
              </a:extLst>
            </p:cNvPr>
            <p:cNvSpPr txBox="1"/>
            <p:nvPr/>
          </p:nvSpPr>
          <p:spPr bwMode="auto">
            <a:xfrm>
              <a:off x="2336800"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62" name="TextBox 61">
              <a:extLst>
                <a:ext uri="{FF2B5EF4-FFF2-40B4-BE49-F238E27FC236}">
                  <a16:creationId xmlns:a16="http://schemas.microsoft.com/office/drawing/2014/main" id="{E0C49C6D-D42F-5828-39E3-5F8F00871B2C}"/>
                </a:ext>
              </a:extLst>
            </p:cNvPr>
            <p:cNvSpPr txBox="1"/>
            <p:nvPr/>
          </p:nvSpPr>
          <p:spPr bwMode="auto">
            <a:xfrm>
              <a:off x="2268538"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69" name="Group 91">
            <a:extLst>
              <a:ext uri="{FF2B5EF4-FFF2-40B4-BE49-F238E27FC236}">
                <a16:creationId xmlns:a16="http://schemas.microsoft.com/office/drawing/2014/main" id="{212323E2-32A6-E5D9-1AB8-C75E44760FF2}"/>
              </a:ext>
            </a:extLst>
          </p:cNvPr>
          <p:cNvGrpSpPr>
            <a:grpSpLocks/>
          </p:cNvGrpSpPr>
          <p:nvPr/>
        </p:nvGrpSpPr>
        <p:grpSpPr bwMode="auto">
          <a:xfrm>
            <a:off x="1825625" y="3590925"/>
            <a:ext cx="249238" cy="290513"/>
            <a:chOff x="2561887" y="3573093"/>
            <a:chExt cx="250676" cy="290899"/>
          </a:xfrm>
        </p:grpSpPr>
        <p:sp>
          <p:nvSpPr>
            <p:cNvPr id="64" name="TextBox 63">
              <a:extLst>
                <a:ext uri="{FF2B5EF4-FFF2-40B4-BE49-F238E27FC236}">
                  <a16:creationId xmlns:a16="http://schemas.microsoft.com/office/drawing/2014/main" id="{4517BB10-7C89-E791-4566-93BDD9ECCB6D}"/>
                </a:ext>
              </a:extLst>
            </p:cNvPr>
            <p:cNvSpPr txBox="1"/>
            <p:nvPr/>
          </p:nvSpPr>
          <p:spPr>
            <a:xfrm>
              <a:off x="2630544" y="3573093"/>
              <a:ext cx="119749"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65" name="TextBox 64">
              <a:extLst>
                <a:ext uri="{FF2B5EF4-FFF2-40B4-BE49-F238E27FC236}">
                  <a16:creationId xmlns:a16="http://schemas.microsoft.com/office/drawing/2014/main" id="{2C183194-4FE8-BB4C-4BB1-7C04DF7E4FBC}"/>
                </a:ext>
              </a:extLst>
            </p:cNvPr>
            <p:cNvSpPr txBox="1"/>
            <p:nvPr/>
          </p:nvSpPr>
          <p:spPr>
            <a:xfrm>
              <a:off x="256188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138</a:t>
              </a:r>
            </a:p>
          </p:txBody>
        </p:sp>
      </p:grpSp>
      <p:grpSp>
        <p:nvGrpSpPr>
          <p:cNvPr id="31770" name="Group 92">
            <a:extLst>
              <a:ext uri="{FF2B5EF4-FFF2-40B4-BE49-F238E27FC236}">
                <a16:creationId xmlns:a16="http://schemas.microsoft.com/office/drawing/2014/main" id="{08EA4B6D-DA3A-192F-C44A-00B30D4F7477}"/>
              </a:ext>
            </a:extLst>
          </p:cNvPr>
          <p:cNvGrpSpPr>
            <a:grpSpLocks/>
          </p:cNvGrpSpPr>
          <p:nvPr/>
        </p:nvGrpSpPr>
        <p:grpSpPr bwMode="auto">
          <a:xfrm>
            <a:off x="2046288" y="3590925"/>
            <a:ext cx="250825" cy="290513"/>
            <a:chOff x="2773817" y="3573093"/>
            <a:chExt cx="250676" cy="290899"/>
          </a:xfrm>
        </p:grpSpPr>
        <p:sp>
          <p:nvSpPr>
            <p:cNvPr id="67" name="TextBox 66">
              <a:extLst>
                <a:ext uri="{FF2B5EF4-FFF2-40B4-BE49-F238E27FC236}">
                  <a16:creationId xmlns:a16="http://schemas.microsoft.com/office/drawing/2014/main" id="{5D0411FD-0D39-B41C-1079-DD62C2211EB6}"/>
                </a:ext>
              </a:extLst>
            </p:cNvPr>
            <p:cNvSpPr txBox="1"/>
            <p:nvPr/>
          </p:nvSpPr>
          <p:spPr>
            <a:xfrm>
              <a:off x="2842038"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68" name="TextBox 67">
              <a:extLst>
                <a:ext uri="{FF2B5EF4-FFF2-40B4-BE49-F238E27FC236}">
                  <a16:creationId xmlns:a16="http://schemas.microsoft.com/office/drawing/2014/main" id="{DDAEABBE-D7C6-088C-5FA9-0921F8FDF2E9}"/>
                </a:ext>
              </a:extLst>
            </p:cNvPr>
            <p:cNvSpPr txBox="1"/>
            <p:nvPr/>
          </p:nvSpPr>
          <p:spPr>
            <a:xfrm>
              <a:off x="2773817"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1" name="Group 93">
            <a:extLst>
              <a:ext uri="{FF2B5EF4-FFF2-40B4-BE49-F238E27FC236}">
                <a16:creationId xmlns:a16="http://schemas.microsoft.com/office/drawing/2014/main" id="{89289285-E65E-8C82-E8A2-A21153CBBF1B}"/>
              </a:ext>
            </a:extLst>
          </p:cNvPr>
          <p:cNvGrpSpPr>
            <a:grpSpLocks/>
          </p:cNvGrpSpPr>
          <p:nvPr/>
        </p:nvGrpSpPr>
        <p:grpSpPr bwMode="auto">
          <a:xfrm>
            <a:off x="2270125" y="3590925"/>
            <a:ext cx="250825" cy="290513"/>
            <a:chOff x="2983368" y="3573093"/>
            <a:chExt cx="250676" cy="290899"/>
          </a:xfrm>
        </p:grpSpPr>
        <p:sp>
          <p:nvSpPr>
            <p:cNvPr id="70" name="TextBox 69">
              <a:extLst>
                <a:ext uri="{FF2B5EF4-FFF2-40B4-BE49-F238E27FC236}">
                  <a16:creationId xmlns:a16="http://schemas.microsoft.com/office/drawing/2014/main" id="{2C6372EE-B8CE-B93A-CF06-5D36551A50DA}"/>
                </a:ext>
              </a:extLst>
            </p:cNvPr>
            <p:cNvSpPr txBox="1"/>
            <p:nvPr/>
          </p:nvSpPr>
          <p:spPr>
            <a:xfrm>
              <a:off x="3050003" y="3573093"/>
              <a:ext cx="122165"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71" name="TextBox 70">
              <a:extLst>
                <a:ext uri="{FF2B5EF4-FFF2-40B4-BE49-F238E27FC236}">
                  <a16:creationId xmlns:a16="http://schemas.microsoft.com/office/drawing/2014/main" id="{EA1761A2-12AC-220A-866A-294835B0FC78}"/>
                </a:ext>
              </a:extLst>
            </p:cNvPr>
            <p:cNvSpPr txBox="1"/>
            <p:nvPr/>
          </p:nvSpPr>
          <p:spPr>
            <a:xfrm>
              <a:off x="2983368"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2" name="Group 94">
            <a:extLst>
              <a:ext uri="{FF2B5EF4-FFF2-40B4-BE49-F238E27FC236}">
                <a16:creationId xmlns:a16="http://schemas.microsoft.com/office/drawing/2014/main" id="{323BBB64-4130-A518-3AC9-48A83766E1AE}"/>
              </a:ext>
            </a:extLst>
          </p:cNvPr>
          <p:cNvGrpSpPr>
            <a:grpSpLocks/>
          </p:cNvGrpSpPr>
          <p:nvPr/>
        </p:nvGrpSpPr>
        <p:grpSpPr bwMode="auto">
          <a:xfrm>
            <a:off x="2492375" y="3590925"/>
            <a:ext cx="250825" cy="290513"/>
            <a:chOff x="3195299" y="3573093"/>
            <a:chExt cx="250676" cy="290899"/>
          </a:xfrm>
        </p:grpSpPr>
        <p:sp>
          <p:nvSpPr>
            <p:cNvPr id="73" name="TextBox 72">
              <a:extLst>
                <a:ext uri="{FF2B5EF4-FFF2-40B4-BE49-F238E27FC236}">
                  <a16:creationId xmlns:a16="http://schemas.microsoft.com/office/drawing/2014/main" id="{FDE66281-90DB-4FCE-76C2-5CD77E13A7F6}"/>
                </a:ext>
              </a:extLst>
            </p:cNvPr>
            <p:cNvSpPr txBox="1"/>
            <p:nvPr/>
          </p:nvSpPr>
          <p:spPr>
            <a:xfrm>
              <a:off x="3246069" y="3573093"/>
              <a:ext cx="157070"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12</a:t>
              </a:r>
            </a:p>
          </p:txBody>
        </p:sp>
        <p:sp>
          <p:nvSpPr>
            <p:cNvPr id="74" name="TextBox 73">
              <a:extLst>
                <a:ext uri="{FF2B5EF4-FFF2-40B4-BE49-F238E27FC236}">
                  <a16:creationId xmlns:a16="http://schemas.microsoft.com/office/drawing/2014/main" id="{6FB9890D-8B3F-6213-FC8E-08540A1CA25E}"/>
                </a:ext>
              </a:extLst>
            </p:cNvPr>
            <p:cNvSpPr txBox="1"/>
            <p:nvPr/>
          </p:nvSpPr>
          <p:spPr>
            <a:xfrm>
              <a:off x="3195299"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3" name="Group 1023">
            <a:extLst>
              <a:ext uri="{FF2B5EF4-FFF2-40B4-BE49-F238E27FC236}">
                <a16:creationId xmlns:a16="http://schemas.microsoft.com/office/drawing/2014/main" id="{FC8B66E5-25E2-04B3-8F0C-6AA8096026B8}"/>
              </a:ext>
            </a:extLst>
          </p:cNvPr>
          <p:cNvGrpSpPr>
            <a:grpSpLocks/>
          </p:cNvGrpSpPr>
          <p:nvPr/>
        </p:nvGrpSpPr>
        <p:grpSpPr bwMode="auto">
          <a:xfrm>
            <a:off x="2709863" y="3590925"/>
            <a:ext cx="250825" cy="290513"/>
            <a:chOff x="3408881" y="3573093"/>
            <a:chExt cx="250676" cy="290899"/>
          </a:xfrm>
        </p:grpSpPr>
        <p:sp>
          <p:nvSpPr>
            <p:cNvPr id="76" name="TextBox 75">
              <a:extLst>
                <a:ext uri="{FF2B5EF4-FFF2-40B4-BE49-F238E27FC236}">
                  <a16:creationId xmlns:a16="http://schemas.microsoft.com/office/drawing/2014/main" id="{5448EB10-C541-7952-E510-E23345156B0D}"/>
                </a:ext>
              </a:extLst>
            </p:cNvPr>
            <p:cNvSpPr txBox="1"/>
            <p:nvPr/>
          </p:nvSpPr>
          <p:spPr>
            <a:xfrm>
              <a:off x="3477102"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8</a:t>
              </a:r>
            </a:p>
          </p:txBody>
        </p:sp>
        <p:sp>
          <p:nvSpPr>
            <p:cNvPr id="77" name="TextBox 76">
              <a:extLst>
                <a:ext uri="{FF2B5EF4-FFF2-40B4-BE49-F238E27FC236}">
                  <a16:creationId xmlns:a16="http://schemas.microsoft.com/office/drawing/2014/main" id="{A5A0C0F4-4B59-1653-9DAE-6B8470C0D41B}"/>
                </a:ext>
              </a:extLst>
            </p:cNvPr>
            <p:cNvSpPr txBox="1"/>
            <p:nvPr/>
          </p:nvSpPr>
          <p:spPr>
            <a:xfrm>
              <a:off x="3408881"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134</a:t>
              </a:r>
            </a:p>
          </p:txBody>
        </p:sp>
      </p:grpSp>
      <p:grpSp>
        <p:nvGrpSpPr>
          <p:cNvPr id="31774" name="Group 1024">
            <a:extLst>
              <a:ext uri="{FF2B5EF4-FFF2-40B4-BE49-F238E27FC236}">
                <a16:creationId xmlns:a16="http://schemas.microsoft.com/office/drawing/2014/main" id="{B63CFBD1-CA62-AB34-C527-73A4EF22C6B0}"/>
              </a:ext>
            </a:extLst>
          </p:cNvPr>
          <p:cNvGrpSpPr>
            <a:grpSpLocks/>
          </p:cNvGrpSpPr>
          <p:nvPr/>
        </p:nvGrpSpPr>
        <p:grpSpPr bwMode="auto">
          <a:xfrm>
            <a:off x="2935288" y="3590925"/>
            <a:ext cx="250825" cy="290513"/>
            <a:chOff x="3619162" y="3573093"/>
            <a:chExt cx="250676" cy="290899"/>
          </a:xfrm>
        </p:grpSpPr>
        <p:sp>
          <p:nvSpPr>
            <p:cNvPr id="79" name="TextBox 78">
              <a:extLst>
                <a:ext uri="{FF2B5EF4-FFF2-40B4-BE49-F238E27FC236}">
                  <a16:creationId xmlns:a16="http://schemas.microsoft.com/office/drawing/2014/main" id="{821962E8-5B05-18EC-65CE-0D28DBC27E55}"/>
                </a:ext>
              </a:extLst>
            </p:cNvPr>
            <p:cNvSpPr txBox="1"/>
            <p:nvPr/>
          </p:nvSpPr>
          <p:spPr>
            <a:xfrm>
              <a:off x="368738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7</a:t>
              </a:r>
            </a:p>
          </p:txBody>
        </p:sp>
        <p:sp>
          <p:nvSpPr>
            <p:cNvPr id="80" name="TextBox 79">
              <a:extLst>
                <a:ext uri="{FF2B5EF4-FFF2-40B4-BE49-F238E27FC236}">
                  <a16:creationId xmlns:a16="http://schemas.microsoft.com/office/drawing/2014/main" id="{B52477CF-2976-F341-7723-454FBAC1E71A}"/>
                </a:ext>
              </a:extLst>
            </p:cNvPr>
            <p:cNvSpPr txBox="1"/>
            <p:nvPr/>
          </p:nvSpPr>
          <p:spPr>
            <a:xfrm>
              <a:off x="3619162" y="3724106"/>
              <a:ext cx="250676" cy="13988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134</a:t>
              </a:r>
            </a:p>
          </p:txBody>
        </p:sp>
      </p:grpSp>
      <p:grpSp>
        <p:nvGrpSpPr>
          <p:cNvPr id="31775" name="Group 1029">
            <a:extLst>
              <a:ext uri="{FF2B5EF4-FFF2-40B4-BE49-F238E27FC236}">
                <a16:creationId xmlns:a16="http://schemas.microsoft.com/office/drawing/2014/main" id="{69067BDD-AC8E-1F3B-AB77-79D22819877A}"/>
              </a:ext>
            </a:extLst>
          </p:cNvPr>
          <p:cNvGrpSpPr>
            <a:grpSpLocks/>
          </p:cNvGrpSpPr>
          <p:nvPr/>
        </p:nvGrpSpPr>
        <p:grpSpPr bwMode="auto">
          <a:xfrm>
            <a:off x="3155950" y="3590925"/>
            <a:ext cx="250825" cy="290513"/>
            <a:chOff x="3835082" y="3573093"/>
            <a:chExt cx="250676" cy="290899"/>
          </a:xfrm>
        </p:grpSpPr>
        <p:sp>
          <p:nvSpPr>
            <p:cNvPr id="82" name="TextBox 81">
              <a:extLst>
                <a:ext uri="{FF2B5EF4-FFF2-40B4-BE49-F238E27FC236}">
                  <a16:creationId xmlns:a16="http://schemas.microsoft.com/office/drawing/2014/main" id="{C3A6537A-045D-95E9-28C6-942710F6D2DD}"/>
                </a:ext>
              </a:extLst>
            </p:cNvPr>
            <p:cNvSpPr txBox="1"/>
            <p:nvPr/>
          </p:nvSpPr>
          <p:spPr>
            <a:xfrm>
              <a:off x="390330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83" name="TextBox 82">
              <a:extLst>
                <a:ext uri="{FF2B5EF4-FFF2-40B4-BE49-F238E27FC236}">
                  <a16:creationId xmlns:a16="http://schemas.microsoft.com/office/drawing/2014/main" id="{B5C553D8-DC6E-E4DD-0FC9-33B8C8BBA2D2}"/>
                </a:ext>
              </a:extLst>
            </p:cNvPr>
            <p:cNvSpPr txBox="1"/>
            <p:nvPr/>
          </p:nvSpPr>
          <p:spPr>
            <a:xfrm>
              <a:off x="383508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135</a:t>
              </a:r>
            </a:p>
          </p:txBody>
        </p:sp>
      </p:grpSp>
      <p:sp>
        <p:nvSpPr>
          <p:cNvPr id="31776" name="TextBox 84">
            <a:extLst>
              <a:ext uri="{FF2B5EF4-FFF2-40B4-BE49-F238E27FC236}">
                <a16:creationId xmlns:a16="http://schemas.microsoft.com/office/drawing/2014/main" id="{C0D0E9B8-5EF7-F655-2EC3-7B83AA8D1634}"/>
              </a:ext>
            </a:extLst>
          </p:cNvPr>
          <p:cNvSpPr txBox="1">
            <a:spLocks noChangeArrowheads="1"/>
          </p:cNvSpPr>
          <p:nvPr/>
        </p:nvSpPr>
        <p:spPr bwMode="auto">
          <a:xfrm>
            <a:off x="1760538"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86" name="TextBox 85">
            <a:extLst>
              <a:ext uri="{FF2B5EF4-FFF2-40B4-BE49-F238E27FC236}">
                <a16:creationId xmlns:a16="http://schemas.microsoft.com/office/drawing/2014/main" id="{C9C1E38F-816C-39BF-3059-CFB1CA5C8493}"/>
              </a:ext>
            </a:extLst>
          </p:cNvPr>
          <p:cNvSpPr txBox="1"/>
          <p:nvPr/>
        </p:nvSpPr>
        <p:spPr bwMode="auto">
          <a:xfrm>
            <a:off x="2495550" y="3944938"/>
            <a:ext cx="633413"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78" name="Group 109">
            <a:extLst>
              <a:ext uri="{FF2B5EF4-FFF2-40B4-BE49-F238E27FC236}">
                <a16:creationId xmlns:a16="http://schemas.microsoft.com/office/drawing/2014/main" id="{6E7D3B82-183F-7F90-8EE3-B28F62F16C33}"/>
              </a:ext>
            </a:extLst>
          </p:cNvPr>
          <p:cNvGrpSpPr>
            <a:grpSpLocks/>
          </p:cNvGrpSpPr>
          <p:nvPr/>
        </p:nvGrpSpPr>
        <p:grpSpPr bwMode="auto">
          <a:xfrm>
            <a:off x="5121275" y="3589338"/>
            <a:ext cx="250825" cy="292100"/>
            <a:chOff x="1497729" y="3573093"/>
            <a:chExt cx="250676" cy="290899"/>
          </a:xfrm>
        </p:grpSpPr>
        <p:sp>
          <p:nvSpPr>
            <p:cNvPr id="145" name="TextBox 144">
              <a:extLst>
                <a:ext uri="{FF2B5EF4-FFF2-40B4-BE49-F238E27FC236}">
                  <a16:creationId xmlns:a16="http://schemas.microsoft.com/office/drawing/2014/main" id="{DC427837-75BA-9F68-97C7-F255D5FA2576}"/>
                </a:ext>
              </a:extLst>
            </p:cNvPr>
            <p:cNvSpPr txBox="1"/>
            <p:nvPr/>
          </p:nvSpPr>
          <p:spPr>
            <a:xfrm>
              <a:off x="1565951"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6" name="TextBox 145">
              <a:extLst>
                <a:ext uri="{FF2B5EF4-FFF2-40B4-BE49-F238E27FC236}">
                  <a16:creationId xmlns:a16="http://schemas.microsoft.com/office/drawing/2014/main" id="{4A310DE9-9B00-2DC5-AD34-23A8799AE911}"/>
                </a:ext>
              </a:extLst>
            </p:cNvPr>
            <p:cNvSpPr txBox="1"/>
            <p:nvPr/>
          </p:nvSpPr>
          <p:spPr>
            <a:xfrm>
              <a:off x="1497729"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96</a:t>
              </a:r>
            </a:p>
          </p:txBody>
        </p:sp>
      </p:grpSp>
      <p:grpSp>
        <p:nvGrpSpPr>
          <p:cNvPr id="31779" name="Group 110">
            <a:extLst>
              <a:ext uri="{FF2B5EF4-FFF2-40B4-BE49-F238E27FC236}">
                <a16:creationId xmlns:a16="http://schemas.microsoft.com/office/drawing/2014/main" id="{C75416A1-EC19-53F8-23AA-7ED2CED85316}"/>
              </a:ext>
            </a:extLst>
          </p:cNvPr>
          <p:cNvGrpSpPr>
            <a:grpSpLocks/>
          </p:cNvGrpSpPr>
          <p:nvPr/>
        </p:nvGrpSpPr>
        <p:grpSpPr bwMode="auto">
          <a:xfrm>
            <a:off x="5343525" y="3589338"/>
            <a:ext cx="250825" cy="292100"/>
            <a:chOff x="1710225" y="3573093"/>
            <a:chExt cx="250676" cy="290899"/>
          </a:xfrm>
        </p:grpSpPr>
        <p:sp>
          <p:nvSpPr>
            <p:cNvPr id="143" name="TextBox 142">
              <a:extLst>
                <a:ext uri="{FF2B5EF4-FFF2-40B4-BE49-F238E27FC236}">
                  <a16:creationId xmlns:a16="http://schemas.microsoft.com/office/drawing/2014/main" id="{6CFE60E8-1422-8A49-BB9F-A4739661205C}"/>
                </a:ext>
              </a:extLst>
            </p:cNvPr>
            <p:cNvSpPr txBox="1"/>
            <p:nvPr/>
          </p:nvSpPr>
          <p:spPr>
            <a:xfrm>
              <a:off x="177844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44" name="TextBox 143">
              <a:extLst>
                <a:ext uri="{FF2B5EF4-FFF2-40B4-BE49-F238E27FC236}">
                  <a16:creationId xmlns:a16="http://schemas.microsoft.com/office/drawing/2014/main" id="{6E431EFA-A3B4-DD7F-CE9D-2095457FD149}"/>
                </a:ext>
              </a:extLst>
            </p:cNvPr>
            <p:cNvSpPr txBox="1"/>
            <p:nvPr/>
          </p:nvSpPr>
          <p:spPr>
            <a:xfrm>
              <a:off x="1710225"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0" name="Group 111">
            <a:extLst>
              <a:ext uri="{FF2B5EF4-FFF2-40B4-BE49-F238E27FC236}">
                <a16:creationId xmlns:a16="http://schemas.microsoft.com/office/drawing/2014/main" id="{FE1104C4-0EB9-D98E-1B13-280055934FE2}"/>
              </a:ext>
            </a:extLst>
          </p:cNvPr>
          <p:cNvGrpSpPr>
            <a:grpSpLocks/>
          </p:cNvGrpSpPr>
          <p:nvPr/>
        </p:nvGrpSpPr>
        <p:grpSpPr bwMode="auto">
          <a:xfrm>
            <a:off x="5565775" y="3589338"/>
            <a:ext cx="250825" cy="292100"/>
            <a:chOff x="1923764" y="3573093"/>
            <a:chExt cx="250676" cy="290899"/>
          </a:xfrm>
        </p:grpSpPr>
        <p:sp>
          <p:nvSpPr>
            <p:cNvPr id="141" name="TextBox 140">
              <a:extLst>
                <a:ext uri="{FF2B5EF4-FFF2-40B4-BE49-F238E27FC236}">
                  <a16:creationId xmlns:a16="http://schemas.microsoft.com/office/drawing/2014/main" id="{A21EFA11-3DC9-D79E-7F07-A2F82BB9AF33}"/>
                </a:ext>
              </a:extLst>
            </p:cNvPr>
            <p:cNvSpPr txBox="1"/>
            <p:nvPr/>
          </p:nvSpPr>
          <p:spPr>
            <a:xfrm>
              <a:off x="1991986"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42" name="TextBox 141">
              <a:extLst>
                <a:ext uri="{FF2B5EF4-FFF2-40B4-BE49-F238E27FC236}">
                  <a16:creationId xmlns:a16="http://schemas.microsoft.com/office/drawing/2014/main" id="{8382FA1D-E957-75F3-871E-EDF976AA9DF6}"/>
                </a:ext>
              </a:extLst>
            </p:cNvPr>
            <p:cNvSpPr txBox="1"/>
            <p:nvPr/>
          </p:nvSpPr>
          <p:spPr>
            <a:xfrm>
              <a:off x="192376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81" name="Group 112">
            <a:extLst>
              <a:ext uri="{FF2B5EF4-FFF2-40B4-BE49-F238E27FC236}">
                <a16:creationId xmlns:a16="http://schemas.microsoft.com/office/drawing/2014/main" id="{0267EBA2-5D80-0C1D-A1C2-6002954BC1CD}"/>
              </a:ext>
            </a:extLst>
          </p:cNvPr>
          <p:cNvGrpSpPr>
            <a:grpSpLocks/>
          </p:cNvGrpSpPr>
          <p:nvPr/>
        </p:nvGrpSpPr>
        <p:grpSpPr bwMode="auto">
          <a:xfrm>
            <a:off x="5786438" y="3589338"/>
            <a:ext cx="250825" cy="292100"/>
            <a:chOff x="2138024" y="3573093"/>
            <a:chExt cx="250676" cy="290899"/>
          </a:xfrm>
        </p:grpSpPr>
        <p:sp>
          <p:nvSpPr>
            <p:cNvPr id="139" name="TextBox 138">
              <a:extLst>
                <a:ext uri="{FF2B5EF4-FFF2-40B4-BE49-F238E27FC236}">
                  <a16:creationId xmlns:a16="http://schemas.microsoft.com/office/drawing/2014/main" id="{92AE19A9-FA94-632D-F4F2-E412E1C71A1A}"/>
                </a:ext>
              </a:extLst>
            </p:cNvPr>
            <p:cNvSpPr txBox="1"/>
            <p:nvPr/>
          </p:nvSpPr>
          <p:spPr>
            <a:xfrm>
              <a:off x="2206245"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40" name="TextBox 139">
              <a:extLst>
                <a:ext uri="{FF2B5EF4-FFF2-40B4-BE49-F238E27FC236}">
                  <a16:creationId xmlns:a16="http://schemas.microsoft.com/office/drawing/2014/main" id="{C7255161-3069-898C-25D2-A6970A5D7D9A}"/>
                </a:ext>
              </a:extLst>
            </p:cNvPr>
            <p:cNvSpPr txBox="1"/>
            <p:nvPr/>
          </p:nvSpPr>
          <p:spPr>
            <a:xfrm>
              <a:off x="2138024"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sp>
        <p:nvSpPr>
          <p:cNvPr id="114" name="TextBox 113">
            <a:extLst>
              <a:ext uri="{FF2B5EF4-FFF2-40B4-BE49-F238E27FC236}">
                <a16:creationId xmlns:a16="http://schemas.microsoft.com/office/drawing/2014/main" id="{D8070F8C-0DE1-53B3-99A2-5E6D376AB558}"/>
              </a:ext>
            </a:extLst>
          </p:cNvPr>
          <p:cNvSpPr txBox="1"/>
          <p:nvPr/>
        </p:nvSpPr>
        <p:spPr bwMode="auto">
          <a:xfrm>
            <a:off x="6069013" y="3589338"/>
            <a:ext cx="120650" cy="161925"/>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15" name="TextBox 114">
            <a:extLst>
              <a:ext uri="{FF2B5EF4-FFF2-40B4-BE49-F238E27FC236}">
                <a16:creationId xmlns:a16="http://schemas.microsoft.com/office/drawing/2014/main" id="{9E95C912-18CA-3B3A-8979-19E7701BD423}"/>
              </a:ext>
            </a:extLst>
          </p:cNvPr>
          <p:cNvSpPr txBox="1"/>
          <p:nvPr/>
        </p:nvSpPr>
        <p:spPr bwMode="auto">
          <a:xfrm>
            <a:off x="6000750" y="3741738"/>
            <a:ext cx="250825" cy="139700"/>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103</a:t>
            </a:r>
          </a:p>
        </p:txBody>
      </p:sp>
      <p:grpSp>
        <p:nvGrpSpPr>
          <p:cNvPr id="31784" name="Group 115">
            <a:extLst>
              <a:ext uri="{FF2B5EF4-FFF2-40B4-BE49-F238E27FC236}">
                <a16:creationId xmlns:a16="http://schemas.microsoft.com/office/drawing/2014/main" id="{8B4728C3-26C9-7335-B082-7DADB1ADD80E}"/>
              </a:ext>
            </a:extLst>
          </p:cNvPr>
          <p:cNvGrpSpPr>
            <a:grpSpLocks/>
          </p:cNvGrpSpPr>
          <p:nvPr/>
        </p:nvGrpSpPr>
        <p:grpSpPr bwMode="auto">
          <a:xfrm>
            <a:off x="6227763" y="3589338"/>
            <a:ext cx="249237" cy="292100"/>
            <a:chOff x="2561887" y="3573093"/>
            <a:chExt cx="250676" cy="290899"/>
          </a:xfrm>
        </p:grpSpPr>
        <p:sp>
          <p:nvSpPr>
            <p:cNvPr id="137" name="TextBox 136">
              <a:extLst>
                <a:ext uri="{FF2B5EF4-FFF2-40B4-BE49-F238E27FC236}">
                  <a16:creationId xmlns:a16="http://schemas.microsoft.com/office/drawing/2014/main" id="{5E2459B1-370C-AEC7-1C64-B2E1DFD46415}"/>
                </a:ext>
              </a:extLst>
            </p:cNvPr>
            <p:cNvSpPr txBox="1"/>
            <p:nvPr/>
          </p:nvSpPr>
          <p:spPr>
            <a:xfrm>
              <a:off x="2630543" y="3573093"/>
              <a:ext cx="119750"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38" name="TextBox 137">
              <a:extLst>
                <a:ext uri="{FF2B5EF4-FFF2-40B4-BE49-F238E27FC236}">
                  <a16:creationId xmlns:a16="http://schemas.microsoft.com/office/drawing/2014/main" id="{9AA70A2A-5753-9B66-4C71-1EDB38D93AA1}"/>
                </a:ext>
              </a:extLst>
            </p:cNvPr>
            <p:cNvSpPr txBox="1"/>
            <p:nvPr/>
          </p:nvSpPr>
          <p:spPr>
            <a:xfrm>
              <a:off x="256188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5" name="Group 116">
            <a:extLst>
              <a:ext uri="{FF2B5EF4-FFF2-40B4-BE49-F238E27FC236}">
                <a16:creationId xmlns:a16="http://schemas.microsoft.com/office/drawing/2014/main" id="{0B0CADD1-5374-D15F-C55E-BFEA3DDC057C}"/>
              </a:ext>
            </a:extLst>
          </p:cNvPr>
          <p:cNvGrpSpPr>
            <a:grpSpLocks/>
          </p:cNvGrpSpPr>
          <p:nvPr/>
        </p:nvGrpSpPr>
        <p:grpSpPr bwMode="auto">
          <a:xfrm>
            <a:off x="6448425" y="3589338"/>
            <a:ext cx="250825" cy="292100"/>
            <a:chOff x="2773817" y="3573093"/>
            <a:chExt cx="250676" cy="290899"/>
          </a:xfrm>
        </p:grpSpPr>
        <p:sp>
          <p:nvSpPr>
            <p:cNvPr id="135" name="TextBox 134">
              <a:extLst>
                <a:ext uri="{FF2B5EF4-FFF2-40B4-BE49-F238E27FC236}">
                  <a16:creationId xmlns:a16="http://schemas.microsoft.com/office/drawing/2014/main" id="{62BFAAF7-07BA-5576-D586-AB787E1E4D6B}"/>
                </a:ext>
              </a:extLst>
            </p:cNvPr>
            <p:cNvSpPr txBox="1"/>
            <p:nvPr/>
          </p:nvSpPr>
          <p:spPr>
            <a:xfrm>
              <a:off x="2842039"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3</a:t>
              </a:r>
            </a:p>
          </p:txBody>
        </p:sp>
        <p:sp>
          <p:nvSpPr>
            <p:cNvPr id="136" name="TextBox 135">
              <a:extLst>
                <a:ext uri="{FF2B5EF4-FFF2-40B4-BE49-F238E27FC236}">
                  <a16:creationId xmlns:a16="http://schemas.microsoft.com/office/drawing/2014/main" id="{094337FE-57F2-83D4-D842-CFBB2557EBA7}"/>
                </a:ext>
              </a:extLst>
            </p:cNvPr>
            <p:cNvSpPr txBox="1"/>
            <p:nvPr/>
          </p:nvSpPr>
          <p:spPr>
            <a:xfrm>
              <a:off x="2773817"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100</a:t>
              </a:r>
            </a:p>
          </p:txBody>
        </p:sp>
      </p:grpSp>
      <p:grpSp>
        <p:nvGrpSpPr>
          <p:cNvPr id="31786" name="Group 117">
            <a:extLst>
              <a:ext uri="{FF2B5EF4-FFF2-40B4-BE49-F238E27FC236}">
                <a16:creationId xmlns:a16="http://schemas.microsoft.com/office/drawing/2014/main" id="{78075341-DDED-10E7-422A-87B92F2BF29C}"/>
              </a:ext>
            </a:extLst>
          </p:cNvPr>
          <p:cNvGrpSpPr>
            <a:grpSpLocks/>
          </p:cNvGrpSpPr>
          <p:nvPr/>
        </p:nvGrpSpPr>
        <p:grpSpPr bwMode="auto">
          <a:xfrm>
            <a:off x="6672263" y="3589338"/>
            <a:ext cx="250825" cy="292100"/>
            <a:chOff x="2983368" y="3573093"/>
            <a:chExt cx="250676" cy="290899"/>
          </a:xfrm>
        </p:grpSpPr>
        <p:sp>
          <p:nvSpPr>
            <p:cNvPr id="133" name="TextBox 132">
              <a:extLst>
                <a:ext uri="{FF2B5EF4-FFF2-40B4-BE49-F238E27FC236}">
                  <a16:creationId xmlns:a16="http://schemas.microsoft.com/office/drawing/2014/main" id="{C0FE1944-A3E4-615A-1DCB-A02C1768EDDD}"/>
                </a:ext>
              </a:extLst>
            </p:cNvPr>
            <p:cNvSpPr txBox="1"/>
            <p:nvPr/>
          </p:nvSpPr>
          <p:spPr>
            <a:xfrm>
              <a:off x="3050003" y="3573093"/>
              <a:ext cx="122164"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34" name="TextBox 133">
              <a:extLst>
                <a:ext uri="{FF2B5EF4-FFF2-40B4-BE49-F238E27FC236}">
                  <a16:creationId xmlns:a16="http://schemas.microsoft.com/office/drawing/2014/main" id="{5E86E2EB-B279-4F51-D11C-63E315D14695}"/>
                </a:ext>
              </a:extLst>
            </p:cNvPr>
            <p:cNvSpPr txBox="1"/>
            <p:nvPr/>
          </p:nvSpPr>
          <p:spPr>
            <a:xfrm>
              <a:off x="2983368"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99</a:t>
              </a:r>
            </a:p>
          </p:txBody>
        </p:sp>
      </p:grpSp>
      <p:grpSp>
        <p:nvGrpSpPr>
          <p:cNvPr id="31787" name="Group 118">
            <a:extLst>
              <a:ext uri="{FF2B5EF4-FFF2-40B4-BE49-F238E27FC236}">
                <a16:creationId xmlns:a16="http://schemas.microsoft.com/office/drawing/2014/main" id="{F62482F3-2589-6B0E-9DB2-D411DC33D353}"/>
              </a:ext>
            </a:extLst>
          </p:cNvPr>
          <p:cNvGrpSpPr>
            <a:grpSpLocks/>
          </p:cNvGrpSpPr>
          <p:nvPr/>
        </p:nvGrpSpPr>
        <p:grpSpPr bwMode="auto">
          <a:xfrm>
            <a:off x="6894513" y="3589338"/>
            <a:ext cx="250825" cy="292100"/>
            <a:chOff x="3195299" y="3573093"/>
            <a:chExt cx="250676" cy="290899"/>
          </a:xfrm>
        </p:grpSpPr>
        <p:sp>
          <p:nvSpPr>
            <p:cNvPr id="131" name="TextBox 130">
              <a:extLst>
                <a:ext uri="{FF2B5EF4-FFF2-40B4-BE49-F238E27FC236}">
                  <a16:creationId xmlns:a16="http://schemas.microsoft.com/office/drawing/2014/main" id="{FF8F3DB0-279A-C11E-7BC9-F30CF8521854}"/>
                </a:ext>
              </a:extLst>
            </p:cNvPr>
            <p:cNvSpPr txBox="1"/>
            <p:nvPr/>
          </p:nvSpPr>
          <p:spPr>
            <a:xfrm>
              <a:off x="3246069" y="3573093"/>
              <a:ext cx="157069"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2" name="TextBox 131">
              <a:extLst>
                <a:ext uri="{FF2B5EF4-FFF2-40B4-BE49-F238E27FC236}">
                  <a16:creationId xmlns:a16="http://schemas.microsoft.com/office/drawing/2014/main" id="{12E84F62-4224-17C7-F15E-71F1A0857A37}"/>
                </a:ext>
              </a:extLst>
            </p:cNvPr>
            <p:cNvSpPr txBox="1"/>
            <p:nvPr/>
          </p:nvSpPr>
          <p:spPr>
            <a:xfrm>
              <a:off x="3195299"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101</a:t>
              </a:r>
            </a:p>
          </p:txBody>
        </p:sp>
      </p:grpSp>
      <p:grpSp>
        <p:nvGrpSpPr>
          <p:cNvPr id="31788" name="Group 119">
            <a:extLst>
              <a:ext uri="{FF2B5EF4-FFF2-40B4-BE49-F238E27FC236}">
                <a16:creationId xmlns:a16="http://schemas.microsoft.com/office/drawing/2014/main" id="{5822FCC8-C49A-886C-9902-8515325E2C56}"/>
              </a:ext>
            </a:extLst>
          </p:cNvPr>
          <p:cNvGrpSpPr>
            <a:grpSpLocks/>
          </p:cNvGrpSpPr>
          <p:nvPr/>
        </p:nvGrpSpPr>
        <p:grpSpPr bwMode="auto">
          <a:xfrm>
            <a:off x="7112000" y="3589338"/>
            <a:ext cx="250825" cy="292100"/>
            <a:chOff x="3408881" y="3573093"/>
            <a:chExt cx="250676" cy="290899"/>
          </a:xfrm>
        </p:grpSpPr>
        <p:sp>
          <p:nvSpPr>
            <p:cNvPr id="129" name="TextBox 128">
              <a:extLst>
                <a:ext uri="{FF2B5EF4-FFF2-40B4-BE49-F238E27FC236}">
                  <a16:creationId xmlns:a16="http://schemas.microsoft.com/office/drawing/2014/main" id="{4A0B051A-03CA-85C9-4DCA-5415AE1CD764}"/>
                </a:ext>
              </a:extLst>
            </p:cNvPr>
            <p:cNvSpPr txBox="1"/>
            <p:nvPr/>
          </p:nvSpPr>
          <p:spPr>
            <a:xfrm>
              <a:off x="3477103"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30" name="TextBox 129">
              <a:extLst>
                <a:ext uri="{FF2B5EF4-FFF2-40B4-BE49-F238E27FC236}">
                  <a16:creationId xmlns:a16="http://schemas.microsoft.com/office/drawing/2014/main" id="{40C53EAA-B14F-74A7-FEFD-465A8588D57A}"/>
                </a:ext>
              </a:extLst>
            </p:cNvPr>
            <p:cNvSpPr txBox="1"/>
            <p:nvPr/>
          </p:nvSpPr>
          <p:spPr>
            <a:xfrm>
              <a:off x="3408881"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grpSp>
        <p:nvGrpSpPr>
          <p:cNvPr id="31789" name="Group 120">
            <a:extLst>
              <a:ext uri="{FF2B5EF4-FFF2-40B4-BE49-F238E27FC236}">
                <a16:creationId xmlns:a16="http://schemas.microsoft.com/office/drawing/2014/main" id="{B6A80C67-CDAC-8289-ED29-2F1FEBC09E9B}"/>
              </a:ext>
            </a:extLst>
          </p:cNvPr>
          <p:cNvGrpSpPr>
            <a:grpSpLocks/>
          </p:cNvGrpSpPr>
          <p:nvPr/>
        </p:nvGrpSpPr>
        <p:grpSpPr bwMode="auto">
          <a:xfrm>
            <a:off x="7337425" y="3589338"/>
            <a:ext cx="250825" cy="292100"/>
            <a:chOff x="3619162" y="3573093"/>
            <a:chExt cx="250676" cy="290899"/>
          </a:xfrm>
        </p:grpSpPr>
        <p:sp>
          <p:nvSpPr>
            <p:cNvPr id="127" name="TextBox 126">
              <a:extLst>
                <a:ext uri="{FF2B5EF4-FFF2-40B4-BE49-F238E27FC236}">
                  <a16:creationId xmlns:a16="http://schemas.microsoft.com/office/drawing/2014/main" id="{12811D2A-537A-9369-068F-80DEE89331DA}"/>
                </a:ext>
              </a:extLst>
            </p:cNvPr>
            <p:cNvSpPr txBox="1"/>
            <p:nvPr/>
          </p:nvSpPr>
          <p:spPr>
            <a:xfrm>
              <a:off x="368738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2</a:t>
              </a:r>
            </a:p>
          </p:txBody>
        </p:sp>
        <p:sp>
          <p:nvSpPr>
            <p:cNvPr id="128" name="TextBox 127">
              <a:extLst>
                <a:ext uri="{FF2B5EF4-FFF2-40B4-BE49-F238E27FC236}">
                  <a16:creationId xmlns:a16="http://schemas.microsoft.com/office/drawing/2014/main" id="{F7A3DFB1-6283-7161-0DDD-3A2C6976D182}"/>
                </a:ext>
              </a:extLst>
            </p:cNvPr>
            <p:cNvSpPr txBox="1"/>
            <p:nvPr/>
          </p:nvSpPr>
          <p:spPr>
            <a:xfrm>
              <a:off x="3619162" y="3724866"/>
              <a:ext cx="250676" cy="139126"/>
            </a:xfrm>
            <a:prstGeom prst="rect">
              <a:avLst/>
            </a:prstGeom>
            <a:noFill/>
          </p:spPr>
          <p:txBody>
            <a:bodyPr lIns="0" tIns="0" rIns="0" bIns="0">
              <a:spAutoFit/>
            </a:bodyPr>
            <a:lstStyle/>
            <a:p>
              <a:pPr algn="ctr" eaLnBrk="1" hangingPunct="1">
                <a:defRPr/>
              </a:pPr>
              <a:r>
                <a:rPr lang="en-US" sz="900" b="1" spc="-40" dirty="0">
                  <a:solidFill>
                    <a:schemeClr val="bg1">
                      <a:lumMod val="65000"/>
                    </a:schemeClr>
                  </a:solidFill>
                  <a:cs typeface="+mn-cs"/>
                </a:rPr>
                <a:t>98</a:t>
              </a:r>
            </a:p>
          </p:txBody>
        </p:sp>
      </p:grpSp>
      <p:grpSp>
        <p:nvGrpSpPr>
          <p:cNvPr id="31790" name="Group 121">
            <a:extLst>
              <a:ext uri="{FF2B5EF4-FFF2-40B4-BE49-F238E27FC236}">
                <a16:creationId xmlns:a16="http://schemas.microsoft.com/office/drawing/2014/main" id="{F17B0F04-4B20-1318-E790-C3793EFFBA91}"/>
              </a:ext>
            </a:extLst>
          </p:cNvPr>
          <p:cNvGrpSpPr>
            <a:grpSpLocks/>
          </p:cNvGrpSpPr>
          <p:nvPr/>
        </p:nvGrpSpPr>
        <p:grpSpPr bwMode="auto">
          <a:xfrm>
            <a:off x="7558088" y="3589338"/>
            <a:ext cx="250825" cy="292100"/>
            <a:chOff x="3835082" y="3573093"/>
            <a:chExt cx="250676" cy="290899"/>
          </a:xfrm>
        </p:grpSpPr>
        <p:sp>
          <p:nvSpPr>
            <p:cNvPr id="125" name="TextBox 124">
              <a:extLst>
                <a:ext uri="{FF2B5EF4-FFF2-40B4-BE49-F238E27FC236}">
                  <a16:creationId xmlns:a16="http://schemas.microsoft.com/office/drawing/2014/main" id="{B795F5BD-E7E9-F3DF-5F78-03AAB03BB59F}"/>
                </a:ext>
              </a:extLst>
            </p:cNvPr>
            <p:cNvSpPr txBox="1"/>
            <p:nvPr/>
          </p:nvSpPr>
          <p:spPr>
            <a:xfrm>
              <a:off x="3903303" y="3573093"/>
              <a:ext cx="120578" cy="161259"/>
            </a:xfrm>
            <a:prstGeom prst="rect">
              <a:avLst/>
            </a:prstGeom>
            <a:noFill/>
          </p:spPr>
          <p:txBody>
            <a:bodyPr lIns="0" tIns="0" rIns="0" bIns="0">
              <a:spAutoFit/>
            </a:bodyPr>
            <a:lstStyle/>
            <a:p>
              <a:pPr algn="ctr" eaLnBrk="1" hangingPunct="1">
                <a:defRPr/>
              </a:pPr>
              <a:r>
                <a:rPr lang="en-US" sz="1050" b="1" spc="-40" dirty="0">
                  <a:solidFill>
                    <a:schemeClr val="tx1">
                      <a:lumMod val="50000"/>
                      <a:lumOff val="50000"/>
                    </a:schemeClr>
                  </a:solidFill>
                  <a:cs typeface="+mn-cs"/>
                </a:rPr>
                <a:t>0</a:t>
              </a:r>
            </a:p>
          </p:txBody>
        </p:sp>
        <p:sp>
          <p:nvSpPr>
            <p:cNvPr id="126" name="TextBox 125">
              <a:extLst>
                <a:ext uri="{FF2B5EF4-FFF2-40B4-BE49-F238E27FC236}">
                  <a16:creationId xmlns:a16="http://schemas.microsoft.com/office/drawing/2014/main" id="{6ABF5CA1-2B18-8AC2-A50F-D35C0FF2E961}"/>
                </a:ext>
              </a:extLst>
            </p:cNvPr>
            <p:cNvSpPr txBox="1"/>
            <p:nvPr/>
          </p:nvSpPr>
          <p:spPr>
            <a:xfrm>
              <a:off x="383508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98</a:t>
              </a:r>
            </a:p>
          </p:txBody>
        </p:sp>
      </p:grpSp>
      <p:sp>
        <p:nvSpPr>
          <p:cNvPr id="31791" name="TextBox 122">
            <a:extLst>
              <a:ext uri="{FF2B5EF4-FFF2-40B4-BE49-F238E27FC236}">
                <a16:creationId xmlns:a16="http://schemas.microsoft.com/office/drawing/2014/main" id="{3A3FEF0D-F580-0CA1-1865-C988E6F67912}"/>
              </a:ext>
            </a:extLst>
          </p:cNvPr>
          <p:cNvSpPr txBox="1">
            <a:spLocks noChangeArrowheads="1"/>
          </p:cNvSpPr>
          <p:nvPr/>
        </p:nvSpPr>
        <p:spPr bwMode="auto">
          <a:xfrm>
            <a:off x="6162675" y="3944938"/>
            <a:ext cx="6794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700" b="1">
                <a:solidFill>
                  <a:srgbClr val="C00000"/>
                </a:solidFill>
              </a:rPr>
              <a:t>Indicators Missed</a:t>
            </a:r>
          </a:p>
        </p:txBody>
      </p:sp>
      <p:sp>
        <p:nvSpPr>
          <p:cNvPr id="124" name="TextBox 123">
            <a:extLst>
              <a:ext uri="{FF2B5EF4-FFF2-40B4-BE49-F238E27FC236}">
                <a16:creationId xmlns:a16="http://schemas.microsoft.com/office/drawing/2014/main" id="{3BE2FAC6-5BD6-D5E4-DC24-8E5AD8A4043A}"/>
              </a:ext>
            </a:extLst>
          </p:cNvPr>
          <p:cNvSpPr txBox="1"/>
          <p:nvPr/>
        </p:nvSpPr>
        <p:spPr bwMode="auto">
          <a:xfrm>
            <a:off x="6897688" y="3944938"/>
            <a:ext cx="695325" cy="107950"/>
          </a:xfrm>
          <a:prstGeom prst="rect">
            <a:avLst/>
          </a:prstGeom>
          <a:noFill/>
        </p:spPr>
        <p:txBody>
          <a:bodyPr lIns="0" tIns="0" rIns="0" bIns="0">
            <a:spAutoFit/>
          </a:bodyPr>
          <a:lstStyle/>
          <a:p>
            <a:pPr algn="ctr" eaLnBrk="1" hangingPunct="1">
              <a:defRPr/>
            </a:pPr>
            <a:r>
              <a:rPr lang="en-US" sz="700" b="1" dirty="0">
                <a:solidFill>
                  <a:schemeClr val="bg1">
                    <a:lumMod val="65000"/>
                  </a:schemeClr>
                </a:solidFill>
                <a:cs typeface="+mn-cs"/>
              </a:rPr>
              <a:t># of Indicators</a:t>
            </a:r>
          </a:p>
        </p:txBody>
      </p:sp>
      <p:grpSp>
        <p:nvGrpSpPr>
          <p:cNvPr id="31793" name="Group 46">
            <a:extLst>
              <a:ext uri="{FF2B5EF4-FFF2-40B4-BE49-F238E27FC236}">
                <a16:creationId xmlns:a16="http://schemas.microsoft.com/office/drawing/2014/main" id="{8D5859BB-6A99-89DE-C186-0AE9E9F84E41}"/>
              </a:ext>
            </a:extLst>
          </p:cNvPr>
          <p:cNvGrpSpPr>
            <a:grpSpLocks/>
          </p:cNvGrpSpPr>
          <p:nvPr/>
        </p:nvGrpSpPr>
        <p:grpSpPr bwMode="auto">
          <a:xfrm>
            <a:off x="3386138" y="3590925"/>
            <a:ext cx="250825" cy="290513"/>
            <a:chOff x="869332" y="3573093"/>
            <a:chExt cx="250676" cy="290899"/>
          </a:xfrm>
        </p:grpSpPr>
        <p:sp>
          <p:nvSpPr>
            <p:cNvPr id="116" name="TextBox 115">
              <a:extLst>
                <a:ext uri="{FF2B5EF4-FFF2-40B4-BE49-F238E27FC236}">
                  <a16:creationId xmlns:a16="http://schemas.microsoft.com/office/drawing/2014/main" id="{DF706040-2AF4-24AE-D001-D11263FA2726}"/>
                </a:ext>
              </a:extLst>
            </p:cNvPr>
            <p:cNvSpPr txBox="1"/>
            <p:nvPr/>
          </p:nvSpPr>
          <p:spPr>
            <a:xfrm>
              <a:off x="937553"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9</a:t>
              </a:r>
            </a:p>
          </p:txBody>
        </p:sp>
        <p:sp>
          <p:nvSpPr>
            <p:cNvPr id="117" name="TextBox 116">
              <a:extLst>
                <a:ext uri="{FF2B5EF4-FFF2-40B4-BE49-F238E27FC236}">
                  <a16:creationId xmlns:a16="http://schemas.microsoft.com/office/drawing/2014/main" id="{9524859E-ED0E-1209-EC12-6B3520F2E48E}"/>
                </a:ext>
              </a:extLst>
            </p:cNvPr>
            <p:cNvSpPr txBox="1"/>
            <p:nvPr/>
          </p:nvSpPr>
          <p:spPr>
            <a:xfrm>
              <a:off x="869332"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4" name="Group 83">
            <a:extLst>
              <a:ext uri="{FF2B5EF4-FFF2-40B4-BE49-F238E27FC236}">
                <a16:creationId xmlns:a16="http://schemas.microsoft.com/office/drawing/2014/main" id="{18938BC2-71C5-8E8D-AF34-DB9DB6F52D25}"/>
              </a:ext>
            </a:extLst>
          </p:cNvPr>
          <p:cNvGrpSpPr>
            <a:grpSpLocks/>
          </p:cNvGrpSpPr>
          <p:nvPr/>
        </p:nvGrpSpPr>
        <p:grpSpPr bwMode="auto">
          <a:xfrm>
            <a:off x="3605213" y="3590925"/>
            <a:ext cx="250825" cy="290513"/>
            <a:chOff x="1073343" y="3573093"/>
            <a:chExt cx="250676" cy="290899"/>
          </a:xfrm>
        </p:grpSpPr>
        <p:sp>
          <p:nvSpPr>
            <p:cNvPr id="119" name="TextBox 118">
              <a:extLst>
                <a:ext uri="{FF2B5EF4-FFF2-40B4-BE49-F238E27FC236}">
                  <a16:creationId xmlns:a16="http://schemas.microsoft.com/office/drawing/2014/main" id="{6C5F1BA9-00CE-EB21-F9A7-8797E1962BCC}"/>
                </a:ext>
              </a:extLst>
            </p:cNvPr>
            <p:cNvSpPr txBox="1"/>
            <p:nvPr/>
          </p:nvSpPr>
          <p:spPr>
            <a:xfrm>
              <a:off x="1141564"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5</a:t>
              </a:r>
            </a:p>
          </p:txBody>
        </p:sp>
        <p:sp>
          <p:nvSpPr>
            <p:cNvPr id="120" name="TextBox 119">
              <a:extLst>
                <a:ext uri="{FF2B5EF4-FFF2-40B4-BE49-F238E27FC236}">
                  <a16:creationId xmlns:a16="http://schemas.microsoft.com/office/drawing/2014/main" id="{CC4C3BB3-FD0A-2B77-B1A8-5D816B58F904}"/>
                </a:ext>
              </a:extLst>
            </p:cNvPr>
            <p:cNvSpPr txBox="1"/>
            <p:nvPr/>
          </p:nvSpPr>
          <p:spPr>
            <a:xfrm>
              <a:off x="1073343"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137</a:t>
              </a:r>
            </a:p>
          </p:txBody>
        </p:sp>
      </p:grpSp>
      <p:grpSp>
        <p:nvGrpSpPr>
          <p:cNvPr id="31795" name="Group 86">
            <a:extLst>
              <a:ext uri="{FF2B5EF4-FFF2-40B4-BE49-F238E27FC236}">
                <a16:creationId xmlns:a16="http://schemas.microsoft.com/office/drawing/2014/main" id="{3ABC08DA-5274-E1BF-7E0B-B372D4D12BA6}"/>
              </a:ext>
            </a:extLst>
          </p:cNvPr>
          <p:cNvGrpSpPr>
            <a:grpSpLocks/>
          </p:cNvGrpSpPr>
          <p:nvPr/>
        </p:nvGrpSpPr>
        <p:grpSpPr bwMode="auto">
          <a:xfrm>
            <a:off x="3827463" y="3590925"/>
            <a:ext cx="250825" cy="290513"/>
            <a:chOff x="1285536" y="3573093"/>
            <a:chExt cx="250676" cy="290899"/>
          </a:xfrm>
        </p:grpSpPr>
        <p:sp>
          <p:nvSpPr>
            <p:cNvPr id="122" name="TextBox 121">
              <a:extLst>
                <a:ext uri="{FF2B5EF4-FFF2-40B4-BE49-F238E27FC236}">
                  <a16:creationId xmlns:a16="http://schemas.microsoft.com/office/drawing/2014/main" id="{D46C035C-C4FD-4FA4-F49F-B133B511F207}"/>
                </a:ext>
              </a:extLst>
            </p:cNvPr>
            <p:cNvSpPr txBox="1"/>
            <p:nvPr/>
          </p:nvSpPr>
          <p:spPr>
            <a:xfrm>
              <a:off x="1353757" y="3573093"/>
              <a:ext cx="120578" cy="160551"/>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23" name="TextBox 122">
              <a:extLst>
                <a:ext uri="{FF2B5EF4-FFF2-40B4-BE49-F238E27FC236}">
                  <a16:creationId xmlns:a16="http://schemas.microsoft.com/office/drawing/2014/main" id="{58194DD0-8903-AED6-73F0-FFC4A97FD15B}"/>
                </a:ext>
              </a:extLst>
            </p:cNvPr>
            <p:cNvSpPr txBox="1"/>
            <p:nvPr/>
          </p:nvSpPr>
          <p:spPr>
            <a:xfrm>
              <a:off x="1285536" y="3724106"/>
              <a:ext cx="250676" cy="13988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141</a:t>
              </a:r>
            </a:p>
          </p:txBody>
        </p:sp>
      </p:grpSp>
      <p:grpSp>
        <p:nvGrpSpPr>
          <p:cNvPr id="31796" name="Group 106">
            <a:extLst>
              <a:ext uri="{FF2B5EF4-FFF2-40B4-BE49-F238E27FC236}">
                <a16:creationId xmlns:a16="http://schemas.microsoft.com/office/drawing/2014/main" id="{B58088E0-303C-BCAD-63BF-684A8480FE86}"/>
              </a:ext>
            </a:extLst>
          </p:cNvPr>
          <p:cNvGrpSpPr>
            <a:grpSpLocks/>
          </p:cNvGrpSpPr>
          <p:nvPr/>
        </p:nvGrpSpPr>
        <p:grpSpPr bwMode="auto">
          <a:xfrm>
            <a:off x="7791450" y="3589338"/>
            <a:ext cx="250825" cy="292100"/>
            <a:chOff x="869332" y="3573093"/>
            <a:chExt cx="250676" cy="290899"/>
          </a:xfrm>
        </p:grpSpPr>
        <p:sp>
          <p:nvSpPr>
            <p:cNvPr id="154" name="TextBox 153">
              <a:extLst>
                <a:ext uri="{FF2B5EF4-FFF2-40B4-BE49-F238E27FC236}">
                  <a16:creationId xmlns:a16="http://schemas.microsoft.com/office/drawing/2014/main" id="{3D3D445E-E916-E08D-0BEF-A1722825170B}"/>
                </a:ext>
              </a:extLst>
            </p:cNvPr>
            <p:cNvSpPr txBox="1"/>
            <p:nvPr/>
          </p:nvSpPr>
          <p:spPr>
            <a:xfrm>
              <a:off x="93755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4</a:t>
              </a:r>
            </a:p>
          </p:txBody>
        </p:sp>
        <p:sp>
          <p:nvSpPr>
            <p:cNvPr id="155" name="TextBox 154">
              <a:extLst>
                <a:ext uri="{FF2B5EF4-FFF2-40B4-BE49-F238E27FC236}">
                  <a16:creationId xmlns:a16="http://schemas.microsoft.com/office/drawing/2014/main" id="{958B2AD8-5DA6-7D9B-74CB-889528C2FAE8}"/>
                </a:ext>
              </a:extLst>
            </p:cNvPr>
            <p:cNvSpPr txBox="1"/>
            <p:nvPr/>
          </p:nvSpPr>
          <p:spPr>
            <a:xfrm>
              <a:off x="869332"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96</a:t>
              </a:r>
            </a:p>
          </p:txBody>
        </p:sp>
      </p:grpSp>
      <p:grpSp>
        <p:nvGrpSpPr>
          <p:cNvPr id="31797" name="Group 107">
            <a:extLst>
              <a:ext uri="{FF2B5EF4-FFF2-40B4-BE49-F238E27FC236}">
                <a16:creationId xmlns:a16="http://schemas.microsoft.com/office/drawing/2014/main" id="{3419677F-50E7-236C-EBAE-3C6F50067815}"/>
              </a:ext>
            </a:extLst>
          </p:cNvPr>
          <p:cNvGrpSpPr>
            <a:grpSpLocks/>
          </p:cNvGrpSpPr>
          <p:nvPr/>
        </p:nvGrpSpPr>
        <p:grpSpPr bwMode="auto">
          <a:xfrm>
            <a:off x="8012113" y="3589338"/>
            <a:ext cx="250825" cy="292100"/>
            <a:chOff x="1073343" y="3573093"/>
            <a:chExt cx="250676" cy="290899"/>
          </a:xfrm>
        </p:grpSpPr>
        <p:sp>
          <p:nvSpPr>
            <p:cNvPr id="158" name="TextBox 157">
              <a:extLst>
                <a:ext uri="{FF2B5EF4-FFF2-40B4-BE49-F238E27FC236}">
                  <a16:creationId xmlns:a16="http://schemas.microsoft.com/office/drawing/2014/main" id="{7090634E-987A-364E-19D7-9DA41A064AD8}"/>
                </a:ext>
              </a:extLst>
            </p:cNvPr>
            <p:cNvSpPr txBox="1"/>
            <p:nvPr/>
          </p:nvSpPr>
          <p:spPr>
            <a:xfrm>
              <a:off x="1141564"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6</a:t>
              </a:r>
            </a:p>
          </p:txBody>
        </p:sp>
        <p:sp>
          <p:nvSpPr>
            <p:cNvPr id="159" name="TextBox 158">
              <a:extLst>
                <a:ext uri="{FF2B5EF4-FFF2-40B4-BE49-F238E27FC236}">
                  <a16:creationId xmlns:a16="http://schemas.microsoft.com/office/drawing/2014/main" id="{CEACD789-06F5-D369-076D-D26683F89A7F}"/>
                </a:ext>
              </a:extLst>
            </p:cNvPr>
            <p:cNvSpPr txBox="1"/>
            <p:nvPr/>
          </p:nvSpPr>
          <p:spPr>
            <a:xfrm>
              <a:off x="1073343"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97</a:t>
              </a:r>
            </a:p>
          </p:txBody>
        </p:sp>
      </p:grpSp>
      <p:grpSp>
        <p:nvGrpSpPr>
          <p:cNvPr id="31798" name="Group 108">
            <a:extLst>
              <a:ext uri="{FF2B5EF4-FFF2-40B4-BE49-F238E27FC236}">
                <a16:creationId xmlns:a16="http://schemas.microsoft.com/office/drawing/2014/main" id="{3C5D5C1F-BED3-14EB-DABD-5B66A779451D}"/>
              </a:ext>
            </a:extLst>
          </p:cNvPr>
          <p:cNvGrpSpPr>
            <a:grpSpLocks/>
          </p:cNvGrpSpPr>
          <p:nvPr/>
        </p:nvGrpSpPr>
        <p:grpSpPr bwMode="auto">
          <a:xfrm>
            <a:off x="8234363" y="3589338"/>
            <a:ext cx="250825" cy="292100"/>
            <a:chOff x="1285536" y="3573093"/>
            <a:chExt cx="250676" cy="290899"/>
          </a:xfrm>
        </p:grpSpPr>
        <p:sp>
          <p:nvSpPr>
            <p:cNvPr id="161" name="TextBox 160">
              <a:extLst>
                <a:ext uri="{FF2B5EF4-FFF2-40B4-BE49-F238E27FC236}">
                  <a16:creationId xmlns:a16="http://schemas.microsoft.com/office/drawing/2014/main" id="{8D5DBAB3-AB11-41C0-AD8A-987E6442B764}"/>
                </a:ext>
              </a:extLst>
            </p:cNvPr>
            <p:cNvSpPr txBox="1"/>
            <p:nvPr/>
          </p:nvSpPr>
          <p:spPr>
            <a:xfrm>
              <a:off x="1353757" y="3573093"/>
              <a:ext cx="120578" cy="161259"/>
            </a:xfrm>
            <a:prstGeom prst="rect">
              <a:avLst/>
            </a:prstGeom>
            <a:noFill/>
          </p:spPr>
          <p:txBody>
            <a:bodyPr lIns="0" tIns="0" rIns="0" bIns="0">
              <a:spAutoFit/>
            </a:bodyPr>
            <a:lstStyle/>
            <a:p>
              <a:pPr algn="ctr" eaLnBrk="1" hangingPunct="1">
                <a:defRPr/>
              </a:pPr>
              <a:r>
                <a:rPr lang="en-US" sz="1050" b="1" spc="-40" dirty="0">
                  <a:solidFill>
                    <a:srgbClr val="C00000"/>
                  </a:solidFill>
                  <a:cs typeface="+mn-cs"/>
                </a:rPr>
                <a:t>1</a:t>
              </a:r>
            </a:p>
          </p:txBody>
        </p:sp>
        <p:sp>
          <p:nvSpPr>
            <p:cNvPr id="162" name="TextBox 161">
              <a:extLst>
                <a:ext uri="{FF2B5EF4-FFF2-40B4-BE49-F238E27FC236}">
                  <a16:creationId xmlns:a16="http://schemas.microsoft.com/office/drawing/2014/main" id="{2DCB981C-2F4D-39C7-4D1B-AB47EF4C3674}"/>
                </a:ext>
              </a:extLst>
            </p:cNvPr>
            <p:cNvSpPr txBox="1"/>
            <p:nvPr/>
          </p:nvSpPr>
          <p:spPr>
            <a:xfrm>
              <a:off x="1285536" y="3724866"/>
              <a:ext cx="250676" cy="139126"/>
            </a:xfrm>
            <a:prstGeom prst="rect">
              <a:avLst/>
            </a:prstGeom>
            <a:noFill/>
          </p:spPr>
          <p:txBody>
            <a:bodyPr lIns="0" tIns="0" rIns="0" bIns="0">
              <a:spAutoFit/>
            </a:bodyPr>
            <a:lstStyle/>
            <a:p>
              <a:pPr algn="ctr" eaLnBrk="1" hangingPunct="1">
                <a:defRPr/>
              </a:pPr>
              <a:r>
                <a:rPr lang="en-US" sz="900" b="1" spc="-20" dirty="0">
                  <a:solidFill>
                    <a:schemeClr val="bg1">
                      <a:lumMod val="65000"/>
                    </a:schemeClr>
                  </a:solidFill>
                  <a:cs typeface="+mn-cs"/>
                </a:rPr>
                <a:t>92</a:t>
              </a:r>
            </a:p>
          </p:txBody>
        </p:sp>
      </p:grpSp>
    </p:spTree>
    <p:extLst>
      <p:ext uri="{BB962C8B-B14F-4D97-AF65-F5344CB8AC3E}">
        <p14:creationId xmlns:p14="http://schemas.microsoft.com/office/powerpoint/2010/main" val="31108605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1. Data Collection</a:t>
            </a:r>
          </a:p>
        </p:txBody>
      </p:sp>
      <p:sp>
        <p:nvSpPr>
          <p:cNvPr id="2" name="Rectangle 1">
            <a:extLst>
              <a:ext uri="{FF2B5EF4-FFF2-40B4-BE49-F238E27FC236}">
                <a16:creationId xmlns:a16="http://schemas.microsoft.com/office/drawing/2014/main" id="{93B185E6-8126-BCD8-43A1-464FC085B0BA}"/>
              </a:ext>
            </a:extLst>
          </p:cNvPr>
          <p:cNvSpPr/>
          <p:nvPr/>
        </p:nvSpPr>
        <p:spPr bwMode="auto">
          <a:xfrm rot="19800000">
            <a:off x="2692983" y="1548768"/>
            <a:ext cx="4238697" cy="93487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FLAAAAAMES</a:t>
            </a:r>
          </a:p>
        </p:txBody>
      </p:sp>
    </p:spTree>
    <p:extLst>
      <p:ext uri="{BB962C8B-B14F-4D97-AF65-F5344CB8AC3E}">
        <p14:creationId xmlns:p14="http://schemas.microsoft.com/office/powerpoint/2010/main" val="59403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a:extLst>
              <a:ext uri="{FF2B5EF4-FFF2-40B4-BE49-F238E27FC236}">
                <a16:creationId xmlns:a16="http://schemas.microsoft.com/office/drawing/2014/main" id="{FD2EAD92-31DF-A0C3-CAF8-CD7B5DCD536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4672013"/>
            <a:ext cx="12350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21">
            <a:extLst>
              <a:ext uri="{FF2B5EF4-FFF2-40B4-BE49-F238E27FC236}">
                <a16:creationId xmlns:a16="http://schemas.microsoft.com/office/drawing/2014/main" id="{5C6AB364-3A68-ABA6-6E28-EF04138AB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5680075"/>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2C7B43F1-0962-DB48-BD8B-ECAC3CF31108}"/>
              </a:ext>
            </a:extLst>
          </p:cNvPr>
          <p:cNvSpPr txBox="1"/>
          <p:nvPr/>
        </p:nvSpPr>
        <p:spPr>
          <a:xfrm>
            <a:off x="627063" y="5730875"/>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nvGrpSpPr>
          <p:cNvPr id="60421" name="Group 3">
            <a:extLst>
              <a:ext uri="{FF2B5EF4-FFF2-40B4-BE49-F238E27FC236}">
                <a16:creationId xmlns:a16="http://schemas.microsoft.com/office/drawing/2014/main" id="{31B6A9DE-3521-186F-7AE2-F40B3C21E581}"/>
              </a:ext>
            </a:extLst>
          </p:cNvPr>
          <p:cNvGrpSpPr>
            <a:grpSpLocks/>
          </p:cNvGrpSpPr>
          <p:nvPr/>
        </p:nvGrpSpPr>
        <p:grpSpPr bwMode="auto">
          <a:xfrm>
            <a:off x="600075" y="2878138"/>
            <a:ext cx="1235075" cy="1325562"/>
            <a:chOff x="404813" y="3075552"/>
            <a:chExt cx="1235075" cy="1325746"/>
          </a:xfrm>
        </p:grpSpPr>
        <p:pic>
          <p:nvPicPr>
            <p:cNvPr id="60540" name="Picture 2">
              <a:extLst>
                <a:ext uri="{FF2B5EF4-FFF2-40B4-BE49-F238E27FC236}">
                  <a16:creationId xmlns:a16="http://schemas.microsoft.com/office/drawing/2014/main" id="{0C534561-9E49-2C06-1203-E28B2F81C37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04813" y="3075552"/>
              <a:ext cx="1235075" cy="9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41" name="Picture 21">
              <a:extLst>
                <a:ext uri="{FF2B5EF4-FFF2-40B4-BE49-F238E27FC236}">
                  <a16:creationId xmlns:a16="http://schemas.microsoft.com/office/drawing/2014/main" id="{2E726E34-0B4C-4A3F-F8A6-866EAEC78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431802" y="4082998"/>
              <a:ext cx="1181100" cy="31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36C93770-5076-412F-DC73-B24B89551268}"/>
                </a:ext>
              </a:extLst>
            </p:cNvPr>
            <p:cNvSpPr txBox="1"/>
            <p:nvPr/>
          </p:nvSpPr>
          <p:spPr>
            <a:xfrm>
              <a:off x="431801" y="4134561"/>
              <a:ext cx="1165225" cy="215930"/>
            </a:xfrm>
            <a:prstGeom prst="rect">
              <a:avLst/>
            </a:prstGeom>
            <a:noFill/>
          </p:spPr>
          <p:txBody>
            <a:bodyPr>
              <a:spAutoFit/>
            </a:bodyPr>
            <a:lstStyle/>
            <a:p>
              <a:pPr algn="ctr" eaLnBrk="1" hangingPunct="1">
                <a:defRPr/>
              </a:pPr>
              <a:r>
                <a:rPr lang="en-US" sz="800" b="1" spc="100" dirty="0">
                  <a:solidFill>
                    <a:schemeClr val="bg1"/>
                  </a:solidFill>
                </a:rPr>
                <a:t>TOS LEADER</a:t>
              </a:r>
            </a:p>
          </p:txBody>
        </p:sp>
      </p:grpSp>
      <p:sp>
        <p:nvSpPr>
          <p:cNvPr id="18" name="Rectangle 17">
            <a:extLst>
              <a:ext uri="{FF2B5EF4-FFF2-40B4-BE49-F238E27FC236}">
                <a16:creationId xmlns:a16="http://schemas.microsoft.com/office/drawing/2014/main" id="{721D7A74-C672-6BFB-CC15-0C20735866A7}"/>
              </a:ext>
            </a:extLst>
          </p:cNvPr>
          <p:cNvSpPr/>
          <p:nvPr/>
        </p:nvSpPr>
        <p:spPr>
          <a:xfrm>
            <a:off x="547688" y="2909888"/>
            <a:ext cx="1338262" cy="669925"/>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RETAIL</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PAYMENT</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SOLUTIONS</a:t>
            </a:r>
          </a:p>
        </p:txBody>
      </p:sp>
      <p:sp>
        <p:nvSpPr>
          <p:cNvPr id="60423" name="Title 1">
            <a:extLst>
              <a:ext uri="{FF2B5EF4-FFF2-40B4-BE49-F238E27FC236}">
                <a16:creationId xmlns:a16="http://schemas.microsoft.com/office/drawing/2014/main" id="{4CADC672-69FC-B230-B1C7-19CE775AB39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Executive Summaries</a:t>
            </a:r>
          </a:p>
        </p:txBody>
      </p:sp>
      <p:pic>
        <p:nvPicPr>
          <p:cNvPr id="60424" name="Picture 2">
            <a:extLst>
              <a:ext uri="{FF2B5EF4-FFF2-40B4-BE49-F238E27FC236}">
                <a16:creationId xmlns:a16="http://schemas.microsoft.com/office/drawing/2014/main" id="{FC8CBB3F-4772-4E05-BE25-48590018EF5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0075" y="1085850"/>
            <a:ext cx="12350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5CC8A4B-56B0-EC55-EA43-24C9B6797F40}"/>
              </a:ext>
            </a:extLst>
          </p:cNvPr>
          <p:cNvSpPr/>
          <p:nvPr/>
        </p:nvSpPr>
        <p:spPr>
          <a:xfrm>
            <a:off x="538163" y="4714875"/>
            <a:ext cx="1338262" cy="671513"/>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TREASURY</a:t>
            </a:r>
            <a:br>
              <a:rPr lang="en-US" sz="1500" b="1" kern="1100" dirty="0">
                <a:solidFill>
                  <a:schemeClr val="tx1">
                    <a:lumMod val="50000"/>
                    <a:lumOff val="50000"/>
                  </a:schemeClr>
                </a:solidFill>
                <a:cs typeface="Calibri" pitchFamily="34" charset="0"/>
              </a:rPr>
            </a:br>
            <a:r>
              <a:rPr lang="en-US" sz="1500" b="1" kern="1100" dirty="0">
                <a:solidFill>
                  <a:schemeClr val="tx1">
                    <a:lumMod val="50000"/>
                    <a:lumOff val="50000"/>
                  </a:schemeClr>
                </a:solidFill>
                <a:cs typeface="Calibri" pitchFamily="34" charset="0"/>
              </a:rPr>
              <a:t>MGMT.</a:t>
            </a:r>
          </a:p>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SERVICES</a:t>
            </a:r>
          </a:p>
        </p:txBody>
      </p:sp>
      <p:grpSp>
        <p:nvGrpSpPr>
          <p:cNvPr id="60426" name="Group 5">
            <a:extLst>
              <a:ext uri="{FF2B5EF4-FFF2-40B4-BE49-F238E27FC236}">
                <a16:creationId xmlns:a16="http://schemas.microsoft.com/office/drawing/2014/main" id="{AECB1FB9-51B1-365F-1994-A695AA447352}"/>
              </a:ext>
            </a:extLst>
          </p:cNvPr>
          <p:cNvGrpSpPr>
            <a:grpSpLocks/>
          </p:cNvGrpSpPr>
          <p:nvPr/>
        </p:nvGrpSpPr>
        <p:grpSpPr bwMode="auto">
          <a:xfrm>
            <a:off x="547688" y="1211263"/>
            <a:ext cx="1338262" cy="687387"/>
            <a:chOff x="547688" y="1221536"/>
            <a:chExt cx="1338262" cy="687387"/>
          </a:xfrm>
        </p:grpSpPr>
        <p:sp>
          <p:nvSpPr>
            <p:cNvPr id="5" name="Rectangle 4">
              <a:extLst>
                <a:ext uri="{FF2B5EF4-FFF2-40B4-BE49-F238E27FC236}">
                  <a16:creationId xmlns:a16="http://schemas.microsoft.com/office/drawing/2014/main" id="{52BFFF01-032A-2831-A397-7EA237296417}"/>
                </a:ext>
              </a:extLst>
            </p:cNvPr>
            <p:cNvSpPr/>
            <p:nvPr/>
          </p:nvSpPr>
          <p:spPr>
            <a:xfrm>
              <a:off x="547688" y="1221536"/>
              <a:ext cx="1338262" cy="287386"/>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b="1" kern="1100" dirty="0">
                  <a:solidFill>
                    <a:schemeClr val="tx1">
                      <a:lumMod val="50000"/>
                      <a:lumOff val="50000"/>
                    </a:schemeClr>
                  </a:solidFill>
                  <a:cs typeface="Calibri" pitchFamily="34" charset="0"/>
                </a:rPr>
                <a:t>Di</a:t>
              </a:r>
            </a:p>
          </p:txBody>
        </p:sp>
        <p:sp>
          <p:nvSpPr>
            <p:cNvPr id="21" name="Text Box 11">
              <a:extLst>
                <a:ext uri="{FF2B5EF4-FFF2-40B4-BE49-F238E27FC236}">
                  <a16:creationId xmlns:a16="http://schemas.microsoft.com/office/drawing/2014/main" id="{0A872296-2D94-B166-5E41-FB0000D3F81F}"/>
                </a:ext>
              </a:extLst>
            </p:cNvPr>
            <p:cNvSpPr txBox="1">
              <a:spLocks noChangeArrowheads="1"/>
            </p:cNvSpPr>
            <p:nvPr/>
          </p:nvSpPr>
          <p:spPr bwMode="auto">
            <a:xfrm>
              <a:off x="627063" y="1523161"/>
              <a:ext cx="1181100" cy="38576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JENNIE CARLSON</a:t>
              </a:r>
            </a:p>
          </p:txBody>
        </p:sp>
      </p:grpSp>
      <p:sp>
        <p:nvSpPr>
          <p:cNvPr id="22" name="Text Box 11">
            <a:extLst>
              <a:ext uri="{FF2B5EF4-FFF2-40B4-BE49-F238E27FC236}">
                <a16:creationId xmlns:a16="http://schemas.microsoft.com/office/drawing/2014/main" id="{D8C95830-F423-BA07-4ED3-A20E6E641134}"/>
              </a:ext>
            </a:extLst>
          </p:cNvPr>
          <p:cNvSpPr txBox="1">
            <a:spLocks noChangeArrowheads="1"/>
          </p:cNvSpPr>
          <p:nvPr/>
        </p:nvSpPr>
        <p:spPr bwMode="auto">
          <a:xfrm>
            <a:off x="611188" y="3406775"/>
            <a:ext cx="1181100" cy="387350"/>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PAMELA JOSEPH</a:t>
            </a:r>
          </a:p>
        </p:txBody>
      </p:sp>
      <p:sp>
        <p:nvSpPr>
          <p:cNvPr id="23" name="Text Box 11">
            <a:extLst>
              <a:ext uri="{FF2B5EF4-FFF2-40B4-BE49-F238E27FC236}">
                <a16:creationId xmlns:a16="http://schemas.microsoft.com/office/drawing/2014/main" id="{F3371CE9-8EE7-4D13-37D2-2DBBF0549CF3}"/>
              </a:ext>
            </a:extLst>
          </p:cNvPr>
          <p:cNvSpPr txBox="1">
            <a:spLocks noChangeArrowheads="1"/>
          </p:cNvSpPr>
          <p:nvPr/>
        </p:nvSpPr>
        <p:spPr bwMode="auto">
          <a:xfrm>
            <a:off x="627063" y="5202238"/>
            <a:ext cx="1181100" cy="379412"/>
          </a:xfrm>
          <a:prstGeom prst="rect">
            <a:avLst/>
          </a:prstGeom>
          <a:noFill/>
          <a:ln>
            <a:noFill/>
          </a:ln>
          <a:effec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lnSpc>
                <a:spcPts val="2700"/>
              </a:lnSpc>
              <a:defRPr/>
            </a:pPr>
            <a:r>
              <a:rPr lang="en-US" altLang="en-US" sz="800" b="1" spc="100" dirty="0">
                <a:solidFill>
                  <a:schemeClr val="accent1"/>
                </a:solidFill>
                <a:cs typeface="Calibri" pitchFamily="34" charset="0"/>
              </a:rPr>
              <a:t>DICK PAYNE</a:t>
            </a:r>
          </a:p>
        </p:txBody>
      </p:sp>
      <p:cxnSp>
        <p:nvCxnSpPr>
          <p:cNvPr id="24" name="Straight Connector 23">
            <a:extLst>
              <a:ext uri="{FF2B5EF4-FFF2-40B4-BE49-F238E27FC236}">
                <a16:creationId xmlns:a16="http://schemas.microsoft.com/office/drawing/2014/main" id="{90369386-D38F-00E3-0578-A290B60BA31A}"/>
              </a:ext>
            </a:extLst>
          </p:cNvPr>
          <p:cNvCxnSpPr/>
          <p:nvPr/>
        </p:nvCxnSpPr>
        <p:spPr bwMode="auto">
          <a:xfrm flipH="1">
            <a:off x="1184275" y="2584450"/>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0D11ED3-2197-78D8-6C42-40934DD1F319}"/>
              </a:ext>
            </a:extLst>
          </p:cNvPr>
          <p:cNvCxnSpPr/>
          <p:nvPr/>
        </p:nvCxnSpPr>
        <p:spPr bwMode="auto">
          <a:xfrm flipH="1">
            <a:off x="1184275" y="4397375"/>
            <a:ext cx="2879725" cy="0"/>
          </a:xfrm>
          <a:prstGeom prst="line">
            <a:avLst/>
          </a:prstGeom>
          <a:noFill/>
          <a:ln w="12700" cap="rnd" cmpd="sng" algn="ctr">
            <a:solidFill>
              <a:schemeClr val="bg1">
                <a:lumMod val="65000"/>
              </a:schemeClr>
            </a:solidFill>
            <a:prstDash val="solid"/>
            <a:round/>
            <a:headEnd type="none" w="med" len="med"/>
            <a:tailEnd type="none" w="med" len="med"/>
          </a:ln>
          <a:effectLst/>
        </p:spPr>
      </p:cxnSp>
      <p:graphicFrame>
        <p:nvGraphicFramePr>
          <p:cNvPr id="20" name="Group 67">
            <a:extLst>
              <a:ext uri="{FF2B5EF4-FFF2-40B4-BE49-F238E27FC236}">
                <a16:creationId xmlns:a16="http://schemas.microsoft.com/office/drawing/2014/main" id="{33F68581-37C7-73E9-5D8B-F48D267A3671}"/>
              </a:ext>
            </a:extLst>
          </p:cNvPr>
          <p:cNvGraphicFramePr>
            <a:graphicFrameLocks noGrp="1"/>
          </p:cNvGraphicFramePr>
          <p:nvPr/>
        </p:nvGraphicFramePr>
        <p:xfrm>
          <a:off x="2130425" y="1085850"/>
          <a:ext cx="6262688" cy="1277940"/>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40">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1" i="0" u="none" strike="noStrike" dirty="0">
                          <a:solidFill>
                            <a:schemeClr val="accent2"/>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3">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6" name="Group 67">
            <a:extLst>
              <a:ext uri="{FF2B5EF4-FFF2-40B4-BE49-F238E27FC236}">
                <a16:creationId xmlns:a16="http://schemas.microsoft.com/office/drawing/2014/main" id="{09A84BBD-8EB1-B5AD-53B0-A27C21EB78D7}"/>
              </a:ext>
            </a:extLst>
          </p:cNvPr>
          <p:cNvGraphicFramePr>
            <a:graphicFrameLocks noGrp="1"/>
          </p:cNvGraphicFramePr>
          <p:nvPr/>
        </p:nvGraphicFramePr>
        <p:xfrm>
          <a:off x="2130425" y="2901950"/>
          <a:ext cx="6262688" cy="1276405"/>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393">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620" marB="4562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620" marB="4562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270">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328">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980">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51" marB="18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6">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0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51" marB="1825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749">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0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7" name="Group 67">
            <a:extLst>
              <a:ext uri="{FF2B5EF4-FFF2-40B4-BE49-F238E27FC236}">
                <a16:creationId xmlns:a16="http://schemas.microsoft.com/office/drawing/2014/main" id="{74E9EF88-1929-A0ED-D0D0-D4149101D9D2}"/>
              </a:ext>
            </a:extLst>
          </p:cNvPr>
          <p:cNvGraphicFramePr>
            <a:graphicFrameLocks noGrp="1"/>
          </p:cNvGraphicFramePr>
          <p:nvPr/>
        </p:nvGraphicFramePr>
        <p:xfrm>
          <a:off x="2130425" y="4716463"/>
          <a:ext cx="6262688" cy="1277937"/>
        </p:xfrm>
        <a:graphic>
          <a:graphicData uri="http://schemas.openxmlformats.org/drawingml/2006/table">
            <a:tbl>
              <a:tblPr/>
              <a:tblGrid>
                <a:gridCol w="2194207">
                  <a:extLst>
                    <a:ext uri="{9D8B030D-6E8A-4147-A177-3AD203B41FA5}">
                      <a16:colId xmlns:a16="http://schemas.microsoft.com/office/drawing/2014/main" val="20000"/>
                    </a:ext>
                  </a:extLst>
                </a:gridCol>
                <a:gridCol w="3474161">
                  <a:extLst>
                    <a:ext uri="{9D8B030D-6E8A-4147-A177-3AD203B41FA5}">
                      <a16:colId xmlns:a16="http://schemas.microsoft.com/office/drawing/2014/main" val="20001"/>
                    </a:ext>
                  </a:extLst>
                </a:gridCol>
                <a:gridCol w="594320">
                  <a:extLst>
                    <a:ext uri="{9D8B030D-6E8A-4147-A177-3AD203B41FA5}">
                      <a16:colId xmlns:a16="http://schemas.microsoft.com/office/drawing/2014/main" val="20002"/>
                    </a:ext>
                  </a:extLst>
                </a:gridCol>
              </a:tblGrid>
              <a:tr h="228739">
                <a:tc>
                  <a:txBody>
                    <a:bodyPr/>
                    <a:lstStyle/>
                    <a:p>
                      <a:pPr algn="ctr"/>
                      <a:r>
                        <a:rPr lang="en-US" sz="900" b="1" dirty="0">
                          <a:solidFill>
                            <a:schemeClr val="tx1">
                              <a:lumMod val="50000"/>
                              <a:lumOff val="50000"/>
                            </a:schemeClr>
                          </a:solidFill>
                          <a:latin typeface="Calibri" pitchFamily="34" charset="0"/>
                          <a:cs typeface="Calibri" pitchFamily="34" charset="0"/>
                        </a:rPr>
                        <a:t>PROJECT</a:t>
                      </a: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34" marR="91434" marT="45738" marB="4573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34" marR="91434" marT="45738" marB="4573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505">
                <a:tc gridSpan="3">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34" marR="9143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569">
                <a:tc>
                  <a:txBody>
                    <a:bodyPr/>
                    <a:lstStyle/>
                    <a:p>
                      <a:pPr algn="l" fontAlgn="ctr"/>
                      <a:r>
                        <a:rPr lang="en-US" sz="900" b="1" i="0" u="none" strike="noStrike" dirty="0">
                          <a:solidFill>
                            <a:schemeClr val="accent1"/>
                          </a:solidFill>
                          <a:effectLst/>
                          <a:latin typeface="Calibri" pitchFamily="34" charset="0"/>
                          <a:cs typeface="Calibri" pitchFamily="34" charset="0"/>
                        </a:rPr>
                        <a:t>Capital Markets Strategic</a:t>
                      </a:r>
                      <a:r>
                        <a:rPr lang="en-US" sz="900" b="1" i="0" u="none" strike="noStrike" baseline="0" dirty="0">
                          <a:solidFill>
                            <a:schemeClr val="accent1"/>
                          </a:solidFill>
                          <a:effectLst/>
                          <a:latin typeface="Calibri" pitchFamily="34" charset="0"/>
                          <a:cs typeface="Calibri" pitchFamily="34" charset="0"/>
                        </a:rPr>
                        <a:t> Initiatives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Investment In Syndicated</a:t>
                      </a:r>
                      <a:r>
                        <a:rPr lang="en-US" sz="900" b="1" i="0" u="none" strike="noStrike" baseline="0" dirty="0">
                          <a:solidFill>
                            <a:schemeClr val="accent1"/>
                          </a:solidFill>
                          <a:effectLst/>
                          <a:latin typeface="Calibri" pitchFamily="34" charset="0"/>
                          <a:cs typeface="Calibri" pitchFamily="34" charset="0"/>
                        </a:rPr>
                        <a:t> loans</a:t>
                      </a:r>
                      <a:endParaRPr lang="en-US" sz="900" b="1" i="0" u="none" strike="noStrike" dirty="0">
                        <a:solidFill>
                          <a:schemeClr val="accent1"/>
                        </a:solidFill>
                        <a:effectLst/>
                        <a:latin typeface="Calibri" pitchFamily="34" charset="0"/>
                        <a:cs typeface="Calibri" pitchFamily="34" charset="0"/>
                      </a:endParaRP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92">
                <a:tc gridSpan="3">
                  <a:txBody>
                    <a:bodyPr/>
                    <a:lstStyle/>
                    <a:p>
                      <a:pPr marL="137160" indent="-91440" algn="ctr" fontAlgn="ctr"/>
                      <a:endParaRPr lang="en-US" sz="200" b="1" i="0" u="none" strike="noStrike" dirty="0">
                        <a:solidFill>
                          <a:schemeClr val="accent1"/>
                        </a:solidFill>
                        <a:effectLst/>
                        <a:latin typeface="Calibri" pitchFamily="34" charset="0"/>
                        <a:cs typeface="Calibri" pitchFamily="34" charset="0"/>
                      </a:endParaRPr>
                    </a:p>
                  </a:txBody>
                  <a:tcPr marL="182868" marR="9524" marT="18298" marB="18298"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025">
                <a:tc>
                  <a:txBody>
                    <a:bodyPr/>
                    <a:lstStyle/>
                    <a:p>
                      <a:pPr algn="l" fontAlgn="ctr"/>
                      <a:r>
                        <a:rPr lang="en-US" sz="900" b="1" i="0" u="none" strike="noStrike" dirty="0">
                          <a:solidFill>
                            <a:schemeClr val="accent1"/>
                          </a:solidFill>
                          <a:effectLst/>
                          <a:latin typeface="Calibri" pitchFamily="34" charset="0"/>
                          <a:cs typeface="Calibri" pitchFamily="34" charset="0"/>
                        </a:rPr>
                        <a:t>Treasury Management Stability Program</a:t>
                      </a:r>
                    </a:p>
                  </a:txBody>
                  <a:tcPr marL="91434" marR="9524" marT="9531"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indent="-91440" algn="l" fontAlgn="ctr">
                        <a:buFont typeface="Arial" panose="020B0604020202020204" pitchFamily="34" charset="0"/>
                        <a:buChar char="•"/>
                      </a:pPr>
                      <a:r>
                        <a:rPr lang="en-US" sz="800" b="0" i="0" u="none" strike="noStrike" dirty="0">
                          <a:solidFill>
                            <a:srgbClr val="5F5F5F"/>
                          </a:solidFill>
                          <a:effectLst/>
                          <a:latin typeface="Calibri" pitchFamily="34" charset="0"/>
                          <a:cs typeface="Calibri" pitchFamily="34" charset="0"/>
                        </a:rPr>
                        <a:t>Comment</a:t>
                      </a:r>
                    </a:p>
                  </a:txBody>
                  <a:tcPr marL="9524" marR="9524" marT="18298" marB="1829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rgbClr val="00B050"/>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90">
                <a:tc gridSpan="3">
                  <a:txBody>
                    <a:bodyPr/>
                    <a:lstStyle/>
                    <a:p>
                      <a:pPr algn="ctr" fontAlgn="ctr"/>
                      <a:endParaRPr lang="en-US" sz="200" b="1" i="0" u="none" strike="noStrike" dirty="0">
                        <a:solidFill>
                          <a:schemeClr val="accent1"/>
                        </a:solidFill>
                        <a:effectLst/>
                        <a:latin typeface="Calibri" pitchFamily="34" charset="0"/>
                        <a:cs typeface="Calibri" pitchFamily="34" charset="0"/>
                      </a:endParaRPr>
                    </a:p>
                  </a:txBody>
                  <a:tcPr marL="182868" marR="9524" marT="9531"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60536" name="Picture 21">
            <a:extLst>
              <a:ext uri="{FF2B5EF4-FFF2-40B4-BE49-F238E27FC236}">
                <a16:creationId xmlns:a16="http://schemas.microsoft.com/office/drawing/2014/main" id="{19ED5103-2A7E-CC10-5D14-151B65A44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70" t="2" r="2261" b="20876"/>
          <a:stretch>
            <a:fillRect/>
          </a:stretch>
        </p:blipFill>
        <p:spPr bwMode="auto">
          <a:xfrm>
            <a:off x="627063" y="2093913"/>
            <a:ext cx="11811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635317-53C8-A806-DDBC-337A48CD8943}"/>
              </a:ext>
            </a:extLst>
          </p:cNvPr>
          <p:cNvSpPr txBox="1"/>
          <p:nvPr/>
        </p:nvSpPr>
        <p:spPr>
          <a:xfrm>
            <a:off x="627063" y="2144713"/>
            <a:ext cx="1165225" cy="215900"/>
          </a:xfrm>
          <a:prstGeom prst="rect">
            <a:avLst/>
          </a:prstGeom>
          <a:noFill/>
        </p:spPr>
        <p:txBody>
          <a:bodyPr>
            <a:spAutoFit/>
          </a:bodyPr>
          <a:lstStyle/>
          <a:p>
            <a:pPr algn="ctr" eaLnBrk="1" hangingPunct="1">
              <a:defRPr/>
            </a:pPr>
            <a:r>
              <a:rPr lang="en-US" sz="800" b="1" spc="100" dirty="0">
                <a:solidFill>
                  <a:schemeClr val="bg1"/>
                </a:solidFill>
              </a:rPr>
              <a:t>TOS LEADER</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a:extLst>
              <a:ext uri="{FF2B5EF4-FFF2-40B4-BE49-F238E27FC236}">
                <a16:creationId xmlns:a16="http://schemas.microsoft.com/office/drawing/2014/main" id="{3B969E75-CFCB-97D5-9EE5-8873855E765B}"/>
              </a:ext>
            </a:extLst>
          </p:cNvPr>
          <p:cNvSpPr>
            <a:spLocks noGrp="1"/>
          </p:cNvSpPr>
          <p:nvPr>
            <p:ph idx="14"/>
          </p:nvPr>
        </p:nvSpPr>
        <p:spPr bwMode="auto">
          <a:xfrm>
            <a:off x="231775" y="98425"/>
            <a:ext cx="7954963" cy="454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bIns="45720" numCol="1" anchor="t" anchorCtr="0" compatLnSpc="1">
            <a:prstTxWarp prst="textNoShape">
              <a:avLst/>
            </a:prstTxWarp>
          </a:bodyPr>
          <a:lstStyle/>
          <a:p>
            <a:r>
              <a:rPr lang="en-US" altLang="en-US"/>
              <a:t>Visuals</a:t>
            </a:r>
          </a:p>
        </p:txBody>
      </p:sp>
      <p:pic>
        <p:nvPicPr>
          <p:cNvPr id="16387" name="Picture 2">
            <a:extLst>
              <a:ext uri="{FF2B5EF4-FFF2-40B4-BE49-F238E27FC236}">
                <a16:creationId xmlns:a16="http://schemas.microsoft.com/office/drawing/2014/main" id="{E1CBA51C-AE8A-6621-411A-086E6F086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3">
            <a:extLst>
              <a:ext uri="{FF2B5EF4-FFF2-40B4-BE49-F238E27FC236}">
                <a16:creationId xmlns:a16="http://schemas.microsoft.com/office/drawing/2014/main" id="{FDD065B0-F163-AAF2-CC66-D972C29F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28750"/>
            <a:ext cx="593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4">
            <a:extLst>
              <a:ext uri="{FF2B5EF4-FFF2-40B4-BE49-F238E27FC236}">
                <a16:creationId xmlns:a16="http://schemas.microsoft.com/office/drawing/2014/main" id="{8AF53F28-ADC8-86A3-9167-E028D7009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28750"/>
            <a:ext cx="5794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Content Placeholder 2">
            <a:extLst>
              <a:ext uri="{FF2B5EF4-FFF2-40B4-BE49-F238E27FC236}">
                <a16:creationId xmlns:a16="http://schemas.microsoft.com/office/drawing/2014/main" id="{EA036A0C-F1E4-5260-87BD-3A1EA6328DC6}"/>
              </a:ext>
            </a:extLst>
          </p:cNvPr>
          <p:cNvSpPr txBox="1">
            <a:spLocks/>
          </p:cNvSpPr>
          <p:nvPr/>
        </p:nvSpPr>
        <p:spPr bwMode="auto">
          <a:xfrm>
            <a:off x="4770438" y="4064000"/>
            <a:ext cx="25273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1400" b="1">
                <a:solidFill>
                  <a:schemeClr val="bg1"/>
                </a:solidFill>
              </a:rPr>
              <a:t>Graphic Display </a:t>
            </a:r>
          </a:p>
        </p:txBody>
      </p:sp>
      <p:sp>
        <p:nvSpPr>
          <p:cNvPr id="16391" name="Content Placeholder 2">
            <a:extLst>
              <a:ext uri="{FF2B5EF4-FFF2-40B4-BE49-F238E27FC236}">
                <a16:creationId xmlns:a16="http://schemas.microsoft.com/office/drawing/2014/main" id="{A5A3C10D-7648-D7B4-A105-0D33A2CA699E}"/>
              </a:ext>
            </a:extLst>
          </p:cNvPr>
          <p:cNvSpPr txBox="1">
            <a:spLocks/>
          </p:cNvSpPr>
          <p:nvPr/>
        </p:nvSpPr>
        <p:spPr bwMode="auto">
          <a:xfrm>
            <a:off x="317500" y="727075"/>
            <a:ext cx="2654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Dials</a:t>
            </a:r>
          </a:p>
        </p:txBody>
      </p:sp>
      <p:sp>
        <p:nvSpPr>
          <p:cNvPr id="16392" name="Content Placeholder 2">
            <a:extLst>
              <a:ext uri="{FF2B5EF4-FFF2-40B4-BE49-F238E27FC236}">
                <a16:creationId xmlns:a16="http://schemas.microsoft.com/office/drawing/2014/main" id="{831B6477-8C27-7DC8-820C-E4157883DA40}"/>
              </a:ext>
            </a:extLst>
          </p:cNvPr>
          <p:cNvSpPr txBox="1">
            <a:spLocks/>
          </p:cNvSpPr>
          <p:nvPr/>
        </p:nvSpPr>
        <p:spPr bwMode="auto">
          <a:xfrm>
            <a:off x="330200" y="2317750"/>
            <a:ext cx="44402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Maturity Scales </a:t>
            </a:r>
            <a:r>
              <a:rPr lang="en-US" altLang="en-US" sz="2000">
                <a:solidFill>
                  <a:schemeClr val="accent1"/>
                </a:solidFill>
              </a:rPr>
              <a:t>(Grouped Objects) </a:t>
            </a:r>
          </a:p>
        </p:txBody>
      </p:sp>
      <p:sp>
        <p:nvSpPr>
          <p:cNvPr id="16393" name="Content Placeholder 2">
            <a:extLst>
              <a:ext uri="{FF2B5EF4-FFF2-40B4-BE49-F238E27FC236}">
                <a16:creationId xmlns:a16="http://schemas.microsoft.com/office/drawing/2014/main" id="{4CED86BE-07F9-39F7-373B-92036758CC9A}"/>
              </a:ext>
            </a:extLst>
          </p:cNvPr>
          <p:cNvSpPr txBox="1">
            <a:spLocks/>
          </p:cNvSpPr>
          <p:nvPr/>
        </p:nvSpPr>
        <p:spPr bwMode="auto">
          <a:xfrm>
            <a:off x="5140325" y="1050925"/>
            <a:ext cx="26543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None/>
            </a:pPr>
            <a:r>
              <a:rPr lang="en-US" altLang="en-US" sz="2000" b="1">
                <a:solidFill>
                  <a:schemeClr val="accent1"/>
                </a:solidFill>
              </a:rPr>
              <a:t>Graphic Display Boxes</a:t>
            </a:r>
          </a:p>
        </p:txBody>
      </p:sp>
      <p:grpSp>
        <p:nvGrpSpPr>
          <p:cNvPr id="16394" name="Group 17">
            <a:extLst>
              <a:ext uri="{FF2B5EF4-FFF2-40B4-BE49-F238E27FC236}">
                <a16:creationId xmlns:a16="http://schemas.microsoft.com/office/drawing/2014/main" id="{F7FCEA4B-40A5-2C1F-E274-8DDD82D0DDE0}"/>
              </a:ext>
            </a:extLst>
          </p:cNvPr>
          <p:cNvGrpSpPr>
            <a:grpSpLocks/>
          </p:cNvGrpSpPr>
          <p:nvPr/>
        </p:nvGrpSpPr>
        <p:grpSpPr bwMode="auto">
          <a:xfrm>
            <a:off x="1004888" y="2762250"/>
            <a:ext cx="1511300" cy="401638"/>
            <a:chOff x="1004628" y="2762960"/>
            <a:chExt cx="1510903" cy="401104"/>
          </a:xfrm>
        </p:grpSpPr>
        <p:sp>
          <p:nvSpPr>
            <p:cNvPr id="93" name="Rectangle 92">
              <a:extLst>
                <a:ext uri="{FF2B5EF4-FFF2-40B4-BE49-F238E27FC236}">
                  <a16:creationId xmlns:a16="http://schemas.microsoft.com/office/drawing/2014/main" id="{0C8EA9C1-1AC7-3D41-2242-A6EE759D3B78}"/>
                </a:ext>
              </a:extLst>
            </p:cNvPr>
            <p:cNvSpPr/>
            <p:nvPr/>
          </p:nvSpPr>
          <p:spPr>
            <a:xfrm>
              <a:off x="1004628" y="2835888"/>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54" name="Group 93">
              <a:extLst>
                <a:ext uri="{FF2B5EF4-FFF2-40B4-BE49-F238E27FC236}">
                  <a16:creationId xmlns:a16="http://schemas.microsoft.com/office/drawing/2014/main" id="{EE51C718-7921-C42F-ECFD-D3FA6669700A}"/>
                </a:ext>
              </a:extLst>
            </p:cNvPr>
            <p:cNvGrpSpPr>
              <a:grpSpLocks/>
            </p:cNvGrpSpPr>
            <p:nvPr/>
          </p:nvGrpSpPr>
          <p:grpSpPr bwMode="auto">
            <a:xfrm>
              <a:off x="1004628" y="2990657"/>
              <a:ext cx="1510903" cy="173407"/>
              <a:chOff x="1219200" y="3352800"/>
              <a:chExt cx="2438400" cy="279856"/>
            </a:xfrm>
          </p:grpSpPr>
          <p:sp>
            <p:nvSpPr>
              <p:cNvPr id="16459" name="TextBox 98">
                <a:extLst>
                  <a:ext uri="{FF2B5EF4-FFF2-40B4-BE49-F238E27FC236}">
                    <a16:creationId xmlns:a16="http://schemas.microsoft.com/office/drawing/2014/main" id="{A08350D4-9A07-7557-3910-5CE28896BFE5}"/>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60" name="TextBox 99">
                <a:extLst>
                  <a:ext uri="{FF2B5EF4-FFF2-40B4-BE49-F238E27FC236}">
                    <a16:creationId xmlns:a16="http://schemas.microsoft.com/office/drawing/2014/main" id="{5DB83967-973E-0E88-EF89-018EC969CD96}"/>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61" name="TextBox 100">
                <a:extLst>
                  <a:ext uri="{FF2B5EF4-FFF2-40B4-BE49-F238E27FC236}">
                    <a16:creationId xmlns:a16="http://schemas.microsoft.com/office/drawing/2014/main" id="{71315726-F21D-DB3D-5A8D-3D4109E0D2C5}"/>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62" name="TextBox 101">
                <a:extLst>
                  <a:ext uri="{FF2B5EF4-FFF2-40B4-BE49-F238E27FC236}">
                    <a16:creationId xmlns:a16="http://schemas.microsoft.com/office/drawing/2014/main" id="{AF2F829B-1337-DE9A-D0ED-F97630AB80C8}"/>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63" name="TextBox 102">
                <a:extLst>
                  <a:ext uri="{FF2B5EF4-FFF2-40B4-BE49-F238E27FC236}">
                    <a16:creationId xmlns:a16="http://schemas.microsoft.com/office/drawing/2014/main" id="{01A024BC-A347-3091-F9A3-456C1D75B8E1}"/>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95" name="TextBox 94">
              <a:extLst>
                <a:ext uri="{FF2B5EF4-FFF2-40B4-BE49-F238E27FC236}">
                  <a16:creationId xmlns:a16="http://schemas.microsoft.com/office/drawing/2014/main" id="{96F7D130-BE7E-D173-1F42-4226B316D16B}"/>
                </a:ext>
              </a:extLst>
            </p:cNvPr>
            <p:cNvSpPr txBox="1"/>
            <p:nvPr/>
          </p:nvSpPr>
          <p:spPr>
            <a:xfrm>
              <a:off x="1004628" y="2810522"/>
              <a:ext cx="850676" cy="229882"/>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96" name="TextBox 95">
              <a:extLst>
                <a:ext uri="{FF2B5EF4-FFF2-40B4-BE49-F238E27FC236}">
                  <a16:creationId xmlns:a16="http://schemas.microsoft.com/office/drawing/2014/main" id="{C3042A95-BF1C-DB84-0FAB-204F3DC3D113}"/>
                </a:ext>
              </a:extLst>
            </p:cNvPr>
            <p:cNvSpPr txBox="1"/>
            <p:nvPr/>
          </p:nvSpPr>
          <p:spPr>
            <a:xfrm>
              <a:off x="1712467" y="2810522"/>
              <a:ext cx="803064" cy="229882"/>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97" name="Flowchart: Merge 96">
              <a:extLst>
                <a:ext uri="{FF2B5EF4-FFF2-40B4-BE49-F238E27FC236}">
                  <a16:creationId xmlns:a16="http://schemas.microsoft.com/office/drawing/2014/main" id="{78D88CB3-B623-29C5-E33D-1190F319EF3E}"/>
                </a:ext>
              </a:extLst>
            </p:cNvPr>
            <p:cNvSpPr/>
            <p:nvPr/>
          </p:nvSpPr>
          <p:spPr>
            <a:xfrm>
              <a:off x="1052240" y="2762960"/>
              <a:ext cx="119031"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Flowchart: Merge 97">
              <a:extLst>
                <a:ext uri="{FF2B5EF4-FFF2-40B4-BE49-F238E27FC236}">
                  <a16:creationId xmlns:a16="http://schemas.microsoft.com/office/drawing/2014/main" id="{47400225-897B-30B6-0BA6-90C616DD6033}"/>
                </a:ext>
              </a:extLst>
            </p:cNvPr>
            <p:cNvSpPr/>
            <p:nvPr/>
          </p:nvSpPr>
          <p:spPr>
            <a:xfrm>
              <a:off x="2369519" y="2762960"/>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5" name="Group 22">
            <a:extLst>
              <a:ext uri="{FF2B5EF4-FFF2-40B4-BE49-F238E27FC236}">
                <a16:creationId xmlns:a16="http://schemas.microsoft.com/office/drawing/2014/main" id="{8A5E50F2-CE58-4397-04F2-08035B49CAA3}"/>
              </a:ext>
            </a:extLst>
          </p:cNvPr>
          <p:cNvGrpSpPr>
            <a:grpSpLocks/>
          </p:cNvGrpSpPr>
          <p:nvPr/>
        </p:nvGrpSpPr>
        <p:grpSpPr bwMode="auto">
          <a:xfrm>
            <a:off x="1004888" y="3524250"/>
            <a:ext cx="1511300" cy="401638"/>
            <a:chOff x="1004628" y="3524933"/>
            <a:chExt cx="1510903" cy="401104"/>
          </a:xfrm>
        </p:grpSpPr>
        <p:sp>
          <p:nvSpPr>
            <p:cNvPr id="105" name="Rectangle 104">
              <a:extLst>
                <a:ext uri="{FF2B5EF4-FFF2-40B4-BE49-F238E27FC236}">
                  <a16:creationId xmlns:a16="http://schemas.microsoft.com/office/drawing/2014/main" id="{BAD9A171-2F53-851E-494F-43027A4A400F}"/>
                </a:ext>
              </a:extLst>
            </p:cNvPr>
            <p:cNvSpPr/>
            <p:nvPr/>
          </p:nvSpPr>
          <p:spPr>
            <a:xfrm>
              <a:off x="1004628" y="359786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43" name="Group 105">
              <a:extLst>
                <a:ext uri="{FF2B5EF4-FFF2-40B4-BE49-F238E27FC236}">
                  <a16:creationId xmlns:a16="http://schemas.microsoft.com/office/drawing/2014/main" id="{95623977-01C3-E28D-77EA-933FD4E79E76}"/>
                </a:ext>
              </a:extLst>
            </p:cNvPr>
            <p:cNvGrpSpPr>
              <a:grpSpLocks/>
            </p:cNvGrpSpPr>
            <p:nvPr/>
          </p:nvGrpSpPr>
          <p:grpSpPr bwMode="auto">
            <a:xfrm>
              <a:off x="1004628" y="3752630"/>
              <a:ext cx="1510903" cy="173407"/>
              <a:chOff x="1219200" y="3352800"/>
              <a:chExt cx="2438400" cy="279856"/>
            </a:xfrm>
          </p:grpSpPr>
          <p:sp>
            <p:nvSpPr>
              <p:cNvPr id="16448" name="TextBox 110">
                <a:extLst>
                  <a:ext uri="{FF2B5EF4-FFF2-40B4-BE49-F238E27FC236}">
                    <a16:creationId xmlns:a16="http://schemas.microsoft.com/office/drawing/2014/main" id="{4154D528-5302-EBD2-1037-8EDE89D3CA38}"/>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49" name="TextBox 111">
                <a:extLst>
                  <a:ext uri="{FF2B5EF4-FFF2-40B4-BE49-F238E27FC236}">
                    <a16:creationId xmlns:a16="http://schemas.microsoft.com/office/drawing/2014/main" id="{FF486934-F695-F2A7-17E2-35F92953D10E}"/>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50" name="TextBox 112">
                <a:extLst>
                  <a:ext uri="{FF2B5EF4-FFF2-40B4-BE49-F238E27FC236}">
                    <a16:creationId xmlns:a16="http://schemas.microsoft.com/office/drawing/2014/main" id="{A8082A84-9703-7A9B-B18A-D05F574C0E19}"/>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51" name="TextBox 113">
                <a:extLst>
                  <a:ext uri="{FF2B5EF4-FFF2-40B4-BE49-F238E27FC236}">
                    <a16:creationId xmlns:a16="http://schemas.microsoft.com/office/drawing/2014/main" id="{3DBC1E93-83CB-5A77-68BD-4C941A140915}"/>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52" name="TextBox 114">
                <a:extLst>
                  <a:ext uri="{FF2B5EF4-FFF2-40B4-BE49-F238E27FC236}">
                    <a16:creationId xmlns:a16="http://schemas.microsoft.com/office/drawing/2014/main" id="{1F8CBBCD-B92A-FFC8-0BC0-4BECA35D046D}"/>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07" name="TextBox 106">
              <a:extLst>
                <a:ext uri="{FF2B5EF4-FFF2-40B4-BE49-F238E27FC236}">
                  <a16:creationId xmlns:a16="http://schemas.microsoft.com/office/drawing/2014/main" id="{997AD044-70DC-0ABD-C91E-47958BB57783}"/>
                </a:ext>
              </a:extLst>
            </p:cNvPr>
            <p:cNvSpPr txBox="1"/>
            <p:nvPr/>
          </p:nvSpPr>
          <p:spPr>
            <a:xfrm>
              <a:off x="1004628" y="3594690"/>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08" name="TextBox 107">
              <a:extLst>
                <a:ext uri="{FF2B5EF4-FFF2-40B4-BE49-F238E27FC236}">
                  <a16:creationId xmlns:a16="http://schemas.microsoft.com/office/drawing/2014/main" id="{36D5E93E-7D20-108E-6F61-43B420A248F1}"/>
                </a:ext>
              </a:extLst>
            </p:cNvPr>
            <p:cNvSpPr txBox="1"/>
            <p:nvPr/>
          </p:nvSpPr>
          <p:spPr>
            <a:xfrm>
              <a:off x="1760080" y="3594690"/>
              <a:ext cx="755452" cy="231467"/>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09" name="Flowchart: Merge 108">
              <a:extLst>
                <a:ext uri="{FF2B5EF4-FFF2-40B4-BE49-F238E27FC236}">
                  <a16:creationId xmlns:a16="http://schemas.microsoft.com/office/drawing/2014/main" id="{6D5D3EA8-3317-7A94-405E-F35BC820EBAB}"/>
                </a:ext>
              </a:extLst>
            </p:cNvPr>
            <p:cNvSpPr/>
            <p:nvPr/>
          </p:nvSpPr>
          <p:spPr>
            <a:xfrm>
              <a:off x="1382354" y="352493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lowchart: Merge 109">
              <a:extLst>
                <a:ext uri="{FF2B5EF4-FFF2-40B4-BE49-F238E27FC236}">
                  <a16:creationId xmlns:a16="http://schemas.microsoft.com/office/drawing/2014/main" id="{06017C4A-3C3F-017C-ECE7-8DF24007D7BC}"/>
                </a:ext>
              </a:extLst>
            </p:cNvPr>
            <p:cNvSpPr/>
            <p:nvPr/>
          </p:nvSpPr>
          <p:spPr>
            <a:xfrm>
              <a:off x="2364758" y="3524933"/>
              <a:ext cx="120618"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6" name="Group 23">
            <a:extLst>
              <a:ext uri="{FF2B5EF4-FFF2-40B4-BE49-F238E27FC236}">
                <a16:creationId xmlns:a16="http://schemas.microsoft.com/office/drawing/2014/main" id="{48B03E7F-E28E-DF2A-7BB6-F84466CEE141}"/>
              </a:ext>
            </a:extLst>
          </p:cNvPr>
          <p:cNvGrpSpPr>
            <a:grpSpLocks/>
          </p:cNvGrpSpPr>
          <p:nvPr/>
        </p:nvGrpSpPr>
        <p:grpSpPr bwMode="auto">
          <a:xfrm>
            <a:off x="1004888" y="4321175"/>
            <a:ext cx="1511300" cy="401638"/>
            <a:chOff x="1004628" y="4321943"/>
            <a:chExt cx="1510903" cy="401104"/>
          </a:xfrm>
        </p:grpSpPr>
        <p:sp>
          <p:nvSpPr>
            <p:cNvPr id="117" name="Rectangle 116">
              <a:extLst>
                <a:ext uri="{FF2B5EF4-FFF2-40B4-BE49-F238E27FC236}">
                  <a16:creationId xmlns:a16="http://schemas.microsoft.com/office/drawing/2014/main" id="{205567C6-380C-C77A-5BF4-2E99097C4831}"/>
                </a:ext>
              </a:extLst>
            </p:cNvPr>
            <p:cNvSpPr/>
            <p:nvPr/>
          </p:nvSpPr>
          <p:spPr>
            <a:xfrm>
              <a:off x="1004628" y="4394871"/>
              <a:ext cx="1510903"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32" name="Group 117">
              <a:extLst>
                <a:ext uri="{FF2B5EF4-FFF2-40B4-BE49-F238E27FC236}">
                  <a16:creationId xmlns:a16="http://schemas.microsoft.com/office/drawing/2014/main" id="{ADD05C3A-1085-7A77-55D5-CB9969001FFB}"/>
                </a:ext>
              </a:extLst>
            </p:cNvPr>
            <p:cNvGrpSpPr>
              <a:grpSpLocks/>
            </p:cNvGrpSpPr>
            <p:nvPr/>
          </p:nvGrpSpPr>
          <p:grpSpPr bwMode="auto">
            <a:xfrm>
              <a:off x="1004628" y="4549640"/>
              <a:ext cx="1510903" cy="173407"/>
              <a:chOff x="1219200" y="3352800"/>
              <a:chExt cx="2438400" cy="279856"/>
            </a:xfrm>
          </p:grpSpPr>
          <p:sp>
            <p:nvSpPr>
              <p:cNvPr id="16437" name="TextBox 122">
                <a:extLst>
                  <a:ext uri="{FF2B5EF4-FFF2-40B4-BE49-F238E27FC236}">
                    <a16:creationId xmlns:a16="http://schemas.microsoft.com/office/drawing/2014/main" id="{88E42A02-D421-BA0C-3A89-CE9FD44D475B}"/>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38" name="TextBox 123">
                <a:extLst>
                  <a:ext uri="{FF2B5EF4-FFF2-40B4-BE49-F238E27FC236}">
                    <a16:creationId xmlns:a16="http://schemas.microsoft.com/office/drawing/2014/main" id="{6C4250A5-84F2-C3A1-DE25-A0632F5A9CEA}"/>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39" name="TextBox 124">
                <a:extLst>
                  <a:ext uri="{FF2B5EF4-FFF2-40B4-BE49-F238E27FC236}">
                    <a16:creationId xmlns:a16="http://schemas.microsoft.com/office/drawing/2014/main" id="{6AA5D25C-2251-4529-A6D5-03221D3AFBDA}"/>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40" name="TextBox 125">
                <a:extLst>
                  <a:ext uri="{FF2B5EF4-FFF2-40B4-BE49-F238E27FC236}">
                    <a16:creationId xmlns:a16="http://schemas.microsoft.com/office/drawing/2014/main" id="{3E934A22-8BA8-A545-7765-8D4319C76101}"/>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41" name="TextBox 126">
                <a:extLst>
                  <a:ext uri="{FF2B5EF4-FFF2-40B4-BE49-F238E27FC236}">
                    <a16:creationId xmlns:a16="http://schemas.microsoft.com/office/drawing/2014/main" id="{35968924-4291-CE5B-3083-8A1B6575365F}"/>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19" name="TextBox 118">
              <a:extLst>
                <a:ext uri="{FF2B5EF4-FFF2-40B4-BE49-F238E27FC236}">
                  <a16:creationId xmlns:a16="http://schemas.microsoft.com/office/drawing/2014/main" id="{B7146993-1971-F2FE-A750-8E1C324E20BD}"/>
                </a:ext>
              </a:extLst>
            </p:cNvPr>
            <p:cNvSpPr txBox="1"/>
            <p:nvPr/>
          </p:nvSpPr>
          <p:spPr>
            <a:xfrm>
              <a:off x="1004628" y="4366334"/>
              <a:ext cx="850676" cy="231467"/>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20" name="TextBox 119">
              <a:extLst>
                <a:ext uri="{FF2B5EF4-FFF2-40B4-BE49-F238E27FC236}">
                  <a16:creationId xmlns:a16="http://schemas.microsoft.com/office/drawing/2014/main" id="{EC64ECF9-C4FC-86E6-9241-0EAD7AA91C3B}"/>
                </a:ext>
              </a:extLst>
            </p:cNvPr>
            <p:cNvSpPr txBox="1"/>
            <p:nvPr/>
          </p:nvSpPr>
          <p:spPr>
            <a:xfrm>
              <a:off x="1644222" y="4366334"/>
              <a:ext cx="871309" cy="231467"/>
            </a:xfrm>
            <a:prstGeom prst="rect">
              <a:avLst/>
            </a:prstGeom>
            <a:noFill/>
          </p:spPr>
          <p:txBody>
            <a:bodyPr>
              <a:spAutoFit/>
            </a:bodyPr>
            <a:lstStyle/>
            <a:p>
              <a:pPr algn="r" fontAlgn="auto">
                <a:spcBef>
                  <a:spcPts val="0"/>
                </a:spcBef>
                <a:spcAft>
                  <a:spcPts val="0"/>
                </a:spcAft>
                <a:defRPr/>
              </a:pPr>
              <a:r>
                <a:rPr lang="en-US" sz="900" dirty="0">
                  <a:solidFill>
                    <a:schemeClr val="bg1">
                      <a:lumMod val="50000"/>
                    </a:schemeClr>
                  </a:solidFill>
                  <a:latin typeface="+mn-lt"/>
                  <a:cs typeface="+mn-cs"/>
                </a:rPr>
                <a:t>Mature</a:t>
              </a:r>
            </a:p>
          </p:txBody>
        </p:sp>
        <p:sp>
          <p:nvSpPr>
            <p:cNvPr id="121" name="Flowchart: Merge 120">
              <a:extLst>
                <a:ext uri="{FF2B5EF4-FFF2-40B4-BE49-F238E27FC236}">
                  <a16:creationId xmlns:a16="http://schemas.microsoft.com/office/drawing/2014/main" id="{4CD92C99-2307-A13A-B141-EB8B66FED35D}"/>
                </a:ext>
              </a:extLst>
            </p:cNvPr>
            <p:cNvSpPr/>
            <p:nvPr/>
          </p:nvSpPr>
          <p:spPr>
            <a:xfrm>
              <a:off x="1712467" y="4321943"/>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 name="Flowchart: Merge 121">
              <a:extLst>
                <a:ext uri="{FF2B5EF4-FFF2-40B4-BE49-F238E27FC236}">
                  <a16:creationId xmlns:a16="http://schemas.microsoft.com/office/drawing/2014/main" id="{68D20EBC-9BCF-BF9F-B352-53F6F6A2D6BC}"/>
                </a:ext>
              </a:extLst>
            </p:cNvPr>
            <p:cNvSpPr/>
            <p:nvPr/>
          </p:nvSpPr>
          <p:spPr>
            <a:xfrm>
              <a:off x="2369519" y="4321943"/>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7" name="Group 24">
            <a:extLst>
              <a:ext uri="{FF2B5EF4-FFF2-40B4-BE49-F238E27FC236}">
                <a16:creationId xmlns:a16="http://schemas.microsoft.com/office/drawing/2014/main" id="{7102A4F0-A3C8-A74E-2079-7CB0431B0945}"/>
              </a:ext>
            </a:extLst>
          </p:cNvPr>
          <p:cNvGrpSpPr>
            <a:grpSpLocks/>
          </p:cNvGrpSpPr>
          <p:nvPr/>
        </p:nvGrpSpPr>
        <p:grpSpPr bwMode="auto">
          <a:xfrm>
            <a:off x="1004888" y="5056188"/>
            <a:ext cx="1511300" cy="401637"/>
            <a:chOff x="1004628" y="5056114"/>
            <a:chExt cx="1510904" cy="401104"/>
          </a:xfrm>
        </p:grpSpPr>
        <p:grpSp>
          <p:nvGrpSpPr>
            <p:cNvPr id="16420" name="Group 128">
              <a:extLst>
                <a:ext uri="{FF2B5EF4-FFF2-40B4-BE49-F238E27FC236}">
                  <a16:creationId xmlns:a16="http://schemas.microsoft.com/office/drawing/2014/main" id="{7531CAAE-1B9C-6AC7-2924-42C3A3BC16C1}"/>
                </a:ext>
              </a:extLst>
            </p:cNvPr>
            <p:cNvGrpSpPr>
              <a:grpSpLocks/>
            </p:cNvGrpSpPr>
            <p:nvPr/>
          </p:nvGrpSpPr>
          <p:grpSpPr bwMode="auto">
            <a:xfrm>
              <a:off x="1004628" y="5283811"/>
              <a:ext cx="1510903" cy="173407"/>
              <a:chOff x="1219200" y="3352800"/>
              <a:chExt cx="2438400" cy="279856"/>
            </a:xfrm>
          </p:grpSpPr>
          <p:sp>
            <p:nvSpPr>
              <p:cNvPr id="16426" name="TextBox 135">
                <a:extLst>
                  <a:ext uri="{FF2B5EF4-FFF2-40B4-BE49-F238E27FC236}">
                    <a16:creationId xmlns:a16="http://schemas.microsoft.com/office/drawing/2014/main" id="{ECF213A6-5E4C-DE84-E87C-CEA6983D586D}"/>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27" name="TextBox 136">
                <a:extLst>
                  <a:ext uri="{FF2B5EF4-FFF2-40B4-BE49-F238E27FC236}">
                    <a16:creationId xmlns:a16="http://schemas.microsoft.com/office/drawing/2014/main" id="{D97661E1-E1E9-516E-23CD-6D9A29636411}"/>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28" name="TextBox 137">
                <a:extLst>
                  <a:ext uri="{FF2B5EF4-FFF2-40B4-BE49-F238E27FC236}">
                    <a16:creationId xmlns:a16="http://schemas.microsoft.com/office/drawing/2014/main" id="{4DEDCD76-E088-24BF-9D94-579FD35E03A6}"/>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29" name="TextBox 138">
                <a:extLst>
                  <a:ext uri="{FF2B5EF4-FFF2-40B4-BE49-F238E27FC236}">
                    <a16:creationId xmlns:a16="http://schemas.microsoft.com/office/drawing/2014/main" id="{31221351-CE41-1111-BC0C-379EFF9CB29B}"/>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30" name="TextBox 139">
                <a:extLst>
                  <a:ext uri="{FF2B5EF4-FFF2-40B4-BE49-F238E27FC236}">
                    <a16:creationId xmlns:a16="http://schemas.microsoft.com/office/drawing/2014/main" id="{738CDDD9-7E0E-2CE9-833E-53E4275E9749}"/>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31" name="Rectangle 130">
              <a:extLst>
                <a:ext uri="{FF2B5EF4-FFF2-40B4-BE49-F238E27FC236}">
                  <a16:creationId xmlns:a16="http://schemas.microsoft.com/office/drawing/2014/main" id="{610E6EA3-F521-A42C-816C-20EFF7C18F18}"/>
                </a:ext>
              </a:extLst>
            </p:cNvPr>
            <p:cNvSpPr/>
            <p:nvPr/>
          </p:nvSpPr>
          <p:spPr>
            <a:xfrm>
              <a:off x="1004628" y="5129042"/>
              <a:ext cx="1510904" cy="169637"/>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2" name="TextBox 131">
              <a:extLst>
                <a:ext uri="{FF2B5EF4-FFF2-40B4-BE49-F238E27FC236}">
                  <a16:creationId xmlns:a16="http://schemas.microsoft.com/office/drawing/2014/main" id="{BC822D3F-38F7-0132-A5B2-1224A0B30B5F}"/>
                </a:ext>
              </a:extLst>
            </p:cNvPr>
            <p:cNvSpPr txBox="1"/>
            <p:nvPr/>
          </p:nvSpPr>
          <p:spPr>
            <a:xfrm>
              <a:off x="1004628" y="5095748"/>
              <a:ext cx="915747" cy="22988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33" name="TextBox 132">
              <a:extLst>
                <a:ext uri="{FF2B5EF4-FFF2-40B4-BE49-F238E27FC236}">
                  <a16:creationId xmlns:a16="http://schemas.microsoft.com/office/drawing/2014/main" id="{0E164AA4-3C83-BD07-9977-83436A268889}"/>
                </a:ext>
              </a:extLst>
            </p:cNvPr>
            <p:cNvSpPr txBox="1"/>
            <p:nvPr/>
          </p:nvSpPr>
          <p:spPr>
            <a:xfrm>
              <a:off x="1656919" y="5095748"/>
              <a:ext cx="858613" cy="229883"/>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34" name="Flowchart: Merge 133">
              <a:extLst>
                <a:ext uri="{FF2B5EF4-FFF2-40B4-BE49-F238E27FC236}">
                  <a16:creationId xmlns:a16="http://schemas.microsoft.com/office/drawing/2014/main" id="{28C6C4B4-582C-C4DE-54ED-84CBBE891672}"/>
                </a:ext>
              </a:extLst>
            </p:cNvPr>
            <p:cNvSpPr/>
            <p:nvPr/>
          </p:nvSpPr>
          <p:spPr>
            <a:xfrm>
              <a:off x="2042581" y="5056114"/>
              <a:ext cx="120618" cy="120490"/>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5" name="Flowchart: Merge 134">
              <a:extLst>
                <a:ext uri="{FF2B5EF4-FFF2-40B4-BE49-F238E27FC236}">
                  <a16:creationId xmlns:a16="http://schemas.microsoft.com/office/drawing/2014/main" id="{7A16F822-19F8-987A-CB05-DAC0DF7B4655}"/>
                </a:ext>
              </a:extLst>
            </p:cNvPr>
            <p:cNvSpPr/>
            <p:nvPr/>
          </p:nvSpPr>
          <p:spPr>
            <a:xfrm>
              <a:off x="2369520" y="5056114"/>
              <a:ext cx="119031" cy="120490"/>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8" name="Group 25">
            <a:extLst>
              <a:ext uri="{FF2B5EF4-FFF2-40B4-BE49-F238E27FC236}">
                <a16:creationId xmlns:a16="http://schemas.microsoft.com/office/drawing/2014/main" id="{81849C7C-4B7E-57EA-E334-5236594C1B12}"/>
              </a:ext>
            </a:extLst>
          </p:cNvPr>
          <p:cNvGrpSpPr>
            <a:grpSpLocks/>
          </p:cNvGrpSpPr>
          <p:nvPr/>
        </p:nvGrpSpPr>
        <p:grpSpPr bwMode="auto">
          <a:xfrm>
            <a:off x="1004888" y="5788025"/>
            <a:ext cx="1579562" cy="400050"/>
            <a:chOff x="1004629" y="5787539"/>
            <a:chExt cx="1580593" cy="401104"/>
          </a:xfrm>
        </p:grpSpPr>
        <p:sp>
          <p:nvSpPr>
            <p:cNvPr id="142" name="Rectangle 141">
              <a:extLst>
                <a:ext uri="{FF2B5EF4-FFF2-40B4-BE49-F238E27FC236}">
                  <a16:creationId xmlns:a16="http://schemas.microsoft.com/office/drawing/2014/main" id="{7B528444-68B6-D167-A5AF-48426E79A707}"/>
                </a:ext>
              </a:extLst>
            </p:cNvPr>
            <p:cNvSpPr/>
            <p:nvPr/>
          </p:nvSpPr>
          <p:spPr>
            <a:xfrm>
              <a:off x="1004629" y="5860756"/>
              <a:ext cx="1510697" cy="170311"/>
            </a:xfrm>
            <a:prstGeom prst="rect">
              <a:avLst/>
            </a:prstGeom>
            <a:gradFill flip="none" rotWithShape="1">
              <a:gsLst>
                <a:gs pos="0">
                  <a:schemeClr val="bg1">
                    <a:lumMod val="95000"/>
                  </a:schemeClr>
                </a:gs>
                <a:gs pos="50000">
                  <a:schemeClr val="bg1">
                    <a:lumMod val="85000"/>
                    <a:shade val="67500"/>
                    <a:satMod val="115000"/>
                  </a:schemeClr>
                </a:gs>
                <a:gs pos="100000">
                  <a:schemeClr val="bg1">
                    <a:lumMod val="85000"/>
                    <a:shade val="100000"/>
                    <a:satMod val="115000"/>
                  </a:scheme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6410" name="Group 142">
              <a:extLst>
                <a:ext uri="{FF2B5EF4-FFF2-40B4-BE49-F238E27FC236}">
                  <a16:creationId xmlns:a16="http://schemas.microsoft.com/office/drawing/2014/main" id="{7A7A3CDF-A8C6-7581-EC1D-404CD18EBC5A}"/>
                </a:ext>
              </a:extLst>
            </p:cNvPr>
            <p:cNvGrpSpPr>
              <a:grpSpLocks/>
            </p:cNvGrpSpPr>
            <p:nvPr/>
          </p:nvGrpSpPr>
          <p:grpSpPr bwMode="auto">
            <a:xfrm>
              <a:off x="1004629" y="6015236"/>
              <a:ext cx="1510903" cy="173407"/>
              <a:chOff x="1219200" y="3352800"/>
              <a:chExt cx="2438400" cy="279856"/>
            </a:xfrm>
          </p:grpSpPr>
          <p:sp>
            <p:nvSpPr>
              <p:cNvPr id="16415" name="TextBox 147">
                <a:extLst>
                  <a:ext uri="{FF2B5EF4-FFF2-40B4-BE49-F238E27FC236}">
                    <a16:creationId xmlns:a16="http://schemas.microsoft.com/office/drawing/2014/main" id="{869682AA-6839-D244-96DC-4277CBF185FC}"/>
                  </a:ext>
                </a:extLst>
              </p:cNvPr>
              <p:cNvSpPr txBox="1">
                <a:spLocks noChangeArrowheads="1"/>
              </p:cNvSpPr>
              <p:nvPr/>
            </p:nvSpPr>
            <p:spPr bwMode="auto">
              <a:xfrm>
                <a:off x="12192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1</a:t>
                </a:r>
              </a:p>
            </p:txBody>
          </p:sp>
          <p:sp>
            <p:nvSpPr>
              <p:cNvPr id="16416" name="TextBox 148">
                <a:extLst>
                  <a:ext uri="{FF2B5EF4-FFF2-40B4-BE49-F238E27FC236}">
                    <a16:creationId xmlns:a16="http://schemas.microsoft.com/office/drawing/2014/main" id="{D34BF964-D273-7A59-3AC4-914BBE5A9A97}"/>
                  </a:ext>
                </a:extLst>
              </p:cNvPr>
              <p:cNvSpPr txBox="1">
                <a:spLocks noChangeArrowheads="1"/>
              </p:cNvSpPr>
              <p:nvPr/>
            </p:nvSpPr>
            <p:spPr bwMode="auto">
              <a:xfrm>
                <a:off x="3352800" y="3355657"/>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5</a:t>
                </a:r>
              </a:p>
            </p:txBody>
          </p:sp>
          <p:sp>
            <p:nvSpPr>
              <p:cNvPr id="16417" name="TextBox 149">
                <a:extLst>
                  <a:ext uri="{FF2B5EF4-FFF2-40B4-BE49-F238E27FC236}">
                    <a16:creationId xmlns:a16="http://schemas.microsoft.com/office/drawing/2014/main" id="{2AA0E08C-9AED-3023-BBCC-05D9B7B2D57F}"/>
                  </a:ext>
                </a:extLst>
              </p:cNvPr>
              <p:cNvSpPr txBox="1">
                <a:spLocks noChangeArrowheads="1"/>
              </p:cNvSpPr>
              <p:nvPr/>
            </p:nvSpPr>
            <p:spPr bwMode="auto">
              <a:xfrm>
                <a:off x="17526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2</a:t>
                </a:r>
              </a:p>
            </p:txBody>
          </p:sp>
          <p:sp>
            <p:nvSpPr>
              <p:cNvPr id="16418" name="TextBox 150">
                <a:extLst>
                  <a:ext uri="{FF2B5EF4-FFF2-40B4-BE49-F238E27FC236}">
                    <a16:creationId xmlns:a16="http://schemas.microsoft.com/office/drawing/2014/main" id="{3D3C2C9C-1EB4-38C4-4E06-A4E2D23C4EC0}"/>
                  </a:ext>
                </a:extLst>
              </p:cNvPr>
              <p:cNvSpPr txBox="1">
                <a:spLocks noChangeArrowheads="1"/>
              </p:cNvSpPr>
              <p:nvPr/>
            </p:nvSpPr>
            <p:spPr bwMode="auto">
              <a:xfrm>
                <a:off x="22860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3</a:t>
                </a:r>
              </a:p>
            </p:txBody>
          </p:sp>
          <p:sp>
            <p:nvSpPr>
              <p:cNvPr id="16419" name="TextBox 151">
                <a:extLst>
                  <a:ext uri="{FF2B5EF4-FFF2-40B4-BE49-F238E27FC236}">
                    <a16:creationId xmlns:a16="http://schemas.microsoft.com/office/drawing/2014/main" id="{5E0F1477-74DC-774F-5A81-A7806B413693}"/>
                  </a:ext>
                </a:extLst>
              </p:cNvPr>
              <p:cNvSpPr txBox="1">
                <a:spLocks noChangeArrowheads="1"/>
              </p:cNvSpPr>
              <p:nvPr/>
            </p:nvSpPr>
            <p:spPr bwMode="auto">
              <a:xfrm>
                <a:off x="2819400" y="3352800"/>
                <a:ext cx="304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a:solidFill>
                      <a:schemeClr val="accent1"/>
                    </a:solidFill>
                  </a:rPr>
                  <a:t>4</a:t>
                </a:r>
              </a:p>
            </p:txBody>
          </p:sp>
        </p:grpSp>
        <p:sp>
          <p:nvSpPr>
            <p:cNvPr id="144" name="TextBox 143">
              <a:extLst>
                <a:ext uri="{FF2B5EF4-FFF2-40B4-BE49-F238E27FC236}">
                  <a16:creationId xmlns:a16="http://schemas.microsoft.com/office/drawing/2014/main" id="{2ED9F3C6-EFAC-A300-D188-B155EA8D9BE4}"/>
                </a:ext>
              </a:extLst>
            </p:cNvPr>
            <p:cNvSpPr txBox="1"/>
            <p:nvPr/>
          </p:nvSpPr>
          <p:spPr>
            <a:xfrm>
              <a:off x="1004629" y="5824148"/>
              <a:ext cx="914997" cy="230793"/>
            </a:xfrm>
            <a:prstGeom prst="rect">
              <a:avLst/>
            </a:prstGeom>
            <a:noFill/>
          </p:spPr>
          <p:txBody>
            <a:bodyPr>
              <a:spAutoFit/>
            </a:bodyPr>
            <a:lstStyle/>
            <a:p>
              <a:pPr fontAlgn="auto">
                <a:spcBef>
                  <a:spcPts val="0"/>
                </a:spcBef>
                <a:spcAft>
                  <a:spcPts val="0"/>
                </a:spcAft>
                <a:defRPr/>
              </a:pPr>
              <a:r>
                <a:rPr lang="en-US" sz="900" dirty="0">
                  <a:solidFill>
                    <a:schemeClr val="accent3"/>
                  </a:solidFill>
                  <a:latin typeface="+mn-lt"/>
                  <a:cs typeface="+mn-cs"/>
                </a:rPr>
                <a:t>Immature</a:t>
              </a:r>
            </a:p>
          </p:txBody>
        </p:sp>
        <p:sp>
          <p:nvSpPr>
            <p:cNvPr id="145" name="TextBox 144">
              <a:extLst>
                <a:ext uri="{FF2B5EF4-FFF2-40B4-BE49-F238E27FC236}">
                  <a16:creationId xmlns:a16="http://schemas.microsoft.com/office/drawing/2014/main" id="{0B4B73D6-C89C-D4EF-0C24-952C20A00E40}"/>
                </a:ext>
              </a:extLst>
            </p:cNvPr>
            <p:cNvSpPr txBox="1"/>
            <p:nvPr/>
          </p:nvSpPr>
          <p:spPr>
            <a:xfrm>
              <a:off x="1760772" y="5816189"/>
              <a:ext cx="754554" cy="230794"/>
            </a:xfrm>
            <a:prstGeom prst="rect">
              <a:avLst/>
            </a:prstGeom>
            <a:noFill/>
          </p:spPr>
          <p:txBody>
            <a:bodyPr>
              <a:spAutoFit/>
            </a:bodyPr>
            <a:lstStyle/>
            <a:p>
              <a:pPr algn="r" fontAlgn="auto">
                <a:spcBef>
                  <a:spcPts val="0"/>
                </a:spcBef>
                <a:spcAft>
                  <a:spcPts val="0"/>
                </a:spcAft>
                <a:defRPr/>
              </a:pPr>
              <a:r>
                <a:rPr lang="en-US" sz="900" dirty="0">
                  <a:solidFill>
                    <a:schemeClr val="accent3"/>
                  </a:solidFill>
                  <a:latin typeface="+mn-lt"/>
                  <a:cs typeface="+mn-cs"/>
                </a:rPr>
                <a:t>Mature</a:t>
              </a:r>
            </a:p>
          </p:txBody>
        </p:sp>
        <p:sp>
          <p:nvSpPr>
            <p:cNvPr id="146" name="Flowchart: Merge 145">
              <a:extLst>
                <a:ext uri="{FF2B5EF4-FFF2-40B4-BE49-F238E27FC236}">
                  <a16:creationId xmlns:a16="http://schemas.microsoft.com/office/drawing/2014/main" id="{5F3E5BF9-D9C1-6618-9291-49FE2077333A}"/>
                </a:ext>
              </a:extLst>
            </p:cNvPr>
            <p:cNvSpPr/>
            <p:nvPr/>
          </p:nvSpPr>
          <p:spPr>
            <a:xfrm>
              <a:off x="2373947" y="5787539"/>
              <a:ext cx="120729" cy="119377"/>
            </a:xfrm>
            <a:prstGeom prst="flowChartMerge">
              <a:avLst/>
            </a:prstGeom>
            <a:solidFill>
              <a:srgbClr val="FFC000"/>
            </a:solidFill>
            <a:ln w="95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7" name="Flowchart: Merge 146">
              <a:extLst>
                <a:ext uri="{FF2B5EF4-FFF2-40B4-BE49-F238E27FC236}">
                  <a16:creationId xmlns:a16="http://schemas.microsoft.com/office/drawing/2014/main" id="{8BAF268F-2CDA-7CE5-FF40-DF2FDB756D72}"/>
                </a:ext>
              </a:extLst>
            </p:cNvPr>
            <p:cNvSpPr/>
            <p:nvPr/>
          </p:nvSpPr>
          <p:spPr>
            <a:xfrm>
              <a:off x="2464493" y="5787539"/>
              <a:ext cx="120729" cy="119377"/>
            </a:xfrm>
            <a:prstGeom prst="flowChartMerge">
              <a:avLst/>
            </a:prstGeom>
            <a:solidFill>
              <a:schemeClr val="accent6"/>
            </a:solid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399" name="Group 6">
            <a:extLst>
              <a:ext uri="{FF2B5EF4-FFF2-40B4-BE49-F238E27FC236}">
                <a16:creationId xmlns:a16="http://schemas.microsoft.com/office/drawing/2014/main" id="{C8EA665D-3D91-47E0-1846-0743CFA566D3}"/>
              </a:ext>
            </a:extLst>
          </p:cNvPr>
          <p:cNvGrpSpPr>
            <a:grpSpLocks/>
          </p:cNvGrpSpPr>
          <p:nvPr/>
        </p:nvGrpSpPr>
        <p:grpSpPr bwMode="auto">
          <a:xfrm>
            <a:off x="5443538" y="2913063"/>
            <a:ext cx="1719262" cy="1744662"/>
            <a:chOff x="452026" y="3158697"/>
            <a:chExt cx="1815524" cy="1657460"/>
          </a:xfrm>
        </p:grpSpPr>
        <p:pic>
          <p:nvPicPr>
            <p:cNvPr id="16407" name="Picture 21">
              <a:extLst>
                <a:ext uri="{FF2B5EF4-FFF2-40B4-BE49-F238E27FC236}">
                  <a16:creationId xmlns:a16="http://schemas.microsoft.com/office/drawing/2014/main" id="{8570F1D7-24DD-0981-F67D-6DCF0F948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026" y="3158697"/>
              <a:ext cx="1815524" cy="165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8" name="Text Box 16">
              <a:extLst>
                <a:ext uri="{FF2B5EF4-FFF2-40B4-BE49-F238E27FC236}">
                  <a16:creationId xmlns:a16="http://schemas.microsoft.com/office/drawing/2014/main" id="{F701244F-6C81-89C5-6A17-68DA01D64F7B}"/>
                </a:ext>
              </a:extLst>
            </p:cNvPr>
            <p:cNvSpPr txBox="1">
              <a:spLocks noChangeArrowheads="1"/>
            </p:cNvSpPr>
            <p:nvPr/>
          </p:nvSpPr>
          <p:spPr bwMode="auto">
            <a:xfrm>
              <a:off x="547666" y="3329336"/>
              <a:ext cx="1624245" cy="39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500"/>
                </a:lnSpc>
                <a:spcBef>
                  <a:spcPct val="50000"/>
                </a:spcBef>
              </a:pPr>
              <a:r>
                <a:rPr lang="en-US" altLang="en-US" sz="2000" b="1">
                  <a:solidFill>
                    <a:schemeClr val="bg1"/>
                  </a:solidFill>
                  <a:cs typeface="Calibri" panose="020F0502020204030204" pitchFamily="34" charset="0"/>
                </a:rPr>
                <a:t>TEXT</a:t>
              </a:r>
            </a:p>
          </p:txBody>
        </p:sp>
      </p:grpSp>
      <p:pic>
        <p:nvPicPr>
          <p:cNvPr id="16400" name="Picture 73728">
            <a:extLst>
              <a:ext uri="{FF2B5EF4-FFF2-40B4-BE49-F238E27FC236}">
                <a16:creationId xmlns:a16="http://schemas.microsoft.com/office/drawing/2014/main" id="{B72E7178-7467-3AA4-AD7B-B40A822403D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97563" y="2173288"/>
            <a:ext cx="828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1" name="Group 30">
            <a:extLst>
              <a:ext uri="{FF2B5EF4-FFF2-40B4-BE49-F238E27FC236}">
                <a16:creationId xmlns:a16="http://schemas.microsoft.com/office/drawing/2014/main" id="{9C14093F-F6BF-DBCA-BAC9-F65486CD0E01}"/>
              </a:ext>
            </a:extLst>
          </p:cNvPr>
          <p:cNvGrpSpPr>
            <a:grpSpLocks/>
          </p:cNvGrpSpPr>
          <p:nvPr/>
        </p:nvGrpSpPr>
        <p:grpSpPr bwMode="auto">
          <a:xfrm>
            <a:off x="5408613" y="1852613"/>
            <a:ext cx="1811337" cy="700087"/>
            <a:chOff x="679679" y="2320557"/>
            <a:chExt cx="1743464" cy="638543"/>
          </a:xfrm>
        </p:grpSpPr>
        <p:pic>
          <p:nvPicPr>
            <p:cNvPr id="16405" name="Picture 28">
              <a:extLst>
                <a:ext uri="{FF2B5EF4-FFF2-40B4-BE49-F238E27FC236}">
                  <a16:creationId xmlns:a16="http://schemas.microsoft.com/office/drawing/2014/main" id="{C8784A0F-5C96-BF3D-8C18-31C36A7CD4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679" y="2320557"/>
              <a:ext cx="1743464" cy="63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6" name="Text Box 16">
              <a:extLst>
                <a:ext uri="{FF2B5EF4-FFF2-40B4-BE49-F238E27FC236}">
                  <a16:creationId xmlns:a16="http://schemas.microsoft.com/office/drawing/2014/main" id="{70AC6C71-78AC-E479-D267-8EBD1C63BD15}"/>
                </a:ext>
              </a:extLst>
            </p:cNvPr>
            <p:cNvSpPr txBox="1">
              <a:spLocks noChangeArrowheads="1"/>
            </p:cNvSpPr>
            <p:nvPr/>
          </p:nvSpPr>
          <p:spPr bwMode="auto">
            <a:xfrm>
              <a:off x="771522" y="2517747"/>
              <a:ext cx="1559777" cy="3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ts val="2000"/>
                </a:lnSpc>
                <a:spcBef>
                  <a:spcPct val="50000"/>
                </a:spcBef>
              </a:pPr>
              <a:r>
                <a:rPr lang="en-US" altLang="en-US" sz="2600" b="1">
                  <a:solidFill>
                    <a:schemeClr val="bg1"/>
                  </a:solidFill>
                  <a:cs typeface="Calibri" panose="020F0502020204030204" pitchFamily="34" charset="0"/>
                </a:rPr>
                <a:t>TEXT</a:t>
              </a:r>
            </a:p>
          </p:txBody>
        </p:sp>
      </p:grpSp>
      <p:grpSp>
        <p:nvGrpSpPr>
          <p:cNvPr id="16402" name="Group 86">
            <a:extLst>
              <a:ext uri="{FF2B5EF4-FFF2-40B4-BE49-F238E27FC236}">
                <a16:creationId xmlns:a16="http://schemas.microsoft.com/office/drawing/2014/main" id="{61C602B8-7293-490D-3BFF-4AA1804C36EC}"/>
              </a:ext>
            </a:extLst>
          </p:cNvPr>
          <p:cNvGrpSpPr>
            <a:grpSpLocks/>
          </p:cNvGrpSpPr>
          <p:nvPr/>
        </p:nvGrpSpPr>
        <p:grpSpPr bwMode="auto">
          <a:xfrm>
            <a:off x="5443538" y="4806950"/>
            <a:ext cx="1719262" cy="923925"/>
            <a:chOff x="606424" y="5345022"/>
            <a:chExt cx="1719263" cy="924603"/>
          </a:xfrm>
        </p:grpSpPr>
        <p:pic>
          <p:nvPicPr>
            <p:cNvPr id="16403" name="Picture 32">
              <a:extLst>
                <a:ext uri="{FF2B5EF4-FFF2-40B4-BE49-F238E27FC236}">
                  <a16:creationId xmlns:a16="http://schemas.microsoft.com/office/drawing/2014/main" id="{8BD0A97C-755F-1A5C-A875-C03415F49F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4" y="5345022"/>
              <a:ext cx="1719263" cy="924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 Box 9">
              <a:extLst>
                <a:ext uri="{FF2B5EF4-FFF2-40B4-BE49-F238E27FC236}">
                  <a16:creationId xmlns:a16="http://schemas.microsoft.com/office/drawing/2014/main" id="{A3FC4471-F9A1-C6C4-7146-50FE57F70709}"/>
                </a:ext>
              </a:extLst>
            </p:cNvPr>
            <p:cNvSpPr txBox="1">
              <a:spLocks noChangeArrowheads="1"/>
            </p:cNvSpPr>
            <p:nvPr/>
          </p:nvSpPr>
          <p:spPr bwMode="auto">
            <a:xfrm>
              <a:off x="646111" y="5429222"/>
              <a:ext cx="1620839" cy="30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fontAlgn="auto" hangingPunct="1">
                <a:lnSpc>
                  <a:spcPts val="1700"/>
                </a:lnSpc>
                <a:spcBef>
                  <a:spcPct val="50000"/>
                </a:spcBef>
                <a:spcAft>
                  <a:spcPts val="0"/>
                </a:spcAft>
                <a:defRPr/>
              </a:pPr>
              <a:r>
                <a:rPr lang="en-US" sz="1450" b="1" dirty="0">
                  <a:solidFill>
                    <a:schemeClr val="accent3"/>
                  </a:solidFill>
                  <a:cs typeface="Calibri" pitchFamily="34" charset="0"/>
                </a:rPr>
                <a:t>TEXT</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BD50EC-C6EE-7904-2340-BC68FDB7B7A5}"/>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Financial Plan Headcount and Growth</a:t>
            </a:r>
          </a:p>
        </p:txBody>
      </p:sp>
      <p:sp>
        <p:nvSpPr>
          <p:cNvPr id="3" name="Rectangle 2">
            <a:extLst>
              <a:ext uri="{FF2B5EF4-FFF2-40B4-BE49-F238E27FC236}">
                <a16:creationId xmlns:a16="http://schemas.microsoft.com/office/drawing/2014/main" id="{CF36C16F-0F95-928A-ED18-94A9A82593C9}"/>
              </a:ext>
            </a:extLst>
          </p:cNvPr>
          <p:cNvSpPr/>
          <p:nvPr/>
        </p:nvSpPr>
        <p:spPr>
          <a:xfrm>
            <a:off x="558800" y="3821113"/>
            <a:ext cx="3140075" cy="1862137"/>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chemeClr val="accent1"/>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chemeClr val="accent1"/>
                </a:solidFill>
                <a:cs typeface="Calibri" pitchFamily="34" charset="0"/>
              </a:rPr>
              <a:t>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tx1">
                    <a:lumMod val="50000"/>
                    <a:lumOff val="50000"/>
                  </a:schemeClr>
                </a:solidFill>
                <a:cs typeface="Calibri" pitchFamily="34" charset="0"/>
              </a:rPr>
              <a:t>Sub Bullet</a:t>
            </a:r>
            <a:endParaRPr lang="en-US" sz="1000" b="1" dirty="0">
              <a:solidFill>
                <a:schemeClr val="tx1">
                  <a:lumMod val="50000"/>
                  <a:lumOff val="50000"/>
                </a:schemeClr>
              </a:solidFill>
              <a:cs typeface="Calibri" pitchFamily="34" charset="0"/>
            </a:endParaRPr>
          </a:p>
        </p:txBody>
      </p:sp>
      <p:pic>
        <p:nvPicPr>
          <p:cNvPr id="22532" name="Picture 2">
            <a:extLst>
              <a:ext uri="{FF2B5EF4-FFF2-40B4-BE49-F238E27FC236}">
                <a16:creationId xmlns:a16="http://schemas.microsoft.com/office/drawing/2014/main" id="{0BC8DED2-8A68-2044-E045-7E7C368D76A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5250" y="884238"/>
            <a:ext cx="89535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580597-31D5-777E-00FF-27BE93E7BB13}"/>
              </a:ext>
            </a:extLst>
          </p:cNvPr>
          <p:cNvSpPr/>
          <p:nvPr/>
        </p:nvSpPr>
        <p:spPr>
          <a:xfrm>
            <a:off x="315913" y="938213"/>
            <a:ext cx="1649412"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Overview</a:t>
            </a:r>
          </a:p>
        </p:txBody>
      </p:sp>
      <p:graphicFrame>
        <p:nvGraphicFramePr>
          <p:cNvPr id="22534" name="Object 6">
            <a:extLst>
              <a:ext uri="{FF2B5EF4-FFF2-40B4-BE49-F238E27FC236}">
                <a16:creationId xmlns:a16="http://schemas.microsoft.com/office/drawing/2014/main" id="{E18300E4-84FE-4267-ED19-4BBE74A518F3}"/>
              </a:ext>
            </a:extLst>
          </p:cNvPr>
          <p:cNvGraphicFramePr>
            <a:graphicFrameLocks noChangeAspect="1"/>
          </p:cNvGraphicFramePr>
          <p:nvPr/>
        </p:nvGraphicFramePr>
        <p:xfrm>
          <a:off x="417513" y="1531938"/>
          <a:ext cx="8307387" cy="1784350"/>
        </p:xfrm>
        <a:graphic>
          <a:graphicData uri="http://schemas.openxmlformats.org/presentationml/2006/ole">
            <mc:AlternateContent xmlns:mc="http://schemas.openxmlformats.org/markup-compatibility/2006">
              <mc:Choice xmlns:v="urn:schemas-microsoft-com:vml" Requires="v">
                <p:oleObj name="Worksheet" r:id="rId3" imgW="10725088" imgH="2305185" progId="Excel.Sheet.8">
                  <p:embed/>
                </p:oleObj>
              </mc:Choice>
              <mc:Fallback>
                <p:oleObj name="Worksheet" r:id="rId3" imgW="10725088" imgH="2305185"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531938"/>
                        <a:ext cx="83073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35" name="Picture 2">
            <a:extLst>
              <a:ext uri="{FF2B5EF4-FFF2-40B4-BE49-F238E27FC236}">
                <a16:creationId xmlns:a16="http://schemas.microsoft.com/office/drawing/2014/main" id="{93B73790-CFEC-97E9-9BAC-D5DC37F368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0063" y="3635375"/>
            <a:ext cx="4189412"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F289D6E2-9BD7-04BA-5E58-3CDF63656D45}"/>
              </a:ext>
            </a:extLst>
          </p:cNvPr>
          <p:cNvSpPr/>
          <p:nvPr/>
        </p:nvSpPr>
        <p:spPr>
          <a:xfrm>
            <a:off x="4495800" y="3675063"/>
            <a:ext cx="2344738" cy="431800"/>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Plan V. Forecast Headcount</a:t>
            </a:r>
          </a:p>
        </p:txBody>
      </p:sp>
      <p:graphicFrame>
        <p:nvGraphicFramePr>
          <p:cNvPr id="12" name="Chart 11">
            <a:extLst>
              <a:ext uri="{FF2B5EF4-FFF2-40B4-BE49-F238E27FC236}">
                <a16:creationId xmlns:a16="http://schemas.microsoft.com/office/drawing/2014/main" id="{9E68BF11-6793-2C1A-B3BA-B2927E83E68E}"/>
              </a:ext>
            </a:extLst>
          </p:cNvPr>
          <p:cNvGraphicFramePr>
            <a:graphicFrameLocks/>
          </p:cNvGraphicFramePr>
          <p:nvPr/>
        </p:nvGraphicFramePr>
        <p:xfrm>
          <a:off x="4572000" y="3890910"/>
          <a:ext cx="3647091" cy="2261827"/>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A652590C-F6CB-6CDD-29EF-A7DD381A03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381125"/>
            <a:ext cx="74993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
            <a:extLst>
              <a:ext uri="{FF2B5EF4-FFF2-40B4-BE49-F238E27FC236}">
                <a16:creationId xmlns:a16="http://schemas.microsoft.com/office/drawing/2014/main" id="{50DD3CFC-FD10-3524-6747-F1C29D9C28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841500"/>
            <a:ext cx="66722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1">
            <a:extLst>
              <a:ext uri="{FF2B5EF4-FFF2-40B4-BE49-F238E27FC236}">
                <a16:creationId xmlns:a16="http://schemas.microsoft.com/office/drawing/2014/main" id="{3A864AA9-7E46-972C-414D-5F2227CF3CB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2400"/>
              <a:t>Total Technology Operation Services </a:t>
            </a:r>
            <a:br>
              <a:rPr altLang="en-US" sz="2600"/>
            </a:br>
            <a:r>
              <a:rPr altLang="en-US"/>
              <a:t>Service Level Agreement Quality Indicators </a:t>
            </a:r>
            <a:r>
              <a:rPr altLang="en-US" sz="2600"/>
              <a:t>(233)</a:t>
            </a:r>
          </a:p>
        </p:txBody>
      </p:sp>
      <p:sp>
        <p:nvSpPr>
          <p:cNvPr id="9" name="Rectangle 8">
            <a:extLst>
              <a:ext uri="{FF2B5EF4-FFF2-40B4-BE49-F238E27FC236}">
                <a16:creationId xmlns:a16="http://schemas.microsoft.com/office/drawing/2014/main" id="{25338149-1C4A-8E23-CE44-356F7302BACF}"/>
              </a:ext>
            </a:extLst>
          </p:cNvPr>
          <p:cNvSpPr/>
          <p:nvPr/>
        </p:nvSpPr>
        <p:spPr bwMode="auto">
          <a:xfrm rot="16200000">
            <a:off x="-3968" y="3274218"/>
            <a:ext cx="2374900" cy="417513"/>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 of Indicator Standard / Performance</a:t>
            </a:r>
          </a:p>
        </p:txBody>
      </p:sp>
      <p:sp>
        <p:nvSpPr>
          <p:cNvPr id="10" name="Rectangle 9">
            <a:extLst>
              <a:ext uri="{FF2B5EF4-FFF2-40B4-BE49-F238E27FC236}">
                <a16:creationId xmlns:a16="http://schemas.microsoft.com/office/drawing/2014/main" id="{49CE30F3-8EE5-80DB-7BEA-85051925B7CB}"/>
              </a:ext>
            </a:extLst>
          </p:cNvPr>
          <p:cNvSpPr/>
          <p:nvPr/>
        </p:nvSpPr>
        <p:spPr bwMode="auto">
          <a:xfrm rot="16200000">
            <a:off x="7223125" y="3275013"/>
            <a:ext cx="1125538" cy="417512"/>
          </a:xfrm>
          <a:prstGeom prst="rect">
            <a:avLst/>
          </a:prstGeom>
        </p:spPr>
        <p:txBody>
          <a:bodyPr wrap="none">
            <a:spAutoFit/>
          </a:bodyPr>
          <a:lstStyle/>
          <a:p>
            <a:pPr eaLnBrk="1" fontAlgn="auto" hangingPunct="1">
              <a:lnSpc>
                <a:spcPts val="3000"/>
              </a:lnSpc>
              <a:spcBef>
                <a:spcPts val="0"/>
              </a:spcBef>
              <a:spcAft>
                <a:spcPts val="0"/>
              </a:spcAft>
              <a:defRPr/>
            </a:pPr>
            <a:r>
              <a:rPr lang="en-US" sz="1100" kern="1100" dirty="0">
                <a:solidFill>
                  <a:schemeClr val="tx1">
                    <a:lumMod val="50000"/>
                    <a:lumOff val="50000"/>
                  </a:schemeClr>
                </a:solidFill>
                <a:cs typeface="Calibri" pitchFamily="34" charset="0"/>
              </a:rPr>
              <a:t>No. of Indicators</a:t>
            </a:r>
          </a:p>
        </p:txBody>
      </p:sp>
      <p:sp>
        <p:nvSpPr>
          <p:cNvPr id="12" name="Rectangle 11">
            <a:extLst>
              <a:ext uri="{FF2B5EF4-FFF2-40B4-BE49-F238E27FC236}">
                <a16:creationId xmlns:a16="http://schemas.microsoft.com/office/drawing/2014/main" id="{F7949B97-6E43-DF01-4BD6-96C2E10057CD}"/>
              </a:ext>
            </a:extLst>
          </p:cNvPr>
          <p:cNvSpPr/>
          <p:nvPr/>
        </p:nvSpPr>
        <p:spPr bwMode="auto">
          <a:xfrm>
            <a:off x="1036638" y="1504950"/>
            <a:ext cx="2770187" cy="441325"/>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Total Technology Indicators</a:t>
            </a:r>
          </a:p>
        </p:txBody>
      </p:sp>
      <p:sp>
        <p:nvSpPr>
          <p:cNvPr id="13" name="TextBox 1">
            <a:extLst>
              <a:ext uri="{FF2B5EF4-FFF2-40B4-BE49-F238E27FC236}">
                <a16:creationId xmlns:a16="http://schemas.microsoft.com/office/drawing/2014/main" id="{932D6CE9-C2CD-48B4-67D8-722114CC7A6D}"/>
              </a:ext>
            </a:extLst>
          </p:cNvPr>
          <p:cNvSpPr txBox="1"/>
          <p:nvPr/>
        </p:nvSpPr>
        <p:spPr bwMode="auto">
          <a:xfrm>
            <a:off x="2027238" y="37528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226</a:t>
            </a:r>
          </a:p>
        </p:txBody>
      </p:sp>
      <p:sp>
        <p:nvSpPr>
          <p:cNvPr id="14" name="TextBox 1">
            <a:extLst>
              <a:ext uri="{FF2B5EF4-FFF2-40B4-BE49-F238E27FC236}">
                <a16:creationId xmlns:a16="http://schemas.microsoft.com/office/drawing/2014/main" id="{E0E4D4B8-7A36-A12F-5399-2878D503611E}"/>
              </a:ext>
            </a:extLst>
          </p:cNvPr>
          <p:cNvSpPr txBox="1"/>
          <p:nvPr/>
        </p:nvSpPr>
        <p:spPr bwMode="auto">
          <a:xfrm>
            <a:off x="2360613" y="3282950"/>
            <a:ext cx="296862"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5" name="TextBox 1">
            <a:extLst>
              <a:ext uri="{FF2B5EF4-FFF2-40B4-BE49-F238E27FC236}">
                <a16:creationId xmlns:a16="http://schemas.microsoft.com/office/drawing/2014/main" id="{492D3B6E-B4F9-FA29-2C65-E6841672E865}"/>
              </a:ext>
            </a:extLst>
          </p:cNvPr>
          <p:cNvSpPr txBox="1"/>
          <p:nvPr/>
        </p:nvSpPr>
        <p:spPr bwMode="auto">
          <a:xfrm>
            <a:off x="2717800" y="2820988"/>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240</a:t>
            </a:r>
          </a:p>
        </p:txBody>
      </p:sp>
      <p:sp>
        <p:nvSpPr>
          <p:cNvPr id="16" name="TextBox 1">
            <a:extLst>
              <a:ext uri="{FF2B5EF4-FFF2-40B4-BE49-F238E27FC236}">
                <a16:creationId xmlns:a16="http://schemas.microsoft.com/office/drawing/2014/main" id="{58C99E3B-62BA-D490-A5B9-9D6DD1861815}"/>
              </a:ext>
            </a:extLst>
          </p:cNvPr>
          <p:cNvSpPr txBox="1"/>
          <p:nvPr/>
        </p:nvSpPr>
        <p:spPr bwMode="auto">
          <a:xfrm>
            <a:off x="3348038" y="290988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238</a:t>
            </a:r>
          </a:p>
        </p:txBody>
      </p:sp>
      <p:sp>
        <p:nvSpPr>
          <p:cNvPr id="17" name="TextBox 1">
            <a:extLst>
              <a:ext uri="{FF2B5EF4-FFF2-40B4-BE49-F238E27FC236}">
                <a16:creationId xmlns:a16="http://schemas.microsoft.com/office/drawing/2014/main" id="{8388C07A-8D50-B4DA-4B8F-D090412F9CB1}"/>
              </a:ext>
            </a:extLst>
          </p:cNvPr>
          <p:cNvSpPr txBox="1"/>
          <p:nvPr/>
        </p:nvSpPr>
        <p:spPr bwMode="auto">
          <a:xfrm>
            <a:off x="3805238"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18" name="TextBox 1">
            <a:extLst>
              <a:ext uri="{FF2B5EF4-FFF2-40B4-BE49-F238E27FC236}">
                <a16:creationId xmlns:a16="http://schemas.microsoft.com/office/drawing/2014/main" id="{C12A65D9-62E1-E64D-E4D4-9D4C0A857720}"/>
              </a:ext>
            </a:extLst>
          </p:cNvPr>
          <p:cNvSpPr txBox="1"/>
          <p:nvPr/>
        </p:nvSpPr>
        <p:spPr bwMode="auto">
          <a:xfrm>
            <a:off x="41243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19" name="TextBox 1">
            <a:extLst>
              <a:ext uri="{FF2B5EF4-FFF2-40B4-BE49-F238E27FC236}">
                <a16:creationId xmlns:a16="http://schemas.microsoft.com/office/drawing/2014/main" id="{CE2826E4-6422-1AF0-72E3-417EDFFA5022}"/>
              </a:ext>
            </a:extLst>
          </p:cNvPr>
          <p:cNvSpPr txBox="1"/>
          <p:nvPr/>
        </p:nvSpPr>
        <p:spPr bwMode="auto">
          <a:xfrm>
            <a:off x="4538663" y="3122613"/>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235</a:t>
            </a:r>
          </a:p>
        </p:txBody>
      </p:sp>
      <p:sp>
        <p:nvSpPr>
          <p:cNvPr id="20" name="TextBox 1">
            <a:extLst>
              <a:ext uri="{FF2B5EF4-FFF2-40B4-BE49-F238E27FC236}">
                <a16:creationId xmlns:a16="http://schemas.microsoft.com/office/drawing/2014/main" id="{046B3EF9-1CDC-F9B8-69FF-256D8055560D}"/>
              </a:ext>
            </a:extLst>
          </p:cNvPr>
          <p:cNvSpPr txBox="1"/>
          <p:nvPr/>
        </p:nvSpPr>
        <p:spPr bwMode="auto">
          <a:xfrm>
            <a:off x="5014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1" name="TextBox 1">
            <a:extLst>
              <a:ext uri="{FF2B5EF4-FFF2-40B4-BE49-F238E27FC236}">
                <a16:creationId xmlns:a16="http://schemas.microsoft.com/office/drawing/2014/main" id="{100874EA-EEAA-A6E3-6752-06D2C47CA08F}"/>
              </a:ext>
            </a:extLst>
          </p:cNvPr>
          <p:cNvSpPr txBox="1"/>
          <p:nvPr/>
        </p:nvSpPr>
        <p:spPr bwMode="auto">
          <a:xfrm>
            <a:off x="5353050"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2" name="TextBox 1">
            <a:extLst>
              <a:ext uri="{FF2B5EF4-FFF2-40B4-BE49-F238E27FC236}">
                <a16:creationId xmlns:a16="http://schemas.microsoft.com/office/drawing/2014/main" id="{29FC72D6-1CC9-F4C1-6461-FE3DCC5CB54C}"/>
              </a:ext>
            </a:extLst>
          </p:cNvPr>
          <p:cNvSpPr txBox="1"/>
          <p:nvPr/>
        </p:nvSpPr>
        <p:spPr bwMode="auto">
          <a:xfrm>
            <a:off x="5800725" y="3282950"/>
            <a:ext cx="296863"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sp>
        <p:nvSpPr>
          <p:cNvPr id="23" name="TextBox 1">
            <a:extLst>
              <a:ext uri="{FF2B5EF4-FFF2-40B4-BE49-F238E27FC236}">
                <a16:creationId xmlns:a16="http://schemas.microsoft.com/office/drawing/2014/main" id="{E0855BF9-EFDA-47FF-F012-A80A0E7ACE02}"/>
              </a:ext>
            </a:extLst>
          </p:cNvPr>
          <p:cNvSpPr txBox="1"/>
          <p:nvPr/>
        </p:nvSpPr>
        <p:spPr bwMode="auto">
          <a:xfrm>
            <a:off x="6157913" y="3317875"/>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232</a:t>
            </a:r>
          </a:p>
        </p:txBody>
      </p:sp>
      <p:sp>
        <p:nvSpPr>
          <p:cNvPr id="24" name="TextBox 1">
            <a:extLst>
              <a:ext uri="{FF2B5EF4-FFF2-40B4-BE49-F238E27FC236}">
                <a16:creationId xmlns:a16="http://schemas.microsoft.com/office/drawing/2014/main" id="{F85B33BA-4F2B-9F51-064A-853177B464CF}"/>
              </a:ext>
            </a:extLst>
          </p:cNvPr>
          <p:cNvSpPr txBox="1"/>
          <p:nvPr/>
        </p:nvSpPr>
        <p:spPr bwMode="auto">
          <a:xfrm>
            <a:off x="6562725" y="3182938"/>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234</a:t>
            </a:r>
          </a:p>
        </p:txBody>
      </p:sp>
      <p:sp>
        <p:nvSpPr>
          <p:cNvPr id="25" name="TextBox 1">
            <a:extLst>
              <a:ext uri="{FF2B5EF4-FFF2-40B4-BE49-F238E27FC236}">
                <a16:creationId xmlns:a16="http://schemas.microsoft.com/office/drawing/2014/main" id="{45E2DB73-BE37-5FE4-FF47-84A6D8FA40BD}"/>
              </a:ext>
            </a:extLst>
          </p:cNvPr>
          <p:cNvSpPr txBox="1"/>
          <p:nvPr/>
        </p:nvSpPr>
        <p:spPr bwMode="auto">
          <a:xfrm>
            <a:off x="6943725" y="3282950"/>
            <a:ext cx="295275" cy="168275"/>
          </a:xfrm>
          <a:prstGeom prst="rect">
            <a:avLst/>
          </a:prstGeom>
        </p:spPr>
        <p:txBody>
          <a:bodyPr lIns="0" tIns="0" rIns="0" bIns="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defRPr/>
            </a:pPr>
            <a:r>
              <a:rPr lang="en-US" sz="1000" b="1" dirty="0">
                <a:solidFill>
                  <a:schemeClr val="tx1">
                    <a:lumMod val="65000"/>
                    <a:lumOff val="35000"/>
                  </a:schemeClr>
                </a:solidFill>
                <a:cs typeface="Calibri" pitchFamily="34" charset="0"/>
              </a:rPr>
              <a:t>233</a:t>
            </a:r>
          </a:p>
        </p:txBody>
      </p:sp>
      <p:grpSp>
        <p:nvGrpSpPr>
          <p:cNvPr id="30741" name="Group 10244">
            <a:extLst>
              <a:ext uri="{FF2B5EF4-FFF2-40B4-BE49-F238E27FC236}">
                <a16:creationId xmlns:a16="http://schemas.microsoft.com/office/drawing/2014/main" id="{7F90A518-47D7-E79D-5D72-12CDBF83D191}"/>
              </a:ext>
            </a:extLst>
          </p:cNvPr>
          <p:cNvGrpSpPr>
            <a:grpSpLocks/>
          </p:cNvGrpSpPr>
          <p:nvPr/>
        </p:nvGrpSpPr>
        <p:grpSpPr bwMode="auto">
          <a:xfrm>
            <a:off x="2060575" y="5114925"/>
            <a:ext cx="1597025" cy="407988"/>
            <a:chOff x="1426151" y="5086079"/>
            <a:chExt cx="1596045" cy="407997"/>
          </a:xfrm>
        </p:grpSpPr>
        <p:cxnSp>
          <p:nvCxnSpPr>
            <p:cNvPr id="30" name="Straight Connector 29">
              <a:extLst>
                <a:ext uri="{FF2B5EF4-FFF2-40B4-BE49-F238E27FC236}">
                  <a16:creationId xmlns:a16="http://schemas.microsoft.com/office/drawing/2014/main" id="{4A21D29A-3ED7-448C-E6A0-581CC1631C89}"/>
                </a:ext>
              </a:extLst>
            </p:cNvPr>
            <p:cNvCxnSpPr/>
            <p:nvPr/>
          </p:nvCxnSpPr>
          <p:spPr bwMode="auto">
            <a:xfrm>
              <a:off x="1426151" y="5394061"/>
              <a:ext cx="437881" cy="0"/>
            </a:xfrm>
            <a:prstGeom prst="line">
              <a:avLst/>
            </a:prstGeom>
            <a:ln w="34925" cap="rnd">
              <a:solidFill>
                <a:srgbClr val="8DC63F"/>
              </a:solidFill>
            </a:ln>
          </p:spPr>
          <p:style>
            <a:lnRef idx="1">
              <a:schemeClr val="accent6"/>
            </a:lnRef>
            <a:fillRef idx="0">
              <a:schemeClr val="accent6"/>
            </a:fillRef>
            <a:effectRef idx="0">
              <a:schemeClr val="accent6"/>
            </a:effectRef>
            <a:fontRef idx="minor">
              <a:schemeClr val="tx1"/>
            </a:fontRef>
          </p:style>
        </p:cxnSp>
        <p:sp>
          <p:nvSpPr>
            <p:cNvPr id="38" name="Rectangle 37">
              <a:extLst>
                <a:ext uri="{FF2B5EF4-FFF2-40B4-BE49-F238E27FC236}">
                  <a16:creationId xmlns:a16="http://schemas.microsoft.com/office/drawing/2014/main" id="{3619A26C-A97C-9F53-E563-3C82770ABEC1}"/>
                </a:ext>
              </a:extLst>
            </p:cNvPr>
            <p:cNvSpPr/>
            <p:nvPr/>
          </p:nvSpPr>
          <p:spPr>
            <a:xfrm>
              <a:off x="1859273" y="5086079"/>
              <a:ext cx="116292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Standard</a:t>
              </a:r>
            </a:p>
          </p:txBody>
        </p:sp>
      </p:grpSp>
      <p:grpSp>
        <p:nvGrpSpPr>
          <p:cNvPr id="30742" name="Group 10245">
            <a:extLst>
              <a:ext uri="{FF2B5EF4-FFF2-40B4-BE49-F238E27FC236}">
                <a16:creationId xmlns:a16="http://schemas.microsoft.com/office/drawing/2014/main" id="{4E84AE58-BA7E-0027-5D1A-F454B4919927}"/>
              </a:ext>
            </a:extLst>
          </p:cNvPr>
          <p:cNvGrpSpPr>
            <a:grpSpLocks/>
          </p:cNvGrpSpPr>
          <p:nvPr/>
        </p:nvGrpSpPr>
        <p:grpSpPr bwMode="auto">
          <a:xfrm>
            <a:off x="3898900" y="5114925"/>
            <a:ext cx="1770063" cy="407988"/>
            <a:chOff x="3263699" y="5089780"/>
            <a:chExt cx="1770304" cy="407997"/>
          </a:xfrm>
        </p:grpSpPr>
        <p:cxnSp>
          <p:nvCxnSpPr>
            <p:cNvPr id="8" name="Straight Connector 7">
              <a:extLst>
                <a:ext uri="{FF2B5EF4-FFF2-40B4-BE49-F238E27FC236}">
                  <a16:creationId xmlns:a16="http://schemas.microsoft.com/office/drawing/2014/main" id="{37BEC77A-A808-A944-1DC4-93EB9A45C34E}"/>
                </a:ext>
              </a:extLst>
            </p:cNvPr>
            <p:cNvCxnSpPr/>
            <p:nvPr/>
          </p:nvCxnSpPr>
          <p:spPr bwMode="auto">
            <a:xfrm>
              <a:off x="3263699" y="5394587"/>
              <a:ext cx="438210" cy="0"/>
            </a:xfrm>
            <a:prstGeom prst="line">
              <a:avLst/>
            </a:prstGeom>
            <a:ln w="34925" cap="rnd">
              <a:solidFill>
                <a:srgbClr val="4BACC6"/>
              </a:solidFill>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a16="http://schemas.microsoft.com/office/drawing/2014/main" id="{F0CA8CD6-C60E-539B-A6FE-BDF7C1EE2A02}"/>
                </a:ext>
              </a:extLst>
            </p:cNvPr>
            <p:cNvSpPr/>
            <p:nvPr/>
          </p:nvSpPr>
          <p:spPr>
            <a:xfrm>
              <a:off x="3708260" y="5089780"/>
              <a:ext cx="1325743"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Avg. Indicator Performance</a:t>
              </a:r>
            </a:p>
          </p:txBody>
        </p:sp>
      </p:grpSp>
      <p:grpSp>
        <p:nvGrpSpPr>
          <p:cNvPr id="30743" name="Group 10246">
            <a:extLst>
              <a:ext uri="{FF2B5EF4-FFF2-40B4-BE49-F238E27FC236}">
                <a16:creationId xmlns:a16="http://schemas.microsoft.com/office/drawing/2014/main" id="{45D6C14F-5E20-0A6C-3E15-D2422D895384}"/>
              </a:ext>
            </a:extLst>
          </p:cNvPr>
          <p:cNvGrpSpPr>
            <a:grpSpLocks/>
          </p:cNvGrpSpPr>
          <p:nvPr/>
        </p:nvGrpSpPr>
        <p:grpSpPr bwMode="auto">
          <a:xfrm>
            <a:off x="5922963" y="5114925"/>
            <a:ext cx="1320800" cy="417513"/>
            <a:chOff x="6041691" y="5089780"/>
            <a:chExt cx="1320930" cy="417522"/>
          </a:xfrm>
        </p:grpSpPr>
        <p:pic>
          <p:nvPicPr>
            <p:cNvPr id="30744" name="Picture 25">
              <a:extLst>
                <a:ext uri="{FF2B5EF4-FFF2-40B4-BE49-F238E27FC236}">
                  <a16:creationId xmlns:a16="http://schemas.microsoft.com/office/drawing/2014/main" id="{93C44B8E-2EB1-87BE-92DF-6DCA451226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1691" y="5282405"/>
              <a:ext cx="483112" cy="22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F8F7210C-8A2F-3534-C186-A488F7D0CBD7}"/>
                </a:ext>
              </a:extLst>
            </p:cNvPr>
            <p:cNvSpPr/>
            <p:nvPr/>
          </p:nvSpPr>
          <p:spPr>
            <a:xfrm>
              <a:off x="6486235" y="5089780"/>
              <a:ext cx="876386" cy="407997"/>
            </a:xfrm>
            <a:prstGeom prst="rect">
              <a:avLst/>
            </a:prstGeom>
          </p:spPr>
          <p:txBody>
            <a:bodyPr wrap="none">
              <a:spAutoFit/>
            </a:bodyPr>
            <a:lstStyle/>
            <a:p>
              <a:pPr eaLnBrk="1" fontAlgn="auto" hangingPunct="1">
                <a:lnSpc>
                  <a:spcPts val="3000"/>
                </a:lnSpc>
                <a:spcBef>
                  <a:spcPts val="0"/>
                </a:spcBef>
                <a:spcAft>
                  <a:spcPts val="0"/>
                </a:spcAft>
                <a:defRPr/>
              </a:pPr>
              <a:r>
                <a:rPr lang="en-US" sz="800" kern="1100" dirty="0">
                  <a:solidFill>
                    <a:schemeClr val="tx1">
                      <a:lumMod val="50000"/>
                      <a:lumOff val="50000"/>
                    </a:schemeClr>
                  </a:solidFill>
                  <a:cs typeface="Calibri" pitchFamily="34" charset="0"/>
                </a:rPr>
                <a:t>No. of Indicators</a:t>
              </a:r>
            </a:p>
          </p:txBody>
        </p:sp>
      </p:gr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0BBFDE07-A7E8-A7D2-DBB7-B3E1C0D24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75" y="781050"/>
            <a:ext cx="725805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28">
            <a:extLst>
              <a:ext uri="{FF2B5EF4-FFF2-40B4-BE49-F238E27FC236}">
                <a16:creationId xmlns:a16="http://schemas.microsoft.com/office/drawing/2014/main" id="{31F4788A-2407-F432-527C-AF67A2E75075}"/>
              </a:ext>
            </a:extLst>
          </p:cNvPr>
          <p:cNvSpPr txBox="1">
            <a:spLocks noChangeArrowheads="1"/>
          </p:cNvSpPr>
          <p:nvPr/>
        </p:nvSpPr>
        <p:spPr bwMode="auto">
          <a:xfrm>
            <a:off x="6257925" y="1062038"/>
            <a:ext cx="1627188" cy="1200150"/>
          </a:xfrm>
          <a:prstGeom prst="rect">
            <a:avLst/>
          </a:prstGeom>
          <a:noFill/>
          <a:ln>
            <a:noFill/>
          </a:ln>
          <a:effectLst/>
        </p:spPr>
        <p:txBody>
          <a:bodyPr>
            <a:spAutoFit/>
          </a:bodyPr>
          <a:lstStyle>
            <a:lvl1pPr marL="171450" indent="-1714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Incident Service Level Agreement requires incidents to be resolved within 4 hours, 90% of the time.</a:t>
            </a:r>
          </a:p>
          <a:p>
            <a:pPr eaLnBrk="1" hangingPunct="1">
              <a:buClr>
                <a:schemeClr val="bg1">
                  <a:lumMod val="50000"/>
                </a:schemeClr>
              </a:buClr>
              <a:buFont typeface="Calibri" panose="020F0502020204030204" pitchFamily="34" charset="0"/>
              <a:buChar char="−"/>
              <a:defRPr/>
            </a:pPr>
            <a:endParaRPr lang="en-US" sz="800" b="0" i="1" dirty="0">
              <a:solidFill>
                <a:srgbClr val="7F7F7F"/>
              </a:solidFill>
              <a:latin typeface="Calibri" panose="020F0502020204030204" pitchFamily="34" charset="0"/>
              <a:cs typeface="Calibri" panose="020F0502020204030204" pitchFamily="34" charset="0"/>
            </a:endParaRPr>
          </a:p>
          <a:p>
            <a:pPr eaLnBrk="1" hangingPunct="1">
              <a:buClr>
                <a:schemeClr val="bg1">
                  <a:lumMod val="50000"/>
                </a:schemeClr>
              </a:buClr>
              <a:buFont typeface="Calibri" panose="020F0502020204030204" pitchFamily="34" charset="0"/>
              <a:buChar char="−"/>
              <a:defRPr/>
            </a:pPr>
            <a:r>
              <a:rPr lang="en-US" sz="800" b="0" i="1" dirty="0">
                <a:solidFill>
                  <a:srgbClr val="7F7F7F"/>
                </a:solidFill>
                <a:latin typeface="Calibri" panose="020F0502020204030204" pitchFamily="34" charset="0"/>
                <a:cs typeface="Calibri" panose="020F0502020204030204" pitchFamily="34" charset="0"/>
              </a:rPr>
              <a:t>Priority 1 SLA resolution time does not include incident time clocked prior to Priority 1 classification of the outage</a:t>
            </a:r>
            <a:r>
              <a:rPr lang="en-US" sz="800" b="0" i="1" dirty="0">
                <a:latin typeface="Calibri" panose="020F0502020204030204" pitchFamily="34" charset="0"/>
                <a:cs typeface="Calibri" panose="020F0502020204030204" pitchFamily="34" charset="0"/>
              </a:rPr>
              <a:t>.</a:t>
            </a:r>
          </a:p>
        </p:txBody>
      </p:sp>
      <p:cxnSp>
        <p:nvCxnSpPr>
          <p:cNvPr id="33796" name="Straight Connector 3">
            <a:extLst>
              <a:ext uri="{FF2B5EF4-FFF2-40B4-BE49-F238E27FC236}">
                <a16:creationId xmlns:a16="http://schemas.microsoft.com/office/drawing/2014/main" id="{86E83083-2822-A4C6-9AE6-BC9FFA958434}"/>
              </a:ext>
            </a:extLst>
          </p:cNvPr>
          <p:cNvCxnSpPr>
            <a:cxnSpLocks noChangeShapeType="1"/>
          </p:cNvCxnSpPr>
          <p:nvPr/>
        </p:nvCxnSpPr>
        <p:spPr bwMode="auto">
          <a:xfrm>
            <a:off x="6686550" y="3028950"/>
            <a:ext cx="914400" cy="914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CC41F05-4976-882A-7A80-8D0D1EF61F41}"/>
              </a:ext>
            </a:extLst>
          </p:cNvPr>
          <p:cNvSpPr/>
          <p:nvPr/>
        </p:nvSpPr>
        <p:spPr bwMode="auto">
          <a:xfrm>
            <a:off x="1157288" y="904875"/>
            <a:ext cx="4775200" cy="477838"/>
          </a:xfrm>
          <a:prstGeom prst="rect">
            <a:avLst/>
          </a:prstGeom>
        </p:spPr>
        <p:txBody>
          <a:bodyPr wrap="none">
            <a:spAutoFit/>
          </a:bodyPr>
          <a:lstStyle/>
          <a:p>
            <a:pPr eaLnBrk="1" fontAlgn="auto" hangingPunct="1">
              <a:lnSpc>
                <a:spcPts val="3000"/>
              </a:lnSpc>
              <a:spcBef>
                <a:spcPts val="0"/>
              </a:spcBef>
              <a:spcAft>
                <a:spcPts val="0"/>
              </a:spcAft>
              <a:defRPr/>
            </a:pPr>
            <a:r>
              <a:rPr lang="en-US" b="1" kern="1100" dirty="0">
                <a:solidFill>
                  <a:schemeClr val="tx1">
                    <a:lumMod val="50000"/>
                    <a:lumOff val="50000"/>
                  </a:schemeClr>
                </a:solidFill>
                <a:cs typeface="Calibri" pitchFamily="34" charset="0"/>
              </a:rPr>
              <a:t>Priority 1 Incident Resolution Time Performance</a:t>
            </a:r>
          </a:p>
        </p:txBody>
      </p:sp>
      <p:graphicFrame>
        <p:nvGraphicFramePr>
          <p:cNvPr id="15" name="Chart 14">
            <a:extLst>
              <a:ext uri="{FF2B5EF4-FFF2-40B4-BE49-F238E27FC236}">
                <a16:creationId xmlns:a16="http://schemas.microsoft.com/office/drawing/2014/main" id="{A0C8EBE6-86F2-3781-1047-0A8EA0D8F65A}"/>
              </a:ext>
            </a:extLst>
          </p:cNvPr>
          <p:cNvGraphicFramePr>
            <a:graphicFrameLocks/>
          </p:cNvGraphicFramePr>
          <p:nvPr/>
        </p:nvGraphicFramePr>
        <p:xfrm>
          <a:off x="1286112" y="1474004"/>
          <a:ext cx="5035061" cy="2847171"/>
        </p:xfrm>
        <a:graphic>
          <a:graphicData uri="http://schemas.openxmlformats.org/drawingml/2006/chart">
            <c:chart xmlns:c="http://schemas.openxmlformats.org/drawingml/2006/chart" xmlns:r="http://schemas.openxmlformats.org/officeDocument/2006/relationships" r:id="rId4"/>
          </a:graphicData>
        </a:graphic>
      </p:graphicFrame>
      <p:sp>
        <p:nvSpPr>
          <p:cNvPr id="33799" name="Title 2">
            <a:extLst>
              <a:ext uri="{FF2B5EF4-FFF2-40B4-BE49-F238E27FC236}">
                <a16:creationId xmlns:a16="http://schemas.microsoft.com/office/drawing/2014/main" id="{6201E464-2C97-2927-EFE5-4000FC1BD88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Priority 1 Incident Review</a:t>
            </a:r>
          </a:p>
        </p:txBody>
      </p:sp>
      <p:sp>
        <p:nvSpPr>
          <p:cNvPr id="18" name="Rectangle 1">
            <a:extLst>
              <a:ext uri="{FF2B5EF4-FFF2-40B4-BE49-F238E27FC236}">
                <a16:creationId xmlns:a16="http://schemas.microsoft.com/office/drawing/2014/main" id="{61021D37-7B67-467B-3315-8A705649185B}"/>
              </a:ext>
            </a:extLst>
          </p:cNvPr>
          <p:cNvSpPr>
            <a:spLocks noChangeArrowheads="1"/>
          </p:cNvSpPr>
          <p:nvPr/>
        </p:nvSpPr>
        <p:spPr bwMode="auto">
          <a:xfrm>
            <a:off x="5688013" y="2538413"/>
            <a:ext cx="309562" cy="1079500"/>
          </a:xfrm>
          <a:prstGeom prst="rect">
            <a:avLst/>
          </a:prstGeom>
          <a:noFill/>
          <a:ln w="22225">
            <a:solidFill>
              <a:schemeClr val="bg1">
                <a:lumMod val="65000"/>
              </a:schemeClr>
            </a:solidFill>
            <a:miter lim="800000"/>
            <a:headEnd/>
            <a:tailEnd/>
          </a:ln>
        </p:spPr>
        <p:txBody>
          <a:bodyPr wrap="none"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endParaRPr lang="en-US" altLang="en-US">
              <a:latin typeface="Arial" charset="0"/>
            </a:endParaRPr>
          </a:p>
        </p:txBody>
      </p:sp>
      <p:cxnSp>
        <p:nvCxnSpPr>
          <p:cNvPr id="19" name="Straight Connector 5">
            <a:extLst>
              <a:ext uri="{FF2B5EF4-FFF2-40B4-BE49-F238E27FC236}">
                <a16:creationId xmlns:a16="http://schemas.microsoft.com/office/drawing/2014/main" id="{5439A43C-AC9A-6C49-6EA1-C4E6C2CD4AD6}"/>
              </a:ext>
            </a:extLst>
          </p:cNvPr>
          <p:cNvCxnSpPr>
            <a:cxnSpLocks noChangeShapeType="1"/>
          </p:cNvCxnSpPr>
          <p:nvPr/>
        </p:nvCxnSpPr>
        <p:spPr bwMode="auto">
          <a:xfrm>
            <a:off x="5994400" y="3284538"/>
            <a:ext cx="576263" cy="0"/>
          </a:xfrm>
          <a:prstGeom prst="line">
            <a:avLst/>
          </a:prstGeom>
          <a:noFill/>
          <a:ln w="19050" algn="ctr">
            <a:solidFill>
              <a:schemeClr val="bg1">
                <a:lumMod val="65000"/>
              </a:schemeClr>
            </a:solidFill>
            <a:round/>
            <a:headEnd/>
            <a:tailEnd/>
          </a:ln>
          <a:effectLst/>
        </p:spPr>
      </p:cxnSp>
      <p:pic>
        <p:nvPicPr>
          <p:cNvPr id="33802" name="Picture 28">
            <a:extLst>
              <a:ext uri="{FF2B5EF4-FFF2-40B4-BE49-F238E27FC236}">
                <a16:creationId xmlns:a16="http://schemas.microsoft.com/office/drawing/2014/main" id="{21260D75-9CEB-5A6D-623A-1328F88344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5362" b="3320"/>
          <a:stretch>
            <a:fillRect/>
          </a:stretch>
        </p:blipFill>
        <p:spPr bwMode="auto">
          <a:xfrm>
            <a:off x="6570663" y="2473325"/>
            <a:ext cx="1030287"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3" name="Rectangle 3">
            <a:extLst>
              <a:ext uri="{FF2B5EF4-FFF2-40B4-BE49-F238E27FC236}">
                <a16:creationId xmlns:a16="http://schemas.microsoft.com/office/drawing/2014/main" id="{6E28A159-C116-0BB7-1E21-DC78B49DA15D}"/>
              </a:ext>
            </a:extLst>
          </p:cNvPr>
          <p:cNvSpPr>
            <a:spLocks noChangeArrowheads="1"/>
          </p:cNvSpPr>
          <p:nvPr/>
        </p:nvSpPr>
        <p:spPr bwMode="auto">
          <a:xfrm>
            <a:off x="6700838" y="2525713"/>
            <a:ext cx="98901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500"/>
              </a:lnSpc>
            </a:pPr>
            <a:r>
              <a:rPr lang="en-US" altLang="en-US" sz="1100" b="1">
                <a:solidFill>
                  <a:schemeClr val="bg1"/>
                </a:solidFill>
              </a:rPr>
              <a:t>9 </a:t>
            </a:r>
            <a:r>
              <a:rPr lang="en-US" altLang="en-US" sz="1100">
                <a:solidFill>
                  <a:schemeClr val="bg1"/>
                </a:solidFill>
              </a:rPr>
              <a:t>- Kasper</a:t>
            </a:r>
          </a:p>
          <a:p>
            <a:pPr eaLnBrk="1" hangingPunct="1">
              <a:lnSpc>
                <a:spcPts val="1500"/>
              </a:lnSpc>
            </a:pPr>
            <a:r>
              <a:rPr lang="en-US" altLang="en-US" sz="1100" b="1">
                <a:solidFill>
                  <a:schemeClr val="bg1"/>
                </a:solidFill>
              </a:rPr>
              <a:t>4 </a:t>
            </a:r>
            <a:r>
              <a:rPr lang="en-US" altLang="en-US" sz="1100">
                <a:solidFill>
                  <a:schemeClr val="bg1"/>
                </a:solidFill>
              </a:rPr>
              <a:t>- Balch</a:t>
            </a:r>
          </a:p>
          <a:p>
            <a:pPr eaLnBrk="1" hangingPunct="1">
              <a:lnSpc>
                <a:spcPts val="1500"/>
              </a:lnSpc>
            </a:pPr>
            <a:r>
              <a:rPr lang="en-US" altLang="en-US" sz="1100" b="1">
                <a:solidFill>
                  <a:schemeClr val="bg1"/>
                </a:solidFill>
              </a:rPr>
              <a:t>4 </a:t>
            </a:r>
            <a:r>
              <a:rPr lang="en-US" altLang="en-US" sz="1100">
                <a:solidFill>
                  <a:schemeClr val="bg1"/>
                </a:solidFill>
              </a:rPr>
              <a:t>- Terrasi</a:t>
            </a:r>
          </a:p>
          <a:p>
            <a:pPr eaLnBrk="1" hangingPunct="1">
              <a:lnSpc>
                <a:spcPts val="1500"/>
              </a:lnSpc>
            </a:pPr>
            <a:r>
              <a:rPr lang="en-US" altLang="en-US" sz="1100" b="1">
                <a:solidFill>
                  <a:schemeClr val="bg1"/>
                </a:solidFill>
              </a:rPr>
              <a:t>3 </a:t>
            </a:r>
            <a:r>
              <a:rPr lang="en-US" altLang="en-US" sz="1100">
                <a:solidFill>
                  <a:schemeClr val="bg1"/>
                </a:solidFill>
              </a:rPr>
              <a:t>- Levang</a:t>
            </a:r>
          </a:p>
          <a:p>
            <a:pPr eaLnBrk="1" hangingPunct="1">
              <a:lnSpc>
                <a:spcPts val="1500"/>
              </a:lnSpc>
            </a:pPr>
            <a:r>
              <a:rPr lang="en-US" altLang="en-US" sz="1100" b="1">
                <a:solidFill>
                  <a:schemeClr val="bg1"/>
                </a:solidFill>
              </a:rPr>
              <a:t>2 </a:t>
            </a:r>
            <a:r>
              <a:rPr lang="en-US" altLang="en-US" sz="1100">
                <a:solidFill>
                  <a:schemeClr val="bg1"/>
                </a:solidFill>
              </a:rPr>
              <a:t>- Solomon</a:t>
            </a:r>
          </a:p>
          <a:p>
            <a:pPr eaLnBrk="1" hangingPunct="1">
              <a:lnSpc>
                <a:spcPts val="1500"/>
              </a:lnSpc>
            </a:pPr>
            <a:r>
              <a:rPr lang="en-US" altLang="en-US" sz="1100" b="1">
                <a:solidFill>
                  <a:schemeClr val="bg1"/>
                </a:solidFill>
              </a:rPr>
              <a:t>2 </a:t>
            </a:r>
            <a:r>
              <a:rPr lang="en-US" altLang="en-US" sz="1100">
                <a:solidFill>
                  <a:schemeClr val="bg1"/>
                </a:solidFill>
              </a:rPr>
              <a:t>- Witty</a:t>
            </a:r>
          </a:p>
        </p:txBody>
      </p:sp>
      <p:graphicFrame>
        <p:nvGraphicFramePr>
          <p:cNvPr id="16" name="Group 46">
            <a:extLst>
              <a:ext uri="{FF2B5EF4-FFF2-40B4-BE49-F238E27FC236}">
                <a16:creationId xmlns:a16="http://schemas.microsoft.com/office/drawing/2014/main" id="{144A73B3-FE63-1303-7EAC-12F0B5EB196A}"/>
              </a:ext>
            </a:extLst>
          </p:cNvPr>
          <p:cNvGraphicFramePr>
            <a:graphicFrameLocks noGrp="1"/>
          </p:cNvGraphicFramePr>
          <p:nvPr/>
        </p:nvGraphicFramePr>
        <p:xfrm>
          <a:off x="922338" y="4495800"/>
          <a:ext cx="2559050" cy="1803401"/>
        </p:xfrm>
        <a:graphic>
          <a:graphicData uri="http://schemas.openxmlformats.org/drawingml/2006/table">
            <a:tbl>
              <a:tblPr/>
              <a:tblGrid>
                <a:gridCol w="1645104">
                  <a:extLst>
                    <a:ext uri="{9D8B030D-6E8A-4147-A177-3AD203B41FA5}">
                      <a16:colId xmlns:a16="http://schemas.microsoft.com/office/drawing/2014/main" val="20000"/>
                    </a:ext>
                  </a:extLst>
                </a:gridCol>
                <a:gridCol w="913946">
                  <a:extLst>
                    <a:ext uri="{9D8B030D-6E8A-4147-A177-3AD203B41FA5}">
                      <a16:colId xmlns:a16="http://schemas.microsoft.com/office/drawing/2014/main" val="20001"/>
                    </a:ext>
                  </a:extLst>
                </a:gridCol>
              </a:tblGrid>
              <a:tr h="2043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395" marR="91395"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395" marR="91395" marT="18298" marB="18298"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6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6"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Deployment</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300" b="1" i="0" u="none" strike="noStrike" cap="none" normalizeH="0" baseline="0" dirty="0">
                          <a:ln>
                            <a:noFill/>
                          </a:ln>
                          <a:solidFill>
                            <a:schemeClr val="tx1">
                              <a:lumMod val="75000"/>
                              <a:lumOff val="25000"/>
                            </a:schemeClr>
                          </a:solidFill>
                          <a:effectLst/>
                          <a:latin typeface="Calibri" pitchFamily="34" charset="0"/>
                        </a:rPr>
                        <a:t>83</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Hardware Issue</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94</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Application</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331</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Security</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337</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1100" b="0" i="0" u="none" strike="noStrike" cap="none" normalizeH="0" baseline="0" dirty="0" err="1">
                          <a:ln>
                            <a:noFill/>
                          </a:ln>
                          <a:solidFill>
                            <a:schemeClr val="tx1">
                              <a:lumMod val="75000"/>
                              <a:lumOff val="25000"/>
                            </a:schemeClr>
                          </a:solidFill>
                          <a:effectLst/>
                          <a:latin typeface="Calibri" pitchFamily="34" charset="0"/>
                        </a:rPr>
                        <a:t>Cust</a:t>
                      </a:r>
                      <a:r>
                        <a:rPr kumimoji="0" lang="en-US" sz="1100" b="0" i="0" u="none" strike="noStrike" cap="none" normalizeH="0" baseline="0" dirty="0">
                          <a:ln>
                            <a:noFill/>
                          </a:ln>
                          <a:solidFill>
                            <a:schemeClr val="tx1">
                              <a:lumMod val="75000"/>
                              <a:lumOff val="25000"/>
                            </a:schemeClr>
                          </a:solidFill>
                          <a:effectLst/>
                          <a:latin typeface="Calibri" pitchFamily="34" charset="0"/>
                        </a:rPr>
                        <a:t>. Error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339</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982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lumMod val="75000"/>
                              <a:lumOff val="25000"/>
                            </a:schemeClr>
                          </a:solidFill>
                          <a:effectLst/>
                          <a:latin typeface="Calibri" pitchFamily="34" charset="0"/>
                        </a:rPr>
                        <a:t>Vendor</a:t>
                      </a: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300" b="1" i="0" u="none" strike="noStrike" cap="none" normalizeH="0" baseline="0" dirty="0">
                          <a:ln>
                            <a:noFill/>
                          </a:ln>
                          <a:solidFill>
                            <a:schemeClr val="tx1">
                              <a:lumMod val="75000"/>
                              <a:lumOff val="25000"/>
                            </a:schemeClr>
                          </a:solidFill>
                          <a:effectLst/>
                          <a:latin typeface="Calibri" pitchFamily="34" charset="0"/>
                        </a:rPr>
                        <a:t>895</a:t>
                      </a:r>
                      <a:endParaRPr kumimoji="0" lang="en-US" sz="1300" b="1" i="0" u="none" strike="noStrike" cap="none" normalizeH="0" baseline="0" dirty="0">
                        <a:ln>
                          <a:noFill/>
                        </a:ln>
                        <a:solidFill>
                          <a:srgbClr val="00B050"/>
                        </a:solidFill>
                        <a:effectLst/>
                        <a:latin typeface="Calibri" pitchFamily="34" charset="0"/>
                      </a:endParaRPr>
                    </a:p>
                  </a:txBody>
                  <a:tcPr marL="91395" marR="91395"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7319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00" b="0" i="0" u="none" strike="noStrike" cap="none" normalizeH="0" baseline="0" dirty="0">
                        <a:ln>
                          <a:noFill/>
                        </a:ln>
                        <a:solidFill>
                          <a:schemeClr val="tx1">
                            <a:lumMod val="75000"/>
                            <a:lumOff val="25000"/>
                          </a:schemeClr>
                        </a:solidFill>
                        <a:effectLst/>
                        <a:latin typeface="Calibri" pitchFamily="34"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53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Total</a:t>
                      </a:r>
                    </a:p>
                  </a:txBody>
                  <a:tcPr marL="91395" marR="91395" marT="18298" marB="18298" anchor="ctr" horzOverflow="overflow">
                    <a:lnL w="19050"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500" b="1" i="0" u="none" strike="noStrike" cap="none" normalizeH="0" baseline="0" dirty="0">
                          <a:ln>
                            <a:noFill/>
                          </a:ln>
                          <a:solidFill>
                            <a:schemeClr val="tx1">
                              <a:lumMod val="75000"/>
                              <a:lumOff val="25000"/>
                            </a:schemeClr>
                          </a:solidFill>
                          <a:effectLst/>
                          <a:latin typeface="Calibri" pitchFamily="34" charset="0"/>
                        </a:rPr>
                        <a:t>2,079</a:t>
                      </a:r>
                    </a:p>
                  </a:txBody>
                  <a:tcPr marL="91395" marR="91395" marT="18298" marB="18298" anchor="ctr" horzOverflow="overflow">
                    <a:lnL w="3175" cap="flat" cmpd="sng" algn="ctr">
                      <a:solidFill>
                        <a:schemeClr val="bg1">
                          <a:lumMod val="6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bl>
          </a:graphicData>
        </a:graphic>
      </p:graphicFrame>
      <p:graphicFrame>
        <p:nvGraphicFramePr>
          <p:cNvPr id="20" name="Group 46">
            <a:extLst>
              <a:ext uri="{FF2B5EF4-FFF2-40B4-BE49-F238E27FC236}">
                <a16:creationId xmlns:a16="http://schemas.microsoft.com/office/drawing/2014/main" id="{89620FA9-2C56-CDC8-04EE-F52852C5F5FC}"/>
              </a:ext>
            </a:extLst>
          </p:cNvPr>
          <p:cNvGraphicFramePr>
            <a:graphicFrameLocks noGrp="1"/>
          </p:cNvGraphicFramePr>
          <p:nvPr/>
        </p:nvGraphicFramePr>
        <p:xfrm>
          <a:off x="3798888" y="4495800"/>
          <a:ext cx="4497387" cy="1800222"/>
        </p:xfrm>
        <a:graphic>
          <a:graphicData uri="http://schemas.openxmlformats.org/drawingml/2006/table">
            <a:tbl>
              <a:tblPr/>
              <a:tblGrid>
                <a:gridCol w="839894">
                  <a:extLst>
                    <a:ext uri="{9D8B030D-6E8A-4147-A177-3AD203B41FA5}">
                      <a16:colId xmlns:a16="http://schemas.microsoft.com/office/drawing/2014/main" val="20000"/>
                    </a:ext>
                  </a:extLst>
                </a:gridCol>
                <a:gridCol w="1097248">
                  <a:extLst>
                    <a:ext uri="{9D8B030D-6E8A-4147-A177-3AD203B41FA5}">
                      <a16:colId xmlns:a16="http://schemas.microsoft.com/office/drawing/2014/main" val="20001"/>
                    </a:ext>
                  </a:extLst>
                </a:gridCol>
                <a:gridCol w="1645872">
                  <a:extLst>
                    <a:ext uri="{9D8B030D-6E8A-4147-A177-3AD203B41FA5}">
                      <a16:colId xmlns:a16="http://schemas.microsoft.com/office/drawing/2014/main" val="20002"/>
                    </a:ext>
                  </a:extLst>
                </a:gridCol>
                <a:gridCol w="914373">
                  <a:extLst>
                    <a:ext uri="{9D8B030D-6E8A-4147-A177-3AD203B41FA5}">
                      <a16:colId xmlns:a16="http://schemas.microsoft.com/office/drawing/2014/main" val="20003"/>
                    </a:ext>
                  </a:extLst>
                </a:gridCol>
              </a:tblGrid>
              <a:tr h="2043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DR</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AFFECTED SVC</a:t>
                      </a:r>
                    </a:p>
                  </a:txBody>
                  <a:tcPr marL="91437" marR="91437" marT="18297" marB="18297"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CLOSURE CODE</a:t>
                      </a:r>
                    </a:p>
                  </a:txBody>
                  <a:tcPr marL="91437" marR="91437" marT="9149" marB="9149"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lumMod val="50000"/>
                              <a:lumOff val="50000"/>
                            </a:schemeClr>
                          </a:solidFill>
                          <a:effectLst/>
                          <a:latin typeface="Calibri" pitchFamily="34" charset="0"/>
                        </a:rPr>
                        <a:t>CLOCK MIN</a:t>
                      </a:r>
                    </a:p>
                  </a:txBody>
                  <a:tcPr marL="91437" marR="91437" marT="18297" marB="18297"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711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 b="1" i="0" u="none" strike="noStrike" cap="none" normalizeH="0" baseline="0" dirty="0">
                        <a:ln>
                          <a:noFill/>
                        </a:ln>
                        <a:solidFill>
                          <a:schemeClr val="tx1">
                            <a:lumMod val="50000"/>
                            <a:lumOff val="50000"/>
                          </a:schemeClr>
                        </a:solidFill>
                        <a:effectLst/>
                        <a:latin typeface="Calibri" pitchFamily="34" charset="0"/>
                      </a:endParaRPr>
                    </a:p>
                  </a:txBody>
                  <a:tcPr marL="0" marR="0" marT="45743" marB="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Deployment</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1" i="0" u="none" strike="noStrike" cap="none" normalizeH="0" baseline="0" dirty="0">
                          <a:ln>
                            <a:noFill/>
                          </a:ln>
                          <a:solidFill>
                            <a:schemeClr val="tx1">
                              <a:lumMod val="75000"/>
                              <a:lumOff val="25000"/>
                            </a:schemeClr>
                          </a:solidFill>
                          <a:effectLst/>
                          <a:latin typeface="Calibri" pitchFamily="34" charset="0"/>
                        </a:rPr>
                        <a:t>83</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Hardware Issue</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94</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3"/>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149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218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5"/>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KASPER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a:ln>
                            <a:noFill/>
                          </a:ln>
                          <a:solidFill>
                            <a:schemeClr val="tx1">
                              <a:lumMod val="75000"/>
                              <a:lumOff val="25000"/>
                            </a:schemeClr>
                          </a:solidFill>
                          <a:effectLst/>
                          <a:latin typeface="Calibri" pitchFamily="34" charset="0"/>
                        </a:rPr>
                        <a:t>ATM</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255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SOLOMAN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Internal (USB) </a:t>
                      </a:r>
                      <a:r>
                        <a:rPr kumimoji="0" lang="en-US" sz="900" b="0" i="0" u="none" strike="noStrike" cap="none" normalizeH="0" baseline="0" dirty="0" err="1">
                          <a:ln>
                            <a:noFill/>
                          </a:ln>
                          <a:solidFill>
                            <a:schemeClr val="tx1">
                              <a:lumMod val="75000"/>
                              <a:lumOff val="25000"/>
                            </a:schemeClr>
                          </a:solidFill>
                          <a:effectLst/>
                          <a:latin typeface="Calibri" pitchFamily="34" charset="0"/>
                        </a:rPr>
                        <a:t>Cust</a:t>
                      </a:r>
                      <a:r>
                        <a:rPr kumimoji="0" lang="en-US" sz="900" b="0" i="0" u="none" strike="noStrike" cap="none" normalizeH="0" baseline="0" dirty="0">
                          <a:ln>
                            <a:noFill/>
                          </a:ln>
                          <a:solidFill>
                            <a:schemeClr val="tx1">
                              <a:lumMod val="75000"/>
                              <a:lumOff val="25000"/>
                            </a:schemeClr>
                          </a:solidFill>
                          <a:effectLst/>
                          <a:latin typeface="Calibri" pitchFamily="34" charset="0"/>
                        </a:rPr>
                        <a:t> Error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339</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7"/>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48</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Vendor</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225</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09"/>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TERRASI</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End User Comp.</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Security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337</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52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WITTY</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Monitoring</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lumMod val="75000"/>
                              <a:lumOff val="25000"/>
                            </a:schemeClr>
                          </a:solidFill>
                          <a:effectLst/>
                          <a:latin typeface="Calibri" pitchFamily="34" charset="0"/>
                        </a:rPr>
                        <a:t>Application</a:t>
                      </a: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1000" b="1" i="0" u="none" strike="noStrike" cap="none" normalizeH="0" baseline="0" dirty="0">
                          <a:ln>
                            <a:noFill/>
                          </a:ln>
                          <a:solidFill>
                            <a:schemeClr val="tx1">
                              <a:lumMod val="75000"/>
                              <a:lumOff val="25000"/>
                            </a:schemeClr>
                          </a:solidFill>
                          <a:effectLst/>
                          <a:latin typeface="Calibri" pitchFamily="34" charset="0"/>
                        </a:rPr>
                        <a:t>331</a:t>
                      </a:r>
                      <a:endParaRPr kumimoji="0" lang="en-US" sz="1000" b="1" i="0" u="none" strike="noStrike" cap="none" normalizeH="0" baseline="0" dirty="0">
                        <a:ln>
                          <a:noFill/>
                        </a:ln>
                        <a:solidFill>
                          <a:srgbClr val="00B050"/>
                        </a:solidFill>
                        <a:effectLst/>
                        <a:latin typeface="Calibri" pitchFamily="34" charset="0"/>
                      </a:endParaRPr>
                    </a:p>
                  </a:txBody>
                  <a:tcPr marL="91437" marR="91437" marT="0" marB="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rgbClr val="F7F7F7"/>
                    </a:solid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D09F88-4AF8-B4C8-4FAC-8D719DF2501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Employee Recognition</a:t>
            </a:r>
          </a:p>
        </p:txBody>
      </p:sp>
      <p:sp>
        <p:nvSpPr>
          <p:cNvPr id="4" name="Rectangle 3">
            <a:extLst>
              <a:ext uri="{FF2B5EF4-FFF2-40B4-BE49-F238E27FC236}">
                <a16:creationId xmlns:a16="http://schemas.microsoft.com/office/drawing/2014/main" id="{578D198A-11C2-EDD8-D481-C8EB075C779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Shield Awards</a:t>
            </a:r>
          </a:p>
        </p:txBody>
      </p:sp>
      <p:pic>
        <p:nvPicPr>
          <p:cNvPr id="41988" name="Picture 2">
            <a:extLst>
              <a:ext uri="{FF2B5EF4-FFF2-40B4-BE49-F238E27FC236}">
                <a16:creationId xmlns:a16="http://schemas.microsoft.com/office/drawing/2014/main" id="{ACE23B94-BDA9-B5EC-197D-A61F44DBBD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3427412"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42E8DFB4-1D78-41D0-2B6A-BA2A883AAAD2}"/>
              </a:ext>
            </a:extLst>
          </p:cNvPr>
          <p:cNvSpPr/>
          <p:nvPr/>
        </p:nvSpPr>
        <p:spPr>
          <a:xfrm>
            <a:off x="647700" y="1216025"/>
            <a:ext cx="935038" cy="477838"/>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YTD 2014</a:t>
            </a:r>
          </a:p>
        </p:txBody>
      </p:sp>
      <p:pic>
        <p:nvPicPr>
          <p:cNvPr id="41990" name="Picture 10">
            <a:extLst>
              <a:ext uri="{FF2B5EF4-FFF2-40B4-BE49-F238E27FC236}">
                <a16:creationId xmlns:a16="http://schemas.microsoft.com/office/drawing/2014/main" id="{D3653F0F-BCB4-57D3-9D77-AB5EFF40EE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1193800"/>
            <a:ext cx="4519613"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111B0C92-24D9-F93C-ED98-98AF1D0BC90E}"/>
              </a:ext>
            </a:extLst>
          </p:cNvPr>
          <p:cNvSpPr/>
          <p:nvPr/>
        </p:nvSpPr>
        <p:spPr>
          <a:xfrm>
            <a:off x="4286250" y="1217613"/>
            <a:ext cx="1425575" cy="477837"/>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Aggregate 2014</a:t>
            </a:r>
          </a:p>
        </p:txBody>
      </p:sp>
      <p:graphicFrame>
        <p:nvGraphicFramePr>
          <p:cNvPr id="16" name="Chart 15">
            <a:extLst>
              <a:ext uri="{FF2B5EF4-FFF2-40B4-BE49-F238E27FC236}">
                <a16:creationId xmlns:a16="http://schemas.microsoft.com/office/drawing/2014/main" id="{F2E7AE11-9A97-AFDA-FCF2-10E913541862}"/>
              </a:ext>
            </a:extLst>
          </p:cNvPr>
          <p:cNvGraphicFramePr>
            <a:graphicFrameLocks noChangeAspect="1"/>
          </p:cNvGraphicFramePr>
          <p:nvPr/>
        </p:nvGraphicFramePr>
        <p:xfrm>
          <a:off x="736600" y="1609141"/>
          <a:ext cx="2953329" cy="17944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93" name="Chart 19">
            <a:extLst>
              <a:ext uri="{FF2B5EF4-FFF2-40B4-BE49-F238E27FC236}">
                <a16:creationId xmlns:a16="http://schemas.microsoft.com/office/drawing/2014/main" id="{02DCD24D-BC2A-5D6E-D436-9336A23CA723}"/>
              </a:ext>
            </a:extLst>
          </p:cNvPr>
          <p:cNvGraphicFramePr>
            <a:graphicFrameLocks noGrp="1"/>
          </p:cNvGraphicFramePr>
          <p:nvPr/>
        </p:nvGraphicFramePr>
        <p:xfrm>
          <a:off x="4151313" y="1477963"/>
          <a:ext cx="4468812" cy="2078037"/>
        </p:xfrm>
        <a:graphic>
          <a:graphicData uri="http://schemas.openxmlformats.org/presentationml/2006/ole">
            <mc:AlternateContent xmlns:mc="http://schemas.openxmlformats.org/markup-compatibility/2006">
              <mc:Choice xmlns:v="urn:schemas-microsoft-com:vml" Requires="v">
                <p:oleObj r:id="rId5" imgW="4468755" imgH="2078916" progId="Excel.Chart.8">
                  <p:embed/>
                </p:oleObj>
              </mc:Choice>
              <mc:Fallback>
                <p:oleObj r:id="rId5" imgW="4468755" imgH="2078916" progId="Excel.Chart.8">
                  <p:embed/>
                  <p:pic>
                    <p:nvPicPr>
                      <p:cNvPr id="0" name="Chart 19"/>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1477963"/>
                        <a:ext cx="4468812"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0">
            <a:extLst>
              <a:ext uri="{FF2B5EF4-FFF2-40B4-BE49-F238E27FC236}">
                <a16:creationId xmlns:a16="http://schemas.microsoft.com/office/drawing/2014/main" id="{1E5B52F9-EF42-F7E9-D904-A26EF4036B39}"/>
              </a:ext>
            </a:extLst>
          </p:cNvPr>
          <p:cNvSpPr/>
          <p:nvPr/>
        </p:nvSpPr>
        <p:spPr bwMode="auto">
          <a:xfrm>
            <a:off x="417513" y="3694113"/>
            <a:ext cx="4017962" cy="477837"/>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err="1">
                <a:solidFill>
                  <a:schemeClr val="accent2"/>
                </a:solidFill>
                <a:cs typeface="Calibri" pitchFamily="34" charset="0"/>
              </a:rPr>
              <a:t>eThanks</a:t>
            </a:r>
            <a:r>
              <a:rPr lang="en-US" sz="2000" b="1" kern="1100" dirty="0">
                <a:solidFill>
                  <a:schemeClr val="accent2"/>
                </a:solidFill>
                <a:cs typeface="Calibri" pitchFamily="34" charset="0"/>
              </a:rPr>
              <a:t> Awards</a:t>
            </a:r>
          </a:p>
        </p:txBody>
      </p:sp>
      <p:grpSp>
        <p:nvGrpSpPr>
          <p:cNvPr id="41995" name="Group 27">
            <a:extLst>
              <a:ext uri="{FF2B5EF4-FFF2-40B4-BE49-F238E27FC236}">
                <a16:creationId xmlns:a16="http://schemas.microsoft.com/office/drawing/2014/main" id="{7F57152D-6D8F-41A7-6C1B-CCB62AA1D228}"/>
              </a:ext>
            </a:extLst>
          </p:cNvPr>
          <p:cNvGrpSpPr>
            <a:grpSpLocks/>
          </p:cNvGrpSpPr>
          <p:nvPr/>
        </p:nvGrpSpPr>
        <p:grpSpPr bwMode="auto">
          <a:xfrm>
            <a:off x="509588" y="4135438"/>
            <a:ext cx="2505075" cy="2219325"/>
            <a:chOff x="509390" y="4136214"/>
            <a:chExt cx="2830815" cy="2219244"/>
          </a:xfrm>
        </p:grpSpPr>
        <p:pic>
          <p:nvPicPr>
            <p:cNvPr id="42005" name="Picture 21">
              <a:extLst>
                <a:ext uri="{FF2B5EF4-FFF2-40B4-BE49-F238E27FC236}">
                  <a16:creationId xmlns:a16="http://schemas.microsoft.com/office/drawing/2014/main" id="{26192AC9-E3B5-B2F5-1688-A001454CBBE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9390" y="4136214"/>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52EED1A3-46D1-4C1F-F00C-44E357274811}"/>
                </a:ext>
              </a:extLst>
            </p:cNvPr>
            <p:cNvSpPr/>
            <p:nvPr/>
          </p:nvSpPr>
          <p:spPr>
            <a:xfrm>
              <a:off x="647522" y="4158438"/>
              <a:ext cx="1808277"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a:t>
              </a:r>
              <a:r>
                <a:rPr lang="en-US" sz="1500" b="1" kern="1100" dirty="0" err="1">
                  <a:solidFill>
                    <a:schemeClr val="tx1">
                      <a:lumMod val="50000"/>
                      <a:lumOff val="50000"/>
                    </a:schemeClr>
                  </a:solidFill>
                  <a:cs typeface="Calibri" pitchFamily="34" charset="0"/>
                </a:rPr>
                <a:t>Recieved</a:t>
              </a:r>
              <a:endParaRPr lang="en-US" sz="1500" b="1" kern="1100" dirty="0">
                <a:solidFill>
                  <a:schemeClr val="tx1">
                    <a:lumMod val="50000"/>
                    <a:lumOff val="50000"/>
                  </a:schemeClr>
                </a:solidFill>
                <a:cs typeface="Calibri" pitchFamily="34" charset="0"/>
              </a:endParaRPr>
            </a:p>
          </p:txBody>
        </p:sp>
      </p:grpSp>
      <p:grpSp>
        <p:nvGrpSpPr>
          <p:cNvPr id="41996" name="Group 28">
            <a:extLst>
              <a:ext uri="{FF2B5EF4-FFF2-40B4-BE49-F238E27FC236}">
                <a16:creationId xmlns:a16="http://schemas.microsoft.com/office/drawing/2014/main" id="{3A3EF019-8FD3-6859-6A98-4D3087664CCE}"/>
              </a:ext>
            </a:extLst>
          </p:cNvPr>
          <p:cNvGrpSpPr>
            <a:grpSpLocks/>
          </p:cNvGrpSpPr>
          <p:nvPr/>
        </p:nvGrpSpPr>
        <p:grpSpPr bwMode="auto">
          <a:xfrm>
            <a:off x="3319463" y="4135438"/>
            <a:ext cx="2503487" cy="2219325"/>
            <a:chOff x="3583400" y="4158236"/>
            <a:chExt cx="2830815" cy="2219244"/>
          </a:xfrm>
        </p:grpSpPr>
        <p:pic>
          <p:nvPicPr>
            <p:cNvPr id="42003" name="Picture 23">
              <a:extLst>
                <a:ext uri="{FF2B5EF4-FFF2-40B4-BE49-F238E27FC236}">
                  <a16:creationId xmlns:a16="http://schemas.microsoft.com/office/drawing/2014/main" id="{6076591D-4027-DEE2-D4EA-554D13D77E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83400" y="4158236"/>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C576E33E-6F9F-7361-7BA5-1425679885F0}"/>
                </a:ext>
              </a:extLst>
            </p:cNvPr>
            <p:cNvSpPr/>
            <p:nvPr/>
          </p:nvSpPr>
          <p:spPr>
            <a:xfrm>
              <a:off x="3721619" y="4180460"/>
              <a:ext cx="1405535"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eThanks</a:t>
              </a:r>
              <a:r>
                <a:rPr lang="en-US" sz="1500" b="1" kern="1100" dirty="0">
                  <a:solidFill>
                    <a:schemeClr val="tx1">
                      <a:lumMod val="50000"/>
                      <a:lumOff val="50000"/>
                    </a:schemeClr>
                  </a:solidFill>
                  <a:cs typeface="Calibri" pitchFamily="34" charset="0"/>
                </a:rPr>
                <a:t> Sent</a:t>
              </a:r>
            </a:p>
          </p:txBody>
        </p:sp>
      </p:grpSp>
      <p:grpSp>
        <p:nvGrpSpPr>
          <p:cNvPr id="41997" name="Group 29">
            <a:extLst>
              <a:ext uri="{FF2B5EF4-FFF2-40B4-BE49-F238E27FC236}">
                <a16:creationId xmlns:a16="http://schemas.microsoft.com/office/drawing/2014/main" id="{DCBC6F13-DF5D-9CF5-A3FF-69CC9D6F72D9}"/>
              </a:ext>
            </a:extLst>
          </p:cNvPr>
          <p:cNvGrpSpPr>
            <a:grpSpLocks/>
          </p:cNvGrpSpPr>
          <p:nvPr/>
        </p:nvGrpSpPr>
        <p:grpSpPr bwMode="auto">
          <a:xfrm>
            <a:off x="6110288" y="4135438"/>
            <a:ext cx="2505075" cy="2219325"/>
            <a:chOff x="6563828" y="4171479"/>
            <a:chExt cx="2830815" cy="2219244"/>
          </a:xfrm>
        </p:grpSpPr>
        <p:pic>
          <p:nvPicPr>
            <p:cNvPr id="42001" name="Picture 25">
              <a:extLst>
                <a:ext uri="{FF2B5EF4-FFF2-40B4-BE49-F238E27FC236}">
                  <a16:creationId xmlns:a16="http://schemas.microsoft.com/office/drawing/2014/main" id="{A2C3608A-E736-5D9E-440A-CD3BD5A220C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63828" y="4171479"/>
              <a:ext cx="2830815" cy="221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a:extLst>
                <a:ext uri="{FF2B5EF4-FFF2-40B4-BE49-F238E27FC236}">
                  <a16:creationId xmlns:a16="http://schemas.microsoft.com/office/drawing/2014/main" id="{EDB34EC2-AEDF-F36A-1857-DC3260CD567F}"/>
                </a:ext>
              </a:extLst>
            </p:cNvPr>
            <p:cNvSpPr/>
            <p:nvPr/>
          </p:nvSpPr>
          <p:spPr>
            <a:xfrm>
              <a:off x="6701960" y="4193703"/>
              <a:ext cx="1492546" cy="431784"/>
            </a:xfrm>
            <a:prstGeom prst="rect">
              <a:avLst/>
            </a:prstGeom>
          </p:spPr>
          <p:txBody>
            <a:bodyPr wrap="none">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Service Values</a:t>
              </a:r>
            </a:p>
          </p:txBody>
        </p:sp>
      </p:grpSp>
      <p:graphicFrame>
        <p:nvGraphicFramePr>
          <p:cNvPr id="22" name="Chart 21">
            <a:extLst>
              <a:ext uri="{FF2B5EF4-FFF2-40B4-BE49-F238E27FC236}">
                <a16:creationId xmlns:a16="http://schemas.microsoft.com/office/drawing/2014/main" id="{61DA188E-C684-FC98-2767-4043FEA33A00}"/>
              </a:ext>
            </a:extLst>
          </p:cNvPr>
          <p:cNvGraphicFramePr>
            <a:graphicFrameLocks noChangeAspect="1"/>
          </p:cNvGraphicFramePr>
          <p:nvPr/>
        </p:nvGraphicFramePr>
        <p:xfrm>
          <a:off x="657305" y="4572001"/>
          <a:ext cx="2216288" cy="168394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8" name="Chart 27">
            <a:extLst>
              <a:ext uri="{FF2B5EF4-FFF2-40B4-BE49-F238E27FC236}">
                <a16:creationId xmlns:a16="http://schemas.microsoft.com/office/drawing/2014/main" id="{26BB1BA1-4E1D-2D02-B786-0F4DFEF1DEAC}"/>
              </a:ext>
            </a:extLst>
          </p:cNvPr>
          <p:cNvGraphicFramePr>
            <a:graphicFrameLocks noChangeAspect="1"/>
          </p:cNvGraphicFramePr>
          <p:nvPr/>
        </p:nvGraphicFramePr>
        <p:xfrm>
          <a:off x="3441700" y="4572001"/>
          <a:ext cx="2216288" cy="168394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2000" name="Chart 1">
            <a:extLst>
              <a:ext uri="{FF2B5EF4-FFF2-40B4-BE49-F238E27FC236}">
                <a16:creationId xmlns:a16="http://schemas.microsoft.com/office/drawing/2014/main" id="{9A4D7332-6E29-EA81-8DDB-284D21EA49EC}"/>
              </a:ext>
            </a:extLst>
          </p:cNvPr>
          <p:cNvGraphicFramePr>
            <a:graphicFrameLocks/>
          </p:cNvGraphicFramePr>
          <p:nvPr/>
        </p:nvGraphicFramePr>
        <p:xfrm>
          <a:off x="6059488" y="4538663"/>
          <a:ext cx="2606675" cy="1866900"/>
        </p:xfrm>
        <a:graphic>
          <a:graphicData uri="http://schemas.openxmlformats.org/presentationml/2006/ole">
            <mc:AlternateContent xmlns:mc="http://schemas.openxmlformats.org/markup-compatibility/2006">
              <mc:Choice xmlns:v="urn:schemas-microsoft-com:vml" Requires="v">
                <p:oleObj r:id="rId10" imgW="2609314" imgH="1865538" progId="Excel.Chart.8">
                  <p:embed/>
                </p:oleObj>
              </mc:Choice>
              <mc:Fallback>
                <p:oleObj r:id="rId10" imgW="2609314" imgH="1865538" progId="Excel.Chart.8">
                  <p:embed/>
                  <p:pic>
                    <p:nvPicPr>
                      <p:cNvPr id="0" name="Chart 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9488" y="4538663"/>
                        <a:ext cx="26066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89BD213E-7101-60C7-2F7C-6ADC6DDB5D2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31875"/>
            <a:ext cx="873442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A9892D8-9A8D-F50D-5615-15334966CBF0}"/>
              </a:ext>
            </a:extLst>
          </p:cNvPr>
          <p:cNvSpPr txBox="1"/>
          <p:nvPr/>
        </p:nvSpPr>
        <p:spPr>
          <a:xfrm>
            <a:off x="5915025" y="5956300"/>
            <a:ext cx="3095625" cy="215900"/>
          </a:xfrm>
          <a:prstGeom prst="rect">
            <a:avLst/>
          </a:prstGeom>
          <a:noFill/>
        </p:spPr>
        <p:txBody>
          <a:bodyPr>
            <a:spAutoFit/>
          </a:bodyPr>
          <a:lstStyle/>
          <a:p>
            <a:pPr algn="ctr" eaLnBrk="1" hangingPunct="1">
              <a:defRPr/>
            </a:pPr>
            <a:r>
              <a:rPr lang="en-US" sz="800" b="1" dirty="0">
                <a:solidFill>
                  <a:schemeClr val="tx1">
                    <a:lumMod val="50000"/>
                    <a:lumOff val="50000"/>
                  </a:schemeClr>
                </a:solidFill>
                <a:cs typeface="Calibri" pitchFamily="34" charset="0"/>
              </a:rPr>
              <a:t>Not available  =  No emergency or critical vulnerabilities</a:t>
            </a:r>
          </a:p>
        </p:txBody>
      </p:sp>
      <p:sp>
        <p:nvSpPr>
          <p:cNvPr id="48132" name="Title 1">
            <a:extLst>
              <a:ext uri="{FF2B5EF4-FFF2-40B4-BE49-F238E27FC236}">
                <a16:creationId xmlns:a16="http://schemas.microsoft.com/office/drawing/2014/main" id="{A0F2529E-50E1-F814-150E-5A262CBEF02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Ecosystem Safeguard</a:t>
            </a:r>
          </a:p>
        </p:txBody>
      </p:sp>
      <p:graphicFrame>
        <p:nvGraphicFramePr>
          <p:cNvPr id="6" name="Group 67">
            <a:extLst>
              <a:ext uri="{FF2B5EF4-FFF2-40B4-BE49-F238E27FC236}">
                <a16:creationId xmlns:a16="http://schemas.microsoft.com/office/drawing/2014/main" id="{F902E681-D107-324F-3B51-F49EE861B04B}"/>
              </a:ext>
            </a:extLst>
          </p:cNvPr>
          <p:cNvGraphicFramePr>
            <a:graphicFrameLocks noGrp="1"/>
          </p:cNvGraphicFramePr>
          <p:nvPr/>
        </p:nvGraphicFramePr>
        <p:xfrm>
          <a:off x="593725" y="1336675"/>
          <a:ext cx="7956549" cy="3008318"/>
        </p:xfrm>
        <a:graphic>
          <a:graphicData uri="http://schemas.openxmlformats.org/drawingml/2006/table">
            <a:tbl>
              <a:tblPr/>
              <a:tblGrid>
                <a:gridCol w="1371819">
                  <a:extLst>
                    <a:ext uri="{9D8B030D-6E8A-4147-A177-3AD203B41FA5}">
                      <a16:colId xmlns:a16="http://schemas.microsoft.com/office/drawing/2014/main" val="20000"/>
                    </a:ext>
                  </a:extLst>
                </a:gridCol>
                <a:gridCol w="2652183">
                  <a:extLst>
                    <a:ext uri="{9D8B030D-6E8A-4147-A177-3AD203B41FA5}">
                      <a16:colId xmlns:a16="http://schemas.microsoft.com/office/drawing/2014/main" val="20001"/>
                    </a:ext>
                  </a:extLst>
                </a:gridCol>
                <a:gridCol w="640182">
                  <a:extLst>
                    <a:ext uri="{9D8B030D-6E8A-4147-A177-3AD203B41FA5}">
                      <a16:colId xmlns:a16="http://schemas.microsoft.com/office/drawing/2014/main" val="20002"/>
                    </a:ext>
                  </a:extLst>
                </a:gridCol>
                <a:gridCol w="640182">
                  <a:extLst>
                    <a:ext uri="{9D8B030D-6E8A-4147-A177-3AD203B41FA5}">
                      <a16:colId xmlns:a16="http://schemas.microsoft.com/office/drawing/2014/main" val="20003"/>
                    </a:ext>
                  </a:extLst>
                </a:gridCol>
                <a:gridCol w="823091">
                  <a:extLst>
                    <a:ext uri="{9D8B030D-6E8A-4147-A177-3AD203B41FA5}">
                      <a16:colId xmlns:a16="http://schemas.microsoft.com/office/drawing/2014/main" val="20004"/>
                    </a:ext>
                  </a:extLst>
                </a:gridCol>
                <a:gridCol w="1829092">
                  <a:extLst>
                    <a:ext uri="{9D8B030D-6E8A-4147-A177-3AD203B41FA5}">
                      <a16:colId xmlns:a16="http://schemas.microsoft.com/office/drawing/2014/main" val="20005"/>
                    </a:ext>
                  </a:extLst>
                </a:gridCol>
              </a:tblGrid>
              <a:tr h="228609">
                <a:tc>
                  <a:txBody>
                    <a:bodyPr/>
                    <a:lstStyle/>
                    <a:p>
                      <a:pPr algn="ctr"/>
                      <a:r>
                        <a:rPr lang="en-US" sz="900" b="1" dirty="0">
                          <a:solidFill>
                            <a:schemeClr val="tx1">
                              <a:lumMod val="50000"/>
                              <a:lumOff val="50000"/>
                            </a:schemeClr>
                          </a:solidFill>
                          <a:latin typeface="Calibri" pitchFamily="34" charset="0"/>
                          <a:cs typeface="Calibri" pitchFamily="34" charset="0"/>
                        </a:rPr>
                        <a:t>ECOSYSTEM</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METRICS</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DEC ‘12</a:t>
                      </a:r>
                    </a:p>
                  </a:txBody>
                  <a:tcPr marL="91464" marR="91464"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JUL ‘13</a:t>
                      </a:r>
                    </a:p>
                  </a:txBody>
                  <a:tcPr marL="0" marR="0" marT="45712" marB="45712"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2013 TARGET</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COMMENTS</a:t>
                      </a:r>
                    </a:p>
                  </a:txBody>
                  <a:tcPr marL="91464" marR="91464" marT="45712" marB="4571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1453">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64" marR="91464"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Network</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Device</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Data</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Application</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4859">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926"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0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37160" indent="-91440" algn="ctr" fontAlgn="ctr"/>
                      <a:endParaRPr lang="en-US" sz="200" b="1" i="0" u="none" strike="noStrike" dirty="0">
                        <a:solidFill>
                          <a:srgbClr val="4BACC6"/>
                        </a:solidFill>
                        <a:effectLst/>
                        <a:latin typeface="Calibri" pitchFamily="34" charset="0"/>
                        <a:cs typeface="Calibri" pitchFamily="34" charset="0"/>
                      </a:endParaRPr>
                    </a:p>
                  </a:txBody>
                  <a:tcPr marL="45727" marR="9528" marT="9526"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6882">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Identity</a:t>
                      </a:r>
                      <a:r>
                        <a:rPr lang="en-US" sz="1000" b="1" i="0" u="none" strike="noStrike" baseline="0" dirty="0">
                          <a:solidFill>
                            <a:schemeClr val="tx1">
                              <a:lumMod val="75000"/>
                              <a:lumOff val="25000"/>
                            </a:schemeClr>
                          </a:solidFill>
                          <a:effectLst/>
                          <a:latin typeface="Calibri" pitchFamily="34" charset="0"/>
                          <a:cs typeface="Calibri" pitchFamily="34" charset="0"/>
                        </a:rPr>
                        <a:t> &amp; Access Mgmt.</a:t>
                      </a: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 of critical risk systems covere</a:t>
                      </a:r>
                      <a:r>
                        <a:rPr lang="en-US" sz="900" b="0" i="0" u="none" strike="noStrike" baseline="0" dirty="0">
                          <a:solidFill>
                            <a:srgbClr val="5F5F5F"/>
                          </a:solidFill>
                          <a:effectLst/>
                          <a:latin typeface="Calibri" pitchFamily="34" charset="0"/>
                          <a:cs typeface="Calibri" pitchFamily="34" charset="0"/>
                        </a:rPr>
                        <a:t>d by monitoring</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15%</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58%</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70%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6882">
                <a:tc>
                  <a:txBody>
                    <a:bodyPr/>
                    <a:lstStyle/>
                    <a:p>
                      <a:pPr algn="ctr" fontAlgn="ctr"/>
                      <a:endParaRPr lang="en-US" sz="1000" b="1" i="0" u="none" strike="noStrike" dirty="0">
                        <a:solidFill>
                          <a:schemeClr val="tx1">
                            <a:lumMod val="75000"/>
                            <a:lumOff val="25000"/>
                          </a:schemeClr>
                        </a:solidFill>
                        <a:effectLst/>
                        <a:latin typeface="Calibri" pitchFamily="34" charset="0"/>
                        <a:cs typeface="Calibri" pitchFamily="34" charset="0"/>
                      </a:endParaRPr>
                    </a:p>
                  </a:txBody>
                  <a:tcPr marL="9528" marR="9528" marT="9526" marB="0" anchor="ctr">
                    <a:lnL w="317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t>
                      </a:r>
                      <a:r>
                        <a:rPr lang="en-US" sz="900" b="0" i="0" u="none" strike="noStrike" baseline="0" dirty="0">
                          <a:solidFill>
                            <a:srgbClr val="5F5F5F"/>
                          </a:solidFill>
                          <a:effectLst/>
                          <a:latin typeface="Calibri" pitchFamily="34" charset="0"/>
                          <a:cs typeface="Calibri" pitchFamily="34" charset="0"/>
                        </a:rPr>
                        <a:t> of incidents with no or low business impact</a:t>
                      </a:r>
                      <a:endParaRPr lang="en-US" sz="900" b="0" i="0" u="none" strike="noStrike" dirty="0">
                        <a:solidFill>
                          <a:srgbClr val="5F5F5F"/>
                        </a:solidFill>
                        <a:effectLst/>
                        <a:latin typeface="Calibri" pitchFamily="34" charset="0"/>
                        <a:cs typeface="Calibri" pitchFamily="34" charset="0"/>
                      </a:endParaRPr>
                    </a:p>
                  </a:txBody>
                  <a:tcPr marL="91464"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97%</a:t>
                      </a:r>
                    </a:p>
                  </a:txBody>
                  <a:tcPr marL="9528"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100%</a:t>
                      </a:r>
                    </a:p>
                  </a:txBody>
                  <a:tcPr marL="182926" marR="9528" marT="9526"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00B050"/>
                          </a:solidFill>
                          <a:effectLst/>
                          <a:latin typeface="Calibri" pitchFamily="34" charset="0"/>
                          <a:cs typeface="Calibri" pitchFamily="34" charset="0"/>
                        </a:rPr>
                        <a:t>100%</a:t>
                      </a: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37160" marR="0" lvl="0" indent="-9144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b="0" i="0" u="none" strike="noStrike" dirty="0">
                          <a:solidFill>
                            <a:srgbClr val="5F5F5F"/>
                          </a:solidFill>
                          <a:effectLst/>
                          <a:latin typeface="Calibri" pitchFamily="34" charset="0"/>
                          <a:cs typeface="Calibri" pitchFamily="34" charset="0"/>
                        </a:rPr>
                        <a:t>Comments</a:t>
                      </a:r>
                      <a:endParaRPr kumimoji="0" lang="en-US" sz="800" b="1" i="0" u="none" strike="noStrike" kern="1200" cap="none" normalizeH="0" baseline="0" dirty="0">
                        <a:ln>
                          <a:noFill/>
                        </a:ln>
                        <a:solidFill>
                          <a:srgbClr val="00B050"/>
                        </a:solidFill>
                        <a:effectLst/>
                        <a:latin typeface="Calibri" pitchFamily="34" charset="0"/>
                        <a:ea typeface="+mn-ea"/>
                        <a:cs typeface="Calibri" pitchFamily="34" charset="0"/>
                      </a:endParaRPr>
                    </a:p>
                  </a:txBody>
                  <a:tcPr marL="45727"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 name="Rectangle 6">
            <a:extLst>
              <a:ext uri="{FF2B5EF4-FFF2-40B4-BE49-F238E27FC236}">
                <a16:creationId xmlns:a16="http://schemas.microsoft.com/office/drawing/2014/main" id="{7446B29C-F87D-2F06-6CF8-5EF33D29BE30}"/>
              </a:ext>
            </a:extLst>
          </p:cNvPr>
          <p:cNvSpPr/>
          <p:nvPr/>
        </p:nvSpPr>
        <p:spPr bwMode="auto">
          <a:xfrm>
            <a:off x="417513" y="654050"/>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err="1">
                <a:solidFill>
                  <a:schemeClr val="tx1">
                    <a:lumMod val="50000"/>
                    <a:lumOff val="50000"/>
                  </a:schemeClr>
                </a:solidFill>
                <a:cs typeface="Calibri" pitchFamily="34" charset="0"/>
              </a:rPr>
              <a:t>Elavon</a:t>
            </a:r>
            <a:endParaRPr lang="en-US" sz="1500" b="1" kern="1100" dirty="0">
              <a:solidFill>
                <a:schemeClr val="tx1">
                  <a:lumMod val="50000"/>
                  <a:lumOff val="50000"/>
                </a:schemeClr>
              </a:solidFill>
              <a:cs typeface="Calibri" pitchFamily="34"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C8CFCD8D-FF02-FB1C-FCB3-33EB40266BAA}"/>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0763"/>
            <a:ext cx="7315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Key Program Inventory</a:t>
            </a:r>
            <a:br>
              <a:rPr altLang="en-US"/>
            </a:br>
            <a:endParaRPr altLang="en-US"/>
          </a:p>
        </p:txBody>
      </p:sp>
      <p:graphicFrame>
        <p:nvGraphicFramePr>
          <p:cNvPr id="18" name="Group 67">
            <a:extLst>
              <a:ext uri="{FF2B5EF4-FFF2-40B4-BE49-F238E27FC236}">
                <a16:creationId xmlns:a16="http://schemas.microsoft.com/office/drawing/2014/main" id="{F6D8BBF7-D225-9D04-F8FC-C3FBBD08E169}"/>
              </a:ext>
            </a:extLst>
          </p:cNvPr>
          <p:cNvGraphicFramePr>
            <a:graphicFrameLocks noGrp="1"/>
          </p:cNvGraphicFramePr>
          <p:nvPr/>
        </p:nvGraphicFramePr>
        <p:xfrm>
          <a:off x="1211263" y="1193800"/>
          <a:ext cx="6721474" cy="1627188"/>
        </p:xfrm>
        <a:graphic>
          <a:graphicData uri="http://schemas.openxmlformats.org/drawingml/2006/table">
            <a:tbl>
              <a:tblPr/>
              <a:tblGrid>
                <a:gridCol w="1188832">
                  <a:extLst>
                    <a:ext uri="{9D8B030D-6E8A-4147-A177-3AD203B41FA5}">
                      <a16:colId xmlns:a16="http://schemas.microsoft.com/office/drawing/2014/main" val="20000"/>
                    </a:ext>
                  </a:extLst>
                </a:gridCol>
                <a:gridCol w="1920421">
                  <a:extLst>
                    <a:ext uri="{9D8B030D-6E8A-4147-A177-3AD203B41FA5}">
                      <a16:colId xmlns:a16="http://schemas.microsoft.com/office/drawing/2014/main" val="20001"/>
                    </a:ext>
                  </a:extLst>
                </a:gridCol>
                <a:gridCol w="731589">
                  <a:extLst>
                    <a:ext uri="{9D8B030D-6E8A-4147-A177-3AD203B41FA5}">
                      <a16:colId xmlns:a16="http://schemas.microsoft.com/office/drawing/2014/main" val="20002"/>
                    </a:ext>
                  </a:extLst>
                </a:gridCol>
                <a:gridCol w="914486">
                  <a:extLst>
                    <a:ext uri="{9D8B030D-6E8A-4147-A177-3AD203B41FA5}">
                      <a16:colId xmlns:a16="http://schemas.microsoft.com/office/drawing/2014/main" val="20003"/>
                    </a:ext>
                  </a:extLst>
                </a:gridCol>
                <a:gridCol w="594416">
                  <a:extLst>
                    <a:ext uri="{9D8B030D-6E8A-4147-A177-3AD203B41FA5}">
                      <a16:colId xmlns:a16="http://schemas.microsoft.com/office/drawing/2014/main" val="20004"/>
                    </a:ext>
                  </a:extLst>
                </a:gridCol>
                <a:gridCol w="1371730">
                  <a:extLst>
                    <a:ext uri="{9D8B030D-6E8A-4147-A177-3AD203B41FA5}">
                      <a16:colId xmlns:a16="http://schemas.microsoft.com/office/drawing/2014/main" val="20005"/>
                    </a:ext>
                  </a:extLst>
                </a:gridCol>
              </a:tblGrid>
              <a:tr h="227676">
                <a:tc>
                  <a:txBody>
                    <a:bodyPr/>
                    <a:lstStyle/>
                    <a:p>
                      <a:pPr algn="ctr"/>
                      <a:r>
                        <a:rPr lang="en-US" sz="900" b="1" dirty="0">
                          <a:solidFill>
                            <a:schemeClr val="tx1">
                              <a:lumMod val="50000"/>
                              <a:lumOff val="50000"/>
                            </a:schemeClr>
                          </a:solidFill>
                          <a:latin typeface="Calibri" pitchFamily="34" charset="0"/>
                          <a:cs typeface="Calibri" pitchFamily="34" charset="0"/>
                        </a:rPr>
                        <a:t>SPONSORING LOB</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algn="ctr"/>
                      <a:r>
                        <a:rPr lang="en-US" sz="900" b="1" dirty="0">
                          <a:solidFill>
                            <a:schemeClr val="tx1">
                              <a:lumMod val="50000"/>
                              <a:lumOff val="50000"/>
                            </a:schemeClr>
                          </a:solidFill>
                          <a:latin typeface="Calibri" pitchFamily="34" charset="0"/>
                          <a:cs typeface="Calibri" pitchFamily="34" charset="0"/>
                        </a:rPr>
                        <a:t>PROGRAM</a:t>
                      </a: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END</a:t>
                      </a:r>
                      <a:r>
                        <a:rPr lang="en-US" sz="900" b="1" baseline="0" dirty="0">
                          <a:solidFill>
                            <a:schemeClr val="tx1">
                              <a:lumMod val="50000"/>
                              <a:lumOff val="50000"/>
                            </a:schemeClr>
                          </a:solidFill>
                          <a:latin typeface="Calibri" pitchFamily="34" charset="0"/>
                          <a:cs typeface="Calibri" pitchFamily="34" charset="0"/>
                        </a:rPr>
                        <a:t> DATE</a:t>
                      </a:r>
                      <a:endParaRPr lang="en-US" sz="900" b="1" dirty="0">
                        <a:solidFill>
                          <a:schemeClr val="tx1">
                            <a:lumMod val="50000"/>
                            <a:lumOff val="50000"/>
                          </a:schemeClr>
                        </a:solidFill>
                        <a:latin typeface="Calibri" pitchFamily="34" charset="0"/>
                        <a:cs typeface="Calibri" pitchFamily="34" charset="0"/>
                      </a:endParaRPr>
                    </a:p>
                  </a:txBody>
                  <a:tcPr marL="91449" marR="91449"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tx1">
                              <a:lumMod val="50000"/>
                              <a:lumOff val="50000"/>
                            </a:schemeClr>
                          </a:solidFill>
                          <a:latin typeface="Calibri" pitchFamily="34" charset="0"/>
                          <a:cs typeface="Calibri" pitchFamily="34" charset="0"/>
                        </a:rPr>
                        <a:t>OVERALL</a:t>
                      </a:r>
                      <a:r>
                        <a:rPr lang="en-US" sz="900" b="1" baseline="0" dirty="0">
                          <a:solidFill>
                            <a:schemeClr val="tx1">
                              <a:lumMod val="50000"/>
                              <a:lumOff val="50000"/>
                            </a:schemeClr>
                          </a:solidFill>
                          <a:latin typeface="Calibri" pitchFamily="34" charset="0"/>
                          <a:cs typeface="Calibri" pitchFamily="34" charset="0"/>
                        </a:rPr>
                        <a:t> COST</a:t>
                      </a:r>
                      <a:endParaRPr lang="en-US" sz="900" b="1" dirty="0">
                        <a:solidFill>
                          <a:schemeClr val="tx1">
                            <a:lumMod val="50000"/>
                            <a:lumOff val="50000"/>
                          </a:schemeClr>
                        </a:solidFill>
                        <a:latin typeface="Calibri" pitchFamily="34" charset="0"/>
                        <a:cs typeface="Calibri" pitchFamily="34" charset="0"/>
                      </a:endParaRPr>
                    </a:p>
                  </a:txBody>
                  <a:tcPr marL="0" marR="0" marT="45251" marB="45251"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STATUS</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kern="1200" dirty="0">
                          <a:solidFill>
                            <a:schemeClr val="tx1">
                              <a:lumMod val="50000"/>
                              <a:lumOff val="50000"/>
                            </a:schemeClr>
                          </a:solidFill>
                          <a:latin typeface="Calibri" pitchFamily="34" charset="0"/>
                          <a:ea typeface="+mn-ea"/>
                          <a:cs typeface="Calibri" pitchFamily="34" charset="0"/>
                        </a:rPr>
                        <a:t>RECOVERY</a:t>
                      </a:r>
                    </a:p>
                  </a:txBody>
                  <a:tcPr marL="91449" marR="91449" marT="45251" marB="45251"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90528">
                <a:tc gridSpan="5">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dirty="0">
                        <a:solidFill>
                          <a:schemeClr val="tx1">
                            <a:lumMod val="50000"/>
                            <a:lumOff val="50000"/>
                          </a:schemeClr>
                        </a:solidFill>
                        <a:latin typeface="Calibri" pitchFamily="34" charset="0"/>
                        <a:cs typeface="Calibri" pitchFamily="34" charset="0"/>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1" kern="1200" dirty="0">
                        <a:solidFill>
                          <a:schemeClr val="tx1">
                            <a:lumMod val="50000"/>
                            <a:lumOff val="50000"/>
                          </a:schemeClr>
                        </a:solidFill>
                        <a:latin typeface="Calibri" pitchFamily="34" charset="0"/>
                        <a:ea typeface="+mn-ea"/>
                        <a:cs typeface="Calibri" pitchFamily="34" charset="0"/>
                      </a:endParaRPr>
                    </a:p>
                  </a:txBody>
                  <a:tcPr marT="0" marB="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endParaRPr lang="en-US" sz="100" b="1" dirty="0">
                        <a:solidFill>
                          <a:schemeClr val="tx1">
                            <a:lumMod val="50000"/>
                            <a:lumOff val="50000"/>
                          </a:schemeClr>
                        </a:solidFill>
                        <a:latin typeface="Calibri" pitchFamily="34" charset="0"/>
                        <a:cs typeface="Calibri" pitchFamily="34" charset="0"/>
                      </a:endParaRPr>
                    </a:p>
                  </a:txBody>
                  <a:tcPr marL="91449" marR="91449"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Corp. Risk Management</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Anti Money</a:t>
                      </a:r>
                      <a:r>
                        <a:rPr lang="en-US" sz="900" b="0" i="0" u="none" strike="noStrike" baseline="0" dirty="0">
                          <a:solidFill>
                            <a:srgbClr val="5F5F5F"/>
                          </a:solidFill>
                          <a:effectLst/>
                          <a:latin typeface="Calibri" pitchFamily="34" charset="0"/>
                          <a:cs typeface="Calibri" pitchFamily="34" charset="0"/>
                        </a:rPr>
                        <a:t> Laundering</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Q1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$8.2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Internal/vendor resource constraints. Expect recovery by end of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 b="0" i="0" u="none" strike="noStrike" kern="1200" cap="none" normalizeH="0" baseline="0" dirty="0">
                        <a:ln>
                          <a:noFill/>
                        </a:ln>
                        <a:solidFill>
                          <a:srgbClr val="FFC00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24">
                <a:tc>
                  <a:txBody>
                    <a:bodyPr/>
                    <a:lstStyle/>
                    <a:p>
                      <a:pPr algn="ctr" fontAlgn="ctr">
                        <a:lnSpc>
                          <a:spcPts val="1000"/>
                        </a:lnSpc>
                      </a:pPr>
                      <a:r>
                        <a:rPr lang="en-US" sz="1000" b="1" i="0" u="none" strike="noStrike" dirty="0">
                          <a:solidFill>
                            <a:schemeClr val="tx1">
                              <a:lumMod val="75000"/>
                              <a:lumOff val="25000"/>
                            </a:schemeClr>
                          </a:solidFill>
                          <a:effectLst/>
                          <a:latin typeface="Calibri" pitchFamily="34" charset="0"/>
                          <a:cs typeface="Calibri" pitchFamily="34" charset="0"/>
                        </a:rPr>
                        <a:t>Enterprise Revenue Office</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Internet Channel Technology Refresh</a:t>
                      </a: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Q2 2014</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$146.0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5"/>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Late delivery of internal code.</a:t>
                      </a:r>
                      <a:r>
                        <a:rPr lang="en-US" sz="900" u="none" strike="noStrike" baseline="0" dirty="0">
                          <a:solidFill>
                            <a:srgbClr val="5F5F5F"/>
                          </a:solidFill>
                          <a:effectLst/>
                          <a:latin typeface="Calibri" pitchFamily="34" charset="0"/>
                          <a:cs typeface="Calibri" pitchFamily="34" charset="0"/>
                        </a:rPr>
                        <a:t> </a:t>
                      </a:r>
                      <a:r>
                        <a:rPr lang="en-US" sz="900" u="none" strike="noStrike" dirty="0">
                          <a:solidFill>
                            <a:srgbClr val="5F5F5F"/>
                          </a:solidFill>
                          <a:effectLst/>
                          <a:latin typeface="Calibri" pitchFamily="34" charset="0"/>
                          <a:cs typeface="Calibri" pitchFamily="34" charset="0"/>
                        </a:rPr>
                        <a:t>Expect recovery by mid July.</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06">
                <a:tc gridSpan="5">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182897" marR="9526" marT="9432"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pPr algn="l" fontAlgn="ctr"/>
                      <a:endParaRPr lang="en-US" sz="200" b="0" i="0" u="none" strike="noStrike" dirty="0">
                        <a:solidFill>
                          <a:srgbClr val="5F5F5F"/>
                        </a:solidFill>
                        <a:effectLst/>
                        <a:latin typeface="Calibri" pitchFamily="34" charset="0"/>
                        <a:cs typeface="Calibri" pitchFamily="34" charset="0"/>
                      </a:endParaRPr>
                    </a:p>
                  </a:txBody>
                  <a:tcPr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algn="ctr" fontAlgn="ctr"/>
                      <a:endParaRPr lang="en-US" sz="200" b="0" i="0" u="none" strike="noStrike" dirty="0">
                        <a:solidFill>
                          <a:srgbClr val="5F5F5F"/>
                        </a:solidFill>
                        <a:effectLst/>
                        <a:latin typeface="Calibri" pitchFamily="34" charset="0"/>
                        <a:cs typeface="Calibri" pitchFamily="34" charset="0"/>
                      </a:endParaRPr>
                    </a:p>
                  </a:txBody>
                  <a:tcPr marL="9525" marR="9525" marT="9525"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 b="0" i="0" u="none" strike="noStrike" kern="1200" cap="none" normalizeH="0" baseline="0" dirty="0">
                        <a:ln>
                          <a:noFill/>
                        </a:ln>
                        <a:solidFill>
                          <a:srgbClr val="00B050"/>
                        </a:solidFill>
                        <a:effectLst/>
                        <a:latin typeface="Calibri" pitchFamily="34" charset="0"/>
                        <a:ea typeface="+mn-ea"/>
                        <a:cs typeface="Calibri" pitchFamily="34" charset="0"/>
                      </a:endParaRPr>
                    </a:p>
                  </a:txBody>
                  <a:tcPr marL="0" marR="0" marT="0" marB="0" anchor="ctr" horzOverflow="overflow">
                    <a:lnL w="3175" cap="flat" cmpd="sng" algn="ctr">
                      <a:solidFill>
                        <a:schemeClr val="bg1">
                          <a:lumMod val="6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algn="ctr" fontAlgn="ctr"/>
                      <a:endParaRPr lang="en-US" sz="200" b="1" i="0" u="none" strike="noStrike" dirty="0">
                        <a:solidFill>
                          <a:srgbClr val="4BACC6"/>
                        </a:solidFill>
                        <a:effectLst/>
                        <a:latin typeface="Calibri" pitchFamily="34" charset="0"/>
                        <a:cs typeface="Calibri" pitchFamily="34" charset="0"/>
                      </a:endParaRPr>
                    </a:p>
                  </a:txBody>
                  <a:tcPr marL="45724" marR="45724" marT="0" marB="0"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124">
                <a:tc>
                  <a:txBody>
                    <a:bodyPr/>
                    <a:lstStyle/>
                    <a:p>
                      <a:pPr algn="ctr" fontAlgn="ctr"/>
                      <a:r>
                        <a:rPr lang="en-US" sz="1000" b="1" i="0" u="none" strike="noStrike" dirty="0">
                          <a:solidFill>
                            <a:schemeClr val="tx1">
                              <a:lumMod val="75000"/>
                              <a:lumOff val="25000"/>
                            </a:schemeClr>
                          </a:solidFill>
                          <a:effectLst/>
                          <a:latin typeface="Calibri" pitchFamily="34" charset="0"/>
                          <a:cs typeface="Calibri" pitchFamily="34" charset="0"/>
                        </a:rPr>
                        <a:t>TOS</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900" b="0" i="0" u="none" strike="noStrike" dirty="0">
                          <a:solidFill>
                            <a:srgbClr val="5F5F5F"/>
                          </a:solidFill>
                          <a:effectLst/>
                          <a:latin typeface="Calibri" pitchFamily="34" charset="0"/>
                          <a:cs typeface="Calibri" pitchFamily="34" charset="0"/>
                        </a:rPr>
                        <a:t>Payment Processing Portal</a:t>
                      </a:r>
                      <a:r>
                        <a:rPr lang="en-US" sz="900" b="0" i="0" u="none" strike="noStrike" baseline="0" dirty="0">
                          <a:solidFill>
                            <a:srgbClr val="5F5F5F"/>
                          </a:solidFill>
                          <a:effectLst/>
                          <a:latin typeface="Calibri" pitchFamily="34" charset="0"/>
                          <a:cs typeface="Calibri" pitchFamily="34" charset="0"/>
                        </a:rPr>
                        <a:t>  (P3)</a:t>
                      </a:r>
                      <a:endParaRPr lang="en-US" sz="900" b="0" i="0" u="none" strike="noStrike" dirty="0">
                        <a:solidFill>
                          <a:srgbClr val="5F5F5F"/>
                        </a:solidFill>
                        <a:effectLst/>
                        <a:latin typeface="Calibri" pitchFamily="34" charset="0"/>
                        <a:cs typeface="Calibri" pitchFamily="34" charset="0"/>
                      </a:endParaRPr>
                    </a:p>
                  </a:txBody>
                  <a:tcPr marL="91449"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fontAlgn="ctr"/>
                      <a:r>
                        <a:rPr lang="en-US" sz="1000" b="1" i="0" u="none" strike="noStrike" dirty="0">
                          <a:solidFill>
                            <a:srgbClr val="4BACC6"/>
                          </a:solidFill>
                          <a:effectLst/>
                          <a:latin typeface="Calibri" pitchFamily="34" charset="0"/>
                          <a:cs typeface="Calibri" pitchFamily="34" charset="0"/>
                        </a:rPr>
                        <a:t>Q4 2013</a:t>
                      </a:r>
                    </a:p>
                  </a:txBody>
                  <a:tcPr marL="9526"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l" fontAlgn="ctr"/>
                      <a:r>
                        <a:rPr lang="en-US" sz="1000" b="1" i="0" u="none" strike="noStrike" dirty="0">
                          <a:solidFill>
                            <a:srgbClr val="0C2074"/>
                          </a:solidFill>
                          <a:effectLst/>
                          <a:latin typeface="Calibri" pitchFamily="34" charset="0"/>
                          <a:cs typeface="Calibri" pitchFamily="34" charset="0"/>
                        </a:rPr>
                        <a:t>$49.9 MM</a:t>
                      </a:r>
                    </a:p>
                  </a:txBody>
                  <a:tcPr marL="182897" marR="9526" marT="9432"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sym typeface="Wingdings 2"/>
                        </a:rPr>
                        <a:t></a:t>
                      </a:r>
                      <a:endParaRPr kumimoji="0" lang="en-US" sz="1600" b="1" i="0" u="none" strike="noStrike" kern="1200" cap="none" normalizeH="0" baseline="0" dirty="0">
                        <a:ln>
                          <a:noFill/>
                        </a:ln>
                        <a:solidFill>
                          <a:schemeClr val="accent4"/>
                        </a:solidFill>
                        <a:effectLst/>
                        <a:latin typeface="Calibri" pitchFamily="34" charset="0"/>
                        <a:ea typeface="+mn-ea"/>
                        <a:cs typeface="Calibri" pitchFamily="34" charset="0"/>
                      </a:endParaRPr>
                    </a:p>
                  </a:txBody>
                  <a:tcPr marL="0" marR="0" marT="0" marB="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800"/>
                        </a:lnSpc>
                        <a:spcBef>
                          <a:spcPct val="0"/>
                        </a:spcBef>
                        <a:spcAft>
                          <a:spcPct val="0"/>
                        </a:spcAft>
                        <a:buClrTx/>
                        <a:buSzTx/>
                        <a:buFontTx/>
                        <a:buNone/>
                        <a:tabLst/>
                        <a:defRPr/>
                      </a:pPr>
                      <a:r>
                        <a:rPr lang="en-US" sz="900" u="none" strike="noStrike" dirty="0">
                          <a:solidFill>
                            <a:srgbClr val="5F5F5F"/>
                          </a:solidFill>
                          <a:effectLst/>
                          <a:latin typeface="Calibri" pitchFamily="34" charset="0"/>
                          <a:cs typeface="Calibri" pitchFamily="34" charset="0"/>
                        </a:rPr>
                        <a:t>Vendor delivery delays. Implementation delay impact of 2 months.</a:t>
                      </a:r>
                      <a:endParaRPr lang="en-US" sz="900" b="0" i="0" u="none" strike="noStrike" dirty="0">
                        <a:solidFill>
                          <a:srgbClr val="5F5F5F"/>
                        </a:solidFill>
                        <a:effectLst/>
                        <a:latin typeface="Calibri" pitchFamily="34" charset="0"/>
                        <a:cs typeface="Calibri" pitchFamily="34" charset="0"/>
                      </a:endParaRPr>
                    </a:p>
                  </a:txBody>
                  <a:tcPr marL="45724" marR="45724" marT="45264" marB="45264"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Rectangle 8">
            <a:extLst>
              <a:ext uri="{FF2B5EF4-FFF2-40B4-BE49-F238E27FC236}">
                <a16:creationId xmlns:a16="http://schemas.microsoft.com/office/drawing/2014/main" id="{9CD38678-B03A-830E-9AFD-BBACEECD02DB}"/>
              </a:ext>
            </a:extLst>
          </p:cNvPr>
          <p:cNvSpPr/>
          <p:nvPr/>
        </p:nvSpPr>
        <p:spPr bwMode="auto">
          <a:xfrm>
            <a:off x="714375" y="3689350"/>
            <a:ext cx="3171825" cy="1835150"/>
          </a:xfrm>
          <a:prstGeom prst="rect">
            <a:avLst/>
          </a:prstGeom>
        </p:spPr>
        <p:txBody>
          <a:bodyPr>
            <a:spAutoFit/>
          </a:bodyPr>
          <a:lstStyle/>
          <a:p>
            <a:pPr marL="342900" indent="-342900" eaLnBrk="1" hangingPunct="1">
              <a:lnSpc>
                <a:spcPts val="1800"/>
              </a:lnSpc>
              <a:spcBef>
                <a:spcPts val="0"/>
              </a:spcBef>
              <a:buFont typeface="+mj-lt"/>
              <a:buAutoNum type="arabicPeriod"/>
              <a:defRPr/>
            </a:pPr>
            <a:r>
              <a:rPr lang="en-US" sz="1400" b="1" dirty="0">
                <a:solidFill>
                  <a:srgbClr val="0C2074"/>
                </a:solidFill>
                <a:cs typeface="Calibri" pitchFamily="34" charset="0"/>
              </a:rPr>
              <a:t>Program Name</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42900" indent="-342900" eaLnBrk="1" hangingPunct="1">
              <a:lnSpc>
                <a:spcPts val="1800"/>
              </a:lnSpc>
              <a:spcBef>
                <a:spcPts val="600"/>
              </a:spcBef>
              <a:buFont typeface="+mj-lt"/>
              <a:buAutoNum type="arabicPeriod"/>
              <a:defRPr/>
            </a:pPr>
            <a:r>
              <a:rPr lang="en-US" sz="1400" b="1" dirty="0">
                <a:solidFill>
                  <a:srgbClr val="0C2074"/>
                </a:solidFill>
                <a:cs typeface="Calibri" pitchFamily="34" charset="0"/>
              </a:rPr>
              <a:t>Bullet</a:t>
            </a:r>
          </a:p>
          <a:p>
            <a:pPr marL="365760" lvl="1" indent="-173736" eaLnBrk="1" hangingPunct="1">
              <a:lnSpc>
                <a:spcPts val="14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365760" lvl="1" indent="-173736" eaLnBrk="1" hangingPunct="1">
              <a:lnSpc>
                <a:spcPts val="1400"/>
              </a:lnSpc>
              <a:spcBef>
                <a:spcPts val="0"/>
              </a:spcBef>
              <a:spcAft>
                <a:spcPts val="300"/>
              </a:spcAft>
              <a:buClr>
                <a:schemeClr val="bg1">
                  <a:lumMod val="65000"/>
                </a:schemeClr>
              </a:buClr>
              <a:buFont typeface="Calibri" panose="020F0502020204030204" pitchFamily="34" charset="0"/>
              <a:buChar char="−"/>
              <a:defRPr/>
            </a:pPr>
            <a:endParaRPr lang="en-US" sz="1000" dirty="0">
              <a:solidFill>
                <a:schemeClr val="bg1">
                  <a:lumMod val="50000"/>
                </a:schemeClr>
              </a:solidFill>
              <a:cs typeface="Calibri" pitchFamily="34" charset="0"/>
            </a:endParaRPr>
          </a:p>
        </p:txBody>
      </p:sp>
      <p:sp>
        <p:nvSpPr>
          <p:cNvPr id="10" name="Rectangle 9">
            <a:extLst>
              <a:ext uri="{FF2B5EF4-FFF2-40B4-BE49-F238E27FC236}">
                <a16:creationId xmlns:a16="http://schemas.microsoft.com/office/drawing/2014/main" id="{E6A305C0-F641-0907-5B1B-6EA1FA2E64FE}"/>
              </a:ext>
            </a:extLst>
          </p:cNvPr>
          <p:cNvSpPr/>
          <p:nvPr/>
        </p:nvSpPr>
        <p:spPr bwMode="auto">
          <a:xfrm>
            <a:off x="417513" y="3157538"/>
            <a:ext cx="4017962" cy="43180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Status Indication</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0C67C818-4F3B-0DA3-40C9-8CACDA812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193800"/>
            <a:ext cx="566261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6F303A17-8267-546D-9AC2-3D43AB0FDF3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a:t>Spotlight: &lt;TOPIC NAME&gt;</a:t>
            </a:r>
          </a:p>
        </p:txBody>
      </p:sp>
      <p:sp>
        <p:nvSpPr>
          <p:cNvPr id="13" name="Rectangle 12">
            <a:extLst>
              <a:ext uri="{FF2B5EF4-FFF2-40B4-BE49-F238E27FC236}">
                <a16:creationId xmlns:a16="http://schemas.microsoft.com/office/drawing/2014/main" id="{74777BD4-876C-1D74-525A-CC2F1B8B468B}"/>
              </a:ext>
            </a:extLst>
          </p:cNvPr>
          <p:cNvSpPr/>
          <p:nvPr/>
        </p:nvSpPr>
        <p:spPr bwMode="auto">
          <a:xfrm>
            <a:off x="417513" y="752475"/>
            <a:ext cx="4017962" cy="449263"/>
          </a:xfrm>
          <a:prstGeom prst="rect">
            <a:avLst/>
          </a:prstGeom>
        </p:spPr>
        <p:txBody>
          <a:bodyPr>
            <a:spAutoFit/>
          </a:bodyPr>
          <a:lstStyle/>
          <a:p>
            <a:pPr eaLnBrk="1" fontAlgn="auto" hangingPunct="1">
              <a:lnSpc>
                <a:spcPts val="3000"/>
              </a:lnSpc>
              <a:spcBef>
                <a:spcPts val="0"/>
              </a:spcBef>
              <a:spcAft>
                <a:spcPts val="0"/>
              </a:spcAft>
              <a:defRPr/>
            </a:pPr>
            <a:r>
              <a:rPr lang="en-US" sz="2000" b="1" kern="1100" dirty="0">
                <a:solidFill>
                  <a:schemeClr val="accent2"/>
                </a:solidFill>
                <a:cs typeface="Calibri" pitchFamily="34" charset="0"/>
              </a:rPr>
              <a:t>Subtitle</a:t>
            </a:r>
          </a:p>
        </p:txBody>
      </p:sp>
      <p:sp>
        <p:nvSpPr>
          <p:cNvPr id="64517" name="Rectangle 14">
            <a:extLst>
              <a:ext uri="{FF2B5EF4-FFF2-40B4-BE49-F238E27FC236}">
                <a16:creationId xmlns:a16="http://schemas.microsoft.com/office/drawing/2014/main" id="{47803722-DCA0-F0F3-D1B9-DDB2E63CE9E2}"/>
              </a:ext>
            </a:extLst>
          </p:cNvPr>
          <p:cNvSpPr>
            <a:spLocks noChangeArrowheads="1"/>
          </p:cNvSpPr>
          <p:nvPr/>
        </p:nvSpPr>
        <p:spPr bwMode="auto">
          <a:xfrm>
            <a:off x="646113" y="1336675"/>
            <a:ext cx="5045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&lt;OBJECTIVE:&gt;</a:t>
            </a:r>
          </a:p>
        </p:txBody>
      </p:sp>
      <p:sp>
        <p:nvSpPr>
          <p:cNvPr id="64518" name="Rectangle 2">
            <a:extLst>
              <a:ext uri="{FF2B5EF4-FFF2-40B4-BE49-F238E27FC236}">
                <a16:creationId xmlns:a16="http://schemas.microsoft.com/office/drawing/2014/main" id="{9C1CFC20-F79F-0647-4300-D2ACE41D7214}"/>
              </a:ext>
            </a:extLst>
          </p:cNvPr>
          <p:cNvSpPr>
            <a:spLocks noChangeArrowheads="1"/>
          </p:cNvSpPr>
          <p:nvPr/>
        </p:nvSpPr>
        <p:spPr bwMode="auto">
          <a:xfrm>
            <a:off x="938213" y="1511300"/>
            <a:ext cx="47482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000">
                <a:solidFill>
                  <a:srgbClr val="595959"/>
                </a:solidFill>
              </a:rPr>
              <a:t>&lt;INSERT SUMMARY TEXT HERE, &gt;</a:t>
            </a:r>
            <a:endParaRPr lang="en-US" altLang="en-US"/>
          </a:p>
        </p:txBody>
      </p:sp>
      <p:sp>
        <p:nvSpPr>
          <p:cNvPr id="64519" name="Rectangle 19">
            <a:extLst>
              <a:ext uri="{FF2B5EF4-FFF2-40B4-BE49-F238E27FC236}">
                <a16:creationId xmlns:a16="http://schemas.microsoft.com/office/drawing/2014/main" id="{E1ABF8A4-BDA4-8FF5-BABD-EE459BF3B72F}"/>
              </a:ext>
            </a:extLst>
          </p:cNvPr>
          <p:cNvSpPr>
            <a:spLocks noChangeArrowheads="1"/>
          </p:cNvSpPr>
          <p:nvPr/>
        </p:nvSpPr>
        <p:spPr bwMode="auto">
          <a:xfrm>
            <a:off x="665163" y="1730375"/>
            <a:ext cx="50434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1400"/>
              </a:lnSpc>
            </a:pPr>
            <a:r>
              <a:rPr lang="en-US" altLang="en-US" sz="1200" b="1">
                <a:solidFill>
                  <a:schemeClr val="accent1"/>
                </a:solidFill>
                <a:cs typeface="Calibri" panose="020F0502020204030204" pitchFamily="34" charset="0"/>
              </a:rPr>
              <a:t>&lt;EXAMPLE 1: DATA GOVERNANCE:&gt;</a:t>
            </a:r>
          </a:p>
        </p:txBody>
      </p:sp>
      <p:sp>
        <p:nvSpPr>
          <p:cNvPr id="64520" name="Rectangle 21">
            <a:extLst>
              <a:ext uri="{FF2B5EF4-FFF2-40B4-BE49-F238E27FC236}">
                <a16:creationId xmlns:a16="http://schemas.microsoft.com/office/drawing/2014/main" id="{8A269A76-BB60-5B25-0A48-1B695805B034}"/>
              </a:ext>
            </a:extLst>
          </p:cNvPr>
          <p:cNvSpPr>
            <a:spLocks noChangeArrowheads="1"/>
          </p:cNvSpPr>
          <p:nvPr/>
        </p:nvSpPr>
        <p:spPr bwMode="auto">
          <a:xfrm>
            <a:off x="1025525" y="1995488"/>
            <a:ext cx="474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6151E8C6-E269-ACEA-9140-659E312A9A44}"/>
              </a:ext>
            </a:extLst>
          </p:cNvPr>
          <p:cNvSpPr/>
          <p:nvPr/>
        </p:nvSpPr>
        <p:spPr>
          <a:xfrm>
            <a:off x="900113" y="1905000"/>
            <a:ext cx="4654550" cy="1169988"/>
          </a:xfrm>
          <a:prstGeom prst="rect">
            <a:avLst/>
          </a:prstGeom>
        </p:spPr>
        <p:txBody>
          <a:bodyPr>
            <a:spAutoFit/>
          </a:bodyPr>
          <a:lstStyle/>
          <a:p>
            <a:pPr eaLnBrk="1" hangingPunct="1">
              <a:defRPr/>
            </a:pPr>
            <a:r>
              <a:rPr lang="en-US" sz="1000" dirty="0">
                <a:solidFill>
                  <a:prstClr val="black">
                    <a:lumMod val="65000"/>
                    <a:lumOff val="35000"/>
                  </a:prstClr>
                </a:solidFill>
              </a:rPr>
              <a:t>EXAMPLE 1: </a:t>
            </a:r>
            <a:r>
              <a:rPr lang="en-US" sz="1000" dirty="0">
                <a:solidFill>
                  <a:schemeClr val="bg1">
                    <a:lumMod val="50000"/>
                  </a:schemeClr>
                </a:solidFill>
              </a:rPr>
              <a:t>Data Governance is an emerging discipline that embodies a convergence of data quality, data management, data policies, business process management, and risk management surrounding the handling of data in an organization. Data Governance at US Bank will exercise positive control over the processes and methods used by data stewards and data custodians to manage data to meet the needs of the business.  Data Governance is </a:t>
            </a:r>
            <a:r>
              <a:rPr lang="en-US" sz="1000" b="1" dirty="0">
                <a:solidFill>
                  <a:schemeClr val="bg1">
                    <a:lumMod val="50000"/>
                  </a:schemeClr>
                </a:solidFill>
              </a:rPr>
              <a:t>Not about DATA</a:t>
            </a:r>
            <a:r>
              <a:rPr lang="en-US" sz="1000" dirty="0">
                <a:solidFill>
                  <a:schemeClr val="bg1">
                    <a:lumMod val="50000"/>
                  </a:schemeClr>
                </a:solidFill>
              </a:rPr>
              <a:t>, it is about the </a:t>
            </a:r>
            <a:r>
              <a:rPr lang="en-US" sz="1000" b="1" dirty="0">
                <a:solidFill>
                  <a:schemeClr val="bg1">
                    <a:lumMod val="50000"/>
                  </a:schemeClr>
                </a:solidFill>
              </a:rPr>
              <a:t>People, Policies, and Processes to “manage data as an asset</a:t>
            </a:r>
            <a:r>
              <a:rPr lang="en-US" sz="1000" dirty="0">
                <a:solidFill>
                  <a:schemeClr val="bg1">
                    <a:lumMod val="50000"/>
                  </a:schemeClr>
                </a:solidFill>
              </a:rPr>
              <a:t>.”</a:t>
            </a:r>
          </a:p>
        </p:txBody>
      </p:sp>
      <p:pic>
        <p:nvPicPr>
          <p:cNvPr id="64522" name="Picture 2">
            <a:extLst>
              <a:ext uri="{FF2B5EF4-FFF2-40B4-BE49-F238E27FC236}">
                <a16:creationId xmlns:a16="http://schemas.microsoft.com/office/drawing/2014/main" id="{C3756B10-6EBF-9CF9-235E-E1DBAADA53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1193800"/>
            <a:ext cx="20875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9ED5CA49-808A-9840-6363-BC0E6BD86F40}"/>
              </a:ext>
            </a:extLst>
          </p:cNvPr>
          <p:cNvSpPr/>
          <p:nvPr/>
        </p:nvSpPr>
        <p:spPr bwMode="auto">
          <a:xfrm>
            <a:off x="6542088" y="1382713"/>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Current Status</a:t>
            </a:r>
          </a:p>
        </p:txBody>
      </p:sp>
      <p:pic>
        <p:nvPicPr>
          <p:cNvPr id="64524" name="Picture 2">
            <a:extLst>
              <a:ext uri="{FF2B5EF4-FFF2-40B4-BE49-F238E27FC236}">
                <a16:creationId xmlns:a16="http://schemas.microsoft.com/office/drawing/2014/main" id="{283E5246-C461-49CA-457C-155F25F5E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0" y="2581275"/>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5" name="Picture 3">
            <a:extLst>
              <a:ext uri="{FF2B5EF4-FFF2-40B4-BE49-F238E27FC236}">
                <a16:creationId xmlns:a16="http://schemas.microsoft.com/office/drawing/2014/main" id="{6DCB8AC5-992C-0394-06AE-89EB7C7E5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0" y="1709738"/>
            <a:ext cx="882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26" name="Picture 4">
            <a:extLst>
              <a:ext uri="{FF2B5EF4-FFF2-40B4-BE49-F238E27FC236}">
                <a16:creationId xmlns:a16="http://schemas.microsoft.com/office/drawing/2014/main" id="{3B9CD86C-0330-3C56-6812-B623CA3418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3113" y="1746250"/>
            <a:ext cx="863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a:extLst>
              <a:ext uri="{FF2B5EF4-FFF2-40B4-BE49-F238E27FC236}">
                <a16:creationId xmlns:a16="http://schemas.microsoft.com/office/drawing/2014/main" id="{3BBF3178-9C54-E8E9-34CB-2C9B61546702}"/>
              </a:ext>
            </a:extLst>
          </p:cNvPr>
          <p:cNvSpPr/>
          <p:nvPr/>
        </p:nvSpPr>
        <p:spPr bwMode="auto">
          <a:xfrm>
            <a:off x="6637338" y="2489200"/>
            <a:ext cx="1882775" cy="631825"/>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Issues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Sub Bullet</a:t>
            </a:r>
          </a:p>
        </p:txBody>
      </p:sp>
      <p:sp>
        <p:nvSpPr>
          <p:cNvPr id="31" name="Rectangle 30">
            <a:extLst>
              <a:ext uri="{FF2B5EF4-FFF2-40B4-BE49-F238E27FC236}">
                <a16:creationId xmlns:a16="http://schemas.microsoft.com/office/drawing/2014/main" id="{701EF2BF-074C-13DD-A659-819AB8CD5011}"/>
              </a:ext>
            </a:extLst>
          </p:cNvPr>
          <p:cNvSpPr/>
          <p:nvPr/>
        </p:nvSpPr>
        <p:spPr bwMode="auto">
          <a:xfrm>
            <a:off x="714375" y="398462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2" name="Rectangle 31">
            <a:extLst>
              <a:ext uri="{FF2B5EF4-FFF2-40B4-BE49-F238E27FC236}">
                <a16:creationId xmlns:a16="http://schemas.microsoft.com/office/drawing/2014/main" id="{DD3D10B4-A5C4-8AA5-5E51-424547E4ACB8}"/>
              </a:ext>
            </a:extLst>
          </p:cNvPr>
          <p:cNvSpPr/>
          <p:nvPr/>
        </p:nvSpPr>
        <p:spPr bwMode="auto">
          <a:xfrm>
            <a:off x="417513" y="3490913"/>
            <a:ext cx="2009775" cy="476250"/>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Key Accomplishments</a:t>
            </a:r>
          </a:p>
        </p:txBody>
      </p:sp>
      <p:cxnSp>
        <p:nvCxnSpPr>
          <p:cNvPr id="33" name="Straight Connector 32">
            <a:extLst>
              <a:ext uri="{FF2B5EF4-FFF2-40B4-BE49-F238E27FC236}">
                <a16:creationId xmlns:a16="http://schemas.microsoft.com/office/drawing/2014/main" id="{29C8020D-D335-1732-4839-FAB3F2AF3845}"/>
              </a:ext>
            </a:extLst>
          </p:cNvPr>
          <p:cNvCxnSpPr/>
          <p:nvPr/>
        </p:nvCxnSpPr>
        <p:spPr bwMode="auto">
          <a:xfrm flipV="1">
            <a:off x="3171825" y="3614738"/>
            <a:ext cx="0" cy="2633662"/>
          </a:xfrm>
          <a:prstGeom prst="line">
            <a:avLst/>
          </a:prstGeom>
          <a:noFill/>
          <a:ln w="12700" cap="rnd" cmpd="sng" algn="ctr">
            <a:solidFill>
              <a:schemeClr val="bg1">
                <a:lumMod val="65000"/>
              </a:schemeClr>
            </a:solidFill>
            <a:prstDash val="solid"/>
            <a:round/>
            <a:headEnd type="none" w="med" len="med"/>
            <a:tailEnd type="none" w="med" len="med"/>
          </a:ln>
          <a:effectLst/>
        </p:spPr>
      </p:cxnSp>
      <p:sp>
        <p:nvSpPr>
          <p:cNvPr id="37" name="Rectangle 36">
            <a:extLst>
              <a:ext uri="{FF2B5EF4-FFF2-40B4-BE49-F238E27FC236}">
                <a16:creationId xmlns:a16="http://schemas.microsoft.com/office/drawing/2014/main" id="{AA296887-339A-AED1-F161-73B2866B1F44}"/>
              </a:ext>
            </a:extLst>
          </p:cNvPr>
          <p:cNvSpPr/>
          <p:nvPr/>
        </p:nvSpPr>
        <p:spPr bwMode="auto">
          <a:xfrm>
            <a:off x="3714750" y="3978275"/>
            <a:ext cx="2355850" cy="1501775"/>
          </a:xfrm>
          <a:prstGeom prst="rect">
            <a:avLst/>
          </a:prstGeom>
        </p:spPr>
        <p:txBody>
          <a:bodyPr>
            <a:spAutoFit/>
          </a:bodyPr>
          <a:lstStyle/>
          <a:p>
            <a:pPr marL="173736" indent="-173736" eaLnBrk="1" hangingPunct="1">
              <a:lnSpc>
                <a:spcPts val="1800"/>
              </a:lnSpc>
              <a:spcBef>
                <a:spcPts val="0"/>
              </a:spcBef>
              <a:buFont typeface="Arial" pitchFamily="34" charset="0"/>
              <a:buChar char="•"/>
              <a:defRPr/>
            </a:pPr>
            <a:r>
              <a:rPr lang="en-US" sz="1400" b="1" dirty="0">
                <a:solidFill>
                  <a:srgbClr val="0C2074"/>
                </a:solidFill>
                <a:cs typeface="Calibri" pitchFamily="34" charset="0"/>
              </a:rPr>
              <a:t>Bullet</a:t>
            </a:r>
          </a:p>
          <a:p>
            <a:pPr marL="173736" indent="-173736" eaLnBrk="1" hangingPunct="1">
              <a:lnSpc>
                <a:spcPts val="1600"/>
              </a:lnSpc>
              <a:spcBef>
                <a:spcPts val="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173736" indent="-173736" eaLnBrk="1" hangingPunct="1">
              <a:lnSpc>
                <a:spcPts val="1800"/>
              </a:lnSpc>
              <a:spcBef>
                <a:spcPts val="200"/>
              </a:spcBef>
              <a:buFont typeface="Arial" pitchFamily="34" charset="0"/>
              <a:buChar char="•"/>
              <a:defRPr/>
            </a:pPr>
            <a:r>
              <a:rPr lang="en-US" sz="1400" b="1" dirty="0">
                <a:solidFill>
                  <a:srgbClr val="0C2074"/>
                </a:solidFill>
                <a:cs typeface="Calibri" pitchFamily="34" charset="0"/>
              </a:rPr>
              <a:t>Bullet</a:t>
            </a:r>
          </a:p>
          <a:p>
            <a:pPr marL="365760" indent="-171450" eaLnBrk="1" hangingPunct="1">
              <a:lnSpc>
                <a:spcPts val="1400"/>
              </a:lnSpc>
              <a:buFont typeface="Calibri" pitchFamily="34" charset="0"/>
              <a:buChar char="‒"/>
              <a:defRPr/>
            </a:pPr>
            <a:r>
              <a:rPr lang="en-US" sz="1000" dirty="0">
                <a:solidFill>
                  <a:prstClr val="black">
                    <a:lumMod val="50000"/>
                    <a:lumOff val="50000"/>
                  </a:prstClr>
                </a:solidFill>
                <a:cs typeface="Calibri" pitchFamily="34" charset="0"/>
              </a:rPr>
              <a:t>Sub Bullet</a:t>
            </a:r>
            <a:endParaRPr lang="en-US" sz="1000" b="1" dirty="0">
              <a:solidFill>
                <a:prstClr val="black">
                  <a:lumMod val="50000"/>
                  <a:lumOff val="50000"/>
                </a:prstClr>
              </a:solidFill>
              <a:cs typeface="Calibri" pitchFamily="34" charset="0"/>
            </a:endParaRPr>
          </a:p>
          <a:p>
            <a:pPr marL="365760" indent="-171450" eaLnBrk="1" hangingPunct="1">
              <a:lnSpc>
                <a:spcPts val="1400"/>
              </a:lnSpc>
              <a:buFont typeface="Calibri" pitchFamily="34" charset="0"/>
              <a:buChar char="‒"/>
              <a:defRPr/>
            </a:pPr>
            <a:r>
              <a:rPr lang="en-US" sz="1000" dirty="0">
                <a:solidFill>
                  <a:schemeClr val="accent2"/>
                </a:solidFill>
                <a:cs typeface="Calibri" pitchFamily="34" charset="0"/>
              </a:rPr>
              <a:t>Sub Bullet Highlight</a:t>
            </a:r>
          </a:p>
        </p:txBody>
      </p:sp>
      <p:sp>
        <p:nvSpPr>
          <p:cNvPr id="38" name="Rectangle 37">
            <a:extLst>
              <a:ext uri="{FF2B5EF4-FFF2-40B4-BE49-F238E27FC236}">
                <a16:creationId xmlns:a16="http://schemas.microsoft.com/office/drawing/2014/main" id="{08618FBF-0247-DAC4-91CB-CBD59B8C4B36}"/>
              </a:ext>
            </a:extLst>
          </p:cNvPr>
          <p:cNvSpPr/>
          <p:nvPr/>
        </p:nvSpPr>
        <p:spPr bwMode="auto">
          <a:xfrm>
            <a:off x="3417888" y="3484563"/>
            <a:ext cx="2501900" cy="477837"/>
          </a:xfrm>
          <a:prstGeom prst="rect">
            <a:avLst/>
          </a:prstGeom>
        </p:spPr>
        <p:txBody>
          <a:bodyPr>
            <a:spAutoFit/>
          </a:bodyPr>
          <a:lstStyle/>
          <a:p>
            <a:pPr eaLnBrk="1" fontAlgn="auto" hangingPunct="1">
              <a:lnSpc>
                <a:spcPts val="3000"/>
              </a:lnSpc>
              <a:spcBef>
                <a:spcPts val="0"/>
              </a:spcBef>
              <a:spcAft>
                <a:spcPts val="0"/>
              </a:spcAft>
              <a:defRPr/>
            </a:pPr>
            <a:r>
              <a:rPr lang="en-US" sz="1500" b="1" kern="1100" dirty="0">
                <a:solidFill>
                  <a:schemeClr val="tx1">
                    <a:lumMod val="50000"/>
                    <a:lumOff val="50000"/>
                  </a:schemeClr>
                </a:solidFill>
                <a:cs typeface="Calibri" pitchFamily="34" charset="0"/>
              </a:rPr>
              <a:t>Risks / Areas of Concern</a:t>
            </a:r>
          </a:p>
        </p:txBody>
      </p:sp>
      <p:pic>
        <p:nvPicPr>
          <p:cNvPr id="64533" name="Picture 2">
            <a:extLst>
              <a:ext uri="{FF2B5EF4-FFF2-40B4-BE49-F238E27FC236}">
                <a16:creationId xmlns:a16="http://schemas.microsoft.com/office/drawing/2014/main" id="{379EDE86-4FDB-92A0-7DA4-355783AE05C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32550" y="3614738"/>
            <a:ext cx="2087563"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0">
            <a:extLst>
              <a:ext uri="{FF2B5EF4-FFF2-40B4-BE49-F238E27FC236}">
                <a16:creationId xmlns:a16="http://schemas.microsoft.com/office/drawing/2014/main" id="{A376E1FE-1416-2BD2-61B7-1420F3769F28}"/>
              </a:ext>
            </a:extLst>
          </p:cNvPr>
          <p:cNvSpPr/>
          <p:nvPr/>
        </p:nvSpPr>
        <p:spPr bwMode="auto">
          <a:xfrm>
            <a:off x="6542088" y="3817938"/>
            <a:ext cx="1868487" cy="287337"/>
          </a:xfrm>
          <a:prstGeom prst="rect">
            <a:avLst/>
          </a:prstGeom>
        </p:spPr>
        <p:txBody>
          <a:bodyPr>
            <a:spAutoFit/>
          </a:bodyPr>
          <a:lstStyle/>
          <a:p>
            <a:pPr eaLnBrk="1" hangingPunct="1">
              <a:lnSpc>
                <a:spcPts val="1400"/>
              </a:lnSpc>
              <a:defRPr/>
            </a:pPr>
            <a:r>
              <a:rPr lang="en-US" b="1" dirty="0">
                <a:solidFill>
                  <a:schemeClr val="bg1">
                    <a:lumMod val="50000"/>
                  </a:schemeClr>
                </a:solidFill>
                <a:cs typeface="Calibri" pitchFamily="34" charset="0"/>
              </a:rPr>
              <a:t>Key Milestones</a:t>
            </a:r>
          </a:p>
        </p:txBody>
      </p:sp>
      <p:grpSp>
        <p:nvGrpSpPr>
          <p:cNvPr id="64535" name="Group 45060">
            <a:extLst>
              <a:ext uri="{FF2B5EF4-FFF2-40B4-BE49-F238E27FC236}">
                <a16:creationId xmlns:a16="http://schemas.microsoft.com/office/drawing/2014/main" id="{1220CFE2-0AEA-656E-C90F-1F19376EEB27}"/>
              </a:ext>
            </a:extLst>
          </p:cNvPr>
          <p:cNvGrpSpPr>
            <a:grpSpLocks/>
          </p:cNvGrpSpPr>
          <p:nvPr/>
        </p:nvGrpSpPr>
        <p:grpSpPr bwMode="auto">
          <a:xfrm>
            <a:off x="6637338" y="4105275"/>
            <a:ext cx="1698625" cy="974725"/>
            <a:chOff x="6637021" y="4105625"/>
            <a:chExt cx="1699260" cy="974491"/>
          </a:xfrm>
        </p:grpSpPr>
        <p:sp>
          <p:nvSpPr>
            <p:cNvPr id="42" name="Rectangle 41">
              <a:extLst>
                <a:ext uri="{FF2B5EF4-FFF2-40B4-BE49-F238E27FC236}">
                  <a16:creationId xmlns:a16="http://schemas.microsoft.com/office/drawing/2014/main" id="{84275613-2C6E-FBCA-DD7D-EF4A32D913C9}"/>
                </a:ext>
              </a:extLst>
            </p:cNvPr>
            <p:cNvSpPr/>
            <p:nvPr/>
          </p:nvSpPr>
          <p:spPr bwMode="auto">
            <a:xfrm>
              <a:off x="6637021" y="410562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41" name="Picture 21">
              <a:extLst>
                <a:ext uri="{FF2B5EF4-FFF2-40B4-BE49-F238E27FC236}">
                  <a16:creationId xmlns:a16="http://schemas.microsoft.com/office/drawing/2014/main" id="{AF0FA5CD-4090-7E84-C65D-62B05E541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497884" y="485197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a:extLst>
                <a:ext uri="{FF2B5EF4-FFF2-40B4-BE49-F238E27FC236}">
                  <a16:creationId xmlns:a16="http://schemas.microsoft.com/office/drawing/2014/main" id="{6A8DD7BD-B1F8-9386-734F-7AA852CA79B1}"/>
                </a:ext>
              </a:extLst>
            </p:cNvPr>
            <p:cNvSpPr txBox="1"/>
            <p:nvPr/>
          </p:nvSpPr>
          <p:spPr>
            <a:xfrm>
              <a:off x="7475534" y="485791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grpSp>
        <p:nvGrpSpPr>
          <p:cNvPr id="64536" name="Group 45059">
            <a:extLst>
              <a:ext uri="{FF2B5EF4-FFF2-40B4-BE49-F238E27FC236}">
                <a16:creationId xmlns:a16="http://schemas.microsoft.com/office/drawing/2014/main" id="{06CA94B6-5261-AF06-4AB5-2CE0DC51F1C0}"/>
              </a:ext>
            </a:extLst>
          </p:cNvPr>
          <p:cNvGrpSpPr>
            <a:grpSpLocks/>
          </p:cNvGrpSpPr>
          <p:nvPr/>
        </p:nvGrpSpPr>
        <p:grpSpPr bwMode="auto">
          <a:xfrm>
            <a:off x="6637338" y="5127625"/>
            <a:ext cx="1698625" cy="974725"/>
            <a:chOff x="6667305" y="5074235"/>
            <a:chExt cx="1699260" cy="974491"/>
          </a:xfrm>
        </p:grpSpPr>
        <p:sp>
          <p:nvSpPr>
            <p:cNvPr id="46" name="Rectangle 45">
              <a:extLst>
                <a:ext uri="{FF2B5EF4-FFF2-40B4-BE49-F238E27FC236}">
                  <a16:creationId xmlns:a16="http://schemas.microsoft.com/office/drawing/2014/main" id="{BCB3EFDA-3623-FEE6-C6E7-05FAC713B7BD}"/>
                </a:ext>
              </a:extLst>
            </p:cNvPr>
            <p:cNvSpPr/>
            <p:nvPr/>
          </p:nvSpPr>
          <p:spPr bwMode="auto">
            <a:xfrm>
              <a:off x="6667305" y="5074235"/>
              <a:ext cx="1699260" cy="631673"/>
            </a:xfrm>
            <a:prstGeom prst="rect">
              <a:avLst/>
            </a:prstGeom>
          </p:spPr>
          <p:txBody>
            <a:bodyPr>
              <a:spAutoFit/>
            </a:bodyPr>
            <a:lstStyle/>
            <a:p>
              <a:pPr eaLnBrk="1" hangingPunct="1">
                <a:lnSpc>
                  <a:spcPts val="1800"/>
                </a:lnSpc>
                <a:spcBef>
                  <a:spcPts val="0"/>
                </a:spcBef>
                <a:defRPr/>
              </a:pPr>
              <a:r>
                <a:rPr lang="en-US" sz="1200" b="1" dirty="0">
                  <a:solidFill>
                    <a:srgbClr val="0C2074"/>
                  </a:solidFill>
                  <a:cs typeface="Calibri" pitchFamily="34" charset="0"/>
                </a:rPr>
                <a:t>&lt;Milestone&gt; </a:t>
              </a:r>
            </a:p>
            <a:p>
              <a:pPr marL="0" lvl="1" indent="-173736" eaLnBrk="1" hangingPunct="1">
                <a:lnSpc>
                  <a:spcPts val="1200"/>
                </a:lnSpc>
                <a:spcBef>
                  <a:spcPts val="0"/>
                </a:spcBef>
                <a:spcAft>
                  <a:spcPts val="0"/>
                </a:spcAft>
                <a:buClr>
                  <a:schemeClr val="bg1">
                    <a:lumMod val="65000"/>
                  </a:schemeClr>
                </a:buClr>
                <a:buFont typeface="Calibri" panose="020F0502020204030204" pitchFamily="34" charset="0"/>
                <a:buChar char="−"/>
                <a:defRPr/>
              </a:pPr>
              <a:r>
                <a:rPr lang="en-US" sz="1000" dirty="0">
                  <a:solidFill>
                    <a:schemeClr val="bg1">
                      <a:lumMod val="50000"/>
                    </a:schemeClr>
                  </a:solidFill>
                  <a:cs typeface="Calibri" pitchFamily="34" charset="0"/>
                </a:rPr>
                <a:t>&lt;DELIVERABLE /  </a:t>
              </a:r>
              <a:br>
                <a:rPr lang="en-US" sz="1000" dirty="0">
                  <a:solidFill>
                    <a:schemeClr val="bg1">
                      <a:lumMod val="50000"/>
                    </a:schemeClr>
                  </a:solidFill>
                  <a:cs typeface="Calibri" pitchFamily="34" charset="0"/>
                </a:rPr>
              </a:br>
              <a:r>
                <a:rPr lang="en-US" sz="1000" dirty="0">
                  <a:solidFill>
                    <a:schemeClr val="bg1">
                      <a:lumMod val="50000"/>
                    </a:schemeClr>
                  </a:solidFill>
                  <a:cs typeface="Calibri" pitchFamily="34" charset="0"/>
                </a:rPr>
                <a:t>         EXPLANATION&gt;</a:t>
              </a:r>
            </a:p>
          </p:txBody>
        </p:sp>
        <p:pic>
          <p:nvPicPr>
            <p:cNvPr id="64538" name="Picture 21">
              <a:extLst>
                <a:ext uri="{FF2B5EF4-FFF2-40B4-BE49-F238E27FC236}">
                  <a16:creationId xmlns:a16="http://schemas.microsoft.com/office/drawing/2014/main" id="{6EA50150-7BC6-89E5-2F5D-3AC888C2B3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70" t="2" r="2261" b="20876"/>
            <a:stretch>
              <a:fillRect/>
            </a:stretch>
          </p:blipFill>
          <p:spPr bwMode="auto">
            <a:xfrm>
              <a:off x="7528168" y="5820582"/>
              <a:ext cx="800931" cy="228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a:extLst>
                <a:ext uri="{FF2B5EF4-FFF2-40B4-BE49-F238E27FC236}">
                  <a16:creationId xmlns:a16="http://schemas.microsoft.com/office/drawing/2014/main" id="{87D9967B-C98D-CB76-3A25-9E4D053BCBCD}"/>
                </a:ext>
              </a:extLst>
            </p:cNvPr>
            <p:cNvSpPr txBox="1"/>
            <p:nvPr/>
          </p:nvSpPr>
          <p:spPr>
            <a:xfrm>
              <a:off x="7505818" y="5826529"/>
              <a:ext cx="857570" cy="215848"/>
            </a:xfrm>
            <a:prstGeom prst="rect">
              <a:avLst/>
            </a:prstGeom>
            <a:noFill/>
          </p:spPr>
          <p:txBody>
            <a:bodyPr>
              <a:spAutoFit/>
            </a:bodyPr>
            <a:lstStyle/>
            <a:p>
              <a:pPr algn="ctr" eaLnBrk="1" hangingPunct="1">
                <a:defRPr/>
              </a:pPr>
              <a:r>
                <a:rPr lang="en-US" sz="800" b="1" spc="100" dirty="0">
                  <a:solidFill>
                    <a:schemeClr val="bg1"/>
                  </a:solidFill>
                </a:rPr>
                <a:t>MM/DD/YY</a:t>
              </a:r>
            </a:p>
          </p:txBody>
        </p:sp>
      </p:gr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3733800"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Appendix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A36C975-CD71-5408-EDAD-C86FE4216B1B}"/>
              </a:ext>
            </a:extLst>
          </p:cNvPr>
          <p:cNvGrpSpPr/>
          <p:nvPr/>
        </p:nvGrpSpPr>
        <p:grpSpPr>
          <a:xfrm>
            <a:off x="4550152" y="1654342"/>
            <a:ext cx="3846513" cy="1876425"/>
            <a:chOff x="4262437" y="469107"/>
            <a:chExt cx="3846513" cy="1876425"/>
          </a:xfrm>
        </p:grpSpPr>
        <p:sp>
          <p:nvSpPr>
            <p:cNvPr id="10" name="Rectangle 1">
              <a:extLst>
                <a:ext uri="{FF2B5EF4-FFF2-40B4-BE49-F238E27FC236}">
                  <a16:creationId xmlns:a16="http://schemas.microsoft.com/office/drawing/2014/main" id="{0C823D41-004A-35E5-F7B0-7E090F2372F1}"/>
                </a:ext>
              </a:extLst>
            </p:cNvPr>
            <p:cNvSpPr>
              <a:spLocks noChangeArrowheads="1"/>
            </p:cNvSpPr>
            <p:nvPr/>
          </p:nvSpPr>
          <p:spPr bwMode="auto">
            <a:xfrm>
              <a:off x="4262437" y="469107"/>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11" name="Straight Connector 10">
              <a:extLst>
                <a:ext uri="{FF2B5EF4-FFF2-40B4-BE49-F238E27FC236}">
                  <a16:creationId xmlns:a16="http://schemas.microsoft.com/office/drawing/2014/main" id="{B4890F5F-93AF-B932-25F1-8071BA369F4B}"/>
                </a:ext>
              </a:extLst>
            </p:cNvPr>
            <p:cNvCxnSpPr/>
            <p:nvPr/>
          </p:nvCxnSpPr>
          <p:spPr bwMode="auto">
            <a:xfrm flipH="1">
              <a:off x="5538787" y="1073944"/>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4AF0F428-EE49-99EA-7EAD-2CA573976C89}"/>
                </a:ext>
              </a:extLst>
            </p:cNvPr>
            <p:cNvCxnSpPr/>
            <p:nvPr/>
          </p:nvCxnSpPr>
          <p:spPr bwMode="auto">
            <a:xfrm>
              <a:off x="5538787" y="1389857"/>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26">
              <a:extLst>
                <a:ext uri="{FF2B5EF4-FFF2-40B4-BE49-F238E27FC236}">
                  <a16:creationId xmlns:a16="http://schemas.microsoft.com/office/drawing/2014/main" id="{EE6736CA-96A3-44D0-EB77-4F235ECFC9E7}"/>
                </a:ext>
              </a:extLst>
            </p:cNvPr>
            <p:cNvGrpSpPr>
              <a:grpSpLocks/>
            </p:cNvGrpSpPr>
            <p:nvPr/>
          </p:nvGrpSpPr>
          <p:grpSpPr bwMode="auto">
            <a:xfrm>
              <a:off x="4364037" y="583991"/>
              <a:ext cx="1751013" cy="1009650"/>
              <a:chOff x="1423079" y="990192"/>
              <a:chExt cx="1750232" cy="1223418"/>
            </a:xfrm>
          </p:grpSpPr>
          <p:pic>
            <p:nvPicPr>
              <p:cNvPr id="14" name="Picture 32">
                <a:extLst>
                  <a:ext uri="{FF2B5EF4-FFF2-40B4-BE49-F238E27FC236}">
                    <a16:creationId xmlns:a16="http://schemas.microsoft.com/office/drawing/2014/main" id="{F2F7B4B2-6AA3-4CCE-87FB-6A1C504A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0064A35D-7EE1-0C6D-54B1-A88E567A0660}"/>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MERGE</a:t>
                </a:r>
              </a:p>
            </p:txBody>
          </p:sp>
        </p:grpSp>
        <p:grpSp>
          <p:nvGrpSpPr>
            <p:cNvPr id="16" name="Group 59">
              <a:extLst>
                <a:ext uri="{FF2B5EF4-FFF2-40B4-BE49-F238E27FC236}">
                  <a16:creationId xmlns:a16="http://schemas.microsoft.com/office/drawing/2014/main" id="{2926F24C-17D6-37ED-3B62-146092AE20CA}"/>
                </a:ext>
              </a:extLst>
            </p:cNvPr>
            <p:cNvGrpSpPr>
              <a:grpSpLocks/>
            </p:cNvGrpSpPr>
            <p:nvPr/>
          </p:nvGrpSpPr>
          <p:grpSpPr bwMode="auto">
            <a:xfrm>
              <a:off x="6246812" y="588169"/>
              <a:ext cx="1749425" cy="1009650"/>
              <a:chOff x="1429698" y="2374792"/>
              <a:chExt cx="1750232" cy="1009686"/>
            </a:xfrm>
          </p:grpSpPr>
          <p:pic>
            <p:nvPicPr>
              <p:cNvPr id="17" name="Picture 34">
                <a:extLst>
                  <a:ext uri="{FF2B5EF4-FFF2-40B4-BE49-F238E27FC236}">
                    <a16:creationId xmlns:a16="http://schemas.microsoft.com/office/drawing/2014/main" id="{F288091D-9149-5D0D-71B4-7A01FFF9E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F327D6DA-57D9-B2A1-579C-B3453DC6DEA4}"/>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FILE CREATION</a:t>
                </a:r>
              </a:p>
            </p:txBody>
          </p:sp>
        </p:grpSp>
        <p:sp>
          <p:nvSpPr>
            <p:cNvPr id="19" name="Rectangle 18">
              <a:extLst>
                <a:ext uri="{FF2B5EF4-FFF2-40B4-BE49-F238E27FC236}">
                  <a16:creationId xmlns:a16="http://schemas.microsoft.com/office/drawing/2014/main" id="{DFC83FCE-2254-0D2F-F3DC-8CEF22414645}"/>
                </a:ext>
              </a:extLst>
            </p:cNvPr>
            <p:cNvSpPr/>
            <p:nvPr/>
          </p:nvSpPr>
          <p:spPr>
            <a:xfrm>
              <a:off x="4570412" y="873153"/>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Merge data into master </a:t>
              </a:r>
              <a:r>
                <a:rPr lang="en-US" sz="1500" kern="1100" dirty="0" err="1">
                  <a:solidFill>
                    <a:schemeClr val="tx1">
                      <a:lumMod val="50000"/>
                      <a:lumOff val="50000"/>
                    </a:schemeClr>
                  </a:solidFill>
                  <a:cs typeface="Calibri" pitchFamily="34" charset="0"/>
                </a:rPr>
                <a:t>dataframes</a:t>
              </a:r>
              <a:endParaRPr lang="en-US" sz="1500" kern="1100" dirty="0">
                <a:solidFill>
                  <a:schemeClr val="tx1">
                    <a:lumMod val="50000"/>
                    <a:lumOff val="50000"/>
                  </a:schemeClr>
                </a:solidFill>
                <a:cs typeface="Calibri" pitchFamily="34" charset="0"/>
              </a:endParaRPr>
            </a:p>
          </p:txBody>
        </p:sp>
        <p:sp>
          <p:nvSpPr>
            <p:cNvPr id="20" name="Rectangle 19">
              <a:extLst>
                <a:ext uri="{FF2B5EF4-FFF2-40B4-BE49-F238E27FC236}">
                  <a16:creationId xmlns:a16="http://schemas.microsoft.com/office/drawing/2014/main" id="{308C2C72-F510-6431-A562-C9252E80439A}"/>
                </a:ext>
              </a:extLst>
            </p:cNvPr>
            <p:cNvSpPr/>
            <p:nvPr/>
          </p:nvSpPr>
          <p:spPr>
            <a:xfrm>
              <a:off x="6475454" y="977426"/>
              <a:ext cx="1338262" cy="47974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Create files with merged data</a:t>
              </a:r>
            </a:p>
          </p:txBody>
        </p:sp>
      </p:grpSp>
      <p:grpSp>
        <p:nvGrpSpPr>
          <p:cNvPr id="23" name="Group 22">
            <a:extLst>
              <a:ext uri="{FF2B5EF4-FFF2-40B4-BE49-F238E27FC236}">
                <a16:creationId xmlns:a16="http://schemas.microsoft.com/office/drawing/2014/main" id="{5BB3AD9D-68CE-2CFF-3831-B4F7CD3AC5D1}"/>
              </a:ext>
            </a:extLst>
          </p:cNvPr>
          <p:cNvGrpSpPr/>
          <p:nvPr/>
        </p:nvGrpSpPr>
        <p:grpSpPr>
          <a:xfrm>
            <a:off x="472074" y="1655763"/>
            <a:ext cx="3846513" cy="1876425"/>
            <a:chOff x="720725" y="1655763"/>
            <a:chExt cx="3846513" cy="1876425"/>
          </a:xfrm>
        </p:grpSpPr>
        <p:sp>
          <p:nvSpPr>
            <p:cNvPr id="21507" name="Rectangle 1">
              <a:extLst>
                <a:ext uri="{FF2B5EF4-FFF2-40B4-BE49-F238E27FC236}">
                  <a16:creationId xmlns:a16="http://schemas.microsoft.com/office/drawing/2014/main" id="{DC8D8748-1A1A-00A5-AE5B-8C63520A0C59}"/>
                </a:ext>
              </a:extLst>
            </p:cNvPr>
            <p:cNvSpPr>
              <a:spLocks noChangeArrowheads="1"/>
            </p:cNvSpPr>
            <p:nvPr/>
          </p:nvSpPr>
          <p:spPr bwMode="auto">
            <a:xfrm>
              <a:off x="720725" y="1655763"/>
              <a:ext cx="3846513" cy="125253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78" name="Straight Connector 77">
              <a:extLst>
                <a:ext uri="{FF2B5EF4-FFF2-40B4-BE49-F238E27FC236}">
                  <a16:creationId xmlns:a16="http://schemas.microsoft.com/office/drawing/2014/main" id="{D3702AA8-C06E-A642-33EE-BF1DAEAAA2CD}"/>
                </a:ext>
              </a:extLst>
            </p:cNvPr>
            <p:cNvCxnSpPr/>
            <p:nvPr/>
          </p:nvCxnSpPr>
          <p:spPr bwMode="auto">
            <a:xfrm flipH="1">
              <a:off x="1997075" y="2260600"/>
              <a:ext cx="1192213"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1EA17101-A610-637D-4FD2-B077A37BCA02}"/>
                </a:ext>
              </a:extLst>
            </p:cNvPr>
            <p:cNvCxnSpPr/>
            <p:nvPr/>
          </p:nvCxnSpPr>
          <p:spPr bwMode="auto">
            <a:xfrm>
              <a:off x="1997075" y="257651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8" name="Group 26">
              <a:extLst>
                <a:ext uri="{FF2B5EF4-FFF2-40B4-BE49-F238E27FC236}">
                  <a16:creationId xmlns:a16="http://schemas.microsoft.com/office/drawing/2014/main" id="{9334A2EE-A83C-0EFE-6209-2D800C4A93CC}"/>
                </a:ext>
              </a:extLst>
            </p:cNvPr>
            <p:cNvGrpSpPr>
              <a:grpSpLocks/>
            </p:cNvGrpSpPr>
            <p:nvPr/>
          </p:nvGrpSpPr>
          <p:grpSpPr bwMode="auto">
            <a:xfrm>
              <a:off x="822325" y="1770647"/>
              <a:ext cx="1751013" cy="1009650"/>
              <a:chOff x="1423079" y="990192"/>
              <a:chExt cx="1750232" cy="1223418"/>
            </a:xfrm>
          </p:grpSpPr>
          <p:pic>
            <p:nvPicPr>
              <p:cNvPr id="21540" name="Picture 32">
                <a:extLst>
                  <a:ext uri="{FF2B5EF4-FFF2-40B4-BE49-F238E27FC236}">
                    <a16:creationId xmlns:a16="http://schemas.microsoft.com/office/drawing/2014/main" id="{EF80EC27-06F6-E40F-CDEF-BE6517042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079" y="990192"/>
                <a:ext cx="1750232" cy="122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a:extLst>
                  <a:ext uri="{FF2B5EF4-FFF2-40B4-BE49-F238E27FC236}">
                    <a16:creationId xmlns:a16="http://schemas.microsoft.com/office/drawing/2014/main" id="{49CAE44E-EC17-118E-060E-EABAC7BD6DA2}"/>
                  </a:ext>
                </a:extLst>
              </p:cNvPr>
              <p:cNvSpPr txBox="1"/>
              <p:nvPr/>
            </p:nvSpPr>
            <p:spPr>
              <a:xfrm>
                <a:off x="1508766" y="1074402"/>
                <a:ext cx="1593139" cy="344970"/>
              </a:xfrm>
              <a:prstGeom prst="rect">
                <a:avLst/>
              </a:prstGeom>
              <a:noFill/>
            </p:spPr>
            <p:txBody>
              <a:bodyPr>
                <a:spAutoFit/>
              </a:bodyPr>
              <a:lstStyle/>
              <a:p>
                <a:pPr algn="ctr" fontAlgn="auto">
                  <a:spcBef>
                    <a:spcPts val="0"/>
                  </a:spcBef>
                  <a:spcAft>
                    <a:spcPts val="600"/>
                  </a:spcAft>
                  <a:defRPr/>
                </a:pPr>
                <a:r>
                  <a:rPr lang="en-US" sz="1250" b="1" dirty="0">
                    <a:solidFill>
                      <a:schemeClr val="accent3"/>
                    </a:solidFill>
                    <a:latin typeface="+mn-lt"/>
                    <a:cs typeface="+mn-cs"/>
                  </a:rPr>
                  <a:t>CSV RESOURCES</a:t>
                </a:r>
              </a:p>
            </p:txBody>
          </p:sp>
        </p:grpSp>
        <p:grpSp>
          <p:nvGrpSpPr>
            <p:cNvPr id="21522" name="Group 59">
              <a:extLst>
                <a:ext uri="{FF2B5EF4-FFF2-40B4-BE49-F238E27FC236}">
                  <a16:creationId xmlns:a16="http://schemas.microsoft.com/office/drawing/2014/main" id="{23EABD59-7952-24D0-C674-0441C33DA425}"/>
                </a:ext>
              </a:extLst>
            </p:cNvPr>
            <p:cNvGrpSpPr>
              <a:grpSpLocks/>
            </p:cNvGrpSpPr>
            <p:nvPr/>
          </p:nvGrpSpPr>
          <p:grpSpPr bwMode="auto">
            <a:xfrm>
              <a:off x="2705100" y="1774825"/>
              <a:ext cx="1749425" cy="1009650"/>
              <a:chOff x="1429698" y="2374792"/>
              <a:chExt cx="1750232" cy="1009686"/>
            </a:xfrm>
          </p:grpSpPr>
          <p:pic>
            <p:nvPicPr>
              <p:cNvPr id="21532" name="Picture 34">
                <a:extLst>
                  <a:ext uri="{FF2B5EF4-FFF2-40B4-BE49-F238E27FC236}">
                    <a16:creationId xmlns:a16="http://schemas.microsoft.com/office/drawing/2014/main" id="{CD409518-E57E-D3D5-15EA-63F6FF3B9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698" y="2374792"/>
                <a:ext cx="1750232" cy="100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a:extLst>
                  <a:ext uri="{FF2B5EF4-FFF2-40B4-BE49-F238E27FC236}">
                    <a16:creationId xmlns:a16="http://schemas.microsoft.com/office/drawing/2014/main" id="{744C6ADA-3164-9A07-2ACF-862F89B742E7}"/>
                  </a:ext>
                </a:extLst>
              </p:cNvPr>
              <p:cNvSpPr txBox="1"/>
              <p:nvPr/>
            </p:nvSpPr>
            <p:spPr>
              <a:xfrm>
                <a:off x="1434463" y="2433532"/>
                <a:ext cx="1727997" cy="284172"/>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API RESOURCES</a:t>
                </a:r>
              </a:p>
            </p:txBody>
          </p:sp>
        </p:grpSp>
        <p:sp>
          <p:nvSpPr>
            <p:cNvPr id="2" name="Rectangle 1">
              <a:extLst>
                <a:ext uri="{FF2B5EF4-FFF2-40B4-BE49-F238E27FC236}">
                  <a16:creationId xmlns:a16="http://schemas.microsoft.com/office/drawing/2014/main" id="{3E049950-8856-2CF8-1FA6-5C9049409258}"/>
                </a:ext>
              </a:extLst>
            </p:cNvPr>
            <p:cNvSpPr/>
            <p:nvPr/>
          </p:nvSpPr>
          <p:spPr>
            <a:xfrm>
              <a:off x="1028700"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sp>
          <p:nvSpPr>
            <p:cNvPr id="3" name="Rectangle 2">
              <a:extLst>
                <a:ext uri="{FF2B5EF4-FFF2-40B4-BE49-F238E27FC236}">
                  <a16:creationId xmlns:a16="http://schemas.microsoft.com/office/drawing/2014/main" id="{691948C8-152D-F532-D803-47C54D6624CE}"/>
                </a:ext>
              </a:extLst>
            </p:cNvPr>
            <p:cNvSpPr/>
            <p:nvPr/>
          </p:nvSpPr>
          <p:spPr>
            <a:xfrm>
              <a:off x="2933742" y="2083872"/>
              <a:ext cx="1338262" cy="672107"/>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Identify and collect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from CSV’s</a:t>
              </a:r>
            </a:p>
          </p:txBody>
        </p:sp>
      </p:grpSp>
      <p:sp>
        <p:nvSpPr>
          <p:cNvPr id="21512" name="Title 1">
            <a:extLst>
              <a:ext uri="{FF2B5EF4-FFF2-40B4-BE49-F238E27FC236}">
                <a16:creationId xmlns:a16="http://schemas.microsoft.com/office/drawing/2014/main" id="{6A02EC90-306D-171D-CB3F-5E3CC7EE5F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z="3400" dirty="0"/>
              <a:t>Timeline</a:t>
            </a:r>
          </a:p>
        </p:txBody>
      </p:sp>
      <p:cxnSp>
        <p:nvCxnSpPr>
          <p:cNvPr id="63" name="Straight Connector 62">
            <a:extLst>
              <a:ext uri="{FF2B5EF4-FFF2-40B4-BE49-F238E27FC236}">
                <a16:creationId xmlns:a16="http://schemas.microsoft.com/office/drawing/2014/main" id="{942F1AC0-C731-5D0D-C6C9-DE9FC6834C05}"/>
              </a:ext>
            </a:extLst>
          </p:cNvPr>
          <p:cNvCxnSpPr/>
          <p:nvPr/>
        </p:nvCxnSpPr>
        <p:spPr bwMode="auto">
          <a:xfrm>
            <a:off x="6598072" y="3484563"/>
            <a:ext cx="0" cy="955675"/>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a:extLst>
              <a:ext uri="{FF2B5EF4-FFF2-40B4-BE49-F238E27FC236}">
                <a16:creationId xmlns:a16="http://schemas.microsoft.com/office/drawing/2014/main" id="{8D4BED47-1153-686B-D132-677306A30528}"/>
              </a:ext>
            </a:extLst>
          </p:cNvPr>
          <p:cNvCxnSpPr/>
          <p:nvPr/>
        </p:nvCxnSpPr>
        <p:spPr bwMode="auto">
          <a:xfrm>
            <a:off x="3154696" y="3398838"/>
            <a:ext cx="0" cy="1244600"/>
          </a:xfrm>
          <a:prstGeom prst="line">
            <a:avLst/>
          </a:prstGeom>
          <a:noFill/>
          <a:ln w="76200" cap="flat" cmpd="sng" algn="ctr">
            <a:solidFill>
              <a:schemeClr val="tx1">
                <a:lumMod val="65000"/>
                <a:lumOff val="3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17" name="Group 21">
            <a:extLst>
              <a:ext uri="{FF2B5EF4-FFF2-40B4-BE49-F238E27FC236}">
                <a16:creationId xmlns:a16="http://schemas.microsoft.com/office/drawing/2014/main" id="{95199D8B-A218-5B30-1A36-B39D2DF00157}"/>
              </a:ext>
            </a:extLst>
          </p:cNvPr>
          <p:cNvGrpSpPr>
            <a:grpSpLocks/>
          </p:cNvGrpSpPr>
          <p:nvPr/>
        </p:nvGrpSpPr>
        <p:grpSpPr bwMode="auto">
          <a:xfrm>
            <a:off x="720725" y="3157539"/>
            <a:ext cx="7388225" cy="747712"/>
            <a:chOff x="326347" y="2260979"/>
            <a:chExt cx="8216902" cy="748919"/>
          </a:xfrm>
        </p:grpSpPr>
        <p:pic>
          <p:nvPicPr>
            <p:cNvPr id="21542" name="Picture 3">
              <a:extLst>
                <a:ext uri="{FF2B5EF4-FFF2-40B4-BE49-F238E27FC236}">
                  <a16:creationId xmlns:a16="http://schemas.microsoft.com/office/drawing/2014/main" id="{0089A032-229A-F086-DCCE-A9C57F12B3C5}"/>
                </a:ext>
              </a:extLst>
            </p:cNvPr>
            <p:cNvPicPr>
              <a:picLocks noChangeAspect="1"/>
            </p:cNvPicPr>
            <p:nvPr/>
          </p:nvPicPr>
          <p:blipFill>
            <a:blip r:embed="rId4">
              <a:extLst>
                <a:ext uri="{28A0092B-C50C-407E-A947-70E740481C1C}">
                  <a14:useLocalDpi xmlns:a14="http://schemas.microsoft.com/office/drawing/2010/main" val="0"/>
                </a:ext>
              </a:extLst>
            </a:blip>
            <a:srcRect l="4861" r="5278"/>
            <a:stretch>
              <a:fillRect/>
            </a:stretch>
          </p:blipFill>
          <p:spPr bwMode="auto">
            <a:xfrm>
              <a:off x="326347" y="2260979"/>
              <a:ext cx="8216902" cy="74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43" name="Group 20">
              <a:extLst>
                <a:ext uri="{FF2B5EF4-FFF2-40B4-BE49-F238E27FC236}">
                  <a16:creationId xmlns:a16="http://schemas.microsoft.com/office/drawing/2014/main" id="{ECAA30DC-4410-7741-85B2-4DBD5C4BFDF2}"/>
                </a:ext>
              </a:extLst>
            </p:cNvPr>
            <p:cNvGrpSpPr>
              <a:grpSpLocks/>
            </p:cNvGrpSpPr>
            <p:nvPr/>
          </p:nvGrpSpPr>
          <p:grpSpPr bwMode="auto">
            <a:xfrm>
              <a:off x="2336337" y="2508247"/>
              <a:ext cx="4113901" cy="276446"/>
              <a:chOff x="2336337" y="2432431"/>
              <a:chExt cx="4113900" cy="406023"/>
            </a:xfrm>
          </p:grpSpPr>
          <p:cxnSp>
            <p:nvCxnSpPr>
              <p:cNvPr id="21548" name="Straight Connector 5">
                <a:extLst>
                  <a:ext uri="{FF2B5EF4-FFF2-40B4-BE49-F238E27FC236}">
                    <a16:creationId xmlns:a16="http://schemas.microsoft.com/office/drawing/2014/main" id="{7638F61B-70BE-79BD-2C9C-8F7C22AF3B92}"/>
                  </a:ext>
                </a:extLst>
              </p:cNvPr>
              <p:cNvCxnSpPr>
                <a:cxnSpLocks noChangeShapeType="1"/>
              </p:cNvCxnSpPr>
              <p:nvPr/>
            </p:nvCxnSpPr>
            <p:spPr bwMode="auto">
              <a:xfrm>
                <a:off x="23363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49" name="Straight Connector 7">
                <a:extLst>
                  <a:ext uri="{FF2B5EF4-FFF2-40B4-BE49-F238E27FC236}">
                    <a16:creationId xmlns:a16="http://schemas.microsoft.com/office/drawing/2014/main" id="{C17EFF8D-6602-0AA9-0EA7-98809B2877D8}"/>
                  </a:ext>
                </a:extLst>
              </p:cNvPr>
              <p:cNvCxnSpPr>
                <a:cxnSpLocks noChangeShapeType="1"/>
              </p:cNvCxnSpPr>
              <p:nvPr/>
            </p:nvCxnSpPr>
            <p:spPr bwMode="auto">
              <a:xfrm>
                <a:off x="439629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50" name="Straight Connector 8">
                <a:extLst>
                  <a:ext uri="{FF2B5EF4-FFF2-40B4-BE49-F238E27FC236}">
                    <a16:creationId xmlns:a16="http://schemas.microsoft.com/office/drawing/2014/main" id="{E1F1E2B2-B7E1-CF98-737D-558BD8907D53}"/>
                  </a:ext>
                </a:extLst>
              </p:cNvPr>
              <p:cNvCxnSpPr>
                <a:cxnSpLocks noChangeShapeType="1"/>
              </p:cNvCxnSpPr>
              <p:nvPr/>
            </p:nvCxnSpPr>
            <p:spPr bwMode="auto">
              <a:xfrm>
                <a:off x="6450237" y="2432431"/>
                <a:ext cx="0" cy="406023"/>
              </a:xfrm>
              <a:prstGeom prst="line">
                <a:avLst/>
              </a:prstGeom>
              <a:noFill/>
              <a:ln w="19050" cap="rnd" algn="ctr">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544" name="TextBox 13">
              <a:extLst>
                <a:ext uri="{FF2B5EF4-FFF2-40B4-BE49-F238E27FC236}">
                  <a16:creationId xmlns:a16="http://schemas.microsoft.com/office/drawing/2014/main" id="{C486875B-1500-E114-6870-1B5CCAF19E4F}"/>
                </a:ext>
              </a:extLst>
            </p:cNvPr>
            <p:cNvSpPr txBox="1">
              <a:spLocks noChangeArrowheads="1"/>
            </p:cNvSpPr>
            <p:nvPr/>
          </p:nvSpPr>
          <p:spPr bwMode="auto">
            <a:xfrm>
              <a:off x="786021" y="2435384"/>
              <a:ext cx="1254893" cy="40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Intake</a:t>
              </a:r>
            </a:p>
          </p:txBody>
        </p:sp>
        <p:sp>
          <p:nvSpPr>
            <p:cNvPr id="21545" name="TextBox 14">
              <a:extLst>
                <a:ext uri="{FF2B5EF4-FFF2-40B4-BE49-F238E27FC236}">
                  <a16:creationId xmlns:a16="http://schemas.microsoft.com/office/drawing/2014/main" id="{FF243DFD-E536-7980-4EE1-72C97AC2F2A6}"/>
                </a:ext>
              </a:extLst>
            </p:cNvPr>
            <p:cNvSpPr txBox="1">
              <a:spLocks noChangeArrowheads="1"/>
            </p:cNvSpPr>
            <p:nvPr/>
          </p:nvSpPr>
          <p:spPr bwMode="auto">
            <a:xfrm>
              <a:off x="2780055" y="2435384"/>
              <a:ext cx="137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Cleaning</a:t>
              </a:r>
            </a:p>
          </p:txBody>
        </p:sp>
        <p:sp>
          <p:nvSpPr>
            <p:cNvPr id="21546" name="TextBox 15">
              <a:extLst>
                <a:ext uri="{FF2B5EF4-FFF2-40B4-BE49-F238E27FC236}">
                  <a16:creationId xmlns:a16="http://schemas.microsoft.com/office/drawing/2014/main" id="{B576FA37-AA7E-68BF-C489-50BEC7317A49}"/>
                </a:ext>
              </a:extLst>
            </p:cNvPr>
            <p:cNvSpPr txBox="1">
              <a:spLocks noChangeArrowheads="1"/>
            </p:cNvSpPr>
            <p:nvPr/>
          </p:nvSpPr>
          <p:spPr bwMode="auto">
            <a:xfrm>
              <a:off x="4774090" y="2435384"/>
              <a:ext cx="1362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Join</a:t>
              </a:r>
            </a:p>
          </p:txBody>
        </p:sp>
        <p:sp>
          <p:nvSpPr>
            <p:cNvPr id="21547" name="TextBox 16">
              <a:extLst>
                <a:ext uri="{FF2B5EF4-FFF2-40B4-BE49-F238E27FC236}">
                  <a16:creationId xmlns:a16="http://schemas.microsoft.com/office/drawing/2014/main" id="{BE50C707-F087-3501-3E20-CD794197F25C}"/>
                </a:ext>
              </a:extLst>
            </p:cNvPr>
            <p:cNvSpPr txBox="1">
              <a:spLocks noChangeArrowheads="1"/>
            </p:cNvSpPr>
            <p:nvPr/>
          </p:nvSpPr>
          <p:spPr bwMode="auto">
            <a:xfrm>
              <a:off x="6768123" y="2435386"/>
              <a:ext cx="1178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2000" b="1" dirty="0">
                  <a:solidFill>
                    <a:schemeClr val="bg1"/>
                  </a:solidFill>
                  <a:cs typeface="Calibri" panose="020F0502020204030204" pitchFamily="34" charset="0"/>
                </a:rPr>
                <a:t>Explore</a:t>
              </a:r>
            </a:p>
          </p:txBody>
        </p:sp>
      </p:grpSp>
      <p:grpSp>
        <p:nvGrpSpPr>
          <p:cNvPr id="21521" name="Group 31">
            <a:extLst>
              <a:ext uri="{FF2B5EF4-FFF2-40B4-BE49-F238E27FC236}">
                <a16:creationId xmlns:a16="http://schemas.microsoft.com/office/drawing/2014/main" id="{D0B66647-1C52-3CB3-10B4-11DF5CD58563}"/>
              </a:ext>
            </a:extLst>
          </p:cNvPr>
          <p:cNvGrpSpPr>
            <a:grpSpLocks/>
          </p:cNvGrpSpPr>
          <p:nvPr/>
        </p:nvGrpSpPr>
        <p:grpSpPr bwMode="auto">
          <a:xfrm>
            <a:off x="5969422" y="4298950"/>
            <a:ext cx="1525587" cy="1692776"/>
            <a:chOff x="6833138" y="4485160"/>
            <a:chExt cx="1524752" cy="1415430"/>
          </a:xfrm>
        </p:grpSpPr>
        <p:pic>
          <p:nvPicPr>
            <p:cNvPr id="21534" name="Picture 47">
              <a:extLst>
                <a:ext uri="{FF2B5EF4-FFF2-40B4-BE49-F238E27FC236}">
                  <a16:creationId xmlns:a16="http://schemas.microsoft.com/office/drawing/2014/main" id="{28A7D806-E931-5D5A-E595-9549782FB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138" y="4485160"/>
              <a:ext cx="1524752" cy="141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F7865D57-DA9F-8CA0-CE6B-D93C31CD9DF2}"/>
                </a:ext>
              </a:extLst>
            </p:cNvPr>
            <p:cNvSpPr txBox="1"/>
            <p:nvPr/>
          </p:nvSpPr>
          <p:spPr>
            <a:xfrm>
              <a:off x="6888670" y="4562914"/>
              <a:ext cx="1415275" cy="264353"/>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EXPLORE</a:t>
              </a:r>
            </a:p>
          </p:txBody>
        </p:sp>
      </p:grpSp>
      <p:grpSp>
        <p:nvGrpSpPr>
          <p:cNvPr id="24" name="Group 23">
            <a:extLst>
              <a:ext uri="{FF2B5EF4-FFF2-40B4-BE49-F238E27FC236}">
                <a16:creationId xmlns:a16="http://schemas.microsoft.com/office/drawing/2014/main" id="{E72C6320-41CF-4DB9-ECE1-E1EE78C69A50}"/>
              </a:ext>
            </a:extLst>
          </p:cNvPr>
          <p:cNvGrpSpPr/>
          <p:nvPr/>
        </p:nvGrpSpPr>
        <p:grpSpPr>
          <a:xfrm>
            <a:off x="1902580" y="4195763"/>
            <a:ext cx="3263900" cy="1226469"/>
            <a:chOff x="2287588" y="4195763"/>
            <a:chExt cx="3263900" cy="1186363"/>
          </a:xfrm>
        </p:grpSpPr>
        <p:sp>
          <p:nvSpPr>
            <p:cNvPr id="21506" name="Rectangle 45">
              <a:extLst>
                <a:ext uri="{FF2B5EF4-FFF2-40B4-BE49-F238E27FC236}">
                  <a16:creationId xmlns:a16="http://schemas.microsoft.com/office/drawing/2014/main" id="{B20A5405-8E67-F81C-61EB-593BF62DA3F9}"/>
                </a:ext>
              </a:extLst>
            </p:cNvPr>
            <p:cNvSpPr>
              <a:spLocks noChangeArrowheads="1"/>
            </p:cNvSpPr>
            <p:nvPr/>
          </p:nvSpPr>
          <p:spPr bwMode="auto">
            <a:xfrm>
              <a:off x="2287588" y="4195763"/>
              <a:ext cx="3263900" cy="118636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hangingPunct="0">
                <a:lnSpc>
                  <a:spcPct val="80000"/>
                </a:lnSpc>
              </a:pPr>
              <a:endParaRPr lang="en-US" altLang="en-US" sz="1000" i="1">
                <a:solidFill>
                  <a:schemeClr val="tx2"/>
                </a:solidFill>
                <a:latin typeface="Arial Black" panose="020B0A04020102020204" pitchFamily="34" charset="0"/>
              </a:endParaRPr>
            </a:p>
          </p:txBody>
        </p:sp>
        <p:cxnSp>
          <p:nvCxnSpPr>
            <p:cNvPr id="81" name="Straight Connector 80">
              <a:extLst>
                <a:ext uri="{FF2B5EF4-FFF2-40B4-BE49-F238E27FC236}">
                  <a16:creationId xmlns:a16="http://schemas.microsoft.com/office/drawing/2014/main" id="{89029C7F-7517-9BD5-991E-8BFC364E294B}"/>
                </a:ext>
              </a:extLst>
            </p:cNvPr>
            <p:cNvCxnSpPr/>
            <p:nvPr/>
          </p:nvCxnSpPr>
          <p:spPr bwMode="auto">
            <a:xfrm flipH="1">
              <a:off x="3373438" y="4602163"/>
              <a:ext cx="1193800" cy="3175"/>
            </a:xfrm>
            <a:prstGeom prst="line">
              <a:avLst/>
            </a:prstGeom>
            <a:noFill/>
            <a:ln w="44450" cap="flat" cmpd="sng" algn="ctr">
              <a:solidFill>
                <a:schemeClr val="bg1">
                  <a:lumMod val="6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24" name="Group 39936">
              <a:extLst>
                <a:ext uri="{FF2B5EF4-FFF2-40B4-BE49-F238E27FC236}">
                  <a16:creationId xmlns:a16="http://schemas.microsoft.com/office/drawing/2014/main" id="{710EF0F7-B493-8197-7AD2-5B28C817E2E1}"/>
                </a:ext>
              </a:extLst>
            </p:cNvPr>
            <p:cNvGrpSpPr>
              <a:grpSpLocks/>
            </p:cNvGrpSpPr>
            <p:nvPr/>
          </p:nvGrpSpPr>
          <p:grpSpPr bwMode="auto">
            <a:xfrm>
              <a:off x="3994493" y="4298950"/>
              <a:ext cx="1460500" cy="947738"/>
              <a:chOff x="3335904" y="5179341"/>
              <a:chExt cx="1461035" cy="948377"/>
            </a:xfrm>
          </p:grpSpPr>
          <p:pic>
            <p:nvPicPr>
              <p:cNvPr id="21528" name="Picture 38">
                <a:extLst>
                  <a:ext uri="{FF2B5EF4-FFF2-40B4-BE49-F238E27FC236}">
                    <a16:creationId xmlns:a16="http://schemas.microsoft.com/office/drawing/2014/main" id="{9F1D7D9F-59BD-E944-89AE-F7F857133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4"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a:extLst>
                  <a:ext uri="{FF2B5EF4-FFF2-40B4-BE49-F238E27FC236}">
                    <a16:creationId xmlns:a16="http://schemas.microsoft.com/office/drawing/2014/main" id="{D17AA97E-6DD8-85E3-CB14-9393E81EDC85}"/>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REFINE</a:t>
                </a:r>
              </a:p>
            </p:txBody>
          </p:sp>
        </p:grpSp>
        <p:grpSp>
          <p:nvGrpSpPr>
            <p:cNvPr id="5" name="Group 39936">
              <a:extLst>
                <a:ext uri="{FF2B5EF4-FFF2-40B4-BE49-F238E27FC236}">
                  <a16:creationId xmlns:a16="http://schemas.microsoft.com/office/drawing/2014/main" id="{B9A358F4-1952-671A-7BE2-49C2749EC874}"/>
                </a:ext>
              </a:extLst>
            </p:cNvPr>
            <p:cNvGrpSpPr>
              <a:grpSpLocks/>
            </p:cNvGrpSpPr>
            <p:nvPr/>
          </p:nvGrpSpPr>
          <p:grpSpPr bwMode="auto">
            <a:xfrm>
              <a:off x="2407863" y="4298950"/>
              <a:ext cx="1460500" cy="947738"/>
              <a:chOff x="3335905" y="5179341"/>
              <a:chExt cx="1461035" cy="948377"/>
            </a:xfrm>
          </p:grpSpPr>
          <p:pic>
            <p:nvPicPr>
              <p:cNvPr id="6" name="Picture 38">
                <a:extLst>
                  <a:ext uri="{FF2B5EF4-FFF2-40B4-BE49-F238E27FC236}">
                    <a16:creationId xmlns:a16="http://schemas.microsoft.com/office/drawing/2014/main" id="{40DFFD52-CDBD-EE8B-4F41-901E8C9F8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05" y="5179341"/>
                <a:ext cx="1461035" cy="94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8F94DD14-A32C-E7B3-C6EB-8382B06211BA}"/>
                  </a:ext>
                </a:extLst>
              </p:cNvPr>
              <p:cNvSpPr txBox="1"/>
              <p:nvPr/>
            </p:nvSpPr>
            <p:spPr>
              <a:xfrm>
                <a:off x="3374018" y="5222233"/>
                <a:ext cx="1381631" cy="284354"/>
              </a:xfrm>
              <a:prstGeom prst="rect">
                <a:avLst/>
              </a:prstGeom>
              <a:noFill/>
            </p:spPr>
            <p:txBody>
              <a:bodyPr>
                <a:spAutoFit/>
              </a:bodyPr>
              <a:lstStyle/>
              <a:p>
                <a:pPr algn="ctr" fontAlgn="auto">
                  <a:spcBef>
                    <a:spcPts val="0"/>
                  </a:spcBef>
                  <a:spcAft>
                    <a:spcPts val="0"/>
                  </a:spcAft>
                  <a:defRPr/>
                </a:pPr>
                <a:r>
                  <a:rPr lang="en-US" sz="1250" b="1" dirty="0">
                    <a:solidFill>
                      <a:schemeClr val="accent3"/>
                    </a:solidFill>
                    <a:latin typeface="+mn-lt"/>
                    <a:cs typeface="+mn-cs"/>
                  </a:rPr>
                  <a:t>CONVERT</a:t>
                </a:r>
              </a:p>
            </p:txBody>
          </p:sp>
        </p:grpSp>
        <p:sp>
          <p:nvSpPr>
            <p:cNvPr id="4" name="Rectangle 3">
              <a:extLst>
                <a:ext uri="{FF2B5EF4-FFF2-40B4-BE49-F238E27FC236}">
                  <a16:creationId xmlns:a16="http://schemas.microsoft.com/office/drawing/2014/main" id="{3CEEDB6D-87C7-4B0A-4607-27FC7EB617EB}"/>
                </a:ext>
              </a:extLst>
            </p:cNvPr>
            <p:cNvSpPr/>
            <p:nvPr/>
          </p:nvSpPr>
          <p:spPr>
            <a:xfrm>
              <a:off x="2453774" y="4559634"/>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Normalize data </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into usable</a:t>
              </a:r>
            </a:p>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datasets</a:t>
              </a:r>
            </a:p>
          </p:txBody>
        </p:sp>
        <p:sp>
          <p:nvSpPr>
            <p:cNvPr id="9" name="Rectangle 8">
              <a:extLst>
                <a:ext uri="{FF2B5EF4-FFF2-40B4-BE49-F238E27FC236}">
                  <a16:creationId xmlns:a16="http://schemas.microsoft.com/office/drawing/2014/main" id="{B032BE91-7F71-CEA3-1BEC-38BC46520BB4}"/>
                </a:ext>
              </a:extLst>
            </p:cNvPr>
            <p:cNvSpPr/>
            <p:nvPr/>
          </p:nvSpPr>
          <p:spPr>
            <a:xfrm>
              <a:off x="4040531" y="4584477"/>
              <a:ext cx="1373187" cy="672107"/>
            </a:xfrm>
            <a:prstGeom prst="rect">
              <a:avLst/>
            </a:prstGeom>
          </p:spPr>
          <p:txBody>
            <a:bodyPr wrap="square"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Fill </a:t>
              </a:r>
              <a:r>
                <a:rPr lang="en-US" sz="1500" kern="1100" dirty="0" err="1">
                  <a:solidFill>
                    <a:schemeClr val="tx1">
                      <a:lumMod val="50000"/>
                      <a:lumOff val="50000"/>
                    </a:schemeClr>
                  </a:solidFill>
                  <a:cs typeface="Calibri" pitchFamily="34" charset="0"/>
                </a:rPr>
                <a:t>NaN’s</a:t>
              </a:r>
              <a:r>
                <a:rPr lang="en-US" sz="1500" kern="1100" dirty="0">
                  <a:solidFill>
                    <a:schemeClr val="tx1">
                      <a:lumMod val="50000"/>
                      <a:lumOff val="50000"/>
                    </a:schemeClr>
                  </a:solidFill>
                  <a:cs typeface="Calibri" pitchFamily="34" charset="0"/>
                </a:rPr>
                <a:t>,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empty data, </a:t>
              </a:r>
              <a:br>
                <a:rPr lang="en-US" sz="1500" kern="1100" dirty="0">
                  <a:solidFill>
                    <a:schemeClr val="tx1">
                      <a:lumMod val="50000"/>
                      <a:lumOff val="50000"/>
                    </a:schemeClr>
                  </a:solidFill>
                  <a:cs typeface="Calibri" pitchFamily="34" charset="0"/>
                </a:rPr>
              </a:br>
              <a:r>
                <a:rPr lang="en-US" sz="1500" kern="1100" dirty="0">
                  <a:solidFill>
                    <a:schemeClr val="tx1">
                      <a:lumMod val="50000"/>
                      <a:lumOff val="50000"/>
                    </a:schemeClr>
                  </a:solidFill>
                  <a:cs typeface="Calibri" pitchFamily="34" charset="0"/>
                </a:rPr>
                <a:t>parse bad data</a:t>
              </a:r>
            </a:p>
          </p:txBody>
        </p:sp>
      </p:grpSp>
      <p:sp>
        <p:nvSpPr>
          <p:cNvPr id="25" name="Rectangle 24">
            <a:extLst>
              <a:ext uri="{FF2B5EF4-FFF2-40B4-BE49-F238E27FC236}">
                <a16:creationId xmlns:a16="http://schemas.microsoft.com/office/drawing/2014/main" id="{6BDB80F2-16C7-5612-6F45-C978AC71B0E2}"/>
              </a:ext>
            </a:extLst>
          </p:cNvPr>
          <p:cNvSpPr/>
          <p:nvPr/>
        </p:nvSpPr>
        <p:spPr>
          <a:xfrm>
            <a:off x="6064628" y="4657893"/>
            <a:ext cx="1338262" cy="1249188"/>
          </a:xfrm>
          <a:prstGeom prst="rect">
            <a:avLst/>
          </a:prstGeom>
        </p:spPr>
        <p:txBody>
          <a:bodyPr lIns="0" rIns="0">
            <a:spAutoFit/>
          </a:bodyPr>
          <a:lstStyle/>
          <a:p>
            <a:pPr algn="ctr" eaLnBrk="1" fontAlgn="auto" hangingPunct="1">
              <a:lnSpc>
                <a:spcPts val="1500"/>
              </a:lnSpc>
              <a:spcBef>
                <a:spcPts val="0"/>
              </a:spcBef>
              <a:spcAft>
                <a:spcPts val="0"/>
              </a:spcAft>
              <a:defRPr/>
            </a:pPr>
            <a:r>
              <a:rPr lang="en-US" sz="1500" kern="1100" dirty="0">
                <a:solidFill>
                  <a:schemeClr val="tx1">
                    <a:lumMod val="50000"/>
                    <a:lumOff val="50000"/>
                  </a:schemeClr>
                </a:solidFill>
                <a:cs typeface="Calibri" pitchFamily="34" charset="0"/>
              </a:rPr>
              <a:t>Test relationships, theories, and create compelling visuals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EFD21D-13C4-B5FB-3DC0-6ED9756EBF96}"/>
              </a:ext>
            </a:extLst>
          </p:cNvPr>
          <p:cNvSpPr txBox="1">
            <a:spLocks/>
          </p:cNvSpPr>
          <p:nvPr/>
        </p:nvSpPr>
        <p:spPr>
          <a:xfrm>
            <a:off x="333375" y="5351463"/>
            <a:ext cx="4768014" cy="2794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1200"/>
              </a:lnSpc>
              <a:spcBef>
                <a:spcPts val="0"/>
              </a:spcBef>
              <a:spcAft>
                <a:spcPts val="0"/>
              </a:spcAft>
              <a:buFont typeface="Arial" pitchFamily="34" charset="0"/>
              <a:buNone/>
              <a:defRPr/>
            </a:pPr>
            <a:r>
              <a:rPr lang="en-US" sz="3500" b="1" spc="-50" dirty="0">
                <a:solidFill>
                  <a:schemeClr val="accent1"/>
                </a:solidFill>
              </a:rPr>
              <a:t>Step 2. Data Analysis</a:t>
            </a:r>
          </a:p>
        </p:txBody>
      </p:sp>
    </p:spTree>
    <p:extLst>
      <p:ext uri="{BB962C8B-B14F-4D97-AF65-F5344CB8AC3E}">
        <p14:creationId xmlns:p14="http://schemas.microsoft.com/office/powerpoint/2010/main" val="37843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A246A52-2D37-0A47-3C53-60D8791C48F4}"/>
              </a:ext>
            </a:extLst>
          </p:cNvPr>
          <p:cNvSpPr txBox="1">
            <a:spLocks noChangeArrowheads="1"/>
          </p:cNvSpPr>
          <p:nvPr/>
        </p:nvSpPr>
        <p:spPr bwMode="auto">
          <a:xfrm>
            <a:off x="990600" y="1906006"/>
            <a:ext cx="746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5000" b="1" dirty="0">
                <a:solidFill>
                  <a:schemeClr val="accent1"/>
                </a:solidFill>
              </a:rPr>
              <a:t>Impact of Internet Demographics</a:t>
            </a:r>
          </a:p>
        </p:txBody>
      </p:sp>
      <p:sp>
        <p:nvSpPr>
          <p:cNvPr id="2" name="Rectangle 1">
            <a:extLst>
              <a:ext uri="{FF2B5EF4-FFF2-40B4-BE49-F238E27FC236}">
                <a16:creationId xmlns:a16="http://schemas.microsoft.com/office/drawing/2014/main" id="{74615827-8AE1-F82D-CDEB-D897D520D6F4}"/>
              </a:ext>
            </a:extLst>
          </p:cNvPr>
          <p:cNvSpPr>
            <a:spLocks/>
          </p:cNvSpPr>
          <p:nvPr/>
        </p:nvSpPr>
        <p:spPr>
          <a:xfrm>
            <a:off x="-9526" y="5414208"/>
            <a:ext cx="9153526" cy="826169"/>
          </a:xfrm>
          <a:prstGeom prst="rect">
            <a:avLst/>
          </a:prstGeom>
          <a:gradFill>
            <a:gsLst>
              <a:gs pos="3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Subtitle 2">
            <a:extLst>
              <a:ext uri="{FF2B5EF4-FFF2-40B4-BE49-F238E27FC236}">
                <a16:creationId xmlns:a16="http://schemas.microsoft.com/office/drawing/2014/main" id="{B6BCDFD5-3D0A-E23C-6D62-7172237E32E2}"/>
              </a:ext>
            </a:extLst>
          </p:cNvPr>
          <p:cNvSpPr txBox="1">
            <a:spLocks/>
          </p:cNvSpPr>
          <p:nvPr/>
        </p:nvSpPr>
        <p:spPr>
          <a:xfrm>
            <a:off x="295526" y="5648074"/>
            <a:ext cx="1982612"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Alison Love </a:t>
            </a: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
        <p:nvSpPr>
          <p:cNvPr id="8" name="Subtitle 2">
            <a:extLst>
              <a:ext uri="{FF2B5EF4-FFF2-40B4-BE49-F238E27FC236}">
                <a16:creationId xmlns:a16="http://schemas.microsoft.com/office/drawing/2014/main" id="{F633796A-3EF4-7E5A-074F-81C09D005C7A}"/>
              </a:ext>
            </a:extLst>
          </p:cNvPr>
          <p:cNvSpPr txBox="1">
            <a:spLocks/>
          </p:cNvSpPr>
          <p:nvPr/>
        </p:nvSpPr>
        <p:spPr>
          <a:xfrm>
            <a:off x="2237871" y="5648074"/>
            <a:ext cx="2390273" cy="383754"/>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ts val="2300"/>
              </a:lnSpc>
              <a:spcBef>
                <a:spcPts val="0"/>
              </a:spcBef>
              <a:spcAft>
                <a:spcPts val="0"/>
              </a:spcAft>
              <a:buNone/>
              <a:defRPr/>
            </a:pPr>
            <a:r>
              <a:rPr lang="en-US" sz="2400" b="1" spc="-50" dirty="0">
                <a:solidFill>
                  <a:schemeClr val="accent1"/>
                </a:solidFill>
              </a:rPr>
              <a:t>· Quentin O’Neal</a:t>
            </a:r>
            <a:endParaRPr lang="en-US" sz="2000" b="1" spc="-50" dirty="0">
              <a:solidFill>
                <a:schemeClr val="accent1"/>
              </a:solidFill>
            </a:endParaRPr>
          </a:p>
          <a:p>
            <a:pPr eaLnBrk="1" fontAlgn="auto" hangingPunct="1">
              <a:lnSpc>
                <a:spcPts val="2300"/>
              </a:lnSpc>
              <a:spcBef>
                <a:spcPts val="0"/>
              </a:spcBef>
              <a:spcAft>
                <a:spcPts val="0"/>
              </a:spcAft>
              <a:buNone/>
              <a:defRPr/>
            </a:pPr>
            <a:endParaRPr lang="en-US" sz="2000" b="1" spc="-50" dirty="0">
              <a:solidFill>
                <a:schemeClr val="accent1"/>
              </a:solidFill>
            </a:endParaRPr>
          </a:p>
          <a:p>
            <a:pPr eaLnBrk="1" fontAlgn="auto" hangingPunct="1">
              <a:lnSpc>
                <a:spcPts val="2300"/>
              </a:lnSpc>
              <a:spcBef>
                <a:spcPts val="0"/>
              </a:spcBef>
              <a:spcAft>
                <a:spcPts val="0"/>
              </a:spcAft>
              <a:buFont typeface="Arial" pitchFamily="34" charset="0"/>
              <a:buNone/>
              <a:defRPr/>
            </a:pPr>
            <a:r>
              <a:rPr lang="en-US" sz="2000" b="1" spc="-50" dirty="0">
                <a:solidFill>
                  <a:schemeClr val="accent1"/>
                </a:solidFill>
              </a:rPr>
              <a:t> </a:t>
            </a:r>
          </a:p>
        </p:txBody>
      </p:sp>
    </p:spTree>
    <p:extLst>
      <p:ext uri="{BB962C8B-B14F-4D97-AF65-F5344CB8AC3E}">
        <p14:creationId xmlns:p14="http://schemas.microsoft.com/office/powerpoint/2010/main" val="11957808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a:extLst>
              <a:ext uri="{FF2B5EF4-FFF2-40B4-BE49-F238E27FC236}">
                <a16:creationId xmlns:a16="http://schemas.microsoft.com/office/drawing/2014/main" id="{5A8D39BE-4F53-A938-CA65-0B53906682B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dirty="0"/>
              <a:t>Research Questions</a:t>
            </a:r>
            <a:br>
              <a:rPr altLang="en-US" dirty="0"/>
            </a:br>
            <a:endParaRPr altLang="en-US" dirty="0"/>
          </a:p>
        </p:txBody>
      </p:sp>
      <p:pic>
        <p:nvPicPr>
          <p:cNvPr id="6" name="Picture 2">
            <a:extLst>
              <a:ext uri="{FF2B5EF4-FFF2-40B4-BE49-F238E27FC236}">
                <a16:creationId xmlns:a16="http://schemas.microsoft.com/office/drawing/2014/main" id="{D0FD1C6C-A502-9F0B-057D-992786AF9A6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05710"/>
            <a:ext cx="7315200" cy="168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7CB5620-7E45-3B00-5632-352257309544}"/>
              </a:ext>
            </a:extLst>
          </p:cNvPr>
          <p:cNvSpPr/>
          <p:nvPr/>
        </p:nvSpPr>
        <p:spPr bwMode="auto">
          <a:xfrm>
            <a:off x="1187701" y="2978233"/>
            <a:ext cx="1443204"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Question 1</a:t>
            </a:r>
          </a:p>
        </p:txBody>
      </p:sp>
      <p:sp>
        <p:nvSpPr>
          <p:cNvPr id="8" name="TextBox 7">
            <a:extLst>
              <a:ext uri="{FF2B5EF4-FFF2-40B4-BE49-F238E27FC236}">
                <a16:creationId xmlns:a16="http://schemas.microsoft.com/office/drawing/2014/main" id="{811088C9-07A5-04D3-F7B7-05DD1AFCA6E1}"/>
              </a:ext>
            </a:extLst>
          </p:cNvPr>
          <p:cNvSpPr txBox="1"/>
          <p:nvPr/>
        </p:nvSpPr>
        <p:spPr>
          <a:xfrm>
            <a:off x="1463841" y="3387463"/>
            <a:ext cx="5325979" cy="40011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2000" b="0" dirty="0">
                <a:solidFill>
                  <a:schemeClr val="tx1">
                    <a:lumMod val="50000"/>
                    <a:lumOff val="50000"/>
                  </a:schemeClr>
                </a:solidFill>
                <a:latin typeface="Calibri" pitchFamily="34" charset="0"/>
                <a:cs typeface="Calibri" pitchFamily="34" charset="0"/>
              </a:rPr>
              <a:t>Who is using the internet?</a:t>
            </a:r>
            <a:endParaRPr kumimoji="0" lang="en-US" sz="2000" b="0" i="0" u="none" strike="noStrike" cap="none" normalizeH="0" baseline="0" dirty="0">
              <a:ln>
                <a:noFill/>
              </a:ln>
              <a:solidFill>
                <a:schemeClr val="tx1">
                  <a:lumMod val="50000"/>
                  <a:lumOff val="50000"/>
                </a:schemeClr>
              </a:solidFill>
              <a:effectLst/>
              <a:latin typeface="Calibri" pitchFamily="34" charset="0"/>
            </a:endParaRPr>
          </a:p>
        </p:txBody>
      </p:sp>
      <p:sp>
        <p:nvSpPr>
          <p:cNvPr id="11" name="TextBox 10">
            <a:extLst>
              <a:ext uri="{FF2B5EF4-FFF2-40B4-BE49-F238E27FC236}">
                <a16:creationId xmlns:a16="http://schemas.microsoft.com/office/drawing/2014/main" id="{969A8C9E-AFA6-3B16-CE58-4DFB942D55D0}"/>
              </a:ext>
            </a:extLst>
          </p:cNvPr>
          <p:cNvSpPr txBox="1"/>
          <p:nvPr/>
        </p:nvSpPr>
        <p:spPr>
          <a:xfrm>
            <a:off x="1729622" y="3746423"/>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What is the average age, race, gender, and educational level?</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
        <p:nvSpPr>
          <p:cNvPr id="12" name="TextBox 11">
            <a:extLst>
              <a:ext uri="{FF2B5EF4-FFF2-40B4-BE49-F238E27FC236}">
                <a16:creationId xmlns:a16="http://schemas.microsoft.com/office/drawing/2014/main" id="{59A8D2BF-33FA-D5A5-174F-DC1E0FAD0E22}"/>
              </a:ext>
            </a:extLst>
          </p:cNvPr>
          <p:cNvSpPr txBox="1"/>
          <p:nvPr/>
        </p:nvSpPr>
        <p:spPr>
          <a:xfrm>
            <a:off x="1729623" y="4051222"/>
            <a:ext cx="6211220"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600" b="0" dirty="0">
                <a:solidFill>
                  <a:schemeClr val="tx1">
                    <a:lumMod val="50000"/>
                    <a:lumOff val="50000"/>
                  </a:schemeClr>
                </a:solidFill>
                <a:latin typeface="Calibri" pitchFamily="34" charset="0"/>
                <a:cs typeface="Calibri" pitchFamily="34" charset="0"/>
              </a:rPr>
              <a:t>Are there disparities between any demographics?</a:t>
            </a:r>
            <a:endParaRPr kumimoji="0" lang="en-US" sz="1600" b="0" i="0" u="none" strike="noStrike" cap="none" normalizeH="0" baseline="0" dirty="0">
              <a:ln>
                <a:noFill/>
              </a:ln>
              <a:solidFill>
                <a:schemeClr val="tx1">
                  <a:lumMod val="50000"/>
                  <a:lumOff val="50000"/>
                </a:schemeClr>
              </a:solidFill>
              <a:effectLst/>
              <a:latin typeface="Calibri" pitchFamily="34" charset="0"/>
            </a:endParaRPr>
          </a:p>
        </p:txBody>
      </p:sp>
    </p:spTree>
    <p:extLst>
      <p:ext uri="{BB962C8B-B14F-4D97-AF65-F5344CB8AC3E}">
        <p14:creationId xmlns:p14="http://schemas.microsoft.com/office/powerpoint/2010/main" val="8680792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C14B-A248-92D6-23EC-29755792C0DE}"/>
              </a:ext>
            </a:extLst>
          </p:cNvPr>
          <p:cNvSpPr>
            <a:spLocks noGrp="1"/>
          </p:cNvSpPr>
          <p:nvPr>
            <p:ph type="title"/>
          </p:nvPr>
        </p:nvSpPr>
        <p:spPr/>
        <p:txBody>
          <a:bodyPr/>
          <a:lstStyle/>
          <a:p>
            <a:r>
              <a:rPr lang="en-US" dirty="0"/>
              <a:t>Global Internet Usage by Country / Heatmap</a:t>
            </a:r>
          </a:p>
        </p:txBody>
      </p:sp>
      <p:sp>
        <p:nvSpPr>
          <p:cNvPr id="3" name="Rectangle 2">
            <a:extLst>
              <a:ext uri="{FF2B5EF4-FFF2-40B4-BE49-F238E27FC236}">
                <a16:creationId xmlns:a16="http://schemas.microsoft.com/office/drawing/2014/main" id="{320E3BB9-816B-C170-1B64-02C98332DADB}"/>
              </a:ext>
            </a:extLst>
          </p:cNvPr>
          <p:cNvSpPr/>
          <p:nvPr/>
        </p:nvSpPr>
        <p:spPr bwMode="auto">
          <a:xfrm>
            <a:off x="2730165" y="3089808"/>
            <a:ext cx="3683669" cy="448584"/>
          </a:xfrm>
          <a:prstGeom prst="rect">
            <a:avLst/>
          </a:prstGeom>
        </p:spPr>
        <p:txBody>
          <a:bodyPr wrap="square">
            <a:spAutoFit/>
          </a:bodyPr>
          <a:lstStyle/>
          <a:p>
            <a:pPr eaLnBrk="1" fontAlgn="auto" hangingPunct="1">
              <a:lnSpc>
                <a:spcPts val="3000"/>
              </a:lnSpc>
              <a:spcBef>
                <a:spcPts val="0"/>
              </a:spcBef>
              <a:spcAft>
                <a:spcPts val="0"/>
              </a:spcAft>
              <a:defRPr/>
            </a:pPr>
            <a:r>
              <a:rPr lang="en-US" sz="2000" b="1" kern="1100" dirty="0">
                <a:solidFill>
                  <a:schemeClr val="accent1"/>
                </a:solidFill>
                <a:cs typeface="Calibri" pitchFamily="34" charset="0"/>
              </a:rPr>
              <a:t>Gender Gap by country heatmap</a:t>
            </a:r>
          </a:p>
        </p:txBody>
      </p:sp>
      <p:sp>
        <p:nvSpPr>
          <p:cNvPr id="4" name="Rectangle 3">
            <a:extLst>
              <a:ext uri="{FF2B5EF4-FFF2-40B4-BE49-F238E27FC236}">
                <a16:creationId xmlns:a16="http://schemas.microsoft.com/office/drawing/2014/main" id="{410B3F55-C90C-C9B9-3168-19F90A3AB9F9}"/>
              </a:ext>
            </a:extLst>
          </p:cNvPr>
          <p:cNvSpPr/>
          <p:nvPr/>
        </p:nvSpPr>
        <p:spPr bwMode="auto">
          <a:xfrm rot="19800000">
            <a:off x="2730163" y="1879885"/>
            <a:ext cx="3683669" cy="550151"/>
          </a:xfrm>
          <a:prstGeom prst="rect">
            <a:avLst/>
          </a:prstGeom>
        </p:spPr>
        <p:txBody>
          <a:bodyPr wrap="square">
            <a:spAutoFit/>
          </a:bodyPr>
          <a:lstStyle/>
          <a:p>
            <a:pPr algn="ctr" eaLnBrk="1" fontAlgn="auto" hangingPunct="1">
              <a:lnSpc>
                <a:spcPts val="3000"/>
              </a:lnSpc>
              <a:spcBef>
                <a:spcPts val="0"/>
              </a:spcBef>
              <a:spcAft>
                <a:spcPts val="0"/>
              </a:spcAft>
              <a:defRPr/>
            </a:pPr>
            <a:r>
              <a:rPr lang="en-US" sz="5000" b="1" kern="1100" dirty="0">
                <a:solidFill>
                  <a:srgbClr val="C00000"/>
                </a:solidFill>
                <a:cs typeface="Calibri" pitchFamily="34" charset="0"/>
              </a:rPr>
              <a:t>UPDATE</a:t>
            </a:r>
          </a:p>
        </p:txBody>
      </p:sp>
    </p:spTree>
    <p:extLst>
      <p:ext uri="{BB962C8B-B14F-4D97-AF65-F5344CB8AC3E}">
        <p14:creationId xmlns:p14="http://schemas.microsoft.com/office/powerpoint/2010/main" val="284325326"/>
      </p:ext>
    </p:extLst>
  </p:cSld>
  <p:clrMapOvr>
    <a:masterClrMapping/>
  </p:clrMapOvr>
  <p:transition>
    <p:fade/>
  </p:transition>
</p:sld>
</file>

<file path=ppt/theme/theme1.xml><?xml version="1.0" encoding="utf-8"?>
<a:theme xmlns:a="http://schemas.openxmlformats.org/drawingml/2006/main" name="JvG Las Vegas 2012">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1000" b="0" i="1" u="none" strike="noStrike" cap="none" normalizeH="0" baseline="0" smtClean="0">
            <a:ln>
              <a:noFill/>
            </a:ln>
            <a:solidFill>
              <a:schemeClr val="tx2"/>
            </a:solidFill>
            <a:effectLst/>
            <a:latin typeface="Arial Black" pitchFamily="34" charset="0"/>
          </a:defRPr>
        </a:defPPr>
      </a:lstStyle>
    </a:lnDef>
  </a:objectDefaults>
  <a:extraClrSchemeLst>
    <a:extraClrScheme>
      <a:clrScheme name="ShieldLines B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ieldLines B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ieldLines B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ieldLines B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ieldLines B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ieldLines B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ieldLines Bank 8">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9">
        <a:dk1>
          <a:srgbClr val="000000"/>
        </a:dk1>
        <a:lt1>
          <a:srgbClr val="FFFFFF"/>
        </a:lt1>
        <a:dk2>
          <a:srgbClr val="000000"/>
        </a:dk2>
        <a:lt2>
          <a:srgbClr val="000000"/>
        </a:lt2>
        <a:accent1>
          <a:srgbClr val="0C2074"/>
        </a:accent1>
        <a:accent2>
          <a:srgbClr val="3333CC"/>
        </a:accent2>
        <a:accent3>
          <a:srgbClr val="FFFFFF"/>
        </a:accent3>
        <a:accent4>
          <a:srgbClr val="000000"/>
        </a:accent4>
        <a:accent5>
          <a:srgbClr val="AAABBC"/>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0">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ieldLines Bank 11">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E97B00"/>
        </a:folHlink>
      </a:clrScheme>
      <a:clrMap bg1="lt1" tx1="dk1" bg2="lt2" tx2="dk2" accent1="accent1" accent2="accent2" accent3="accent3" accent4="accent4" accent5="accent5" accent6="accent6" hlink="hlink" folHlink="folHlink"/>
    </a:extraClrScheme>
    <a:extraClrScheme>
      <a:clrScheme name="ShieldLines Bank 12">
        <a:dk1>
          <a:srgbClr val="000000"/>
        </a:dk1>
        <a:lt1>
          <a:srgbClr val="FFFFFF"/>
        </a:lt1>
        <a:dk2>
          <a:srgbClr val="000000"/>
        </a:dk2>
        <a:lt2>
          <a:srgbClr val="9E9E9E"/>
        </a:lt2>
        <a:accent1>
          <a:srgbClr val="0C2074"/>
        </a:accent1>
        <a:accent2>
          <a:srgbClr val="DE162B"/>
        </a:accent2>
        <a:accent3>
          <a:srgbClr val="FFFFFF"/>
        </a:accent3>
        <a:accent4>
          <a:srgbClr val="000000"/>
        </a:accent4>
        <a:accent5>
          <a:srgbClr val="AAABBC"/>
        </a:accent5>
        <a:accent6>
          <a:srgbClr val="C91326"/>
        </a:accent6>
        <a:hlink>
          <a:srgbClr val="00675B"/>
        </a:hlink>
        <a:folHlink>
          <a:srgbClr val="FFB900"/>
        </a:folHlink>
      </a:clrScheme>
      <a:clrMap bg1="lt1" tx1="dk1" bg2="lt2" tx2="dk2" accent1="accent1" accent2="accent2" accent3="accent3" accent4="accent4" accent5="accent5" accent6="accent6" hlink="hlink" folHlink="folHlink"/>
    </a:extraClrScheme>
    <a:extraClrScheme>
      <a:clrScheme name="ShieldLines Bank 13">
        <a:dk1>
          <a:srgbClr val="000000"/>
        </a:dk1>
        <a:lt1>
          <a:srgbClr val="FFFFFF"/>
        </a:lt1>
        <a:dk2>
          <a:srgbClr val="FFFFFF"/>
        </a:dk2>
        <a:lt2>
          <a:srgbClr val="000000"/>
        </a:lt2>
        <a:accent1>
          <a:srgbClr val="0C2074"/>
        </a:accent1>
        <a:accent2>
          <a:srgbClr val="DE162B"/>
        </a:accent2>
        <a:accent3>
          <a:srgbClr val="FFFFFF"/>
        </a:accent3>
        <a:accent4>
          <a:srgbClr val="000000"/>
        </a:accent4>
        <a:accent5>
          <a:srgbClr val="AAABBC"/>
        </a:accent5>
        <a:accent6>
          <a:srgbClr val="C91326"/>
        </a:accent6>
        <a:hlink>
          <a:srgbClr val="E7D19A"/>
        </a:hlink>
        <a:folHlink>
          <a:srgbClr val="A1A1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C2074"/>
    </a:dk1>
    <a:lt1>
      <a:srgbClr val="FFFFFF"/>
    </a:lt1>
    <a:dk2>
      <a:srgbClr val="0C2074"/>
    </a:dk2>
    <a:lt2>
      <a:srgbClr val="000000"/>
    </a:lt2>
    <a:accent1>
      <a:srgbClr val="0C2074"/>
    </a:accent1>
    <a:accent2>
      <a:srgbClr val="DE162B"/>
    </a:accent2>
    <a:accent3>
      <a:srgbClr val="FFFFFF"/>
    </a:accent3>
    <a:accent4>
      <a:srgbClr val="091A62"/>
    </a:accent4>
    <a:accent5>
      <a:srgbClr val="AAABBC"/>
    </a:accent5>
    <a:accent6>
      <a:srgbClr val="C91326"/>
    </a:accent6>
    <a:hlink>
      <a:srgbClr val="E7D19A"/>
    </a:hlink>
    <a:folHlink>
      <a:srgbClr val="2B85BB"/>
    </a:folHlink>
  </a:clrScheme>
  <a:fontScheme name="Shield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ISS">
    <a:dk1>
      <a:sysClr val="windowText" lastClr="000000"/>
    </a:dk1>
    <a:lt1>
      <a:sysClr val="window" lastClr="FFFFFF"/>
    </a:lt1>
    <a:dk2>
      <a:srgbClr val="1F497D"/>
    </a:dk2>
    <a:lt2>
      <a:srgbClr val="EEECE1"/>
    </a:lt2>
    <a:accent1>
      <a:srgbClr val="0C2074"/>
    </a:accent1>
    <a:accent2>
      <a:srgbClr val="2B85BB"/>
    </a:accent2>
    <a:accent3>
      <a:srgbClr val="717171"/>
    </a:accent3>
    <a:accent4>
      <a:srgbClr val="CC0000"/>
    </a:accent4>
    <a:accent5>
      <a:srgbClr val="FFCC00"/>
    </a:accent5>
    <a:accent6>
      <a:srgbClr val="33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49502</TotalTime>
  <Words>2355</Words>
  <Application>Microsoft Office PowerPoint</Application>
  <PresentationFormat>On-screen Show (4:3)</PresentationFormat>
  <Paragraphs>755</Paragraphs>
  <Slides>49</Slides>
  <Notes>7</Notes>
  <HiddenSlides>1</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3</vt:i4>
      </vt:variant>
      <vt:variant>
        <vt:lpstr>Slide Titles</vt:lpstr>
      </vt:variant>
      <vt:variant>
        <vt:i4>49</vt:i4>
      </vt:variant>
    </vt:vector>
  </HeadingPairs>
  <TitlesOfParts>
    <vt:vector size="59" baseType="lpstr">
      <vt:lpstr>Arial</vt:lpstr>
      <vt:lpstr>Arial Black</vt:lpstr>
      <vt:lpstr>Calibri</vt:lpstr>
      <vt:lpstr>Wingdings</vt:lpstr>
      <vt:lpstr>JvG Las Vegas 2012</vt:lpstr>
      <vt:lpstr>Custom Design</vt:lpstr>
      <vt:lpstr>1_Custom Design</vt:lpstr>
      <vt:lpstr>Microsoft Excel Chart</vt:lpstr>
      <vt:lpstr>Chart</vt:lpstr>
      <vt:lpstr>Worksheet</vt:lpstr>
      <vt:lpstr>PowerPoint Presentation</vt:lpstr>
      <vt:lpstr>Project Outline</vt:lpstr>
      <vt:lpstr>Research Questions </vt:lpstr>
      <vt:lpstr>PowerPoint Presentation</vt:lpstr>
      <vt:lpstr>Timeline</vt:lpstr>
      <vt:lpstr>PowerPoint Presentation</vt:lpstr>
      <vt:lpstr>PowerPoint Presentation</vt:lpstr>
      <vt:lpstr>Research Questions </vt:lpstr>
      <vt:lpstr>Global Internet Usage by Country / Heatmap</vt:lpstr>
      <vt:lpstr>Internet Access - Gender</vt:lpstr>
      <vt:lpstr>Internet Access - Gender Gaps</vt:lpstr>
      <vt:lpstr>Internet Access – Education Level</vt:lpstr>
      <vt:lpstr>Internet Access – Literacy &amp; Urban Population</vt:lpstr>
      <vt:lpstr>Internet Access – Gross National Income</vt:lpstr>
      <vt:lpstr>Internet Access Logarithmic</vt:lpstr>
      <vt:lpstr>Internet Access – ??</vt:lpstr>
      <vt:lpstr>PowerPoint Presentation</vt:lpstr>
      <vt:lpstr>Research Questions </vt:lpstr>
      <vt:lpstr>Broadband v. Mobile - Heatmap</vt:lpstr>
      <vt:lpstr>Broadband v. Mobile – Change Over Time</vt:lpstr>
      <vt:lpstr>Broadband v. Mobile – Top 10 Countries</vt:lpstr>
      <vt:lpstr>Broadband v. Mobile – Top 10 Countries</vt:lpstr>
      <vt:lpstr>Broadband v. Mobile – Coverage</vt:lpstr>
      <vt:lpstr>Broadband v. Mobile – Cost Comparison</vt:lpstr>
      <vt:lpstr>PowerPoint Presentation</vt:lpstr>
      <vt:lpstr>Research Questions </vt:lpstr>
      <vt:lpstr>Internet Censorship - Heatmap</vt:lpstr>
      <vt:lpstr>Internet Censorship - Heatmap</vt:lpstr>
      <vt:lpstr>Internet Censorship – Score and Population</vt:lpstr>
      <vt:lpstr>Internet Censorship – Score and Population</vt:lpstr>
      <vt:lpstr>PowerPoint Presentation</vt:lpstr>
      <vt:lpstr>Conclusions</vt:lpstr>
      <vt:lpstr>PowerPoint Presentation</vt:lpstr>
      <vt:lpstr>Data Sources</vt:lpstr>
      <vt:lpstr>PowerPoint Presentation</vt:lpstr>
      <vt:lpstr>PowerPoint Presentation</vt:lpstr>
      <vt:lpstr>Financial Plan Risks and Watch Items</vt:lpstr>
      <vt:lpstr>PowerPoint Presentation</vt:lpstr>
      <vt:lpstr>Demographics</vt:lpstr>
      <vt:lpstr>Executive Summaries</vt:lpstr>
      <vt:lpstr>PowerPoint Presentation</vt:lpstr>
      <vt:lpstr>Financial Plan Headcount and Growth</vt:lpstr>
      <vt:lpstr>Total Technology Operation Services  Service Level Agreement Quality Indicators (233)</vt:lpstr>
      <vt:lpstr>Priority 1 Incident Review</vt:lpstr>
      <vt:lpstr>Employee Recognition</vt:lpstr>
      <vt:lpstr>Ecosystem Safeguard</vt:lpstr>
      <vt:lpstr>Key Program Inventory </vt:lpstr>
      <vt:lpstr>Spotlight: &lt;TOPIC NAME&gt;</vt:lpstr>
      <vt:lpstr>PowerPoint Presentation</vt:lpstr>
    </vt:vector>
  </TitlesOfParts>
  <Company>US Bancorp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tatiana.bryan@usbank.com</dc:creator>
  <cp:lastModifiedBy>Tia Scott</cp:lastModifiedBy>
  <cp:revision>951</cp:revision>
  <cp:lastPrinted>2014-01-16T14:57:44Z</cp:lastPrinted>
  <dcterms:created xsi:type="dcterms:W3CDTF">2012-06-01T14:20:39Z</dcterms:created>
  <dcterms:modified xsi:type="dcterms:W3CDTF">2023-11-16T23:50:27Z</dcterms:modified>
</cp:coreProperties>
</file>