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3.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 id="2147483729" r:id="rId2"/>
    <p:sldMasterId id="2147483731" r:id="rId3"/>
  </p:sldMasterIdLst>
  <p:notesMasterIdLst>
    <p:notesMasterId r:id="rId47"/>
  </p:notesMasterIdLst>
  <p:handoutMasterIdLst>
    <p:handoutMasterId r:id="rId48"/>
  </p:handoutMasterIdLst>
  <p:sldIdLst>
    <p:sldId id="519" r:id="rId4"/>
    <p:sldId id="524" r:id="rId5"/>
    <p:sldId id="580" r:id="rId6"/>
    <p:sldId id="581" r:id="rId7"/>
    <p:sldId id="582" r:id="rId8"/>
    <p:sldId id="272" r:id="rId9"/>
    <p:sldId id="274" r:id="rId10"/>
    <p:sldId id="275" r:id="rId11"/>
    <p:sldId id="532" r:id="rId12"/>
    <p:sldId id="583" r:id="rId13"/>
    <p:sldId id="592" r:id="rId14"/>
    <p:sldId id="584" r:id="rId15"/>
    <p:sldId id="601" r:id="rId16"/>
    <p:sldId id="537" r:id="rId17"/>
    <p:sldId id="266" r:id="rId18"/>
    <p:sldId id="593" r:id="rId19"/>
    <p:sldId id="587" r:id="rId20"/>
    <p:sldId id="591" r:id="rId21"/>
    <p:sldId id="589" r:id="rId22"/>
    <p:sldId id="590" r:id="rId23"/>
    <p:sldId id="594" r:id="rId24"/>
    <p:sldId id="595" r:id="rId25"/>
    <p:sldId id="600" r:id="rId26"/>
    <p:sldId id="597" r:id="rId27"/>
    <p:sldId id="598" r:id="rId28"/>
    <p:sldId id="599" r:id="rId29"/>
    <p:sldId id="602" r:id="rId30"/>
    <p:sldId id="560" r:id="rId31"/>
    <p:sldId id="269" r:id="rId32"/>
    <p:sldId id="535" r:id="rId33"/>
    <p:sldId id="273" r:id="rId34"/>
    <p:sldId id="586" r:id="rId35"/>
    <p:sldId id="557" r:id="rId36"/>
    <p:sldId id="603" r:id="rId37"/>
    <p:sldId id="259" r:id="rId38"/>
    <p:sldId id="536" r:id="rId39"/>
    <p:sldId id="522" r:id="rId40"/>
    <p:sldId id="561" r:id="rId41"/>
    <p:sldId id="579" r:id="rId42"/>
    <p:sldId id="578" r:id="rId43"/>
    <p:sldId id="575" r:id="rId44"/>
    <p:sldId id="577" r:id="rId45"/>
    <p:sldId id="574" r:id="rId4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CC00"/>
    <a:srgbClr val="FF66FF"/>
    <a:srgbClr val="660066"/>
    <a:srgbClr val="FF8C19"/>
    <a:srgbClr val="FF8A15"/>
    <a:srgbClr val="FF9933"/>
    <a:srgbClr val="A3E0FF"/>
    <a:srgbClr val="A3DCFF"/>
    <a:srgbClr val="8FD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93970" autoAdjust="0"/>
  </p:normalViewPr>
  <p:slideViewPr>
    <p:cSldViewPr snapToGrid="0">
      <p:cViewPr varScale="1">
        <p:scale>
          <a:sx n="76" d="100"/>
          <a:sy n="76" d="100"/>
        </p:scale>
        <p:origin x="156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027800350578951E-2"/>
          <c:y val="0.17262588330304865"/>
          <c:w val="0.8874773571453034"/>
          <c:h val="0.58186059322839456"/>
        </c:manualLayout>
      </c:layout>
      <c:barChart>
        <c:barDir val="col"/>
        <c:grouping val="clustered"/>
        <c:varyColors val="0"/>
        <c:ser>
          <c:idx val="0"/>
          <c:order val="0"/>
          <c:tx>
            <c:strRef>
              <c:f>Sheet2!$B$26</c:f>
              <c:strCache>
                <c:ptCount val="1"/>
                <c:pt idx="0">
                  <c:v>Forecast</c:v>
                </c:pt>
              </c:strCache>
            </c:strRef>
          </c:tx>
          <c:spPr>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Sheet2!$C$26:$N$26</c:f>
              <c:numCache>
                <c:formatCode>General</c:formatCode>
                <c:ptCount val="12"/>
                <c:pt idx="0">
                  <c:v>2860</c:v>
                </c:pt>
                <c:pt idx="1">
                  <c:v>2915</c:v>
                </c:pt>
                <c:pt idx="2">
                  <c:v>2923</c:v>
                </c:pt>
                <c:pt idx="3">
                  <c:v>2901</c:v>
                </c:pt>
                <c:pt idx="4">
                  <c:v>2916</c:v>
                </c:pt>
                <c:pt idx="5">
                  <c:v>2939</c:v>
                </c:pt>
                <c:pt idx="6">
                  <c:v>2934</c:v>
                </c:pt>
                <c:pt idx="7">
                  <c:v>2933</c:v>
                </c:pt>
                <c:pt idx="8">
                  <c:v>2972</c:v>
                </c:pt>
                <c:pt idx="9">
                  <c:v>2999</c:v>
                </c:pt>
                <c:pt idx="10">
                  <c:v>2995</c:v>
                </c:pt>
                <c:pt idx="11">
                  <c:v>2992</c:v>
                </c:pt>
              </c:numCache>
            </c:numRef>
          </c:val>
          <c:extLst>
            <c:ext xmlns:c16="http://schemas.microsoft.com/office/drawing/2014/chart" uri="{C3380CC4-5D6E-409C-BE32-E72D297353CC}">
              <c16:uniqueId val="{00000000-9B63-4304-9DD0-45B8EA09D4B0}"/>
            </c:ext>
          </c:extLst>
        </c:ser>
        <c:ser>
          <c:idx val="1"/>
          <c:order val="1"/>
          <c:tx>
            <c:strRef>
              <c:f>Sheet2!$B$27</c:f>
              <c:strCache>
                <c:ptCount val="1"/>
                <c:pt idx="0">
                  <c:v>Plan</c:v>
                </c:pt>
              </c:strCache>
            </c:strRef>
          </c:tx>
          <c:spPr>
            <a:solidFill>
              <a:srgbClr val="4BACC6"/>
            </a:solidFill>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Sheet2!$C$27:$N$27</c:f>
              <c:numCache>
                <c:formatCode>General</c:formatCode>
                <c:ptCount val="12"/>
                <c:pt idx="0">
                  <c:v>2857</c:v>
                </c:pt>
                <c:pt idx="1">
                  <c:v>2874</c:v>
                </c:pt>
                <c:pt idx="2">
                  <c:v>2891</c:v>
                </c:pt>
                <c:pt idx="3">
                  <c:v>2903</c:v>
                </c:pt>
                <c:pt idx="4">
                  <c:v>2905</c:v>
                </c:pt>
                <c:pt idx="5">
                  <c:v>2908</c:v>
                </c:pt>
                <c:pt idx="6">
                  <c:v>2913</c:v>
                </c:pt>
                <c:pt idx="7">
                  <c:v>2915</c:v>
                </c:pt>
                <c:pt idx="8">
                  <c:v>2918</c:v>
                </c:pt>
                <c:pt idx="9">
                  <c:v>2924</c:v>
                </c:pt>
                <c:pt idx="10">
                  <c:v>2919</c:v>
                </c:pt>
                <c:pt idx="11">
                  <c:v>2916</c:v>
                </c:pt>
              </c:numCache>
            </c:numRef>
          </c:val>
          <c:extLst>
            <c:ext xmlns:c16="http://schemas.microsoft.com/office/drawing/2014/chart" uri="{C3380CC4-5D6E-409C-BE32-E72D297353CC}">
              <c16:uniqueId val="{00000001-9B63-4304-9DD0-45B8EA09D4B0}"/>
            </c:ext>
          </c:extLst>
        </c:ser>
        <c:dLbls>
          <c:showLegendKey val="0"/>
          <c:showVal val="0"/>
          <c:showCatName val="0"/>
          <c:showSerName val="0"/>
          <c:showPercent val="0"/>
          <c:showBubbleSize val="0"/>
        </c:dLbls>
        <c:gapWidth val="150"/>
        <c:axId val="712879488"/>
        <c:axId val="725788928"/>
      </c:barChart>
      <c:catAx>
        <c:axId val="712879488"/>
        <c:scaling>
          <c:orientation val="minMax"/>
        </c:scaling>
        <c:delete val="0"/>
        <c:axPos val="b"/>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25788928"/>
        <c:crosses val="autoZero"/>
        <c:auto val="1"/>
        <c:lblAlgn val="ctr"/>
        <c:lblOffset val="100"/>
        <c:noMultiLvlLbl val="0"/>
      </c:catAx>
      <c:valAx>
        <c:axId val="725788928"/>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12879488"/>
        <c:crosses val="autoZero"/>
        <c:crossBetween val="between"/>
      </c:valAx>
    </c:plotArea>
    <c:legend>
      <c:legendPos val="r"/>
      <c:layout>
        <c:manualLayout>
          <c:xMode val="edge"/>
          <c:yMode val="edge"/>
          <c:x val="0.35749770834458011"/>
          <c:y val="0.88215676972642032"/>
          <c:w val="0.29893275796041507"/>
          <c:h val="8.6153846153846136E-2"/>
        </c:manualLayout>
      </c:layout>
      <c:overlay val="0"/>
      <c:txPr>
        <a:bodyPr/>
        <a:lstStyle/>
        <a:p>
          <a:pPr>
            <a:defRPr sz="1085" b="0" i="0" u="none" strike="noStrike" baseline="0">
              <a:solidFill>
                <a:schemeClr val="bg2">
                  <a:lumMod val="50000"/>
                  <a:lumOff val="50000"/>
                </a:schemeClr>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17382052185704E-2"/>
          <c:y val="7.7602450470674808E-2"/>
          <c:w val="0.8450693569092308"/>
          <c:h val="0.66936842564050925"/>
        </c:manualLayout>
      </c:layout>
      <c:barChart>
        <c:barDir val="col"/>
        <c:grouping val="clustered"/>
        <c:varyColors val="0"/>
        <c:ser>
          <c:idx val="0"/>
          <c:order val="0"/>
          <c:tx>
            <c:strRef>
              <c:f>'2013-shield'!$B$3</c:f>
              <c:strCache>
                <c:ptCount val="1"/>
                <c:pt idx="0">
                  <c:v>Platinum</c:v>
                </c:pt>
              </c:strCache>
            </c:strRef>
          </c:tx>
          <c:spPr>
            <a:solidFill>
              <a:sysClr val="window" lastClr="FFFFFF">
                <a:lumMod val="50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95000"/>
                        <a:lumOff val="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'2013-shield'!$AN$3:$AO$3</c:f>
              <c:numCache>
                <c:formatCode>General</c:formatCode>
                <c:ptCount val="2"/>
                <c:pt idx="0">
                  <c:v>94</c:v>
                </c:pt>
                <c:pt idx="1">
                  <c:v>23</c:v>
                </c:pt>
              </c:numCache>
            </c:numRef>
          </c:val>
          <c:extLst>
            <c:ext xmlns:c16="http://schemas.microsoft.com/office/drawing/2014/chart" uri="{C3380CC4-5D6E-409C-BE32-E72D297353CC}">
              <c16:uniqueId val="{00000000-974E-4CD9-A855-C9A9DA34D41A}"/>
            </c:ext>
          </c:extLst>
        </c:ser>
        <c:ser>
          <c:idx val="1"/>
          <c:order val="1"/>
          <c:tx>
            <c:strRef>
              <c:f>'2013-shield'!$B$4</c:f>
              <c:strCache>
                <c:ptCount val="1"/>
                <c:pt idx="0">
                  <c:v>Gold</c:v>
                </c:pt>
              </c:strCache>
            </c:strRef>
          </c:tx>
          <c:spPr>
            <a:solidFill>
              <a:srgbClr val="FFC000"/>
            </a:solidFill>
            <a:ln w="12700">
              <a:noFill/>
              <a:prstDash val="solid"/>
            </a:ln>
            <a:scene3d>
              <a:camera prst="orthographicFront"/>
              <a:lightRig rig="contrasting" dir="t"/>
            </a:scene3d>
            <a:sp3d>
              <a:bevelT w="57150"/>
            </a:sp3d>
          </c:spPr>
          <c:invertIfNegative val="0"/>
          <c:dPt>
            <c:idx val="1"/>
            <c:invertIfNegative val="0"/>
            <c:bubble3D val="0"/>
            <c:extLst>
              <c:ext xmlns:c16="http://schemas.microsoft.com/office/drawing/2014/chart" uri="{C3380CC4-5D6E-409C-BE32-E72D297353CC}">
                <c16:uniqueId val="{00000001-974E-4CD9-A855-C9A9DA34D41A}"/>
              </c:ext>
            </c:extLst>
          </c:dPt>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'2013-shield'!$AN$4:$AO$4</c:f>
              <c:numCache>
                <c:formatCode>General</c:formatCode>
                <c:ptCount val="2"/>
                <c:pt idx="0">
                  <c:v>235</c:v>
                </c:pt>
                <c:pt idx="1">
                  <c:v>79</c:v>
                </c:pt>
              </c:numCache>
            </c:numRef>
          </c:val>
          <c:extLst>
            <c:ext xmlns:c16="http://schemas.microsoft.com/office/drawing/2014/chart" uri="{C3380CC4-5D6E-409C-BE32-E72D297353CC}">
              <c16:uniqueId val="{00000002-974E-4CD9-A855-C9A9DA34D41A}"/>
            </c:ext>
          </c:extLst>
        </c:ser>
        <c:ser>
          <c:idx val="2"/>
          <c:order val="2"/>
          <c:tx>
            <c:strRef>
              <c:f>'2013-shield'!$B$5</c:f>
              <c:strCache>
                <c:ptCount val="1"/>
                <c:pt idx="0">
                  <c:v>Silver</c:v>
                </c:pt>
              </c:strCache>
            </c:strRef>
          </c:tx>
          <c:spPr>
            <a:solidFill>
              <a:sysClr val="window" lastClr="FFFFFF">
                <a:lumMod val="75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'2013-shield'!$AN$5:$AO$5</c:f>
              <c:numCache>
                <c:formatCode>General</c:formatCode>
                <c:ptCount val="2"/>
                <c:pt idx="0">
                  <c:v>383</c:v>
                </c:pt>
                <c:pt idx="1">
                  <c:v>196</c:v>
                </c:pt>
              </c:numCache>
            </c:numRef>
          </c:val>
          <c:extLst>
            <c:ext xmlns:c16="http://schemas.microsoft.com/office/drawing/2014/chart" uri="{C3380CC4-5D6E-409C-BE32-E72D297353CC}">
              <c16:uniqueId val="{00000003-974E-4CD9-A855-C9A9DA34D41A}"/>
            </c:ext>
          </c:extLst>
        </c:ser>
        <c:ser>
          <c:idx val="3"/>
          <c:order val="3"/>
          <c:tx>
            <c:strRef>
              <c:f>'2013-shield'!$B$6</c:f>
              <c:strCache>
                <c:ptCount val="1"/>
                <c:pt idx="0">
                  <c:v>Bronze</c:v>
                </c:pt>
              </c:strCache>
            </c:strRef>
          </c:tx>
          <c:spPr>
            <a:solidFill>
              <a:srgbClr val="F79646">
                <a:lumMod val="50000"/>
              </a:srgb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bg1"/>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'2013-shield'!$AN$6:$AO$6</c:f>
              <c:numCache>
                <c:formatCode>General</c:formatCode>
                <c:ptCount val="2"/>
                <c:pt idx="0">
                  <c:v>667</c:v>
                </c:pt>
                <c:pt idx="1">
                  <c:v>554</c:v>
                </c:pt>
              </c:numCache>
            </c:numRef>
          </c:val>
          <c:extLst>
            <c:ext xmlns:c16="http://schemas.microsoft.com/office/drawing/2014/chart" uri="{C3380CC4-5D6E-409C-BE32-E72D297353CC}">
              <c16:uniqueId val="{00000004-974E-4CD9-A855-C9A9DA34D41A}"/>
            </c:ext>
          </c:extLst>
        </c:ser>
        <c:dLbls>
          <c:showLegendKey val="0"/>
          <c:showVal val="0"/>
          <c:showCatName val="0"/>
          <c:showSerName val="0"/>
          <c:showPercent val="0"/>
          <c:showBubbleSize val="0"/>
        </c:dLbls>
        <c:gapWidth val="262"/>
        <c:overlap val="-15"/>
        <c:axId val="257815296"/>
        <c:axId val="257816832"/>
      </c:barChart>
      <c:catAx>
        <c:axId val="257815296"/>
        <c:scaling>
          <c:orientation val="minMax"/>
        </c:scaling>
        <c:delete val="0"/>
        <c:axPos val="b"/>
        <c:numFmt formatCode="General" sourceLinked="1"/>
        <c:majorTickMark val="cross"/>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6832"/>
        <c:crosses val="autoZero"/>
        <c:auto val="1"/>
        <c:lblAlgn val="ctr"/>
        <c:lblOffset val="100"/>
        <c:tickLblSkip val="1"/>
        <c:tickMarkSkip val="1"/>
        <c:noMultiLvlLbl val="0"/>
      </c:catAx>
      <c:valAx>
        <c:axId val="257816832"/>
        <c:scaling>
          <c:orientation val="minMax"/>
          <c:max val="750"/>
          <c:min val="0"/>
        </c:scaling>
        <c:delete val="0"/>
        <c:axPos val="l"/>
        <c:majorGridlines>
          <c:spPr>
            <a:ln w="9525">
              <a:solidFill>
                <a:sysClr val="window" lastClr="FFFFFF">
                  <a:lumMod val="85000"/>
                </a:sysClr>
              </a:solidFill>
              <a:prstDash val="dash"/>
            </a:ln>
          </c:spPr>
        </c:majorGridlines>
        <c:numFmt formatCode="General" sourceLinked="1"/>
        <c:majorTickMark val="out"/>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5296"/>
        <c:crosses val="autoZero"/>
        <c:crossBetween val="between"/>
        <c:majorUnit val="150"/>
      </c:valAx>
      <c:spPr>
        <a:noFill/>
        <a:ln w="12700">
          <a:noFill/>
          <a:prstDash val="solid"/>
        </a:ln>
      </c:spPr>
    </c:plotArea>
    <c:legend>
      <c:legendPos val="b"/>
      <c:layout>
        <c:manualLayout>
          <c:xMode val="edge"/>
          <c:yMode val="edge"/>
          <c:x val="0.25620940014003424"/>
          <c:y val="0.9126015144863916"/>
          <c:w val="0.47494716906677464"/>
          <c:h val="8.7398621416587385E-2"/>
        </c:manualLayout>
      </c:layout>
      <c:overlay val="0"/>
      <c:txPr>
        <a:bodyPr/>
        <a:lstStyle/>
        <a:p>
          <a:pPr>
            <a:defRPr sz="640">
              <a:solidFill>
                <a:schemeClr val="tx1">
                  <a:lumMod val="65000"/>
                  <a:lumOff val="35000"/>
                </a:schemeClr>
              </a:solidFill>
              <a:latin typeface="+mn-lt"/>
            </a:defRPr>
          </a:pPr>
          <a:endParaRPr lang="en-US"/>
        </a:p>
      </c:txPr>
    </c:legend>
    <c:plotVisOnly val="1"/>
    <c:dispBlanksAs val="gap"/>
    <c:showDLblsOverMax val="0"/>
  </c:chart>
  <c:spPr>
    <a:noFill/>
    <a:ln w="12700">
      <a:noFill/>
      <a:prstDash val="solid"/>
    </a:ln>
  </c:spPr>
  <c:txPr>
    <a:bodyPr/>
    <a:lstStyle/>
    <a:p>
      <a:pPr>
        <a:defRPr sz="575" b="0" i="0" u="none" strike="noStrike" baseline="0">
          <a:solidFill>
            <a:srgbClr val="000000"/>
          </a:solidFill>
          <a:latin typeface="Arial"/>
          <a:ea typeface="Arial"/>
          <a:cs typeface="Arial"/>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gradFill>
              <a:gsLst>
                <a:gs pos="0">
                  <a:srgbClr val="0C2074"/>
                </a:gs>
                <a:gs pos="50000">
                  <a:srgbClr val="3F3FFF"/>
                </a:gs>
                <a:gs pos="100000">
                  <a:srgbClr val="0C2074"/>
                </a:gs>
              </a:gsLst>
              <a:lin ang="2700000" scaled="0"/>
            </a:gradFill>
            <a:scene3d>
              <a:camera prst="orthographicFront"/>
              <a:lightRig rig="threePt" dir="t"/>
            </a:scene3d>
            <a:sp3d>
              <a:bevelT/>
            </a:sp3d>
          </c:spPr>
          <c:explosion val="1"/>
          <c:dPt>
            <c:idx val="0"/>
            <c:bubble3D val="0"/>
            <c:spPr>
              <a:gradFill>
                <a:gsLst>
                  <a:gs pos="43000">
                    <a:srgbClr val="4698CA"/>
                  </a:gs>
                  <a:gs pos="32000">
                    <a:srgbClr val="56A2D0"/>
                  </a:gs>
                  <a:gs pos="65000">
                    <a:srgbClr val="5CA5D2"/>
                  </a:gs>
                  <a:gs pos="54000">
                    <a:srgbClr val="59A4D1"/>
                  </a:gs>
                  <a:gs pos="0">
                    <a:srgbClr val="4496C7"/>
                  </a:gs>
                  <a:gs pos="98000">
                    <a:srgbClr val="4899CA"/>
                  </a:gs>
                </a:gsLst>
                <a:lin ang="2700000" scaled="0"/>
              </a:gradFill>
              <a:scene3d>
                <a:camera prst="orthographicFront"/>
                <a:lightRig rig="threePt" dir="t"/>
              </a:scene3d>
              <a:sp3d>
                <a:bevelT/>
              </a:sp3d>
            </c:spPr>
            <c:extLst>
              <c:ext xmlns:c16="http://schemas.microsoft.com/office/drawing/2014/chart" uri="{C3380CC4-5D6E-409C-BE32-E72D297353CC}">
                <c16:uniqueId val="{00000001-F1A7-46A6-9971-9F139DEB7512}"/>
              </c:ext>
            </c:extLst>
          </c:dPt>
          <c:dPt>
            <c:idx val="1"/>
            <c:bubble3D val="0"/>
            <c:spPr>
              <a:gradFill>
                <a:gsLst>
                  <a:gs pos="16000">
                    <a:srgbClr val="0C2074"/>
                  </a:gs>
                  <a:gs pos="39000">
                    <a:srgbClr val="2845BC"/>
                  </a:gs>
                  <a:gs pos="52000">
                    <a:srgbClr val="1E3BB1"/>
                  </a:gs>
                  <a:gs pos="28000">
                    <a:srgbClr val="1933A0"/>
                  </a:gs>
                  <a:gs pos="71000">
                    <a:srgbClr val="0C2074"/>
                  </a:gs>
                </a:gsLst>
                <a:lin ang="2700000" scaled="0"/>
              </a:gradFill>
              <a:scene3d>
                <a:camera prst="orthographicFront"/>
                <a:lightRig rig="threePt" dir="t"/>
              </a:scene3d>
              <a:sp3d>
                <a:bevelT/>
              </a:sp3d>
            </c:spPr>
            <c:extLst>
              <c:ext xmlns:c16="http://schemas.microsoft.com/office/drawing/2014/chart" uri="{C3380CC4-5D6E-409C-BE32-E72D297353CC}">
                <c16:uniqueId val="{00000003-F1A7-46A6-9971-9F139DEB7512}"/>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A7-46A6-9971-9F139DEB7512}"/>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1A7-46A6-9971-9F139DEB7512}"/>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'2013'!$B$8:$B$9</c:f>
              <c:strCache>
                <c:ptCount val="2"/>
                <c:pt idx="0">
                  <c:v>eButtons</c:v>
                </c:pt>
                <c:pt idx="1">
                  <c:v>eCards</c:v>
                </c:pt>
              </c:strCache>
            </c:strRef>
          </c:cat>
          <c:val>
            <c:numRef>
              <c:f>'2013'!$AB$8:$AB$9</c:f>
              <c:numCache>
                <c:formatCode>General</c:formatCode>
                <c:ptCount val="2"/>
                <c:pt idx="0">
                  <c:v>6660</c:v>
                </c:pt>
                <c:pt idx="1">
                  <c:v>27083</c:v>
                </c:pt>
              </c:numCache>
            </c:numRef>
          </c:val>
          <c:extLst>
            <c:ext xmlns:c16="http://schemas.microsoft.com/office/drawing/2014/chart" uri="{C3380CC4-5D6E-409C-BE32-E72D297353CC}">
              <c16:uniqueId val="{00000004-F1A7-46A6-9971-9F139DEB7512}"/>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solidFill>
              <a:srgbClr val="8DC63F"/>
            </a:solidFill>
            <a:scene3d>
              <a:camera prst="orthographicFront"/>
              <a:lightRig rig="threePt" dir="t"/>
            </a:scene3d>
            <a:sp3d>
              <a:bevelT/>
            </a:sp3d>
          </c:spPr>
          <c:explosion val="1"/>
          <c:dPt>
            <c:idx val="0"/>
            <c:bubble3D val="0"/>
            <c:spPr>
              <a:gradFill>
                <a:gsLst>
                  <a:gs pos="24000">
                    <a:srgbClr val="9BCD57"/>
                  </a:gs>
                  <a:gs pos="14000">
                    <a:srgbClr val="8DC63F"/>
                  </a:gs>
                  <a:gs pos="0">
                    <a:srgbClr val="66AA3F"/>
                  </a:gs>
                  <a:gs pos="41000">
                    <a:srgbClr val="85C24C"/>
                  </a:gs>
                  <a:gs pos="100000">
                    <a:srgbClr val="66AA3F"/>
                  </a:gs>
                  <a:gs pos="50000">
                    <a:srgbClr val="92D050"/>
                  </a:gs>
                </a:gsLst>
                <a:lin ang="2700000" scaled="0"/>
              </a:gradFill>
              <a:scene3d>
                <a:camera prst="orthographicFront"/>
                <a:lightRig rig="threePt" dir="t"/>
              </a:scene3d>
              <a:sp3d>
                <a:bevelT/>
              </a:sp3d>
            </c:spPr>
            <c:extLst>
              <c:ext xmlns:c16="http://schemas.microsoft.com/office/drawing/2014/chart" uri="{C3380CC4-5D6E-409C-BE32-E72D297353CC}">
                <c16:uniqueId val="{00000001-77CD-442F-BB06-3BF4C3E5FC5B}"/>
              </c:ext>
            </c:extLst>
          </c:dPt>
          <c:dPt>
            <c:idx val="1"/>
            <c:bubble3D val="0"/>
            <c:spPr>
              <a:gradFill>
                <a:gsLst>
                  <a:gs pos="47000">
                    <a:srgbClr val="FF8620"/>
                  </a:gs>
                  <a:gs pos="21000">
                    <a:srgbClr val="FF6600"/>
                  </a:gs>
                  <a:gs pos="36000">
                    <a:srgbClr val="FF9933"/>
                  </a:gs>
                  <a:gs pos="0">
                    <a:srgbClr val="FF6600"/>
                  </a:gs>
                  <a:gs pos="69000">
                    <a:srgbClr val="FF6600"/>
                  </a:gs>
                </a:gsLst>
                <a:lin ang="2700000" scaled="0"/>
              </a:gradFill>
              <a:scene3d>
                <a:camera prst="orthographicFront"/>
                <a:lightRig rig="threePt" dir="t"/>
              </a:scene3d>
              <a:sp3d>
                <a:bevelT/>
              </a:sp3d>
            </c:spPr>
            <c:extLst>
              <c:ext xmlns:c16="http://schemas.microsoft.com/office/drawing/2014/chart" uri="{C3380CC4-5D6E-409C-BE32-E72D297353CC}">
                <c16:uniqueId val="{00000003-77CD-442F-BB06-3BF4C3E5FC5B}"/>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7CD-442F-BB06-3BF4C3E5FC5B}"/>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7CD-442F-BB06-3BF4C3E5FC5B}"/>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'2013'!$B$12:$B$13</c:f>
              <c:strCache>
                <c:ptCount val="2"/>
                <c:pt idx="0">
                  <c:v>eButtons</c:v>
                </c:pt>
                <c:pt idx="1">
                  <c:v>eCards</c:v>
                </c:pt>
              </c:strCache>
            </c:strRef>
          </c:cat>
          <c:val>
            <c:numRef>
              <c:f>'2013'!$AB$12:$AB$13</c:f>
              <c:numCache>
                <c:formatCode>General</c:formatCode>
                <c:ptCount val="2"/>
                <c:pt idx="0">
                  <c:v>5943</c:v>
                </c:pt>
                <c:pt idx="1">
                  <c:v>13791</c:v>
                </c:pt>
              </c:numCache>
            </c:numRef>
          </c:val>
          <c:extLst>
            <c:ext xmlns:c16="http://schemas.microsoft.com/office/drawing/2014/chart" uri="{C3380CC4-5D6E-409C-BE32-E72D297353CC}">
              <c16:uniqueId val="{00000004-77CD-442F-BB06-3BF4C3E5FC5B}"/>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5BF7E0-0ADD-FB44-BDA1-2F940975F2EF}"/>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826B486-1B0D-192A-688E-14AAACE4A09C}"/>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CDA8D99-1AF0-42B2-9771-5E01112CE26A}" type="datetimeFigureOut">
              <a:rPr lang="en-US"/>
              <a:pPr>
                <a:defRPr/>
              </a:pPr>
              <a:t>11/15/2023</a:t>
            </a:fld>
            <a:endParaRPr lang="en-US" dirty="0"/>
          </a:p>
        </p:txBody>
      </p:sp>
      <p:sp>
        <p:nvSpPr>
          <p:cNvPr id="4" name="Footer Placeholder 3">
            <a:extLst>
              <a:ext uri="{FF2B5EF4-FFF2-40B4-BE49-F238E27FC236}">
                <a16:creationId xmlns:a16="http://schemas.microsoft.com/office/drawing/2014/main" id="{3526981C-AB91-5FB8-DAE6-4A02D371B43B}"/>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49AFD176-0CC7-6FC3-BCFF-C96FECE49BBE}"/>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674E3D3-2896-486F-9EBC-21E5F1CF9CD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C07DC4-6D6E-C356-B02C-2405CA8E51FD}"/>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C9D1430-C836-A4FC-A1FE-772D740B0372}"/>
              </a:ext>
            </a:extLst>
          </p:cNvPr>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25A0AA90-7909-4ED3-A690-771A32652BA8}" type="datetimeFigureOut">
              <a:rPr lang="en-US"/>
              <a:pPr>
                <a:defRPr/>
              </a:pPr>
              <a:t>11/15/2023</a:t>
            </a:fld>
            <a:endParaRPr lang="en-US" dirty="0"/>
          </a:p>
        </p:txBody>
      </p:sp>
      <p:sp>
        <p:nvSpPr>
          <p:cNvPr id="4" name="Slide Image Placeholder 3">
            <a:extLst>
              <a:ext uri="{FF2B5EF4-FFF2-40B4-BE49-F238E27FC236}">
                <a16:creationId xmlns:a16="http://schemas.microsoft.com/office/drawing/2014/main" id="{F87E4421-FFFF-A034-BF6D-181518493C4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D440A10C-02A3-286E-4FDF-C1008A6362D2}"/>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209929-E4C1-8AF8-C163-4EF4F1A2161B}"/>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146994DA-3743-22C1-1545-E3D75AE0BC05}"/>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FAECDA16-8938-478E-BA18-1E5A7D82E54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2F5804F-E973-41ED-E61C-4D630A9F65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DB8717E5-E38E-B4B7-A02C-C33F29290E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Cross-section between Tech and Ops</a:t>
            </a:r>
          </a:p>
        </p:txBody>
      </p:sp>
      <p:sp>
        <p:nvSpPr>
          <p:cNvPr id="26628" name="Slide Number Placeholder 3">
            <a:extLst>
              <a:ext uri="{FF2B5EF4-FFF2-40B4-BE49-F238E27FC236}">
                <a16:creationId xmlns:a16="http://schemas.microsoft.com/office/drawing/2014/main" id="{494A989C-0091-4810-23EB-1846C178D8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4458BAB-6373-494A-B9A8-92F4A85DE18B}" type="slidenum">
              <a:rPr lang="en-US" altLang="en-US"/>
              <a:pPr/>
              <a:t>6</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7B7CED3-C863-AECF-C2F9-D0782C1878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E1852CD-ABB0-18FE-B08E-C154A09F2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AA7B6655-093F-A1C2-4CDF-EA25B60792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7EF865-69A0-4F7B-981D-EB5C01F4C80F}" type="slidenum">
              <a:rPr lang="en-US" altLang="en-US"/>
              <a:pPr>
                <a:spcBef>
                  <a:spcPct val="0"/>
                </a:spcBef>
              </a:pPr>
              <a:t>28</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D063DE6-3B3A-73DB-E492-03A0410B8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8BBE07D-5094-A076-7F4F-A6B0BE019AEF}"/>
              </a:ext>
            </a:extLst>
          </p:cNvPr>
          <p:cNvSpPr>
            <a:spLocks noGrp="1"/>
          </p:cNvSpPr>
          <p:nvPr>
            <p:ph type="body" idx="1"/>
          </p:nvPr>
        </p:nvSpPr>
        <p:spPr/>
        <p:txBody>
          <a:bodyPr/>
          <a:lstStyle/>
          <a:p>
            <a:pPr fontAlgn="auto">
              <a:spcBef>
                <a:spcPts val="0"/>
              </a:spcBef>
              <a:spcAft>
                <a:spcPts val="0"/>
              </a:spcAft>
              <a:defRPr/>
            </a:pPr>
            <a:r>
              <a:rPr lang="en-US" dirty="0"/>
              <a:t>JEFF</a:t>
            </a:r>
          </a:p>
          <a:p>
            <a:pPr marL="224325" indent="-224325" fontAlgn="auto">
              <a:spcBef>
                <a:spcPts val="0"/>
              </a:spcBef>
              <a:spcAft>
                <a:spcPts val="0"/>
              </a:spcAft>
              <a:buFontTx/>
              <a:buAutoNum type="arabicPeriod"/>
              <a:defRPr/>
            </a:pPr>
            <a:r>
              <a:rPr lang="en-US" dirty="0"/>
              <a:t>DEFINE – </a:t>
            </a:r>
            <a:r>
              <a:rPr lang="en-US" dirty="0">
                <a:solidFill>
                  <a:schemeClr val="accent2"/>
                </a:solidFill>
                <a:cs typeface="Calibri" pitchFamily="34" charset="0"/>
              </a:rPr>
              <a:t>Identify remarkable leaders in our organization.</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IDENTIFY – Develop distinct Leadership Practices.</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EMBED - Incorporate practices in our day to day activities. </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EXPAND - Repeat and share our success.</a:t>
            </a: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fontAlgn="auto">
              <a:spcBef>
                <a:spcPts val="0"/>
              </a:spcBef>
              <a:spcAft>
                <a:spcPts val="0"/>
              </a:spcAft>
              <a:defRPr/>
            </a:pPr>
            <a:endParaRPr lang="en-US" dirty="0">
              <a:solidFill>
                <a:schemeClr val="accent2"/>
              </a:solidFill>
              <a:cs typeface="Calibri" pitchFamily="34" charset="0"/>
            </a:endParaRPr>
          </a:p>
          <a:p>
            <a:pPr fontAlgn="auto">
              <a:spcBef>
                <a:spcPts val="0"/>
              </a:spcBef>
              <a:spcAft>
                <a:spcPts val="0"/>
              </a:spcAft>
              <a:defRPr/>
            </a:pPr>
            <a:endParaRPr lang="en-US" dirty="0"/>
          </a:p>
        </p:txBody>
      </p:sp>
      <p:sp>
        <p:nvSpPr>
          <p:cNvPr id="27652" name="Slide Number Placeholder 3">
            <a:extLst>
              <a:ext uri="{FF2B5EF4-FFF2-40B4-BE49-F238E27FC236}">
                <a16:creationId xmlns:a16="http://schemas.microsoft.com/office/drawing/2014/main" id="{CE1F4F39-A243-8148-2126-505C4C0B51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ED74D04-3D0A-436B-BBB7-4A71B62D9247}" type="slidenum">
              <a:rPr lang="en-US" altLang="en-US"/>
              <a:pPr/>
              <a:t>31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32</a:t>
            </a:fld>
            <a:endParaRPr lang="en-US" altLang="en-US"/>
          </a:p>
        </p:txBody>
      </p:sp>
    </p:spTree>
    <p:extLst>
      <p:ext uri="{BB962C8B-B14F-4D97-AF65-F5344CB8AC3E}">
        <p14:creationId xmlns:p14="http://schemas.microsoft.com/office/powerpoint/2010/main" val="288782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38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FA637ED-9C19-219D-041E-04E3F68EE2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B1137CEE-505A-CF00-585B-C04ECDEC4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B11BB153-A20E-907C-A173-4722CB5B8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F41F29-916A-4A32-A54E-32B014384AFC}" type="slidenum">
              <a:rPr lang="en-US" altLang="en-US"/>
              <a:pPr>
                <a:spcBef>
                  <a:spcPct val="0"/>
                </a:spcBef>
              </a:pPr>
              <a:t>40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97421BF9-0675-12BE-0723-6D571B46F1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C9DE52F0-F487-1884-5D42-2957443556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CHRIS</a:t>
            </a:r>
          </a:p>
        </p:txBody>
      </p:sp>
      <p:sp>
        <p:nvSpPr>
          <p:cNvPr id="28676" name="Slide Number Placeholder 3">
            <a:extLst>
              <a:ext uri="{FF2B5EF4-FFF2-40B4-BE49-F238E27FC236}">
                <a16:creationId xmlns:a16="http://schemas.microsoft.com/office/drawing/2014/main" id="{7F9E3E42-28B6-8872-CD98-F64FD7FBDC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803C3C3-B48C-44FC-915F-DB871819F124}" type="slidenum">
              <a:rPr lang="en-US" altLang="en-US"/>
              <a:pPr/>
              <a:t>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3947BE76-333F-526C-AC98-9954336DEE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F8CCEA20-49C0-6111-EBF2-C67B994CA6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CHRIS</a:t>
            </a:r>
          </a:p>
        </p:txBody>
      </p:sp>
      <p:sp>
        <p:nvSpPr>
          <p:cNvPr id="29700" name="Slide Number Placeholder 3">
            <a:extLst>
              <a:ext uri="{FF2B5EF4-FFF2-40B4-BE49-F238E27FC236}">
                <a16:creationId xmlns:a16="http://schemas.microsoft.com/office/drawing/2014/main" id="{28FF9A71-F89D-2587-6A2F-245C37A931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975E3E2-E9B4-416C-9B25-900A7BF48843}" type="slidenum">
              <a:rPr lang="en-US" altLang="en-US"/>
              <a:pPr/>
              <a:t>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14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16</a:t>
            </a:fld>
            <a:endParaRPr lang="en-US" altLang="en-US"/>
          </a:p>
        </p:txBody>
      </p:sp>
    </p:spTree>
    <p:extLst>
      <p:ext uri="{BB962C8B-B14F-4D97-AF65-F5344CB8AC3E}">
        <p14:creationId xmlns:p14="http://schemas.microsoft.com/office/powerpoint/2010/main" val="150293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19</a:t>
            </a:fld>
            <a:endParaRPr lang="en-US" altLang="en-US"/>
          </a:p>
        </p:txBody>
      </p:sp>
    </p:spTree>
    <p:extLst>
      <p:ext uri="{BB962C8B-B14F-4D97-AF65-F5344CB8AC3E}">
        <p14:creationId xmlns:p14="http://schemas.microsoft.com/office/powerpoint/2010/main" val="317845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21</a:t>
            </a:fld>
            <a:endParaRPr lang="en-US" altLang="en-US"/>
          </a:p>
        </p:txBody>
      </p:sp>
    </p:spTree>
    <p:extLst>
      <p:ext uri="{BB962C8B-B14F-4D97-AF65-F5344CB8AC3E}">
        <p14:creationId xmlns:p14="http://schemas.microsoft.com/office/powerpoint/2010/main" val="22444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24</a:t>
            </a:fld>
            <a:endParaRPr lang="en-US" altLang="en-US"/>
          </a:p>
        </p:txBody>
      </p:sp>
    </p:spTree>
    <p:extLst>
      <p:ext uri="{BB962C8B-B14F-4D97-AF65-F5344CB8AC3E}">
        <p14:creationId xmlns:p14="http://schemas.microsoft.com/office/powerpoint/2010/main" val="29281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26</a:t>
            </a:fld>
            <a:endParaRPr lang="en-US" altLang="en-US"/>
          </a:p>
        </p:txBody>
      </p:sp>
    </p:spTree>
    <p:extLst>
      <p:ext uri="{BB962C8B-B14F-4D97-AF65-F5344CB8AC3E}">
        <p14:creationId xmlns:p14="http://schemas.microsoft.com/office/powerpoint/2010/main" val="228663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67148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16817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52400" y="152401"/>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bg1"/>
                </a:solidFill>
                <a:latin typeface="Calibri" pitchFamily="34" charset="0"/>
                <a:ea typeface="+mj-ea"/>
                <a:cs typeface="Calibri" pitchFamily="34" charset="0"/>
              </a:defRPr>
            </a:lvl1pPr>
          </a:lstStyle>
          <a:p>
            <a:r>
              <a:rPr lang="en-US" dirty="0"/>
              <a:t>Click to edit Master title style</a:t>
            </a:r>
          </a:p>
        </p:txBody>
      </p:sp>
      <p:sp>
        <p:nvSpPr>
          <p:cNvPr id="2" name="Slide Number Placeholder 5">
            <a:extLst>
              <a:ext uri="{FF2B5EF4-FFF2-40B4-BE49-F238E27FC236}">
                <a16:creationId xmlns:a16="http://schemas.microsoft.com/office/drawing/2014/main" id="{C981F8C7-02FF-3F6D-6433-7DCB6832EC0F}"/>
              </a:ext>
            </a:extLst>
          </p:cNvPr>
          <p:cNvSpPr>
            <a:spLocks noGrp="1"/>
          </p:cNvSpPr>
          <p:nvPr>
            <p:ph type="sldNum" sz="quarter" idx="10"/>
          </p:nvPr>
        </p:nvSpPr>
        <p:spPr>
          <a:xfrm>
            <a:off x="66294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9B00482-8F08-477C-8DA6-E8CD4350ECCF}" type="slidenum">
              <a:rPr lang="en-US" altLang="en-US"/>
              <a:pPr>
                <a:defRPr/>
              </a:pPr>
              <a:t>‹#›</a:t>
            </a:fld>
            <a:endParaRPr lang="en-US" altLang="en-US"/>
          </a:p>
        </p:txBody>
      </p:sp>
    </p:spTree>
    <p:extLst>
      <p:ext uri="{BB962C8B-B14F-4D97-AF65-F5344CB8AC3E}">
        <p14:creationId xmlns:p14="http://schemas.microsoft.com/office/powerpoint/2010/main" val="233983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528115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B4D98-C0FE-D92B-AFB5-58FA13EF1D7C}"/>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7767D59C-44B7-4C1D-B426-6C67BF7E8690}"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8578108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C740B-B733-C695-A287-5C4129A05A13}"/>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68E692E5-0942-4FD0-BC85-8228C0D26CD5}"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2574152310"/>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5720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845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495800"/>
            <a:ext cx="6019800" cy="10668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4141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53695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Placeholder 6"/>
          <p:cNvSpPr>
            <a:spLocks noGrp="1"/>
          </p:cNvSpPr>
          <p:nvPr>
            <p:ph type="body" sz="quarter" idx="13"/>
          </p:nvPr>
        </p:nvSpPr>
        <p:spPr>
          <a:xfrm>
            <a:off x="528638" y="990599"/>
            <a:ext cx="8086725" cy="4505325"/>
          </a:xfrm>
          <a:prstGeom prst="rect">
            <a:avLst/>
          </a:prstGeom>
        </p:spPr>
        <p:txBody>
          <a:bodyPr lIns="0"/>
          <a:lstStyle>
            <a:lvl1pPr marL="0" indent="0">
              <a:lnSpc>
                <a:spcPts val="2700"/>
              </a:lnSpc>
              <a:buNone/>
              <a:defRPr sz="2500" b="0">
                <a:solidFill>
                  <a:schemeClr val="accent3"/>
                </a:solidFill>
              </a:defRPr>
            </a:lvl1pPr>
            <a:lvl2pPr marL="457200" indent="-173736">
              <a:lnSpc>
                <a:spcPts val="2200"/>
              </a:lnSpc>
              <a:buFont typeface="Arial" pitchFamily="34" charset="0"/>
              <a:buChar char="•"/>
              <a:defRPr sz="2000">
                <a:solidFill>
                  <a:schemeClr val="accent3"/>
                </a:solidFill>
              </a:defRPr>
            </a:lvl2pPr>
            <a:lvl3pPr marL="914400" indent="-173736">
              <a:lnSpc>
                <a:spcPts val="1600"/>
              </a:lnSpc>
              <a:spcBef>
                <a:spcPts val="800"/>
              </a:spcBef>
              <a:defRPr sz="1800">
                <a:solidFill>
                  <a:schemeClr val="accent3"/>
                </a:solidFill>
              </a:defRPr>
            </a:lvl3pPr>
            <a:lvl4pPr marL="1371600" indent="-171450">
              <a:buFont typeface="Arial" pitchFamily="34" charset="0"/>
              <a:buChar char="•"/>
              <a:defRPr sz="1500">
                <a:solidFill>
                  <a:schemeClr val="accent3"/>
                </a:solidFill>
              </a:defRPr>
            </a:lvl4pPr>
            <a:lvl5pPr marL="1826514" indent="-171450">
              <a:buFont typeface="Arial" pitchFamily="34" charset="0"/>
              <a:buChar char="•"/>
              <a:defRPr sz="1300">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71077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Quad Text Divider">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9776396-FD4D-1778-FE36-44AB793681A7}"/>
              </a:ext>
            </a:extLst>
          </p:cNvPr>
          <p:cNvGrpSpPr>
            <a:grpSpLocks/>
          </p:cNvGrpSpPr>
          <p:nvPr userDrawn="1"/>
        </p:nvGrpSpPr>
        <p:grpSpPr bwMode="auto">
          <a:xfrm>
            <a:off x="4737100" y="3865563"/>
            <a:ext cx="3689350" cy="2565400"/>
            <a:chOff x="670843" y="1438020"/>
            <a:chExt cx="4078610" cy="4954843"/>
          </a:xfrm>
        </p:grpSpPr>
        <p:sp>
          <p:nvSpPr>
            <p:cNvPr id="3" name="Rectangle 1">
              <a:extLst>
                <a:ext uri="{FF2B5EF4-FFF2-40B4-BE49-F238E27FC236}">
                  <a16:creationId xmlns:a16="http://schemas.microsoft.com/office/drawing/2014/main" id="{640FC872-ABD8-17EE-0312-142BA6D170A6}"/>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4" name="Picture 3">
              <a:extLst>
                <a:ext uri="{FF2B5EF4-FFF2-40B4-BE49-F238E27FC236}">
                  <a16:creationId xmlns:a16="http://schemas.microsoft.com/office/drawing/2014/main" id="{B1CC361F-02C9-BFB5-3087-85E28FF370C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10">
            <a:extLst>
              <a:ext uri="{FF2B5EF4-FFF2-40B4-BE49-F238E27FC236}">
                <a16:creationId xmlns:a16="http://schemas.microsoft.com/office/drawing/2014/main" id="{CCB77F7B-79EC-43B3-2877-A4CC3CB107ED}"/>
              </a:ext>
            </a:extLst>
          </p:cNvPr>
          <p:cNvGrpSpPr>
            <a:grpSpLocks/>
          </p:cNvGrpSpPr>
          <p:nvPr userDrawn="1"/>
        </p:nvGrpSpPr>
        <p:grpSpPr bwMode="auto">
          <a:xfrm>
            <a:off x="685800" y="3865563"/>
            <a:ext cx="3689350" cy="2565400"/>
            <a:chOff x="670843" y="1438020"/>
            <a:chExt cx="4078610" cy="4954843"/>
          </a:xfrm>
        </p:grpSpPr>
        <p:sp>
          <p:nvSpPr>
            <p:cNvPr id="6" name="Rectangle 1">
              <a:extLst>
                <a:ext uri="{FF2B5EF4-FFF2-40B4-BE49-F238E27FC236}">
                  <a16:creationId xmlns:a16="http://schemas.microsoft.com/office/drawing/2014/main" id="{08127481-C340-B0D0-92D3-C9FC4B0D7E64}"/>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7" name="Picture 6">
              <a:extLst>
                <a:ext uri="{FF2B5EF4-FFF2-40B4-BE49-F238E27FC236}">
                  <a16:creationId xmlns:a16="http://schemas.microsoft.com/office/drawing/2014/main" id="{01A3D707-02A2-2202-DDC5-21C02099477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17">
            <a:extLst>
              <a:ext uri="{FF2B5EF4-FFF2-40B4-BE49-F238E27FC236}">
                <a16:creationId xmlns:a16="http://schemas.microsoft.com/office/drawing/2014/main" id="{CC3D8AE3-1C08-A571-FDA2-E223ECD14B05}"/>
              </a:ext>
            </a:extLst>
          </p:cNvPr>
          <p:cNvGrpSpPr>
            <a:grpSpLocks/>
          </p:cNvGrpSpPr>
          <p:nvPr userDrawn="1"/>
        </p:nvGrpSpPr>
        <p:grpSpPr bwMode="auto">
          <a:xfrm>
            <a:off x="4729163" y="950913"/>
            <a:ext cx="3689350" cy="2565400"/>
            <a:chOff x="670843" y="1438020"/>
            <a:chExt cx="4078610" cy="4954843"/>
          </a:xfrm>
        </p:grpSpPr>
        <p:sp>
          <p:nvSpPr>
            <p:cNvPr id="9" name="Rectangle 1">
              <a:extLst>
                <a:ext uri="{FF2B5EF4-FFF2-40B4-BE49-F238E27FC236}">
                  <a16:creationId xmlns:a16="http://schemas.microsoft.com/office/drawing/2014/main" id="{69E8CAD3-3552-F406-452C-83FC26A54910}"/>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10" name="Picture 9">
              <a:extLst>
                <a:ext uri="{FF2B5EF4-FFF2-40B4-BE49-F238E27FC236}">
                  <a16:creationId xmlns:a16="http://schemas.microsoft.com/office/drawing/2014/main" id="{DBC417CE-E9BA-D707-725D-D2E77A23937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oup 20">
            <a:extLst>
              <a:ext uri="{FF2B5EF4-FFF2-40B4-BE49-F238E27FC236}">
                <a16:creationId xmlns:a16="http://schemas.microsoft.com/office/drawing/2014/main" id="{DDD07B00-4D34-D756-44B0-AFC56CE684BE}"/>
              </a:ext>
            </a:extLst>
          </p:cNvPr>
          <p:cNvGrpSpPr>
            <a:grpSpLocks/>
          </p:cNvGrpSpPr>
          <p:nvPr userDrawn="1"/>
        </p:nvGrpSpPr>
        <p:grpSpPr bwMode="auto">
          <a:xfrm>
            <a:off x="685800" y="950913"/>
            <a:ext cx="3689350" cy="2565400"/>
            <a:chOff x="670843" y="1438020"/>
            <a:chExt cx="4078610" cy="4954843"/>
          </a:xfrm>
        </p:grpSpPr>
        <p:sp>
          <p:nvSpPr>
            <p:cNvPr id="12" name="Rectangle 1">
              <a:extLst>
                <a:ext uri="{FF2B5EF4-FFF2-40B4-BE49-F238E27FC236}">
                  <a16:creationId xmlns:a16="http://schemas.microsoft.com/office/drawing/2014/main" id="{834978EB-6866-2EE0-0CB3-89A069519895}"/>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13" name="Picture 12">
              <a:extLst>
                <a:ext uri="{FF2B5EF4-FFF2-40B4-BE49-F238E27FC236}">
                  <a16:creationId xmlns:a16="http://schemas.microsoft.com/office/drawing/2014/main" id="{2BF30C7D-60A7-889E-1FA4-25AAD2118F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2" name="Content Placeholder 2"/>
          <p:cNvSpPr>
            <a:spLocks noGrp="1"/>
          </p:cNvSpPr>
          <p:nvPr>
            <p:ph idx="33"/>
          </p:nvPr>
        </p:nvSpPr>
        <p:spPr>
          <a:xfrm>
            <a:off x="4821734" y="3988683"/>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53" name="Text Placeholder 17"/>
          <p:cNvSpPr>
            <a:spLocks noGrp="1"/>
          </p:cNvSpPr>
          <p:nvPr>
            <p:ph type="body" sz="quarter" idx="34"/>
          </p:nvPr>
        </p:nvSpPr>
        <p:spPr>
          <a:xfrm>
            <a:off x="4879308" y="4313496"/>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47" name="Content Placeholder 2"/>
          <p:cNvSpPr>
            <a:spLocks noGrp="1"/>
          </p:cNvSpPr>
          <p:nvPr>
            <p:ph idx="31"/>
          </p:nvPr>
        </p:nvSpPr>
        <p:spPr>
          <a:xfrm>
            <a:off x="770143" y="3988683"/>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48" name="Text Placeholder 17"/>
          <p:cNvSpPr>
            <a:spLocks noGrp="1"/>
          </p:cNvSpPr>
          <p:nvPr>
            <p:ph type="body" sz="quarter" idx="32"/>
          </p:nvPr>
        </p:nvSpPr>
        <p:spPr>
          <a:xfrm>
            <a:off x="827717" y="4313496"/>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42" name="Content Placeholder 2"/>
          <p:cNvSpPr>
            <a:spLocks noGrp="1"/>
          </p:cNvSpPr>
          <p:nvPr>
            <p:ph idx="29"/>
          </p:nvPr>
        </p:nvSpPr>
        <p:spPr>
          <a:xfrm>
            <a:off x="4813799" y="1073927"/>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43" name="Text Placeholder 17"/>
          <p:cNvSpPr>
            <a:spLocks noGrp="1"/>
          </p:cNvSpPr>
          <p:nvPr>
            <p:ph type="body" sz="quarter" idx="30"/>
          </p:nvPr>
        </p:nvSpPr>
        <p:spPr>
          <a:xfrm>
            <a:off x="4871373" y="1398740"/>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34" name="Content Placeholder 2"/>
          <p:cNvSpPr>
            <a:spLocks noGrp="1"/>
          </p:cNvSpPr>
          <p:nvPr>
            <p:ph idx="18"/>
          </p:nvPr>
        </p:nvSpPr>
        <p:spPr>
          <a:xfrm>
            <a:off x="770436" y="1073927"/>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35" name="Text Placeholder 17"/>
          <p:cNvSpPr>
            <a:spLocks noGrp="1"/>
          </p:cNvSpPr>
          <p:nvPr>
            <p:ph type="body" sz="quarter" idx="19"/>
          </p:nvPr>
        </p:nvSpPr>
        <p:spPr>
          <a:xfrm>
            <a:off x="828010" y="1398740"/>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55"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61153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Heading">
    <p:spTree>
      <p:nvGrpSpPr>
        <p:cNvPr id="1" name=""/>
        <p:cNvGrpSpPr/>
        <p:nvPr/>
      </p:nvGrpSpPr>
      <p:grpSpPr>
        <a:xfrm>
          <a:off x="0" y="0"/>
          <a:ext cx="0" cy="0"/>
          <a:chOff x="0" y="0"/>
          <a:chExt cx="0" cy="0"/>
        </a:xfrm>
      </p:grpSpPr>
      <p:sp>
        <p:nvSpPr>
          <p:cNvPr id="4" name="Content Placeholder 2"/>
          <p:cNvSpPr>
            <a:spLocks noGrp="1"/>
          </p:cNvSpPr>
          <p:nvPr>
            <p:ph idx="1"/>
          </p:nvPr>
        </p:nvSpPr>
        <p:spPr>
          <a:xfrm>
            <a:off x="317877" y="984372"/>
            <a:ext cx="7954371" cy="520577"/>
          </a:xfrm>
          <a:prstGeom prst="rect">
            <a:avLst/>
          </a:prstGeom>
        </p:spPr>
        <p:txBody>
          <a:bodyPr lIns="0" rIns="0"/>
          <a:lstStyle>
            <a:lvl1pPr marL="0" indent="0">
              <a:buNone/>
              <a:defRPr sz="2800" b="1">
                <a:solidFill>
                  <a:schemeClr val="accent2"/>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
        <p:nvSpPr>
          <p:cNvPr id="7"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363301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4">
            <a:extLst>
              <a:ext uri="{FF2B5EF4-FFF2-40B4-BE49-F238E27FC236}">
                <a16:creationId xmlns:a16="http://schemas.microsoft.com/office/drawing/2014/main" id="{6FFC17B2-13D1-A001-F497-4F18DF418CED}"/>
              </a:ext>
            </a:extLst>
          </p:cNvPr>
          <p:cNvSpPr>
            <a:spLocks noChangeAspect="1" noChangeArrowheads="1"/>
          </p:cNvSpPr>
          <p:nvPr/>
        </p:nvSpPr>
        <p:spPr bwMode="auto">
          <a:xfrm>
            <a:off x="0" y="0"/>
            <a:ext cx="9137650" cy="320675"/>
          </a:xfrm>
          <a:prstGeom prst="rect">
            <a:avLst/>
          </a:prstGeom>
          <a:noFill/>
          <a:ln>
            <a:noFill/>
          </a:ln>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a:cs typeface="+mn-cs"/>
            </a:endParaRPr>
          </a:p>
        </p:txBody>
      </p:sp>
      <p:pic>
        <p:nvPicPr>
          <p:cNvPr id="3" name="Picture 2" descr="A black and white background&#10;&#10;Description automatically generated">
            <a:extLst>
              <a:ext uri="{FF2B5EF4-FFF2-40B4-BE49-F238E27FC236}">
                <a16:creationId xmlns:a16="http://schemas.microsoft.com/office/drawing/2014/main" id="{027BEE7C-5FCF-CD1E-B62E-76CBB4AA849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91" r:id="rId2"/>
    <p:sldLayoutId id="2147483987" r:id="rId3"/>
    <p:sldLayoutId id="2147483988" r:id="rId4"/>
    <p:sldLayoutId id="2147483994" r:id="rId5"/>
    <p:sldLayoutId id="2147483995" r:id="rId6"/>
    <p:sldLayoutId id="2147483996" r:id="rId7"/>
    <p:sldLayoutId id="2147483997" r:id="rId8"/>
    <p:sldLayoutId id="2147483998" r:id="rId9"/>
    <p:sldLayoutId id="2147483999" r:id="rId10"/>
  </p:sldLayoutIdLst>
  <p:transition>
    <p:fade/>
  </p:transition>
  <p:hf hdr="0" ftr="0" dt="0"/>
  <p:txStyles>
    <p:titleStyle>
      <a:lvl1pPr algn="l" rtl="0" eaLnBrk="0" fontAlgn="base" hangingPunct="0">
        <a:lnSpc>
          <a:spcPct val="80000"/>
        </a:lnSpc>
        <a:spcBef>
          <a:spcPct val="0"/>
        </a:spcBef>
        <a:spcAft>
          <a:spcPct val="0"/>
        </a:spcAft>
        <a:defRPr sz="3400" b="1">
          <a:solidFill>
            <a:schemeClr val="bg1"/>
          </a:solidFill>
          <a:latin typeface="+mj-lt"/>
          <a:ea typeface="+mj-ea"/>
          <a:cs typeface="+mj-cs"/>
        </a:defRPr>
      </a:lvl1pPr>
      <a:lvl2pPr algn="l" rtl="0" eaLnBrk="0" fontAlgn="base" hangingPunct="0">
        <a:lnSpc>
          <a:spcPct val="80000"/>
        </a:lnSpc>
        <a:spcBef>
          <a:spcPct val="0"/>
        </a:spcBef>
        <a:spcAft>
          <a:spcPct val="0"/>
        </a:spcAft>
        <a:defRPr sz="3400" b="1">
          <a:solidFill>
            <a:schemeClr val="bg1"/>
          </a:solidFill>
          <a:latin typeface="Calibri" pitchFamily="34" charset="0"/>
        </a:defRPr>
      </a:lvl2pPr>
      <a:lvl3pPr algn="l" rtl="0" eaLnBrk="0" fontAlgn="base" hangingPunct="0">
        <a:lnSpc>
          <a:spcPct val="80000"/>
        </a:lnSpc>
        <a:spcBef>
          <a:spcPct val="0"/>
        </a:spcBef>
        <a:spcAft>
          <a:spcPct val="0"/>
        </a:spcAft>
        <a:defRPr sz="3400" b="1">
          <a:solidFill>
            <a:schemeClr val="bg1"/>
          </a:solidFill>
          <a:latin typeface="Calibri" pitchFamily="34" charset="0"/>
        </a:defRPr>
      </a:lvl3pPr>
      <a:lvl4pPr algn="l" rtl="0" eaLnBrk="0" fontAlgn="base" hangingPunct="0">
        <a:lnSpc>
          <a:spcPct val="80000"/>
        </a:lnSpc>
        <a:spcBef>
          <a:spcPct val="0"/>
        </a:spcBef>
        <a:spcAft>
          <a:spcPct val="0"/>
        </a:spcAft>
        <a:defRPr sz="3400" b="1">
          <a:solidFill>
            <a:schemeClr val="bg1"/>
          </a:solidFill>
          <a:latin typeface="Calibri" pitchFamily="34" charset="0"/>
        </a:defRPr>
      </a:lvl4pPr>
      <a:lvl5pPr algn="l" rtl="0" eaLnBrk="0" fontAlgn="base" hangingPunct="0">
        <a:lnSpc>
          <a:spcPct val="80000"/>
        </a:lnSpc>
        <a:spcBef>
          <a:spcPct val="0"/>
        </a:spcBef>
        <a:spcAft>
          <a:spcPct val="0"/>
        </a:spcAft>
        <a:defRPr sz="3400" b="1">
          <a:solidFill>
            <a:schemeClr val="bg1"/>
          </a:solidFill>
          <a:latin typeface="Calibri" pitchFamily="34" charset="0"/>
        </a:defRPr>
      </a:lvl5pPr>
      <a:lvl6pPr marL="457200" algn="l" rtl="0" eaLnBrk="1" fontAlgn="base" hangingPunct="1">
        <a:lnSpc>
          <a:spcPct val="80000"/>
        </a:lnSpc>
        <a:spcBef>
          <a:spcPct val="0"/>
        </a:spcBef>
        <a:spcAft>
          <a:spcPct val="0"/>
        </a:spcAft>
        <a:defRPr sz="3400" b="1">
          <a:solidFill>
            <a:schemeClr val="bg1"/>
          </a:solidFill>
          <a:latin typeface="Arial" charset="0"/>
        </a:defRPr>
      </a:lvl6pPr>
      <a:lvl7pPr marL="914400" algn="l" rtl="0" eaLnBrk="1" fontAlgn="base" hangingPunct="1">
        <a:lnSpc>
          <a:spcPct val="80000"/>
        </a:lnSpc>
        <a:spcBef>
          <a:spcPct val="0"/>
        </a:spcBef>
        <a:spcAft>
          <a:spcPct val="0"/>
        </a:spcAft>
        <a:defRPr sz="3400" b="1">
          <a:solidFill>
            <a:schemeClr val="bg1"/>
          </a:solidFill>
          <a:latin typeface="Arial" charset="0"/>
        </a:defRPr>
      </a:lvl7pPr>
      <a:lvl8pPr marL="1371600" algn="l" rtl="0" eaLnBrk="1" fontAlgn="base" hangingPunct="1">
        <a:lnSpc>
          <a:spcPct val="80000"/>
        </a:lnSpc>
        <a:spcBef>
          <a:spcPct val="0"/>
        </a:spcBef>
        <a:spcAft>
          <a:spcPct val="0"/>
        </a:spcAft>
        <a:defRPr sz="3400" b="1">
          <a:solidFill>
            <a:schemeClr val="bg1"/>
          </a:solidFill>
          <a:latin typeface="Arial" charset="0"/>
        </a:defRPr>
      </a:lvl8pPr>
      <a:lvl9pPr marL="1828800" algn="l" rtl="0" eaLnBrk="1" fontAlgn="base" hangingPunct="1">
        <a:lnSpc>
          <a:spcPct val="80000"/>
        </a:lnSpc>
        <a:spcBef>
          <a:spcPct val="0"/>
        </a:spcBef>
        <a:spcAft>
          <a:spcPct val="0"/>
        </a:spcAft>
        <a:defRPr sz="3400" b="1">
          <a:solidFill>
            <a:schemeClr val="bg1"/>
          </a:solidFill>
          <a:latin typeface="Arial" charset="0"/>
        </a:defRPr>
      </a:lvl9pPr>
    </p:titleStyle>
    <p:bodyStyle>
      <a:lvl1pPr marL="292100" indent="-292100" algn="l" rtl="0" eaLnBrk="0" fontAlgn="base" hangingPunct="0">
        <a:lnSpc>
          <a:spcPct val="95000"/>
        </a:lnSpc>
        <a:spcBef>
          <a:spcPct val="20000"/>
        </a:spcBef>
        <a:spcAft>
          <a:spcPct val="0"/>
        </a:spcAft>
        <a:buClr>
          <a:srgbClr val="0C2074"/>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rgbClr val="0C2074"/>
        </a:buClr>
        <a:buFont typeface="Arial" panose="020B0604020202020204" pitchFamily="34" charset="0"/>
        <a:buChar char="–"/>
        <a:defRPr sz="2600">
          <a:solidFill>
            <a:schemeClr val="tx1"/>
          </a:solidFill>
          <a:latin typeface="+mn-lt"/>
        </a:defRPr>
      </a:lvl2pPr>
      <a:lvl3pPr marL="11430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400">
          <a:solidFill>
            <a:schemeClr val="tx1"/>
          </a:solidFill>
          <a:latin typeface="+mn-lt"/>
        </a:defRPr>
      </a:lvl3pPr>
      <a:lvl4pPr marL="16002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200">
          <a:solidFill>
            <a:schemeClr val="tx1"/>
          </a:solidFill>
          <a:latin typeface="+mn-lt"/>
        </a:defRPr>
      </a:lvl4pPr>
      <a:lvl5pPr marL="20574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000">
          <a:solidFill>
            <a:schemeClr val="tx1"/>
          </a:solidFill>
          <a:latin typeface="+mn-lt"/>
        </a:defRPr>
      </a:lvl5pPr>
      <a:lvl6pPr marL="25146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6pPr>
      <a:lvl7pPr marL="29718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7pPr>
      <a:lvl8pPr marL="34290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8pPr>
      <a:lvl9pPr marL="38862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923AA2-85A2-9FDD-0746-18061CC60CDE}"/>
              </a:ext>
            </a:extLst>
          </p:cNvPr>
          <p:cNvSpPr txBox="1">
            <a:spLocks noChangeArrowheads="1"/>
          </p:cNvSpPr>
          <p:nvPr/>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D69B4E59-344C-4014-96F8-CD82BB67FBB5}" type="slidenum">
              <a:rPr lang="en-US" altLang="en-US" sz="1200" b="1" smtClean="0">
                <a:solidFill>
                  <a:srgbClr val="717171"/>
                </a:solidFill>
              </a:rPr>
              <a:pPr algn="r" eaLnBrk="1" hangingPunct="1">
                <a:defRPr/>
              </a:pPr>
              <a:t>‹#›</a:t>
            </a:fld>
            <a:endParaRPr lang="en-US" altLang="en-US" sz="1200" b="1">
              <a:solidFill>
                <a:srgbClr val="717171"/>
              </a:solidFill>
            </a:endParaRPr>
          </a:p>
        </p:txBody>
      </p:sp>
      <p:pic>
        <p:nvPicPr>
          <p:cNvPr id="3" name="Picture 2" descr="A black and white background&#10;&#10;Description automatically generated">
            <a:extLst>
              <a:ext uri="{FF2B5EF4-FFF2-40B4-BE49-F238E27FC236}">
                <a16:creationId xmlns:a16="http://schemas.microsoft.com/office/drawing/2014/main" id="{22DEFD8E-CAB0-CE6B-5A2F-40BD3DC9C79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92"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A blue and white wavy lines&#10;&#10;Description automatically generated">
            <a:extLst>
              <a:ext uri="{FF2B5EF4-FFF2-40B4-BE49-F238E27FC236}">
                <a16:creationId xmlns:a16="http://schemas.microsoft.com/office/drawing/2014/main" id="{8451FDA6-DFE4-FAC8-F6BB-3A7AFFE2116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9" r:id="rId1"/>
    <p:sldLayoutId id="2147483993"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emf"/></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26.png"/><Relationship Id="rId4" Type="http://schemas.openxmlformats.org/officeDocument/2006/relationships/image" Target="../media/image25.emf"/></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5.xml"/></Relationships>
</file>

<file path=ppt/slides/_rels/slide39.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1.png"/><Relationship Id="rId5" Type="http://schemas.openxmlformats.org/officeDocument/2006/relationships/oleObject" Target="../embeddings/oleObject7.bin"/><Relationship Id="rId10" Type="http://schemas.openxmlformats.org/officeDocument/2006/relationships/oleObject" Target="../embeddings/oleObject8.bin"/><Relationship Id="rId4" Type="http://schemas.openxmlformats.org/officeDocument/2006/relationships/chart" Target="../charts/chart6.xml"/><Relationship Id="rId9" Type="http://schemas.openxmlformats.org/officeDocument/2006/relationships/chart" Target="../charts/char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2419350"/>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Usage</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4948992"/>
            <a:ext cx="9153526" cy="1229728"/>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086604"/>
            <a:ext cx="1982612"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Davin </a:t>
            </a:r>
            <a:r>
              <a:rPr lang="en-US" sz="1800" b="1" spc="-50" dirty="0" err="1">
                <a:solidFill>
                  <a:schemeClr val="accent1"/>
                </a:solidFill>
              </a:rPr>
              <a:t>Frankosky</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George </a:t>
            </a:r>
            <a:r>
              <a:rPr lang="en-US" sz="1800" b="1" spc="-50" dirty="0" err="1">
                <a:solidFill>
                  <a:schemeClr val="accent1"/>
                </a:solidFill>
              </a:rPr>
              <a:t>Liberatos</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Alison Love </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086604"/>
            <a:ext cx="2390273"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Haylee McLean</a:t>
            </a:r>
          </a:p>
          <a:p>
            <a:pPr eaLnBrk="1" fontAlgn="auto" hangingPunct="1">
              <a:lnSpc>
                <a:spcPts val="2300"/>
              </a:lnSpc>
              <a:spcBef>
                <a:spcPts val="0"/>
              </a:spcBef>
              <a:spcAft>
                <a:spcPts val="0"/>
              </a:spcAft>
              <a:buNone/>
              <a:defRPr/>
            </a:pPr>
            <a:r>
              <a:rPr lang="en-US" sz="1800" b="1" spc="-50" dirty="0">
                <a:solidFill>
                  <a:schemeClr val="accent1"/>
                </a:solidFill>
              </a:rPr>
              <a:t>· Quentin O’Neal</a:t>
            </a:r>
          </a:p>
          <a:p>
            <a:pPr eaLnBrk="1" fontAlgn="auto" hangingPunct="1">
              <a:lnSpc>
                <a:spcPts val="2300"/>
              </a:lnSpc>
              <a:spcBef>
                <a:spcPts val="0"/>
              </a:spcBef>
              <a:spcAft>
                <a:spcPts val="0"/>
              </a:spcAft>
              <a:buNone/>
              <a:defRPr/>
            </a:pPr>
            <a:r>
              <a:rPr lang="en-US" sz="1800" b="1" spc="-50" dirty="0">
                <a:solidFill>
                  <a:schemeClr val="accent1"/>
                </a:solidFill>
              </a:rPr>
              <a:t>· Tia Scott</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
        <p:nvSpPr>
          <p:cNvPr id="9" name="Subtitle 2">
            <a:extLst>
              <a:ext uri="{FF2B5EF4-FFF2-40B4-BE49-F238E27FC236}">
                <a16:creationId xmlns:a16="http://schemas.microsoft.com/office/drawing/2014/main" id="{56683400-0CEA-0AA2-4042-762614FDC04B}"/>
              </a:ext>
            </a:extLst>
          </p:cNvPr>
          <p:cNvSpPr txBox="1">
            <a:spLocks/>
          </p:cNvSpPr>
          <p:nvPr/>
        </p:nvSpPr>
        <p:spPr>
          <a:xfrm>
            <a:off x="1066800" y="3124200"/>
            <a:ext cx="69342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000" i="1" spc="150" dirty="0">
                <a:solidFill>
                  <a:schemeClr val="accent2"/>
                </a:solidFill>
              </a:rPr>
              <a:t>January, 2014</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2. Data Analysis</a:t>
            </a:r>
          </a:p>
        </p:txBody>
      </p:sp>
    </p:spTree>
    <p:extLst>
      <p:ext uri="{BB962C8B-B14F-4D97-AF65-F5344CB8AC3E}">
        <p14:creationId xmlns:p14="http://schemas.microsoft.com/office/powerpoint/2010/main" val="37843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652590C-F6CB-6CDD-29EF-A7DD381A0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381125"/>
            <a:ext cx="7499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
            <a:extLst>
              <a:ext uri="{FF2B5EF4-FFF2-40B4-BE49-F238E27FC236}">
                <a16:creationId xmlns:a16="http://schemas.microsoft.com/office/drawing/2014/main" id="{50DD3CFC-FD10-3524-6747-F1C29D9C28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41500"/>
            <a:ext cx="66722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A9ED523C-96DF-E522-9DA4-A169B2DB0A44}"/>
              </a:ext>
            </a:extLst>
          </p:cNvPr>
          <p:cNvSpPr>
            <a:spLocks noGrp="1"/>
          </p:cNvSpPr>
          <p:nvPr>
            <p:ph idx="14"/>
          </p:nvPr>
        </p:nvSpPr>
        <p:spPr/>
        <p:txBody>
          <a:bodyPr/>
          <a:lstStyle/>
          <a:p>
            <a:r>
              <a:rPr lang="en-US" dirty="0"/>
              <a:t>Internet Usage Overviews</a:t>
            </a:r>
          </a:p>
        </p:txBody>
      </p:sp>
      <p:sp>
        <p:nvSpPr>
          <p:cNvPr id="9" name="Rectangle 8">
            <a:extLst>
              <a:ext uri="{FF2B5EF4-FFF2-40B4-BE49-F238E27FC236}">
                <a16:creationId xmlns:a16="http://schemas.microsoft.com/office/drawing/2014/main" id="{25338149-1C4A-8E23-CE44-356F7302BACF}"/>
              </a:ext>
            </a:extLst>
          </p:cNvPr>
          <p:cNvSpPr/>
          <p:nvPr/>
        </p:nvSpPr>
        <p:spPr bwMode="auto">
          <a:xfrm rot="16200000">
            <a:off x="-3968" y="3274218"/>
            <a:ext cx="2374900" cy="417513"/>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 of Indicator Standard / Performance</a:t>
            </a:r>
          </a:p>
        </p:txBody>
      </p:sp>
      <p:sp>
        <p:nvSpPr>
          <p:cNvPr id="10" name="Rectangle 9">
            <a:extLst>
              <a:ext uri="{FF2B5EF4-FFF2-40B4-BE49-F238E27FC236}">
                <a16:creationId xmlns:a16="http://schemas.microsoft.com/office/drawing/2014/main" id="{49CE30F3-8EE5-80DB-7BEA-85051925B7CB}"/>
              </a:ext>
            </a:extLst>
          </p:cNvPr>
          <p:cNvSpPr/>
          <p:nvPr/>
        </p:nvSpPr>
        <p:spPr bwMode="auto">
          <a:xfrm rot="16200000">
            <a:off x="7223125" y="3275013"/>
            <a:ext cx="1125538" cy="417512"/>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No. of Indicators</a:t>
            </a:r>
          </a:p>
        </p:txBody>
      </p:sp>
      <p:sp>
        <p:nvSpPr>
          <p:cNvPr id="12" name="Rectangle 11">
            <a:extLst>
              <a:ext uri="{FF2B5EF4-FFF2-40B4-BE49-F238E27FC236}">
                <a16:creationId xmlns:a16="http://schemas.microsoft.com/office/drawing/2014/main" id="{F7949B97-6E43-DF01-4BD6-96C2E10057CD}"/>
              </a:ext>
            </a:extLst>
          </p:cNvPr>
          <p:cNvSpPr/>
          <p:nvPr/>
        </p:nvSpPr>
        <p:spPr bwMode="auto">
          <a:xfrm>
            <a:off x="1036638" y="1504950"/>
            <a:ext cx="2770187" cy="441325"/>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Total Technology Indicators</a:t>
            </a:r>
          </a:p>
        </p:txBody>
      </p:sp>
      <p:sp>
        <p:nvSpPr>
          <p:cNvPr id="13" name="TextBox 1">
            <a:extLst>
              <a:ext uri="{FF2B5EF4-FFF2-40B4-BE49-F238E27FC236}">
                <a16:creationId xmlns:a16="http://schemas.microsoft.com/office/drawing/2014/main" id="{932D6CE9-C2CD-48B4-67D8-722114CC7A6D}"/>
              </a:ext>
            </a:extLst>
          </p:cNvPr>
          <p:cNvSpPr txBox="1"/>
          <p:nvPr/>
        </p:nvSpPr>
        <p:spPr bwMode="auto">
          <a:xfrm>
            <a:off x="2027238" y="37528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226</a:t>
            </a:r>
          </a:p>
        </p:txBody>
      </p:sp>
      <p:sp>
        <p:nvSpPr>
          <p:cNvPr id="14" name="TextBox 1">
            <a:extLst>
              <a:ext uri="{FF2B5EF4-FFF2-40B4-BE49-F238E27FC236}">
                <a16:creationId xmlns:a16="http://schemas.microsoft.com/office/drawing/2014/main" id="{E0E4D4B8-7A36-A12F-5399-2878D503611E}"/>
              </a:ext>
            </a:extLst>
          </p:cNvPr>
          <p:cNvSpPr txBox="1"/>
          <p:nvPr/>
        </p:nvSpPr>
        <p:spPr bwMode="auto">
          <a:xfrm>
            <a:off x="2360613" y="3282950"/>
            <a:ext cx="296862"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5" name="TextBox 1">
            <a:extLst>
              <a:ext uri="{FF2B5EF4-FFF2-40B4-BE49-F238E27FC236}">
                <a16:creationId xmlns:a16="http://schemas.microsoft.com/office/drawing/2014/main" id="{492D3B6E-B4F9-FA29-2C65-E6841672E865}"/>
              </a:ext>
            </a:extLst>
          </p:cNvPr>
          <p:cNvSpPr txBox="1"/>
          <p:nvPr/>
        </p:nvSpPr>
        <p:spPr bwMode="auto">
          <a:xfrm>
            <a:off x="2717800" y="2820988"/>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240</a:t>
            </a:r>
          </a:p>
        </p:txBody>
      </p:sp>
      <p:sp>
        <p:nvSpPr>
          <p:cNvPr id="16" name="TextBox 1">
            <a:extLst>
              <a:ext uri="{FF2B5EF4-FFF2-40B4-BE49-F238E27FC236}">
                <a16:creationId xmlns:a16="http://schemas.microsoft.com/office/drawing/2014/main" id="{58C99E3B-62BA-D490-A5B9-9D6DD1861815}"/>
              </a:ext>
            </a:extLst>
          </p:cNvPr>
          <p:cNvSpPr txBox="1"/>
          <p:nvPr/>
        </p:nvSpPr>
        <p:spPr bwMode="auto">
          <a:xfrm>
            <a:off x="3348038" y="290988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238</a:t>
            </a:r>
          </a:p>
        </p:txBody>
      </p:sp>
      <p:sp>
        <p:nvSpPr>
          <p:cNvPr id="17" name="TextBox 1">
            <a:extLst>
              <a:ext uri="{FF2B5EF4-FFF2-40B4-BE49-F238E27FC236}">
                <a16:creationId xmlns:a16="http://schemas.microsoft.com/office/drawing/2014/main" id="{8388C07A-8D50-B4DA-4B8F-D090412F9CB1}"/>
              </a:ext>
            </a:extLst>
          </p:cNvPr>
          <p:cNvSpPr txBox="1"/>
          <p:nvPr/>
        </p:nvSpPr>
        <p:spPr bwMode="auto">
          <a:xfrm>
            <a:off x="3805238"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18" name="TextBox 1">
            <a:extLst>
              <a:ext uri="{FF2B5EF4-FFF2-40B4-BE49-F238E27FC236}">
                <a16:creationId xmlns:a16="http://schemas.microsoft.com/office/drawing/2014/main" id="{C12A65D9-62E1-E64D-E4D4-9D4C0A857720}"/>
              </a:ext>
            </a:extLst>
          </p:cNvPr>
          <p:cNvSpPr txBox="1"/>
          <p:nvPr/>
        </p:nvSpPr>
        <p:spPr bwMode="auto">
          <a:xfrm>
            <a:off x="41243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9" name="TextBox 1">
            <a:extLst>
              <a:ext uri="{FF2B5EF4-FFF2-40B4-BE49-F238E27FC236}">
                <a16:creationId xmlns:a16="http://schemas.microsoft.com/office/drawing/2014/main" id="{CE2826E4-6422-1AF0-72E3-417EDFFA5022}"/>
              </a:ext>
            </a:extLst>
          </p:cNvPr>
          <p:cNvSpPr txBox="1"/>
          <p:nvPr/>
        </p:nvSpPr>
        <p:spPr bwMode="auto">
          <a:xfrm>
            <a:off x="4538663" y="3122613"/>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235</a:t>
            </a:r>
          </a:p>
        </p:txBody>
      </p:sp>
      <p:sp>
        <p:nvSpPr>
          <p:cNvPr id="20" name="TextBox 1">
            <a:extLst>
              <a:ext uri="{FF2B5EF4-FFF2-40B4-BE49-F238E27FC236}">
                <a16:creationId xmlns:a16="http://schemas.microsoft.com/office/drawing/2014/main" id="{046B3EF9-1CDC-F9B8-69FF-256D8055560D}"/>
              </a:ext>
            </a:extLst>
          </p:cNvPr>
          <p:cNvSpPr txBox="1"/>
          <p:nvPr/>
        </p:nvSpPr>
        <p:spPr bwMode="auto">
          <a:xfrm>
            <a:off x="5014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1" name="TextBox 1">
            <a:extLst>
              <a:ext uri="{FF2B5EF4-FFF2-40B4-BE49-F238E27FC236}">
                <a16:creationId xmlns:a16="http://schemas.microsoft.com/office/drawing/2014/main" id="{100874EA-EEAA-A6E3-6752-06D2C47CA08F}"/>
              </a:ext>
            </a:extLst>
          </p:cNvPr>
          <p:cNvSpPr txBox="1"/>
          <p:nvPr/>
        </p:nvSpPr>
        <p:spPr bwMode="auto">
          <a:xfrm>
            <a:off x="5353050"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2" name="TextBox 1">
            <a:extLst>
              <a:ext uri="{FF2B5EF4-FFF2-40B4-BE49-F238E27FC236}">
                <a16:creationId xmlns:a16="http://schemas.microsoft.com/office/drawing/2014/main" id="{29FC72D6-1CC9-F4C1-6461-FE3DCC5CB54C}"/>
              </a:ext>
            </a:extLst>
          </p:cNvPr>
          <p:cNvSpPr txBox="1"/>
          <p:nvPr/>
        </p:nvSpPr>
        <p:spPr bwMode="auto">
          <a:xfrm>
            <a:off x="5800725" y="3282950"/>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23" name="TextBox 1">
            <a:extLst>
              <a:ext uri="{FF2B5EF4-FFF2-40B4-BE49-F238E27FC236}">
                <a16:creationId xmlns:a16="http://schemas.microsoft.com/office/drawing/2014/main" id="{E0855BF9-EFDA-47FF-F012-A80A0E7ACE02}"/>
              </a:ext>
            </a:extLst>
          </p:cNvPr>
          <p:cNvSpPr txBox="1"/>
          <p:nvPr/>
        </p:nvSpPr>
        <p:spPr bwMode="auto">
          <a:xfrm>
            <a:off x="6157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4" name="TextBox 1">
            <a:extLst>
              <a:ext uri="{FF2B5EF4-FFF2-40B4-BE49-F238E27FC236}">
                <a16:creationId xmlns:a16="http://schemas.microsoft.com/office/drawing/2014/main" id="{F85B33BA-4F2B-9F51-064A-853177B464CF}"/>
              </a:ext>
            </a:extLst>
          </p:cNvPr>
          <p:cNvSpPr txBox="1"/>
          <p:nvPr/>
        </p:nvSpPr>
        <p:spPr bwMode="auto">
          <a:xfrm>
            <a:off x="6562725"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25" name="TextBox 1">
            <a:extLst>
              <a:ext uri="{FF2B5EF4-FFF2-40B4-BE49-F238E27FC236}">
                <a16:creationId xmlns:a16="http://schemas.microsoft.com/office/drawing/2014/main" id="{45E2DB73-BE37-5FE4-FF47-84A6D8FA40BD}"/>
              </a:ext>
            </a:extLst>
          </p:cNvPr>
          <p:cNvSpPr txBox="1"/>
          <p:nvPr/>
        </p:nvSpPr>
        <p:spPr bwMode="auto">
          <a:xfrm>
            <a:off x="69437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grpSp>
        <p:nvGrpSpPr>
          <p:cNvPr id="30741" name="Group 10244">
            <a:extLst>
              <a:ext uri="{FF2B5EF4-FFF2-40B4-BE49-F238E27FC236}">
                <a16:creationId xmlns:a16="http://schemas.microsoft.com/office/drawing/2014/main" id="{7F90A518-47D7-E79D-5D72-12CDBF83D191}"/>
              </a:ext>
            </a:extLst>
          </p:cNvPr>
          <p:cNvGrpSpPr>
            <a:grpSpLocks/>
          </p:cNvGrpSpPr>
          <p:nvPr/>
        </p:nvGrpSpPr>
        <p:grpSpPr bwMode="auto">
          <a:xfrm>
            <a:off x="2060575" y="5114925"/>
            <a:ext cx="1597025" cy="407988"/>
            <a:chOff x="1426151" y="5086079"/>
            <a:chExt cx="1596045" cy="407997"/>
          </a:xfrm>
        </p:grpSpPr>
        <p:cxnSp>
          <p:nvCxnSpPr>
            <p:cNvPr id="30" name="Straight Connector 29">
              <a:extLst>
                <a:ext uri="{FF2B5EF4-FFF2-40B4-BE49-F238E27FC236}">
                  <a16:creationId xmlns:a16="http://schemas.microsoft.com/office/drawing/2014/main" id="{4A21D29A-3ED7-448C-E6A0-581CC1631C89}"/>
                </a:ext>
              </a:extLst>
            </p:cNvPr>
            <p:cNvCxnSpPr/>
            <p:nvPr/>
          </p:nvCxnSpPr>
          <p:spPr bwMode="auto">
            <a:xfrm>
              <a:off x="1426151" y="5394061"/>
              <a:ext cx="437881" cy="0"/>
            </a:xfrm>
            <a:prstGeom prst="line">
              <a:avLst/>
            </a:prstGeom>
            <a:ln w="34925" cap="rnd">
              <a:solidFill>
                <a:srgbClr val="8DC63F"/>
              </a:solidFill>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3619A26C-A97C-9F53-E563-3C82770ABEC1}"/>
                </a:ext>
              </a:extLst>
            </p:cNvPr>
            <p:cNvSpPr/>
            <p:nvPr/>
          </p:nvSpPr>
          <p:spPr>
            <a:xfrm>
              <a:off x="1859273" y="5086079"/>
              <a:ext cx="116292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Standard</a:t>
              </a:r>
            </a:p>
          </p:txBody>
        </p:sp>
      </p:grpSp>
      <p:grpSp>
        <p:nvGrpSpPr>
          <p:cNvPr id="30742" name="Group 10245">
            <a:extLst>
              <a:ext uri="{FF2B5EF4-FFF2-40B4-BE49-F238E27FC236}">
                <a16:creationId xmlns:a16="http://schemas.microsoft.com/office/drawing/2014/main" id="{4E84AE58-BA7E-0027-5D1A-F454B4919927}"/>
              </a:ext>
            </a:extLst>
          </p:cNvPr>
          <p:cNvGrpSpPr>
            <a:grpSpLocks/>
          </p:cNvGrpSpPr>
          <p:nvPr/>
        </p:nvGrpSpPr>
        <p:grpSpPr bwMode="auto">
          <a:xfrm>
            <a:off x="3898900" y="5114925"/>
            <a:ext cx="1770063" cy="407988"/>
            <a:chOff x="3263699" y="5089780"/>
            <a:chExt cx="1770304" cy="407997"/>
          </a:xfrm>
        </p:grpSpPr>
        <p:cxnSp>
          <p:nvCxnSpPr>
            <p:cNvPr id="8" name="Straight Connector 7">
              <a:extLst>
                <a:ext uri="{FF2B5EF4-FFF2-40B4-BE49-F238E27FC236}">
                  <a16:creationId xmlns:a16="http://schemas.microsoft.com/office/drawing/2014/main" id="{37BEC77A-A808-A944-1DC4-93EB9A45C34E}"/>
                </a:ext>
              </a:extLst>
            </p:cNvPr>
            <p:cNvCxnSpPr/>
            <p:nvPr/>
          </p:nvCxnSpPr>
          <p:spPr bwMode="auto">
            <a:xfrm>
              <a:off x="3263699" y="5394587"/>
              <a:ext cx="438210" cy="0"/>
            </a:xfrm>
            <a:prstGeom prst="line">
              <a:avLst/>
            </a:prstGeom>
            <a:ln w="34925" cap="rnd">
              <a:solidFill>
                <a:srgbClr val="4BACC6"/>
              </a:solidFill>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F0CA8CD6-C60E-539B-A6FE-BDF7C1EE2A02}"/>
                </a:ext>
              </a:extLst>
            </p:cNvPr>
            <p:cNvSpPr/>
            <p:nvPr/>
          </p:nvSpPr>
          <p:spPr>
            <a:xfrm>
              <a:off x="3708260" y="5089780"/>
              <a:ext cx="132574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Performance</a:t>
              </a:r>
            </a:p>
          </p:txBody>
        </p:sp>
      </p:grpSp>
      <p:grpSp>
        <p:nvGrpSpPr>
          <p:cNvPr id="30743" name="Group 10246">
            <a:extLst>
              <a:ext uri="{FF2B5EF4-FFF2-40B4-BE49-F238E27FC236}">
                <a16:creationId xmlns:a16="http://schemas.microsoft.com/office/drawing/2014/main" id="{45D6C14F-5E20-0A6C-3E15-D2422D895384}"/>
              </a:ext>
            </a:extLst>
          </p:cNvPr>
          <p:cNvGrpSpPr>
            <a:grpSpLocks/>
          </p:cNvGrpSpPr>
          <p:nvPr/>
        </p:nvGrpSpPr>
        <p:grpSpPr bwMode="auto">
          <a:xfrm>
            <a:off x="5922963" y="5114925"/>
            <a:ext cx="1320800" cy="417513"/>
            <a:chOff x="6041691" y="5089780"/>
            <a:chExt cx="1320930" cy="417522"/>
          </a:xfrm>
        </p:grpSpPr>
        <p:pic>
          <p:nvPicPr>
            <p:cNvPr id="30744" name="Picture 25">
              <a:extLst>
                <a:ext uri="{FF2B5EF4-FFF2-40B4-BE49-F238E27FC236}">
                  <a16:creationId xmlns:a16="http://schemas.microsoft.com/office/drawing/2014/main" id="{93C44B8E-2EB1-87BE-92DF-6DCA45122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1691" y="5282405"/>
              <a:ext cx="483112" cy="22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F8F7210C-8A2F-3534-C186-A488F7D0CBD7}"/>
                </a:ext>
              </a:extLst>
            </p:cNvPr>
            <p:cNvSpPr/>
            <p:nvPr/>
          </p:nvSpPr>
          <p:spPr>
            <a:xfrm>
              <a:off x="6486235" y="5089780"/>
              <a:ext cx="876386"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No. of Indicators</a:t>
              </a:r>
            </a:p>
          </p:txBody>
        </p:sp>
      </p:grpSp>
    </p:spTree>
    <p:extLst>
      <p:ext uri="{BB962C8B-B14F-4D97-AF65-F5344CB8AC3E}">
        <p14:creationId xmlns:p14="http://schemas.microsoft.com/office/powerpoint/2010/main" val="5210597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Demographics</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648074"/>
            <a:ext cx="1982612"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Alison Love </a:t>
            </a: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Quentin O’Neal</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119578085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age, race, gender,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8680792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0" name="Chart 1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0" name="Chart 1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0" name="Object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Demographics</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850114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Technology</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Davin </a:t>
            </a:r>
            <a:r>
              <a:rPr lang="en-US" sz="2400" b="1" spc="-50" dirty="0" err="1">
                <a:solidFill>
                  <a:schemeClr val="accent1"/>
                </a:solidFill>
              </a:rPr>
              <a:t>Frankosky</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Tia Scott</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4" name="Subtitle 2">
            <a:extLst>
              <a:ext uri="{FF2B5EF4-FFF2-40B4-BE49-F238E27FC236}">
                <a16:creationId xmlns:a16="http://schemas.microsoft.com/office/drawing/2014/main" id="{C8B09864-F1DD-151D-CA75-72D465A1747C}"/>
              </a:ext>
            </a:extLst>
          </p:cNvPr>
          <p:cNvSpPr txBox="1">
            <a:spLocks/>
          </p:cNvSpPr>
          <p:nvPr/>
        </p:nvSpPr>
        <p:spPr>
          <a:xfrm>
            <a:off x="1066800" y="3404935"/>
            <a:ext cx="69342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000" i="1" spc="150" dirty="0">
                <a:solidFill>
                  <a:schemeClr val="accent2"/>
                </a:solidFill>
              </a:rPr>
              <a:t>Broadband V. Mobile</a:t>
            </a:r>
          </a:p>
        </p:txBody>
      </p:sp>
    </p:spTree>
    <p:extLst>
      <p:ext uri="{BB962C8B-B14F-4D97-AF65-F5344CB8AC3E}">
        <p14:creationId xmlns:p14="http://schemas.microsoft.com/office/powerpoint/2010/main" val="304162447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are the factoring disparities between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18064656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Broadband V. Mobile</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34743162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BDBE7EA-0E1F-6C8D-FA5E-7B6D4B3617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5688" y="1076325"/>
            <a:ext cx="4598987"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2">
            <a:extLst>
              <a:ext uri="{FF2B5EF4-FFF2-40B4-BE49-F238E27FC236}">
                <a16:creationId xmlns:a16="http://schemas.microsoft.com/office/drawing/2014/main" id="{6962D826-8888-2E12-59C7-A3698714177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Table of Contents</a:t>
            </a:r>
          </a:p>
        </p:txBody>
      </p:sp>
      <p:graphicFrame>
        <p:nvGraphicFramePr>
          <p:cNvPr id="4" name="Group 184">
            <a:extLst>
              <a:ext uri="{FF2B5EF4-FFF2-40B4-BE49-F238E27FC236}">
                <a16:creationId xmlns:a16="http://schemas.microsoft.com/office/drawing/2014/main" id="{6CD98DB1-8C92-9E45-6D28-2FBB45FB7613}"/>
              </a:ext>
            </a:extLst>
          </p:cNvPr>
          <p:cNvGraphicFramePr>
            <a:graphicFrameLocks/>
          </p:cNvGraphicFramePr>
          <p:nvPr/>
        </p:nvGraphicFramePr>
        <p:xfrm>
          <a:off x="2768600" y="1403350"/>
          <a:ext cx="3856038" cy="4114800"/>
        </p:xfrm>
        <a:graphic>
          <a:graphicData uri="http://schemas.openxmlformats.org/drawingml/2006/table">
            <a:tbl>
              <a:tblPr/>
              <a:tblGrid>
                <a:gridCol w="3219384">
                  <a:extLst>
                    <a:ext uri="{9D8B030D-6E8A-4147-A177-3AD203B41FA5}">
                      <a16:colId xmlns:a16="http://schemas.microsoft.com/office/drawing/2014/main" val="20000"/>
                    </a:ext>
                  </a:extLst>
                </a:gridCol>
                <a:gridCol w="636654">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200" b="0" dirty="0">
                          <a:solidFill>
                            <a:schemeClr val="tx1">
                              <a:lumMod val="50000"/>
                              <a:lumOff val="50000"/>
                            </a:schemeClr>
                          </a:solidFill>
                          <a:latin typeface="Calibri" pitchFamily="34" charset="0"/>
                          <a:cs typeface="Calibri" pitchFamily="34" charset="0"/>
                        </a:rPr>
                        <a:t>Headlines</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3</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cap="flat">
                      <a:noFill/>
                    </a:lnT>
                    <a:lnB>
                      <a:noFill/>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200" b="0" dirty="0">
                          <a:solidFill>
                            <a:schemeClr val="tx1">
                              <a:lumMod val="50000"/>
                              <a:lumOff val="50000"/>
                            </a:schemeClr>
                          </a:solidFill>
                          <a:latin typeface="Calibri" pitchFamily="34" charset="0"/>
                          <a:cs typeface="Calibri" pitchFamily="34" charset="0"/>
                        </a:rPr>
                        <a:t>Financial</a:t>
                      </a:r>
                      <a:r>
                        <a:rPr lang="en-US" sz="2200" b="0" baseline="0" dirty="0">
                          <a:solidFill>
                            <a:schemeClr val="tx1">
                              <a:lumMod val="50000"/>
                              <a:lumOff val="50000"/>
                            </a:schemeClr>
                          </a:solidFill>
                          <a:latin typeface="Calibri" pitchFamily="34" charset="0"/>
                          <a:cs typeface="Calibri" pitchFamily="34" charset="0"/>
                        </a:rPr>
                        <a:t> Plan</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4</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200" b="0" i="0" u="none" strike="noStrike" cap="none" normalizeH="0" baseline="0" dirty="0">
                          <a:ln>
                            <a:noFill/>
                          </a:ln>
                          <a:solidFill>
                            <a:schemeClr val="tx1">
                              <a:lumMod val="50000"/>
                              <a:lumOff val="50000"/>
                            </a:schemeClr>
                          </a:solidFill>
                          <a:effectLst/>
                          <a:latin typeface="Calibri" pitchFamily="34" charset="0"/>
                          <a:cs typeface="Calibri" pitchFamily="34" charset="0"/>
                        </a:rPr>
                        <a:t>Performance Report</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10</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200" b="0" i="0" u="none" strike="noStrike" cap="none" normalizeH="0" baseline="0" dirty="0">
                          <a:ln>
                            <a:noFill/>
                          </a:ln>
                          <a:solidFill>
                            <a:schemeClr val="tx1">
                              <a:lumMod val="50000"/>
                              <a:lumOff val="50000"/>
                            </a:schemeClr>
                          </a:solidFill>
                          <a:effectLst/>
                          <a:latin typeface="Calibri" pitchFamily="34" charset="0"/>
                          <a:cs typeface="Calibri" pitchFamily="34" charset="0"/>
                        </a:rPr>
                        <a:t>Employee Recognition</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15</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200" b="0" dirty="0">
                          <a:solidFill>
                            <a:schemeClr val="tx1">
                              <a:lumMod val="50000"/>
                              <a:lumOff val="50000"/>
                            </a:schemeClr>
                          </a:solidFill>
                          <a:latin typeface="Calibri" pitchFamily="34" charset="0"/>
                          <a:cs typeface="Calibri" pitchFamily="34" charset="0"/>
                        </a:rPr>
                        <a:t>Service Level</a:t>
                      </a:r>
                      <a:r>
                        <a:rPr lang="en-US" sz="2200" b="0" baseline="0" dirty="0">
                          <a:solidFill>
                            <a:schemeClr val="tx1">
                              <a:lumMod val="50000"/>
                              <a:lumOff val="50000"/>
                            </a:schemeClr>
                          </a:solidFill>
                          <a:latin typeface="Calibri" pitchFamily="34" charset="0"/>
                          <a:cs typeface="Calibri" pitchFamily="34" charset="0"/>
                        </a:rPr>
                        <a:t> Scorecard</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17</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200" b="0" i="0" u="none" strike="noStrike" cap="none" normalizeH="0" baseline="0" dirty="0">
                          <a:ln>
                            <a:noFill/>
                          </a:ln>
                          <a:solidFill>
                            <a:schemeClr val="tx1">
                              <a:lumMod val="50000"/>
                              <a:lumOff val="50000"/>
                            </a:schemeClr>
                          </a:solidFill>
                          <a:effectLst/>
                          <a:latin typeface="Calibri" pitchFamily="34" charset="0"/>
                          <a:cs typeface="Calibri" pitchFamily="34" charset="0"/>
                        </a:rPr>
                        <a:t>Ecosystem Safeguard</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19</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200" b="0" dirty="0">
                          <a:solidFill>
                            <a:schemeClr val="tx1">
                              <a:lumMod val="50000"/>
                              <a:lumOff val="50000"/>
                            </a:schemeClr>
                          </a:solidFill>
                          <a:latin typeface="Calibri" pitchFamily="34" charset="0"/>
                          <a:cs typeface="Calibri" pitchFamily="34" charset="0"/>
                        </a:rPr>
                        <a:t>Key Program Status</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23</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200" b="0" baseline="0" dirty="0">
                          <a:solidFill>
                            <a:schemeClr val="tx1">
                              <a:lumMod val="50000"/>
                              <a:lumOff val="50000"/>
                            </a:schemeClr>
                          </a:solidFill>
                          <a:latin typeface="Calibri" pitchFamily="34" charset="0"/>
                          <a:cs typeface="Calibri" pitchFamily="34" charset="0"/>
                        </a:rPr>
                        <a:t>Exec. Summary Report</a:t>
                      </a:r>
                      <a:endParaRPr kumimoji="0" lang="en-US" sz="2200" b="0"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lang="en-US" sz="2000" b="1" dirty="0">
                          <a:solidFill>
                            <a:schemeClr val="tx1">
                              <a:lumMod val="50000"/>
                              <a:lumOff val="50000"/>
                            </a:schemeClr>
                          </a:solidFill>
                          <a:latin typeface="Calibri" pitchFamily="34" charset="0"/>
                          <a:cs typeface="Calibri" pitchFamily="34" charset="0"/>
                        </a:rPr>
                        <a:t>31</a:t>
                      </a:r>
                      <a:endParaRPr kumimoji="0" lang="en-US" sz="2000" b="1" i="0" u="none" strike="noStrike" cap="none" normalizeH="0" baseline="0" dirty="0">
                        <a:ln>
                          <a:noFill/>
                        </a:ln>
                        <a:solidFill>
                          <a:schemeClr val="tx1">
                            <a:lumMod val="50000"/>
                            <a:lumOff val="50000"/>
                          </a:schemeClr>
                        </a:solidFill>
                        <a:effectLst/>
                        <a:latin typeface="Calibri" pitchFamily="34" charset="0"/>
                      </a:endParaRP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200" b="0" i="0" u="none" strike="noStrike" cap="none" normalizeH="0" baseline="0" dirty="0">
                          <a:ln>
                            <a:noFill/>
                          </a:ln>
                          <a:solidFill>
                            <a:schemeClr val="tx1">
                              <a:lumMod val="50000"/>
                              <a:lumOff val="50000"/>
                            </a:schemeClr>
                          </a:solidFill>
                          <a:effectLst/>
                          <a:latin typeface="Calibri" pitchFamily="34" charset="0"/>
                        </a:rPr>
                        <a:t>Spotlights</a:t>
                      </a:r>
                    </a:p>
                  </a:txBody>
                  <a:tcPr marL="91461" marR="9146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lumMod val="50000"/>
                              <a:lumOff val="50000"/>
                            </a:schemeClr>
                          </a:solidFill>
                          <a:effectLst/>
                          <a:latin typeface="Calibri" pitchFamily="34" charset="0"/>
                        </a:rPr>
                        <a:t>32</a:t>
                      </a:r>
                    </a:p>
                  </a:txBody>
                  <a:tcPr marL="91461" marR="9146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extLst>
      <p:ext uri="{BB962C8B-B14F-4D97-AF65-F5344CB8AC3E}">
        <p14:creationId xmlns:p14="http://schemas.microsoft.com/office/powerpoint/2010/main" val="175413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096719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Censorship</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George </a:t>
            </a:r>
            <a:r>
              <a:rPr lang="en-US" sz="2400" b="1" spc="-50" dirty="0" err="1">
                <a:solidFill>
                  <a:schemeClr val="accent1"/>
                </a:solidFill>
              </a:rPr>
              <a:t>Liberatos</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Haylee McLean</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37825991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censorship have any </a:t>
            </a:r>
            <a:r>
              <a:rPr lang="en-US" sz="1600" dirty="0">
                <a:solidFill>
                  <a:schemeClr val="tx1">
                    <a:lumMod val="50000"/>
                    <a:lumOff val="50000"/>
                  </a:schemeClr>
                </a:solidFill>
                <a:cs typeface="Calibri" pitchFamily="34" charset="0"/>
              </a:rPr>
              <a:t>adverse effects?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27807408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Broadband V. Mobile</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22208367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extLst>
      <p:ext uri="{BB962C8B-B14F-4D97-AF65-F5344CB8AC3E}">
        <p14:creationId xmlns:p14="http://schemas.microsoft.com/office/powerpoint/2010/main" val="269895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548585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3. Conclusion</a:t>
            </a:r>
          </a:p>
        </p:txBody>
      </p:sp>
    </p:spTree>
    <p:extLst>
      <p:ext uri="{BB962C8B-B14F-4D97-AF65-F5344CB8AC3E}">
        <p14:creationId xmlns:p14="http://schemas.microsoft.com/office/powerpoint/2010/main" val="212525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CC0AF43-7C0E-C65C-F7A5-2FFFFC90AD8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Conclusions</a:t>
            </a:r>
          </a:p>
        </p:txBody>
      </p:sp>
      <p:pic>
        <p:nvPicPr>
          <p:cNvPr id="62467" name="Picture 2">
            <a:extLst>
              <a:ext uri="{FF2B5EF4-FFF2-40B4-BE49-F238E27FC236}">
                <a16:creationId xmlns:a16="http://schemas.microsoft.com/office/drawing/2014/main" id="{CF5398D5-07BE-144D-04BE-32ADF8C667C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1085850"/>
            <a:ext cx="12350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C2B0D68-33F3-E090-45DE-D6A3BBDEFA3D}"/>
              </a:ext>
            </a:extLst>
          </p:cNvPr>
          <p:cNvSpPr/>
          <p:nvPr/>
        </p:nvSpPr>
        <p:spPr>
          <a:xfrm>
            <a:off x="547688" y="1430338"/>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DEMOGRAPHICS</a:t>
            </a:r>
          </a:p>
        </p:txBody>
      </p:sp>
      <p:cxnSp>
        <p:nvCxnSpPr>
          <p:cNvPr id="24" name="Straight Connector 23">
            <a:extLst>
              <a:ext uri="{FF2B5EF4-FFF2-40B4-BE49-F238E27FC236}">
                <a16:creationId xmlns:a16="http://schemas.microsoft.com/office/drawing/2014/main" id="{41E62482-C8F9-51D0-CA02-524A4062BF30}"/>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8" name="Group 67">
            <a:extLst>
              <a:ext uri="{FF2B5EF4-FFF2-40B4-BE49-F238E27FC236}">
                <a16:creationId xmlns:a16="http://schemas.microsoft.com/office/drawing/2014/main" id="{1A9D24D6-43BA-EB29-7E62-6C0787E2D92C}"/>
              </a:ext>
            </a:extLst>
          </p:cNvPr>
          <p:cNvGraphicFramePr>
            <a:graphicFrameLocks noGrp="1"/>
          </p:cNvGraphicFramePr>
          <p:nvPr>
            <p:extLst>
              <p:ext uri="{D42A27DB-BD31-4B8C-83A1-F6EECF244321}">
                <p14:modId xmlns:p14="http://schemas.microsoft.com/office/powerpoint/2010/main" val="1570730275"/>
              </p:ext>
            </p:extLst>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2505" name="Picture 15">
            <a:extLst>
              <a:ext uri="{FF2B5EF4-FFF2-40B4-BE49-F238E27FC236}">
                <a16:creationId xmlns:a16="http://schemas.microsoft.com/office/drawing/2014/main" id="{21FEA039-F6A0-F791-B198-8B5CC2BDAA6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2878138"/>
            <a:ext cx="123348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AA0F50CD-87AE-C06C-5001-756D951B6563}"/>
              </a:ext>
            </a:extLst>
          </p:cNvPr>
          <p:cNvSpPr/>
          <p:nvPr/>
        </p:nvSpPr>
        <p:spPr>
          <a:xfrm>
            <a:off x="547688" y="321560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BROADBAND </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V. MOBILE</a:t>
            </a:r>
          </a:p>
        </p:txBody>
      </p:sp>
      <p:pic>
        <p:nvPicPr>
          <p:cNvPr id="62507" name="Picture 11">
            <a:extLst>
              <a:ext uri="{FF2B5EF4-FFF2-40B4-BE49-F238E27FC236}">
                <a16:creationId xmlns:a16="http://schemas.microsoft.com/office/drawing/2014/main" id="{4E24AA3F-8878-E47F-0C51-A323F8FF80D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4668838"/>
            <a:ext cx="12350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4AB8B9A-653D-1E41-4B1E-89E82879F79A}"/>
              </a:ext>
            </a:extLst>
          </p:cNvPr>
          <p:cNvSpPr/>
          <p:nvPr/>
        </p:nvSpPr>
        <p:spPr>
          <a:xfrm>
            <a:off x="538163" y="5038390"/>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CENSORSHIP</a:t>
            </a:r>
          </a:p>
        </p:txBody>
      </p:sp>
      <p:cxnSp>
        <p:nvCxnSpPr>
          <p:cNvPr id="17" name="Straight Connector 16">
            <a:extLst>
              <a:ext uri="{FF2B5EF4-FFF2-40B4-BE49-F238E27FC236}">
                <a16:creationId xmlns:a16="http://schemas.microsoft.com/office/drawing/2014/main" id="{0CAA882A-EA20-38C5-E6B7-7479E137CBAB}"/>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18" name="Group 67">
            <a:extLst>
              <a:ext uri="{FF2B5EF4-FFF2-40B4-BE49-F238E27FC236}">
                <a16:creationId xmlns:a16="http://schemas.microsoft.com/office/drawing/2014/main" id="{6C76FF19-3AD9-6B5C-4920-837FD6942C14}"/>
              </a:ext>
            </a:extLst>
          </p:cNvPr>
          <p:cNvGraphicFramePr>
            <a:graphicFrameLocks noGrp="1"/>
          </p:cNvGraphicFramePr>
          <p:nvPr>
            <p:extLst>
              <p:ext uri="{D42A27DB-BD31-4B8C-83A1-F6EECF244321}">
                <p14:modId xmlns:p14="http://schemas.microsoft.com/office/powerpoint/2010/main" val="2000988794"/>
              </p:ext>
            </p:extLst>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 name="Group 67">
            <a:extLst>
              <a:ext uri="{FF2B5EF4-FFF2-40B4-BE49-F238E27FC236}">
                <a16:creationId xmlns:a16="http://schemas.microsoft.com/office/drawing/2014/main" id="{CE3941B5-4D01-1627-C0F9-3D63313D9D4B}"/>
              </a:ext>
            </a:extLst>
          </p:cNvPr>
          <p:cNvGraphicFramePr>
            <a:graphicFrameLocks noGrp="1"/>
          </p:cNvGraphicFramePr>
          <p:nvPr>
            <p:extLst>
              <p:ext uri="{D42A27DB-BD31-4B8C-83A1-F6EECF244321}">
                <p14:modId xmlns:p14="http://schemas.microsoft.com/office/powerpoint/2010/main" val="1293124440"/>
              </p:ext>
            </p:extLst>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281E2B-C0D7-207C-06F9-D9920DBEC9A2}"/>
              </a:ext>
            </a:extLst>
          </p:cNvPr>
          <p:cNvSpPr>
            <a:spLocks noGrp="1"/>
          </p:cNvSpPr>
          <p:nvPr>
            <p:ph type="body" sz="quarter" idx="13"/>
          </p:nvPr>
        </p:nvSpPr>
        <p:spPr>
          <a:xfrm>
            <a:off x="528638" y="990600"/>
            <a:ext cx="8086725" cy="1403350"/>
          </a:xfrm>
        </p:spPr>
        <p:txBody>
          <a:bodyPr/>
          <a:lstStyle/>
          <a:p>
            <a:pPr fontAlgn="auto">
              <a:spcAft>
                <a:spcPts val="0"/>
              </a:spcAft>
              <a:defRPr/>
            </a:pPr>
            <a:r>
              <a:rPr lang="en-US" dirty="0"/>
              <a:t>The color palette is a guide for maintaining consistency across various documents and this template.  If your computer does not support the Color Theme, please refer to the following color guide.</a:t>
            </a:r>
          </a:p>
          <a:p>
            <a:pPr fontAlgn="auto">
              <a:spcAft>
                <a:spcPts val="0"/>
              </a:spcAft>
              <a:defRPr/>
            </a:pPr>
            <a:endParaRPr lang="en-US" dirty="0"/>
          </a:p>
        </p:txBody>
      </p:sp>
      <p:grpSp>
        <p:nvGrpSpPr>
          <p:cNvPr id="18435" name="Group 107">
            <a:extLst>
              <a:ext uri="{FF2B5EF4-FFF2-40B4-BE49-F238E27FC236}">
                <a16:creationId xmlns:a16="http://schemas.microsoft.com/office/drawing/2014/main" id="{5B7CF489-D0C4-6CBF-7FBA-D9C9CC753684}"/>
              </a:ext>
            </a:extLst>
          </p:cNvPr>
          <p:cNvGrpSpPr>
            <a:grpSpLocks/>
          </p:cNvGrpSpPr>
          <p:nvPr/>
        </p:nvGrpSpPr>
        <p:grpSpPr bwMode="auto">
          <a:xfrm>
            <a:off x="1436688" y="3236913"/>
            <a:ext cx="1332875" cy="769441"/>
            <a:chOff x="2018473" y="3617912"/>
            <a:chExt cx="1332875" cy="769441"/>
          </a:xfrm>
        </p:grpSpPr>
        <p:sp>
          <p:nvSpPr>
            <p:cNvPr id="8" name="Rectangle 7">
              <a:extLst>
                <a:ext uri="{FF2B5EF4-FFF2-40B4-BE49-F238E27FC236}">
                  <a16:creationId xmlns:a16="http://schemas.microsoft.com/office/drawing/2014/main" id="{EE2B47EE-DC8C-46C3-1B80-500DE6F34F5F}"/>
                </a:ext>
              </a:extLst>
            </p:cNvPr>
            <p:cNvSpPr/>
            <p:nvPr/>
          </p:nvSpPr>
          <p:spPr>
            <a:xfrm>
              <a:off x="2018473" y="3617912"/>
              <a:ext cx="609600" cy="609600"/>
            </a:xfrm>
            <a:prstGeom prst="rect">
              <a:avLst/>
            </a:prstGeom>
            <a:solidFill>
              <a:srgbClr val="0C20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4" name="TextBox 15">
              <a:extLst>
                <a:ext uri="{FF2B5EF4-FFF2-40B4-BE49-F238E27FC236}">
                  <a16:creationId xmlns:a16="http://schemas.microsoft.com/office/drawing/2014/main" id="{8CE17728-6A1F-06EC-CBDC-C3674E816BA2}"/>
                </a:ext>
              </a:extLst>
            </p:cNvPr>
            <p:cNvSpPr txBox="1">
              <a:spLocks noChangeArrowheads="1"/>
            </p:cNvSpPr>
            <p:nvPr/>
          </p:nvSpPr>
          <p:spPr bwMode="auto">
            <a:xfrm>
              <a:off x="2628073" y="3617912"/>
              <a:ext cx="7232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12</a:t>
              </a:r>
              <a:br>
                <a:rPr lang="en-US" altLang="en-US" sz="1100" dirty="0">
                  <a:solidFill>
                    <a:schemeClr val="accent1"/>
                  </a:solidFill>
                </a:rPr>
              </a:br>
              <a:r>
                <a:rPr lang="en-US" altLang="en-US" sz="1100" dirty="0">
                  <a:solidFill>
                    <a:schemeClr val="accent1"/>
                  </a:solidFill>
                </a:rPr>
                <a:t>G: 32</a:t>
              </a:r>
              <a:br>
                <a:rPr lang="en-US" altLang="en-US" sz="1100" dirty="0">
                  <a:solidFill>
                    <a:schemeClr val="accent1"/>
                  </a:solidFill>
                </a:rPr>
              </a:br>
              <a:r>
                <a:rPr lang="en-US" altLang="en-US" sz="1100" dirty="0">
                  <a:solidFill>
                    <a:schemeClr val="accent1"/>
                  </a:solidFill>
                </a:rPr>
                <a:t>B: 116</a:t>
              </a:r>
            </a:p>
            <a:p>
              <a:r>
                <a:rPr lang="en-US" altLang="en-US" sz="1100" dirty="0">
                  <a:solidFill>
                    <a:schemeClr val="accent1"/>
                  </a:solidFill>
                </a:rPr>
                <a:t>#0C2074 </a:t>
              </a:r>
            </a:p>
          </p:txBody>
        </p:sp>
      </p:grpSp>
      <p:sp>
        <p:nvSpPr>
          <p:cNvPr id="18436" name="Content Placeholder 2">
            <a:extLst>
              <a:ext uri="{FF2B5EF4-FFF2-40B4-BE49-F238E27FC236}">
                <a16:creationId xmlns:a16="http://schemas.microsoft.com/office/drawing/2014/main" id="{A4EF3F75-27F8-2150-9829-70334210A155}"/>
              </a:ext>
            </a:extLst>
          </p:cNvPr>
          <p:cNvSpPr txBox="1">
            <a:spLocks/>
          </p:cNvSpPr>
          <p:nvPr/>
        </p:nvSpPr>
        <p:spPr bwMode="auto">
          <a:xfrm>
            <a:off x="12890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Sub Headings</a:t>
            </a:r>
          </a:p>
        </p:txBody>
      </p:sp>
      <p:sp>
        <p:nvSpPr>
          <p:cNvPr id="18437" name="Content Placeholder 2">
            <a:extLst>
              <a:ext uri="{FF2B5EF4-FFF2-40B4-BE49-F238E27FC236}">
                <a16:creationId xmlns:a16="http://schemas.microsoft.com/office/drawing/2014/main" id="{5264C901-D59D-F8EE-FFD8-5EAB32673188}"/>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Color Palette </a:t>
            </a:r>
          </a:p>
        </p:txBody>
      </p:sp>
      <p:grpSp>
        <p:nvGrpSpPr>
          <p:cNvPr id="18438" name="Group 107">
            <a:extLst>
              <a:ext uri="{FF2B5EF4-FFF2-40B4-BE49-F238E27FC236}">
                <a16:creationId xmlns:a16="http://schemas.microsoft.com/office/drawing/2014/main" id="{0F13D855-8182-12EA-E4A0-0C1AD7F9F9C5}"/>
              </a:ext>
            </a:extLst>
          </p:cNvPr>
          <p:cNvGrpSpPr>
            <a:grpSpLocks/>
          </p:cNvGrpSpPr>
          <p:nvPr/>
        </p:nvGrpSpPr>
        <p:grpSpPr bwMode="auto">
          <a:xfrm>
            <a:off x="1462088" y="5456238"/>
            <a:ext cx="1169987" cy="609600"/>
            <a:chOff x="2018473" y="3617912"/>
            <a:chExt cx="1170972" cy="609600"/>
          </a:xfrm>
        </p:grpSpPr>
        <p:sp>
          <p:nvSpPr>
            <p:cNvPr id="126" name="Rectangle 125">
              <a:extLst>
                <a:ext uri="{FF2B5EF4-FFF2-40B4-BE49-F238E27FC236}">
                  <a16:creationId xmlns:a16="http://schemas.microsoft.com/office/drawing/2014/main" id="{28FDA64C-4A31-7CA3-6D46-9AD403FBBC8D}"/>
                </a:ext>
              </a:extLst>
            </p:cNvPr>
            <p:cNvSpPr/>
            <p:nvPr/>
          </p:nvSpPr>
          <p:spPr>
            <a:xfrm>
              <a:off x="2018473" y="3617912"/>
              <a:ext cx="610113"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82" name="TextBox 15">
              <a:extLst>
                <a:ext uri="{FF2B5EF4-FFF2-40B4-BE49-F238E27FC236}">
                  <a16:creationId xmlns:a16="http://schemas.microsoft.com/office/drawing/2014/main" id="{D2BB2284-3217-C676-B90C-67D082DB7DFA}"/>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113</a:t>
              </a:r>
              <a:br>
                <a:rPr lang="en-US" altLang="en-US" sz="1100">
                  <a:solidFill>
                    <a:schemeClr val="accent1"/>
                  </a:solidFill>
                </a:rPr>
              </a:br>
              <a:r>
                <a:rPr lang="en-US" altLang="en-US" sz="1100">
                  <a:solidFill>
                    <a:schemeClr val="accent1"/>
                  </a:solidFill>
                </a:rPr>
                <a:t>G: 113</a:t>
              </a:r>
              <a:br>
                <a:rPr lang="en-US" altLang="en-US" sz="1100">
                  <a:solidFill>
                    <a:schemeClr val="accent1"/>
                  </a:solidFill>
                </a:rPr>
              </a:br>
              <a:r>
                <a:rPr lang="en-US" altLang="en-US" sz="1100">
                  <a:solidFill>
                    <a:schemeClr val="accent1"/>
                  </a:solidFill>
                </a:rPr>
                <a:t>B: 113</a:t>
              </a:r>
            </a:p>
          </p:txBody>
        </p:sp>
      </p:grpSp>
      <p:sp>
        <p:nvSpPr>
          <p:cNvPr id="18439" name="Content Placeholder 2">
            <a:extLst>
              <a:ext uri="{FF2B5EF4-FFF2-40B4-BE49-F238E27FC236}">
                <a16:creationId xmlns:a16="http://schemas.microsoft.com/office/drawing/2014/main" id="{99308265-587B-7FCA-2A3D-A19C18A66200}"/>
              </a:ext>
            </a:extLst>
          </p:cNvPr>
          <p:cNvSpPr txBox="1">
            <a:spLocks/>
          </p:cNvSpPr>
          <p:nvPr/>
        </p:nvSpPr>
        <p:spPr bwMode="auto">
          <a:xfrm>
            <a:off x="1312863" y="49657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Table Heading and </a:t>
            </a:r>
            <a:br>
              <a:rPr lang="en-US" altLang="en-US" sz="1200" b="1" dirty="0">
                <a:solidFill>
                  <a:schemeClr val="accent1"/>
                </a:solidFill>
              </a:rPr>
            </a:br>
            <a:r>
              <a:rPr lang="en-US" altLang="en-US" sz="1200" b="1" dirty="0">
                <a:solidFill>
                  <a:schemeClr val="accent1"/>
                </a:solidFill>
              </a:rPr>
              <a:t>Main Text</a:t>
            </a:r>
          </a:p>
        </p:txBody>
      </p:sp>
      <p:sp>
        <p:nvSpPr>
          <p:cNvPr id="18440" name="Content Placeholder 2">
            <a:extLst>
              <a:ext uri="{FF2B5EF4-FFF2-40B4-BE49-F238E27FC236}">
                <a16:creationId xmlns:a16="http://schemas.microsoft.com/office/drawing/2014/main" id="{172C8B7A-7E22-3141-768F-1E03825E7541}"/>
              </a:ext>
            </a:extLst>
          </p:cNvPr>
          <p:cNvSpPr txBox="1">
            <a:spLocks/>
          </p:cNvSpPr>
          <p:nvPr/>
        </p:nvSpPr>
        <p:spPr bwMode="auto">
          <a:xfrm>
            <a:off x="1260475"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Text Colors</a:t>
            </a:r>
          </a:p>
        </p:txBody>
      </p:sp>
      <p:grpSp>
        <p:nvGrpSpPr>
          <p:cNvPr id="18441" name="Group 107">
            <a:extLst>
              <a:ext uri="{FF2B5EF4-FFF2-40B4-BE49-F238E27FC236}">
                <a16:creationId xmlns:a16="http://schemas.microsoft.com/office/drawing/2014/main" id="{C20D8FC1-72B9-EF8F-378A-920CBCFABA52}"/>
              </a:ext>
            </a:extLst>
          </p:cNvPr>
          <p:cNvGrpSpPr>
            <a:grpSpLocks/>
          </p:cNvGrpSpPr>
          <p:nvPr/>
        </p:nvGrpSpPr>
        <p:grpSpPr bwMode="auto">
          <a:xfrm>
            <a:off x="3084513" y="3236913"/>
            <a:ext cx="1171575" cy="609600"/>
            <a:chOff x="2018473" y="3617912"/>
            <a:chExt cx="1170972" cy="609600"/>
          </a:xfrm>
        </p:grpSpPr>
        <p:sp>
          <p:nvSpPr>
            <p:cNvPr id="139" name="Rectangle 138">
              <a:extLst>
                <a:ext uri="{FF2B5EF4-FFF2-40B4-BE49-F238E27FC236}">
                  <a16:creationId xmlns:a16="http://schemas.microsoft.com/office/drawing/2014/main" id="{5FDEE6B0-8003-1BAB-5A65-779436CB33E7}"/>
                </a:ext>
              </a:extLst>
            </p:cNvPr>
            <p:cNvSpPr/>
            <p:nvPr/>
          </p:nvSpPr>
          <p:spPr>
            <a:xfrm>
              <a:off x="2018473" y="3617912"/>
              <a:ext cx="609286" cy="6096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0" name="TextBox 15">
              <a:extLst>
                <a:ext uri="{FF2B5EF4-FFF2-40B4-BE49-F238E27FC236}">
                  <a16:creationId xmlns:a16="http://schemas.microsoft.com/office/drawing/2014/main" id="{B3965190-58C3-2958-CBFC-56BBBA9B6708}"/>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217</a:t>
              </a:r>
              <a:br>
                <a:rPr lang="en-US" altLang="en-US" sz="1100">
                  <a:solidFill>
                    <a:schemeClr val="accent1"/>
                  </a:solidFill>
                </a:rPr>
              </a:br>
              <a:r>
                <a:rPr lang="en-US" altLang="en-US" sz="1100">
                  <a:solidFill>
                    <a:schemeClr val="accent1"/>
                  </a:solidFill>
                </a:rPr>
                <a:t>G: 217</a:t>
              </a:r>
              <a:br>
                <a:rPr lang="en-US" altLang="en-US" sz="1100">
                  <a:solidFill>
                    <a:schemeClr val="accent1"/>
                  </a:solidFill>
                </a:rPr>
              </a:br>
              <a:r>
                <a:rPr lang="en-US" altLang="en-US" sz="1100">
                  <a:solidFill>
                    <a:schemeClr val="accent1"/>
                  </a:solidFill>
                </a:rPr>
                <a:t>B: 217</a:t>
              </a:r>
            </a:p>
          </p:txBody>
        </p:sp>
      </p:grpSp>
      <p:sp>
        <p:nvSpPr>
          <p:cNvPr id="18442" name="Content Placeholder 2">
            <a:extLst>
              <a:ext uri="{FF2B5EF4-FFF2-40B4-BE49-F238E27FC236}">
                <a16:creationId xmlns:a16="http://schemas.microsoft.com/office/drawing/2014/main" id="{0AD5631E-2164-1344-05F8-76197DD5176C}"/>
              </a:ext>
            </a:extLst>
          </p:cNvPr>
          <p:cNvSpPr txBox="1">
            <a:spLocks/>
          </p:cNvSpPr>
          <p:nvPr/>
        </p:nvSpPr>
        <p:spPr bwMode="auto">
          <a:xfrm>
            <a:off x="29368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Row Header</a:t>
            </a:r>
          </a:p>
        </p:txBody>
      </p:sp>
      <p:grpSp>
        <p:nvGrpSpPr>
          <p:cNvPr id="18443" name="Group 107">
            <a:extLst>
              <a:ext uri="{FF2B5EF4-FFF2-40B4-BE49-F238E27FC236}">
                <a16:creationId xmlns:a16="http://schemas.microsoft.com/office/drawing/2014/main" id="{2DE7861A-6EF0-09D3-90D1-07D2E60A9D0B}"/>
              </a:ext>
            </a:extLst>
          </p:cNvPr>
          <p:cNvGrpSpPr>
            <a:grpSpLocks/>
          </p:cNvGrpSpPr>
          <p:nvPr/>
        </p:nvGrpSpPr>
        <p:grpSpPr bwMode="auto">
          <a:xfrm>
            <a:off x="3084513" y="4246563"/>
            <a:ext cx="1171575" cy="609600"/>
            <a:chOff x="2018473" y="3617912"/>
            <a:chExt cx="1170972" cy="609600"/>
          </a:xfrm>
        </p:grpSpPr>
        <p:sp>
          <p:nvSpPr>
            <p:cNvPr id="143" name="Rectangle 142">
              <a:extLst>
                <a:ext uri="{FF2B5EF4-FFF2-40B4-BE49-F238E27FC236}">
                  <a16:creationId xmlns:a16="http://schemas.microsoft.com/office/drawing/2014/main" id="{CFF62734-3A6A-4450-1098-C5D35E51EC38}"/>
                </a:ext>
              </a:extLst>
            </p:cNvPr>
            <p:cNvSpPr/>
            <p:nvPr/>
          </p:nvSpPr>
          <p:spPr>
            <a:xfrm>
              <a:off x="2018473" y="3617912"/>
              <a:ext cx="609286" cy="609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8" name="TextBox 15">
              <a:extLst>
                <a:ext uri="{FF2B5EF4-FFF2-40B4-BE49-F238E27FC236}">
                  <a16:creationId xmlns:a16="http://schemas.microsoft.com/office/drawing/2014/main" id="{BDAB0135-DFBB-BE32-A863-DE7AADBDEC0D}"/>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166</a:t>
              </a:r>
              <a:br>
                <a:rPr lang="en-US" altLang="en-US" sz="1100">
                  <a:solidFill>
                    <a:schemeClr val="accent1"/>
                  </a:solidFill>
                </a:rPr>
              </a:br>
              <a:r>
                <a:rPr lang="en-US" altLang="en-US" sz="1100">
                  <a:solidFill>
                    <a:schemeClr val="accent1"/>
                  </a:solidFill>
                </a:rPr>
                <a:t>G: 166</a:t>
              </a:r>
              <a:br>
                <a:rPr lang="en-US" altLang="en-US" sz="1100">
                  <a:solidFill>
                    <a:schemeClr val="accent1"/>
                  </a:solidFill>
                </a:rPr>
              </a:br>
              <a:r>
                <a:rPr lang="en-US" altLang="en-US" sz="1100">
                  <a:solidFill>
                    <a:schemeClr val="accent1"/>
                  </a:solidFill>
                </a:rPr>
                <a:t>B: 166</a:t>
              </a:r>
            </a:p>
          </p:txBody>
        </p:sp>
      </p:grpSp>
      <p:sp>
        <p:nvSpPr>
          <p:cNvPr id="18444" name="Content Placeholder 2">
            <a:extLst>
              <a:ext uri="{FF2B5EF4-FFF2-40B4-BE49-F238E27FC236}">
                <a16:creationId xmlns:a16="http://schemas.microsoft.com/office/drawing/2014/main" id="{D9931B92-10D9-BF4E-EABE-F4EC1C27D0AC}"/>
              </a:ext>
            </a:extLst>
          </p:cNvPr>
          <p:cNvSpPr txBox="1">
            <a:spLocks/>
          </p:cNvSpPr>
          <p:nvPr/>
        </p:nvSpPr>
        <p:spPr bwMode="auto">
          <a:xfrm>
            <a:off x="29368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*Table Border </a:t>
            </a:r>
          </a:p>
        </p:txBody>
      </p:sp>
      <p:sp>
        <p:nvSpPr>
          <p:cNvPr id="18445" name="Content Placeholder 2">
            <a:extLst>
              <a:ext uri="{FF2B5EF4-FFF2-40B4-BE49-F238E27FC236}">
                <a16:creationId xmlns:a16="http://schemas.microsoft.com/office/drawing/2014/main" id="{D36D22E4-2511-DCD1-DCB5-0B1D41D9A53B}"/>
              </a:ext>
            </a:extLst>
          </p:cNvPr>
          <p:cNvSpPr txBox="1">
            <a:spLocks/>
          </p:cNvSpPr>
          <p:nvPr/>
        </p:nvSpPr>
        <p:spPr bwMode="auto">
          <a:xfrm>
            <a:off x="2908300"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Table Colors</a:t>
            </a:r>
          </a:p>
        </p:txBody>
      </p:sp>
      <p:sp>
        <p:nvSpPr>
          <p:cNvPr id="18446" name="Content Placeholder 2">
            <a:extLst>
              <a:ext uri="{FF2B5EF4-FFF2-40B4-BE49-F238E27FC236}">
                <a16:creationId xmlns:a16="http://schemas.microsoft.com/office/drawing/2014/main" id="{40E6A72B-D2F5-0EB6-EEE7-33074EE0A006}"/>
              </a:ext>
            </a:extLst>
          </p:cNvPr>
          <p:cNvSpPr txBox="1">
            <a:spLocks/>
          </p:cNvSpPr>
          <p:nvPr/>
        </p:nvSpPr>
        <p:spPr bwMode="auto">
          <a:xfrm>
            <a:off x="3094038" y="4937125"/>
            <a:ext cx="123983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000" i="1">
                <a:solidFill>
                  <a:schemeClr val="accent1"/>
                </a:solidFill>
              </a:rPr>
              <a:t>*All Table borders 1/4pt</a:t>
            </a:r>
          </a:p>
        </p:txBody>
      </p:sp>
      <p:grpSp>
        <p:nvGrpSpPr>
          <p:cNvPr id="18447" name="Group 107">
            <a:extLst>
              <a:ext uri="{FF2B5EF4-FFF2-40B4-BE49-F238E27FC236}">
                <a16:creationId xmlns:a16="http://schemas.microsoft.com/office/drawing/2014/main" id="{A9DCF921-E20E-22D5-D2DD-02DCB6035797}"/>
              </a:ext>
            </a:extLst>
          </p:cNvPr>
          <p:cNvGrpSpPr>
            <a:grpSpLocks/>
          </p:cNvGrpSpPr>
          <p:nvPr/>
        </p:nvGrpSpPr>
        <p:grpSpPr bwMode="auto">
          <a:xfrm>
            <a:off x="4799013" y="3236913"/>
            <a:ext cx="1297923" cy="769441"/>
            <a:chOff x="2018473" y="3617912"/>
            <a:chExt cx="1297255" cy="769441"/>
          </a:xfrm>
        </p:grpSpPr>
        <p:sp>
          <p:nvSpPr>
            <p:cNvPr id="150" name="Rectangle 149">
              <a:extLst>
                <a:ext uri="{FF2B5EF4-FFF2-40B4-BE49-F238E27FC236}">
                  <a16:creationId xmlns:a16="http://schemas.microsoft.com/office/drawing/2014/main" id="{5C084382-7A41-316B-151A-F20A30AE19B3}"/>
                </a:ext>
              </a:extLst>
            </p:cNvPr>
            <p:cNvSpPr/>
            <p:nvPr/>
          </p:nvSpPr>
          <p:spPr>
            <a:xfrm>
              <a:off x="2018473" y="3617912"/>
              <a:ext cx="609286"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6" name="TextBox 15">
              <a:extLst>
                <a:ext uri="{FF2B5EF4-FFF2-40B4-BE49-F238E27FC236}">
                  <a16:creationId xmlns:a16="http://schemas.microsoft.com/office/drawing/2014/main" id="{5DFF926C-F3EC-7126-53AE-EBDBC3507645}"/>
                </a:ext>
              </a:extLst>
            </p:cNvPr>
            <p:cNvSpPr txBox="1">
              <a:spLocks noChangeArrowheads="1"/>
            </p:cNvSpPr>
            <p:nvPr/>
          </p:nvSpPr>
          <p:spPr bwMode="auto">
            <a:xfrm>
              <a:off x="2628073" y="3617912"/>
              <a:ext cx="6876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51</a:t>
              </a:r>
              <a:br>
                <a:rPr lang="en-US" altLang="en-US" sz="1100" dirty="0">
                  <a:solidFill>
                    <a:schemeClr val="accent1"/>
                  </a:solidFill>
                </a:rPr>
              </a:br>
              <a:r>
                <a:rPr lang="en-US" altLang="en-US" sz="1100" dirty="0">
                  <a:solidFill>
                    <a:schemeClr val="accent1"/>
                  </a:solidFill>
                </a:rPr>
                <a:t>G: 153</a:t>
              </a:r>
              <a:br>
                <a:rPr lang="en-US" altLang="en-US" sz="1100" dirty="0">
                  <a:solidFill>
                    <a:schemeClr val="accent1"/>
                  </a:solidFill>
                </a:rPr>
              </a:br>
              <a:r>
                <a:rPr lang="en-US" altLang="en-US" sz="1100" dirty="0">
                  <a:solidFill>
                    <a:schemeClr val="accent1"/>
                  </a:solidFill>
                </a:rPr>
                <a:t>B: 51</a:t>
              </a:r>
            </a:p>
            <a:p>
              <a:r>
                <a:rPr lang="en-US" altLang="en-US" sz="1100" dirty="0">
                  <a:solidFill>
                    <a:schemeClr val="accent1"/>
                  </a:solidFill>
                </a:rPr>
                <a:t>#339933</a:t>
              </a:r>
            </a:p>
          </p:txBody>
        </p:sp>
      </p:grpSp>
      <p:sp>
        <p:nvSpPr>
          <p:cNvPr id="18448" name="Content Placeholder 2">
            <a:extLst>
              <a:ext uri="{FF2B5EF4-FFF2-40B4-BE49-F238E27FC236}">
                <a16:creationId xmlns:a16="http://schemas.microsoft.com/office/drawing/2014/main" id="{D9BB074C-391B-A2F3-FE52-289F8CD6D88B}"/>
              </a:ext>
            </a:extLst>
          </p:cNvPr>
          <p:cNvSpPr txBox="1">
            <a:spLocks/>
          </p:cNvSpPr>
          <p:nvPr/>
        </p:nvSpPr>
        <p:spPr bwMode="auto">
          <a:xfrm>
            <a:off x="46513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Green Status</a:t>
            </a:r>
          </a:p>
        </p:txBody>
      </p:sp>
      <p:grpSp>
        <p:nvGrpSpPr>
          <p:cNvPr id="18449" name="Group 107">
            <a:extLst>
              <a:ext uri="{FF2B5EF4-FFF2-40B4-BE49-F238E27FC236}">
                <a16:creationId xmlns:a16="http://schemas.microsoft.com/office/drawing/2014/main" id="{0834A973-C75D-66D2-5306-64633482AB7B}"/>
              </a:ext>
            </a:extLst>
          </p:cNvPr>
          <p:cNvGrpSpPr>
            <a:grpSpLocks/>
          </p:cNvGrpSpPr>
          <p:nvPr/>
        </p:nvGrpSpPr>
        <p:grpSpPr bwMode="auto">
          <a:xfrm>
            <a:off x="4799013" y="4246563"/>
            <a:ext cx="1288305" cy="769441"/>
            <a:chOff x="2018473" y="3617912"/>
            <a:chExt cx="1287642" cy="769441"/>
          </a:xfrm>
        </p:grpSpPr>
        <p:sp>
          <p:nvSpPr>
            <p:cNvPr id="154" name="Rectangle 153">
              <a:extLst>
                <a:ext uri="{FF2B5EF4-FFF2-40B4-BE49-F238E27FC236}">
                  <a16:creationId xmlns:a16="http://schemas.microsoft.com/office/drawing/2014/main" id="{4FE9436D-B15B-77C9-AD86-1A3135EEA57C}"/>
                </a:ext>
              </a:extLst>
            </p:cNvPr>
            <p:cNvSpPr/>
            <p:nvPr/>
          </p:nvSpPr>
          <p:spPr>
            <a:xfrm>
              <a:off x="2018473" y="3617912"/>
              <a:ext cx="609286" cy="609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4" name="TextBox 15">
              <a:extLst>
                <a:ext uri="{FF2B5EF4-FFF2-40B4-BE49-F238E27FC236}">
                  <a16:creationId xmlns:a16="http://schemas.microsoft.com/office/drawing/2014/main" id="{FBBC2120-7B7C-7D27-548F-FF5FE428ADA2}"/>
                </a:ext>
              </a:extLst>
            </p:cNvPr>
            <p:cNvSpPr txBox="1">
              <a:spLocks noChangeArrowheads="1"/>
            </p:cNvSpPr>
            <p:nvPr/>
          </p:nvSpPr>
          <p:spPr bwMode="auto">
            <a:xfrm>
              <a:off x="2628073" y="3617912"/>
              <a:ext cx="6780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204</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#FFCC00</a:t>
              </a:r>
            </a:p>
          </p:txBody>
        </p:sp>
      </p:grpSp>
      <p:sp>
        <p:nvSpPr>
          <p:cNvPr id="18450" name="Content Placeholder 2">
            <a:extLst>
              <a:ext uri="{FF2B5EF4-FFF2-40B4-BE49-F238E27FC236}">
                <a16:creationId xmlns:a16="http://schemas.microsoft.com/office/drawing/2014/main" id="{85769B66-4BA1-5AF6-5F62-98CAEC40AF75}"/>
              </a:ext>
            </a:extLst>
          </p:cNvPr>
          <p:cNvSpPr txBox="1">
            <a:spLocks/>
          </p:cNvSpPr>
          <p:nvPr/>
        </p:nvSpPr>
        <p:spPr bwMode="auto">
          <a:xfrm>
            <a:off x="46513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Yellow Status</a:t>
            </a:r>
          </a:p>
        </p:txBody>
      </p:sp>
      <p:sp>
        <p:nvSpPr>
          <p:cNvPr id="18451" name="Content Placeholder 2">
            <a:extLst>
              <a:ext uri="{FF2B5EF4-FFF2-40B4-BE49-F238E27FC236}">
                <a16:creationId xmlns:a16="http://schemas.microsoft.com/office/drawing/2014/main" id="{6FE69FBB-6ED6-A6D1-CF91-D97EC3E863EB}"/>
              </a:ext>
            </a:extLst>
          </p:cNvPr>
          <p:cNvSpPr txBox="1">
            <a:spLocks/>
          </p:cNvSpPr>
          <p:nvPr/>
        </p:nvSpPr>
        <p:spPr bwMode="auto">
          <a:xfrm>
            <a:off x="4622800"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Status Colors</a:t>
            </a:r>
          </a:p>
        </p:txBody>
      </p:sp>
      <p:grpSp>
        <p:nvGrpSpPr>
          <p:cNvPr id="18452" name="Group 107">
            <a:extLst>
              <a:ext uri="{FF2B5EF4-FFF2-40B4-BE49-F238E27FC236}">
                <a16:creationId xmlns:a16="http://schemas.microsoft.com/office/drawing/2014/main" id="{00EA6E11-E93D-D9DF-0AD7-565BA234AB03}"/>
              </a:ext>
            </a:extLst>
          </p:cNvPr>
          <p:cNvGrpSpPr>
            <a:grpSpLocks/>
          </p:cNvGrpSpPr>
          <p:nvPr/>
        </p:nvGrpSpPr>
        <p:grpSpPr bwMode="auto">
          <a:xfrm>
            <a:off x="4799013" y="5246688"/>
            <a:ext cx="1304335" cy="769441"/>
            <a:chOff x="2018473" y="3617912"/>
            <a:chExt cx="1303664" cy="769441"/>
          </a:xfrm>
        </p:grpSpPr>
        <p:sp>
          <p:nvSpPr>
            <p:cNvPr id="160" name="Rectangle 159">
              <a:extLst>
                <a:ext uri="{FF2B5EF4-FFF2-40B4-BE49-F238E27FC236}">
                  <a16:creationId xmlns:a16="http://schemas.microsoft.com/office/drawing/2014/main" id="{923CB906-61CF-163C-7B25-5EE219DD8E45}"/>
                </a:ext>
              </a:extLst>
            </p:cNvPr>
            <p:cNvSpPr/>
            <p:nvPr/>
          </p:nvSpPr>
          <p:spPr>
            <a:xfrm>
              <a:off x="2018473" y="3617912"/>
              <a:ext cx="609286"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2" name="TextBox 15">
              <a:extLst>
                <a:ext uri="{FF2B5EF4-FFF2-40B4-BE49-F238E27FC236}">
                  <a16:creationId xmlns:a16="http://schemas.microsoft.com/office/drawing/2014/main" id="{46F0AC97-BB1D-CE9E-6A10-4522FDD55BCF}"/>
                </a:ext>
              </a:extLst>
            </p:cNvPr>
            <p:cNvSpPr txBox="1">
              <a:spLocks noChangeArrowheads="1"/>
            </p:cNvSpPr>
            <p:nvPr/>
          </p:nvSpPr>
          <p:spPr bwMode="auto">
            <a:xfrm>
              <a:off x="2628073" y="3617912"/>
              <a:ext cx="69406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204</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#CC0000</a:t>
              </a:r>
            </a:p>
          </p:txBody>
        </p:sp>
      </p:grpSp>
      <p:sp>
        <p:nvSpPr>
          <p:cNvPr id="18453" name="Content Placeholder 2">
            <a:extLst>
              <a:ext uri="{FF2B5EF4-FFF2-40B4-BE49-F238E27FC236}">
                <a16:creationId xmlns:a16="http://schemas.microsoft.com/office/drawing/2014/main" id="{0BB61AEF-5424-91D3-9909-9F7AD4D571E8}"/>
              </a:ext>
            </a:extLst>
          </p:cNvPr>
          <p:cNvSpPr txBox="1">
            <a:spLocks/>
          </p:cNvSpPr>
          <p:nvPr/>
        </p:nvSpPr>
        <p:spPr bwMode="auto">
          <a:xfrm>
            <a:off x="4651375"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Red Status</a:t>
            </a:r>
          </a:p>
        </p:txBody>
      </p:sp>
      <p:grpSp>
        <p:nvGrpSpPr>
          <p:cNvPr id="18454" name="Group 107">
            <a:extLst>
              <a:ext uri="{FF2B5EF4-FFF2-40B4-BE49-F238E27FC236}">
                <a16:creationId xmlns:a16="http://schemas.microsoft.com/office/drawing/2014/main" id="{9365BF77-C6A4-148A-AEA7-93D08370C66F}"/>
              </a:ext>
            </a:extLst>
          </p:cNvPr>
          <p:cNvGrpSpPr>
            <a:grpSpLocks/>
          </p:cNvGrpSpPr>
          <p:nvPr/>
        </p:nvGrpSpPr>
        <p:grpSpPr bwMode="auto">
          <a:xfrm>
            <a:off x="6503989" y="3236913"/>
            <a:ext cx="1288374" cy="769441"/>
            <a:chOff x="2018473" y="3617912"/>
            <a:chExt cx="1287565" cy="769441"/>
          </a:xfrm>
        </p:grpSpPr>
        <p:sp>
          <p:nvSpPr>
            <p:cNvPr id="169" name="Rectangle 168">
              <a:extLst>
                <a:ext uri="{FF2B5EF4-FFF2-40B4-BE49-F238E27FC236}">
                  <a16:creationId xmlns:a16="http://schemas.microsoft.com/office/drawing/2014/main" id="{F5DFC92A-6A86-3F5A-EE1D-D9092AAF10C8}"/>
                </a:ext>
              </a:extLst>
            </p:cNvPr>
            <p:cNvSpPr/>
            <p:nvPr/>
          </p:nvSpPr>
          <p:spPr>
            <a:xfrm>
              <a:off x="2018473" y="3617912"/>
              <a:ext cx="609218" cy="609600"/>
            </a:xfrm>
            <a:prstGeom prst="rect">
              <a:avLst/>
            </a:prstGeom>
            <a:solidFill>
              <a:srgbClr val="A3E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0" name="TextBox 15">
              <a:extLst>
                <a:ext uri="{FF2B5EF4-FFF2-40B4-BE49-F238E27FC236}">
                  <a16:creationId xmlns:a16="http://schemas.microsoft.com/office/drawing/2014/main" id="{0129304E-39FB-4F6A-2337-4ADF688C6718}"/>
                </a:ext>
              </a:extLst>
            </p:cNvPr>
            <p:cNvSpPr txBox="1">
              <a:spLocks noChangeArrowheads="1"/>
            </p:cNvSpPr>
            <p:nvPr/>
          </p:nvSpPr>
          <p:spPr bwMode="auto">
            <a:xfrm>
              <a:off x="2628073" y="3617912"/>
              <a:ext cx="6779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163</a:t>
              </a:r>
              <a:br>
                <a:rPr lang="en-US" altLang="en-US" sz="1100" dirty="0">
                  <a:solidFill>
                    <a:schemeClr val="accent1"/>
                  </a:solidFill>
                </a:rPr>
              </a:br>
              <a:r>
                <a:rPr lang="en-US" altLang="en-US" sz="1100" dirty="0">
                  <a:solidFill>
                    <a:schemeClr val="accent1"/>
                  </a:solidFill>
                </a:rPr>
                <a:t>G: 224</a:t>
              </a:r>
              <a:br>
                <a:rPr lang="en-US" altLang="en-US" sz="1100" dirty="0">
                  <a:solidFill>
                    <a:schemeClr val="accent1"/>
                  </a:solidFill>
                </a:rPr>
              </a:br>
              <a:r>
                <a:rPr lang="en-US" altLang="en-US" sz="1100" dirty="0">
                  <a:solidFill>
                    <a:schemeClr val="accent1"/>
                  </a:solidFill>
                </a:rPr>
                <a:t>B: 255</a:t>
              </a:r>
            </a:p>
            <a:p>
              <a:r>
                <a:rPr lang="en-US" altLang="en-US" sz="1100" dirty="0">
                  <a:solidFill>
                    <a:schemeClr val="accent1"/>
                  </a:solidFill>
                </a:rPr>
                <a:t>#A3E0FF</a:t>
              </a:r>
            </a:p>
          </p:txBody>
        </p:sp>
      </p:grpSp>
      <p:sp>
        <p:nvSpPr>
          <p:cNvPr id="18455" name="Content Placeholder 2">
            <a:extLst>
              <a:ext uri="{FF2B5EF4-FFF2-40B4-BE49-F238E27FC236}">
                <a16:creationId xmlns:a16="http://schemas.microsoft.com/office/drawing/2014/main" id="{15DE4A77-179A-0757-FCC2-EF5FF9C238AF}"/>
              </a:ext>
            </a:extLst>
          </p:cNvPr>
          <p:cNvSpPr txBox="1">
            <a:spLocks/>
          </p:cNvSpPr>
          <p:nvPr/>
        </p:nvSpPr>
        <p:spPr bwMode="auto">
          <a:xfrm>
            <a:off x="63563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Third Blue</a:t>
            </a:r>
          </a:p>
        </p:txBody>
      </p:sp>
      <p:grpSp>
        <p:nvGrpSpPr>
          <p:cNvPr id="18456" name="Group 107">
            <a:extLst>
              <a:ext uri="{FF2B5EF4-FFF2-40B4-BE49-F238E27FC236}">
                <a16:creationId xmlns:a16="http://schemas.microsoft.com/office/drawing/2014/main" id="{85E5F2FF-0318-4EAE-01B7-6891AA76760E}"/>
              </a:ext>
            </a:extLst>
          </p:cNvPr>
          <p:cNvGrpSpPr>
            <a:grpSpLocks/>
          </p:cNvGrpSpPr>
          <p:nvPr/>
        </p:nvGrpSpPr>
        <p:grpSpPr bwMode="auto">
          <a:xfrm>
            <a:off x="6503989" y="4246563"/>
            <a:ext cx="1285099" cy="769441"/>
            <a:chOff x="2018473" y="3617912"/>
            <a:chExt cx="1284437" cy="769441"/>
          </a:xfrm>
        </p:grpSpPr>
        <p:sp>
          <p:nvSpPr>
            <p:cNvPr id="173" name="Rectangle 172">
              <a:extLst>
                <a:ext uri="{FF2B5EF4-FFF2-40B4-BE49-F238E27FC236}">
                  <a16:creationId xmlns:a16="http://schemas.microsoft.com/office/drawing/2014/main" id="{A027D4D5-008B-6E42-5672-7BE47E76F3A2}"/>
                </a:ext>
              </a:extLst>
            </p:cNvPr>
            <p:cNvSpPr/>
            <p:nvPr/>
          </p:nvSpPr>
          <p:spPr>
            <a:xfrm>
              <a:off x="2018473" y="3617912"/>
              <a:ext cx="609286" cy="609600"/>
            </a:xfrm>
            <a:prstGeom prst="rect">
              <a:avLst/>
            </a:prstGeom>
            <a:solidFill>
              <a:srgbClr val="FF8C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8" name="TextBox 15">
              <a:extLst>
                <a:ext uri="{FF2B5EF4-FFF2-40B4-BE49-F238E27FC236}">
                  <a16:creationId xmlns:a16="http://schemas.microsoft.com/office/drawing/2014/main" id="{0F3FE79F-1CEB-B111-6340-86A3C388C306}"/>
                </a:ext>
              </a:extLst>
            </p:cNvPr>
            <p:cNvSpPr txBox="1">
              <a:spLocks noChangeArrowheads="1"/>
            </p:cNvSpPr>
            <p:nvPr/>
          </p:nvSpPr>
          <p:spPr bwMode="auto">
            <a:xfrm>
              <a:off x="2628073" y="3617912"/>
              <a:ext cx="6748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140</a:t>
              </a:r>
              <a:br>
                <a:rPr lang="en-US" altLang="en-US" sz="1100" dirty="0">
                  <a:solidFill>
                    <a:schemeClr val="accent1"/>
                  </a:solidFill>
                </a:rPr>
              </a:br>
              <a:r>
                <a:rPr lang="en-US" altLang="en-US" sz="1100" dirty="0">
                  <a:solidFill>
                    <a:schemeClr val="accent1"/>
                  </a:solidFill>
                </a:rPr>
                <a:t>B: 25</a:t>
              </a:r>
            </a:p>
            <a:p>
              <a:r>
                <a:rPr lang="en-US" altLang="en-US" sz="1100" dirty="0">
                  <a:solidFill>
                    <a:schemeClr val="accent1"/>
                  </a:solidFill>
                </a:rPr>
                <a:t>#FF8C19</a:t>
              </a:r>
            </a:p>
          </p:txBody>
        </p:sp>
      </p:grpSp>
      <p:sp>
        <p:nvSpPr>
          <p:cNvPr id="18457" name="Content Placeholder 2">
            <a:extLst>
              <a:ext uri="{FF2B5EF4-FFF2-40B4-BE49-F238E27FC236}">
                <a16:creationId xmlns:a16="http://schemas.microsoft.com/office/drawing/2014/main" id="{D48DF489-33B3-A47E-D7D8-101792300794}"/>
              </a:ext>
            </a:extLst>
          </p:cNvPr>
          <p:cNvSpPr txBox="1">
            <a:spLocks/>
          </p:cNvSpPr>
          <p:nvPr/>
        </p:nvSpPr>
        <p:spPr bwMode="auto">
          <a:xfrm>
            <a:off x="6356350"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Orange</a:t>
            </a:r>
          </a:p>
        </p:txBody>
      </p:sp>
      <p:sp>
        <p:nvSpPr>
          <p:cNvPr id="18458" name="Content Placeholder 2">
            <a:extLst>
              <a:ext uri="{FF2B5EF4-FFF2-40B4-BE49-F238E27FC236}">
                <a16:creationId xmlns:a16="http://schemas.microsoft.com/office/drawing/2014/main" id="{C10A2709-0FF3-72CD-ADF5-7307A6C293E3}"/>
              </a:ext>
            </a:extLst>
          </p:cNvPr>
          <p:cNvSpPr txBox="1">
            <a:spLocks/>
          </p:cNvSpPr>
          <p:nvPr/>
        </p:nvSpPr>
        <p:spPr bwMode="auto">
          <a:xfrm>
            <a:off x="6327775"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Other Colors</a:t>
            </a:r>
          </a:p>
        </p:txBody>
      </p:sp>
      <p:grpSp>
        <p:nvGrpSpPr>
          <p:cNvPr id="18459" name="Group 107">
            <a:extLst>
              <a:ext uri="{FF2B5EF4-FFF2-40B4-BE49-F238E27FC236}">
                <a16:creationId xmlns:a16="http://schemas.microsoft.com/office/drawing/2014/main" id="{CAB7FEA6-EF9A-A1CE-982D-ADE60FD57CBE}"/>
              </a:ext>
            </a:extLst>
          </p:cNvPr>
          <p:cNvGrpSpPr>
            <a:grpSpLocks/>
          </p:cNvGrpSpPr>
          <p:nvPr/>
        </p:nvGrpSpPr>
        <p:grpSpPr bwMode="auto">
          <a:xfrm>
            <a:off x="6503990" y="5246688"/>
            <a:ext cx="1297992" cy="769441"/>
            <a:chOff x="2018473" y="3617912"/>
            <a:chExt cx="1297177" cy="769441"/>
          </a:xfrm>
        </p:grpSpPr>
        <p:sp>
          <p:nvSpPr>
            <p:cNvPr id="178" name="Rectangle 177">
              <a:extLst>
                <a:ext uri="{FF2B5EF4-FFF2-40B4-BE49-F238E27FC236}">
                  <a16:creationId xmlns:a16="http://schemas.microsoft.com/office/drawing/2014/main" id="{BE05C41C-C109-6D46-6DFC-174E15C05AED}"/>
                </a:ext>
              </a:extLst>
            </p:cNvPr>
            <p:cNvSpPr/>
            <p:nvPr/>
          </p:nvSpPr>
          <p:spPr>
            <a:xfrm>
              <a:off x="2018473" y="3617912"/>
              <a:ext cx="609218" cy="6096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6" name="TextBox 15">
              <a:extLst>
                <a:ext uri="{FF2B5EF4-FFF2-40B4-BE49-F238E27FC236}">
                  <a16:creationId xmlns:a16="http://schemas.microsoft.com/office/drawing/2014/main" id="{8E26B086-012F-68B6-FEF7-A0CC21921B9F}"/>
                </a:ext>
              </a:extLst>
            </p:cNvPr>
            <p:cNvSpPr txBox="1">
              <a:spLocks noChangeArrowheads="1"/>
            </p:cNvSpPr>
            <p:nvPr/>
          </p:nvSpPr>
          <p:spPr bwMode="auto">
            <a:xfrm>
              <a:off x="2628073" y="3617912"/>
              <a:ext cx="6875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102</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102</a:t>
              </a:r>
            </a:p>
            <a:p>
              <a:r>
                <a:rPr lang="en-US" altLang="en-US" sz="1100" dirty="0">
                  <a:solidFill>
                    <a:schemeClr val="accent1"/>
                  </a:solidFill>
                </a:rPr>
                <a:t>#660066</a:t>
              </a:r>
            </a:p>
          </p:txBody>
        </p:sp>
      </p:grpSp>
      <p:sp>
        <p:nvSpPr>
          <p:cNvPr id="18460" name="Content Placeholder 2">
            <a:extLst>
              <a:ext uri="{FF2B5EF4-FFF2-40B4-BE49-F238E27FC236}">
                <a16:creationId xmlns:a16="http://schemas.microsoft.com/office/drawing/2014/main" id="{F7E2047C-4A36-BDBA-C4AF-4ED70FCAA240}"/>
              </a:ext>
            </a:extLst>
          </p:cNvPr>
          <p:cNvSpPr txBox="1">
            <a:spLocks/>
          </p:cNvSpPr>
          <p:nvPr/>
        </p:nvSpPr>
        <p:spPr bwMode="auto">
          <a:xfrm>
            <a:off x="6356350"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Purple</a:t>
            </a:r>
          </a:p>
        </p:txBody>
      </p:sp>
      <p:grpSp>
        <p:nvGrpSpPr>
          <p:cNvPr id="18461" name="Group 107">
            <a:extLst>
              <a:ext uri="{FF2B5EF4-FFF2-40B4-BE49-F238E27FC236}">
                <a16:creationId xmlns:a16="http://schemas.microsoft.com/office/drawing/2014/main" id="{A763DF28-BB1E-4E6D-E014-2DECEA775AC4}"/>
              </a:ext>
            </a:extLst>
          </p:cNvPr>
          <p:cNvGrpSpPr>
            <a:grpSpLocks/>
          </p:cNvGrpSpPr>
          <p:nvPr/>
        </p:nvGrpSpPr>
        <p:grpSpPr bwMode="auto">
          <a:xfrm>
            <a:off x="1455738" y="4243388"/>
            <a:ext cx="1312350" cy="769441"/>
            <a:chOff x="2018473" y="3617912"/>
            <a:chExt cx="1311674" cy="769441"/>
          </a:xfrm>
        </p:grpSpPr>
        <p:sp>
          <p:nvSpPr>
            <p:cNvPr id="56" name="Rectangle 55">
              <a:extLst>
                <a:ext uri="{FF2B5EF4-FFF2-40B4-BE49-F238E27FC236}">
                  <a16:creationId xmlns:a16="http://schemas.microsoft.com/office/drawing/2014/main" id="{B7BE1CD2-9590-8823-A97B-B72B72A82046}"/>
                </a:ext>
              </a:extLst>
            </p:cNvPr>
            <p:cNvSpPr/>
            <p:nvPr/>
          </p:nvSpPr>
          <p:spPr>
            <a:xfrm>
              <a:off x="2018473" y="3617912"/>
              <a:ext cx="609286"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4" name="TextBox 15">
              <a:extLst>
                <a:ext uri="{FF2B5EF4-FFF2-40B4-BE49-F238E27FC236}">
                  <a16:creationId xmlns:a16="http://schemas.microsoft.com/office/drawing/2014/main" id="{709A2500-6DE9-41D0-D50D-D66A9868CA9C}"/>
                </a:ext>
              </a:extLst>
            </p:cNvPr>
            <p:cNvSpPr txBox="1">
              <a:spLocks noChangeArrowheads="1"/>
            </p:cNvSpPr>
            <p:nvPr/>
          </p:nvSpPr>
          <p:spPr bwMode="auto">
            <a:xfrm>
              <a:off x="2628073" y="3617912"/>
              <a:ext cx="70207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43</a:t>
              </a:r>
              <a:br>
                <a:rPr lang="en-US" altLang="en-US" sz="1100" dirty="0">
                  <a:solidFill>
                    <a:schemeClr val="accent1"/>
                  </a:solidFill>
                </a:rPr>
              </a:br>
              <a:r>
                <a:rPr lang="en-US" altLang="en-US" sz="1100" dirty="0">
                  <a:solidFill>
                    <a:schemeClr val="accent1"/>
                  </a:solidFill>
                </a:rPr>
                <a:t>G: 133</a:t>
              </a:r>
              <a:br>
                <a:rPr lang="en-US" altLang="en-US" sz="1100" dirty="0">
                  <a:solidFill>
                    <a:schemeClr val="accent1"/>
                  </a:solidFill>
                </a:rPr>
              </a:br>
              <a:r>
                <a:rPr lang="en-US" altLang="en-US" sz="1100" dirty="0">
                  <a:solidFill>
                    <a:schemeClr val="accent1"/>
                  </a:solidFill>
                </a:rPr>
                <a:t>B: 187</a:t>
              </a:r>
            </a:p>
            <a:p>
              <a:r>
                <a:rPr lang="en-US" altLang="en-US" sz="1100" dirty="0">
                  <a:solidFill>
                    <a:schemeClr val="accent1"/>
                  </a:solidFill>
                </a:rPr>
                <a:t>#2B85BB</a:t>
              </a:r>
            </a:p>
          </p:txBody>
        </p:sp>
      </p:grpSp>
      <p:sp>
        <p:nvSpPr>
          <p:cNvPr id="18462" name="Content Placeholder 2">
            <a:extLst>
              <a:ext uri="{FF2B5EF4-FFF2-40B4-BE49-F238E27FC236}">
                <a16:creationId xmlns:a16="http://schemas.microsoft.com/office/drawing/2014/main" id="{9B31D100-F3D4-A6D9-54D6-FB38D63C3EE1}"/>
              </a:ext>
            </a:extLst>
          </p:cNvPr>
          <p:cNvSpPr txBox="1">
            <a:spLocks/>
          </p:cNvSpPr>
          <p:nvPr/>
        </p:nvSpPr>
        <p:spPr bwMode="auto">
          <a:xfrm>
            <a:off x="1308100" y="3971925"/>
            <a:ext cx="1736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Main Headings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BDBE7EA-0E1F-6C8D-FA5E-7B6D4B3617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3788" y="1010653"/>
            <a:ext cx="6079959" cy="536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2">
            <a:extLst>
              <a:ext uri="{FF2B5EF4-FFF2-40B4-BE49-F238E27FC236}">
                <a16:creationId xmlns:a16="http://schemas.microsoft.com/office/drawing/2014/main" id="{6962D826-8888-2E12-59C7-A3698714177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Project Outline</a:t>
            </a:r>
            <a:endParaRPr altLang="en-US" dirty="0"/>
          </a:p>
        </p:txBody>
      </p:sp>
      <p:sp>
        <p:nvSpPr>
          <p:cNvPr id="3" name="TextBox 2">
            <a:extLst>
              <a:ext uri="{FF2B5EF4-FFF2-40B4-BE49-F238E27FC236}">
                <a16:creationId xmlns:a16="http://schemas.microsoft.com/office/drawing/2014/main" id="{2B0FAEAD-8C61-5513-A30E-7ED46BA1044C}"/>
              </a:ext>
            </a:extLst>
          </p:cNvPr>
          <p:cNvSpPr txBox="1"/>
          <p:nvPr/>
        </p:nvSpPr>
        <p:spPr>
          <a:xfrm>
            <a:off x="1820777" y="1277649"/>
            <a:ext cx="5325979" cy="4832092"/>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In the era of digital transformation, the internet has become an integral part of our daily lives, influencing how we communicate, work, learn, and entertain ourselves. The vast expanse of the digital landscape offers a rich tapestry of data, providing an opportunity to unravel the intricate patterns of internet usage across different regions, demographics, technology, and disparities of information.</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lang="en-US" sz="2000" b="0" dirty="0">
              <a:solidFill>
                <a:schemeClr val="tx1">
                  <a:lumMod val="50000"/>
                  <a:lumOff val="50000"/>
                </a:schemeClr>
              </a:solidFill>
              <a:latin typeface="Calibri" pitchFamily="34" charset="0"/>
              <a:cs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This project aims to delve into the multifaceted aspects of internet usage, leveraging data analytics to gain insights into users of the internet, technological trends, and censorship of global connectivity. </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323729790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54205D5-C00D-6E7C-15A4-412CBB271D0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Risks and Watch Items</a:t>
            </a:r>
          </a:p>
        </p:txBody>
      </p:sp>
      <p:sp>
        <p:nvSpPr>
          <p:cNvPr id="6" name="Rectangle 5">
            <a:extLst>
              <a:ext uri="{FF2B5EF4-FFF2-40B4-BE49-F238E27FC236}">
                <a16:creationId xmlns:a16="http://schemas.microsoft.com/office/drawing/2014/main" id="{CE2C845D-A85C-B83D-7F5C-9E1A35657409}"/>
              </a:ext>
            </a:extLst>
          </p:cNvPr>
          <p:cNvSpPr/>
          <p:nvPr/>
        </p:nvSpPr>
        <p:spPr bwMode="auto">
          <a:xfrm>
            <a:off x="714375" y="1284288"/>
            <a:ext cx="7851775"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7" name="Rectangle 6">
            <a:extLst>
              <a:ext uri="{FF2B5EF4-FFF2-40B4-BE49-F238E27FC236}">
                <a16:creationId xmlns:a16="http://schemas.microsoft.com/office/drawing/2014/main" id="{CA8834C2-D8ED-0B85-B395-75FDCE819C95}"/>
              </a:ext>
            </a:extLst>
          </p:cNvPr>
          <p:cNvSpPr/>
          <p:nvPr/>
        </p:nvSpPr>
        <p:spPr bwMode="auto">
          <a:xfrm>
            <a:off x="417513" y="752475"/>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Identified Risks</a:t>
            </a:r>
          </a:p>
        </p:txBody>
      </p:sp>
      <p:grpSp>
        <p:nvGrpSpPr>
          <p:cNvPr id="21509" name="Group 8">
            <a:extLst>
              <a:ext uri="{FF2B5EF4-FFF2-40B4-BE49-F238E27FC236}">
                <a16:creationId xmlns:a16="http://schemas.microsoft.com/office/drawing/2014/main" id="{4E7B0402-036C-323F-4430-6F15417E7EBC}"/>
              </a:ext>
            </a:extLst>
          </p:cNvPr>
          <p:cNvGrpSpPr>
            <a:grpSpLocks/>
          </p:cNvGrpSpPr>
          <p:nvPr/>
        </p:nvGrpSpPr>
        <p:grpSpPr bwMode="auto">
          <a:xfrm>
            <a:off x="417513" y="3375025"/>
            <a:ext cx="8148637" cy="2033588"/>
            <a:chOff x="417513" y="752475"/>
            <a:chExt cx="8148418" cy="2034189"/>
          </a:xfrm>
        </p:grpSpPr>
        <p:sp>
          <p:nvSpPr>
            <p:cNvPr id="10" name="Rectangle 9">
              <a:extLst>
                <a:ext uri="{FF2B5EF4-FFF2-40B4-BE49-F238E27FC236}">
                  <a16:creationId xmlns:a16="http://schemas.microsoft.com/office/drawing/2014/main" id="{BC79FA78-16A5-B1A1-F86E-F7E2BCDCA4B4}"/>
                </a:ext>
              </a:extLst>
            </p:cNvPr>
            <p:cNvSpPr/>
            <p:nvPr/>
          </p:nvSpPr>
          <p:spPr>
            <a:xfrm>
              <a:off x="714367" y="1284445"/>
              <a:ext cx="7851564" cy="1502219"/>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11" name="Rectangle 10">
              <a:extLst>
                <a:ext uri="{FF2B5EF4-FFF2-40B4-BE49-F238E27FC236}">
                  <a16:creationId xmlns:a16="http://schemas.microsoft.com/office/drawing/2014/main" id="{77D156DB-3AE1-582E-6772-F318F4247FF7}"/>
                </a:ext>
              </a:extLst>
            </p:cNvPr>
            <p:cNvSpPr/>
            <p:nvPr/>
          </p:nvSpPr>
          <p:spPr>
            <a:xfrm>
              <a:off x="417513" y="752475"/>
              <a:ext cx="4017854" cy="431928"/>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Items to Watch</a:t>
              </a:r>
            </a:p>
          </p:txBody>
        </p:sp>
      </p:grpSp>
      <p:cxnSp>
        <p:nvCxnSpPr>
          <p:cNvPr id="12" name="Straight Connector 11">
            <a:extLst>
              <a:ext uri="{FF2B5EF4-FFF2-40B4-BE49-F238E27FC236}">
                <a16:creationId xmlns:a16="http://schemas.microsoft.com/office/drawing/2014/main" id="{E8B879F4-C24B-A104-6C7C-31BA3DBE858A}"/>
              </a:ext>
            </a:extLst>
          </p:cNvPr>
          <p:cNvCxnSpPr/>
          <p:nvPr/>
        </p:nvCxnSpPr>
        <p:spPr bwMode="auto">
          <a:xfrm flipH="1">
            <a:off x="1184275" y="31305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8">
            <a:extLst>
              <a:ext uri="{FF2B5EF4-FFF2-40B4-BE49-F238E27FC236}">
                <a16:creationId xmlns:a16="http://schemas.microsoft.com/office/drawing/2014/main" id="{4ED38822-15AF-FCCC-A5EA-CB082C061340}"/>
              </a:ext>
            </a:extLst>
          </p:cNvPr>
          <p:cNvSpPr>
            <a:spLocks noGrp="1"/>
          </p:cNvSpPr>
          <p:nvPr>
            <p:ph idx="1"/>
          </p:nvPr>
        </p:nvSpPr>
        <p:spPr bwMode="auto">
          <a:xfrm>
            <a:off x="317500" y="984250"/>
            <a:ext cx="7954963"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Headline</a:t>
            </a:r>
          </a:p>
        </p:txBody>
      </p:sp>
      <p:sp>
        <p:nvSpPr>
          <p:cNvPr id="22531" name="Content Placeholder 9">
            <a:extLst>
              <a:ext uri="{FF2B5EF4-FFF2-40B4-BE49-F238E27FC236}">
                <a16:creationId xmlns:a16="http://schemas.microsoft.com/office/drawing/2014/main" id="{75031BEE-2204-4481-739A-C02C83513F81}"/>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Flowchart</a:t>
            </a:r>
          </a:p>
        </p:txBody>
      </p:sp>
      <p:grpSp>
        <p:nvGrpSpPr>
          <p:cNvPr id="22532" name="Group 6">
            <a:extLst>
              <a:ext uri="{FF2B5EF4-FFF2-40B4-BE49-F238E27FC236}">
                <a16:creationId xmlns:a16="http://schemas.microsoft.com/office/drawing/2014/main" id="{DBBA987C-8CAE-D113-8ECE-58EB0682D244}"/>
              </a:ext>
            </a:extLst>
          </p:cNvPr>
          <p:cNvGrpSpPr>
            <a:grpSpLocks/>
          </p:cNvGrpSpPr>
          <p:nvPr/>
        </p:nvGrpSpPr>
        <p:grpSpPr bwMode="auto">
          <a:xfrm>
            <a:off x="606425" y="2984500"/>
            <a:ext cx="1719263" cy="1744663"/>
            <a:chOff x="452026" y="3158697"/>
            <a:chExt cx="1815524" cy="1657460"/>
          </a:xfrm>
        </p:grpSpPr>
        <p:pic>
          <p:nvPicPr>
            <p:cNvPr id="22570" name="Picture 21">
              <a:extLst>
                <a:ext uri="{FF2B5EF4-FFF2-40B4-BE49-F238E27FC236}">
                  <a16:creationId xmlns:a16="http://schemas.microsoft.com/office/drawing/2014/main" id="{167E785C-2CB0-F2C6-B671-255542A8D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71" name="Text Box 16">
              <a:extLst>
                <a:ext uri="{FF2B5EF4-FFF2-40B4-BE49-F238E27FC236}">
                  <a16:creationId xmlns:a16="http://schemas.microsoft.com/office/drawing/2014/main" id="{2B0F5371-DAA4-48F1-27EA-F2275A090A6A}"/>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3" name="Group 7">
            <a:extLst>
              <a:ext uri="{FF2B5EF4-FFF2-40B4-BE49-F238E27FC236}">
                <a16:creationId xmlns:a16="http://schemas.microsoft.com/office/drawing/2014/main" id="{B491BFAC-AA84-3694-5E09-10CF4BFCE383}"/>
              </a:ext>
            </a:extLst>
          </p:cNvPr>
          <p:cNvGrpSpPr>
            <a:grpSpLocks/>
          </p:cNvGrpSpPr>
          <p:nvPr/>
        </p:nvGrpSpPr>
        <p:grpSpPr bwMode="auto">
          <a:xfrm>
            <a:off x="2619375" y="2984500"/>
            <a:ext cx="1720850" cy="1744663"/>
            <a:chOff x="2458682" y="3158696"/>
            <a:chExt cx="1817235" cy="1657460"/>
          </a:xfrm>
        </p:grpSpPr>
        <p:pic>
          <p:nvPicPr>
            <p:cNvPr id="22568" name="Picture 22">
              <a:extLst>
                <a:ext uri="{FF2B5EF4-FFF2-40B4-BE49-F238E27FC236}">
                  <a16:creationId xmlns:a16="http://schemas.microsoft.com/office/drawing/2014/main" id="{35843656-5D39-699C-A2B8-EBF7DAF4C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682" y="3158696"/>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9" name="Text Box 16">
              <a:extLst>
                <a:ext uri="{FF2B5EF4-FFF2-40B4-BE49-F238E27FC236}">
                  <a16:creationId xmlns:a16="http://schemas.microsoft.com/office/drawing/2014/main" id="{6AF4D933-EC36-835C-1CBF-EA788A1354A0}"/>
                </a:ext>
              </a:extLst>
            </p:cNvPr>
            <p:cNvSpPr txBox="1">
              <a:spLocks noChangeArrowheads="1"/>
            </p:cNvSpPr>
            <p:nvPr/>
          </p:nvSpPr>
          <p:spPr bwMode="auto">
            <a:xfrm>
              <a:off x="2556035" y="3329336"/>
              <a:ext cx="162577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4" name="Group 8">
            <a:extLst>
              <a:ext uri="{FF2B5EF4-FFF2-40B4-BE49-F238E27FC236}">
                <a16:creationId xmlns:a16="http://schemas.microsoft.com/office/drawing/2014/main" id="{05EFE743-5893-3E0F-8969-E8BD93692FFD}"/>
              </a:ext>
            </a:extLst>
          </p:cNvPr>
          <p:cNvGrpSpPr>
            <a:grpSpLocks/>
          </p:cNvGrpSpPr>
          <p:nvPr/>
        </p:nvGrpSpPr>
        <p:grpSpPr bwMode="auto">
          <a:xfrm>
            <a:off x="4660900" y="2984500"/>
            <a:ext cx="1747838" cy="1744663"/>
            <a:chOff x="4468224" y="3158696"/>
            <a:chExt cx="1846666" cy="1657460"/>
          </a:xfrm>
        </p:grpSpPr>
        <p:pic>
          <p:nvPicPr>
            <p:cNvPr id="22566" name="Picture 23">
              <a:extLst>
                <a:ext uri="{FF2B5EF4-FFF2-40B4-BE49-F238E27FC236}">
                  <a16:creationId xmlns:a16="http://schemas.microsoft.com/office/drawing/2014/main" id="{05CD4F5B-3C67-E008-D5E1-BC0A4C943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224" y="3158696"/>
              <a:ext cx="1846666"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7" name="Text Box 16">
              <a:extLst>
                <a:ext uri="{FF2B5EF4-FFF2-40B4-BE49-F238E27FC236}">
                  <a16:creationId xmlns:a16="http://schemas.microsoft.com/office/drawing/2014/main" id="{22EDA197-6156-4AAC-E292-977E7DAE8424}"/>
                </a:ext>
              </a:extLst>
            </p:cNvPr>
            <p:cNvSpPr txBox="1">
              <a:spLocks noChangeArrowheads="1"/>
            </p:cNvSpPr>
            <p:nvPr/>
          </p:nvSpPr>
          <p:spPr bwMode="auto">
            <a:xfrm>
              <a:off x="4563856" y="3329336"/>
              <a:ext cx="1652106"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5" name="Group 10">
            <a:extLst>
              <a:ext uri="{FF2B5EF4-FFF2-40B4-BE49-F238E27FC236}">
                <a16:creationId xmlns:a16="http://schemas.microsoft.com/office/drawing/2014/main" id="{3F6CE65D-0053-12B9-9583-FFA4767AFC12}"/>
              </a:ext>
            </a:extLst>
          </p:cNvPr>
          <p:cNvGrpSpPr>
            <a:grpSpLocks/>
          </p:cNvGrpSpPr>
          <p:nvPr/>
        </p:nvGrpSpPr>
        <p:grpSpPr bwMode="auto">
          <a:xfrm>
            <a:off x="6686550" y="2992438"/>
            <a:ext cx="1720850" cy="1744662"/>
            <a:chOff x="6505118" y="3166078"/>
            <a:chExt cx="1817235" cy="1657460"/>
          </a:xfrm>
        </p:grpSpPr>
        <p:pic>
          <p:nvPicPr>
            <p:cNvPr id="22564" name="Picture 24">
              <a:extLst>
                <a:ext uri="{FF2B5EF4-FFF2-40B4-BE49-F238E27FC236}">
                  <a16:creationId xmlns:a16="http://schemas.microsoft.com/office/drawing/2014/main" id="{09F8B9A0-4BB6-4843-E623-498E0B152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118" y="3166078"/>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5" name="Text Box 16">
              <a:extLst>
                <a:ext uri="{FF2B5EF4-FFF2-40B4-BE49-F238E27FC236}">
                  <a16:creationId xmlns:a16="http://schemas.microsoft.com/office/drawing/2014/main" id="{FC4EA11A-28A4-9700-C8EE-ABDB9B4E1C5D}"/>
                </a:ext>
              </a:extLst>
            </p:cNvPr>
            <p:cNvSpPr txBox="1">
              <a:spLocks noChangeArrowheads="1"/>
            </p:cNvSpPr>
            <p:nvPr/>
          </p:nvSpPr>
          <p:spPr bwMode="auto">
            <a:xfrm>
              <a:off x="6602471" y="3336718"/>
              <a:ext cx="1625775" cy="39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22536" name="Picture 73728">
            <a:extLst>
              <a:ext uri="{FF2B5EF4-FFF2-40B4-BE49-F238E27FC236}">
                <a16:creationId xmlns:a16="http://schemas.microsoft.com/office/drawing/2014/main" id="{83A02013-B99F-0A93-8208-F03C0809DF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1">
            <a:extLst>
              <a:ext uri="{FF2B5EF4-FFF2-40B4-BE49-F238E27FC236}">
                <a16:creationId xmlns:a16="http://schemas.microsoft.com/office/drawing/2014/main" id="{ABAF1209-C03E-BC69-EC5E-7E515A37DC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82">
            <a:extLst>
              <a:ext uri="{FF2B5EF4-FFF2-40B4-BE49-F238E27FC236}">
                <a16:creationId xmlns:a16="http://schemas.microsoft.com/office/drawing/2014/main" id="{C104AAAF-5535-27E2-41AE-AED6186CD9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83">
            <a:extLst>
              <a:ext uri="{FF2B5EF4-FFF2-40B4-BE49-F238E27FC236}">
                <a16:creationId xmlns:a16="http://schemas.microsoft.com/office/drawing/2014/main" id="{D6B38E46-D5DC-528A-181F-C0653A1F4A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40" name="Group 30">
            <a:extLst>
              <a:ext uri="{FF2B5EF4-FFF2-40B4-BE49-F238E27FC236}">
                <a16:creationId xmlns:a16="http://schemas.microsoft.com/office/drawing/2014/main" id="{AA917F87-2FC3-1836-F3A3-DB0D76324A74}"/>
              </a:ext>
            </a:extLst>
          </p:cNvPr>
          <p:cNvGrpSpPr>
            <a:grpSpLocks/>
          </p:cNvGrpSpPr>
          <p:nvPr/>
        </p:nvGrpSpPr>
        <p:grpSpPr bwMode="auto">
          <a:xfrm>
            <a:off x="571500" y="1924050"/>
            <a:ext cx="1811338" cy="700088"/>
            <a:chOff x="679679" y="2320557"/>
            <a:chExt cx="1743464" cy="638543"/>
          </a:xfrm>
        </p:grpSpPr>
        <p:pic>
          <p:nvPicPr>
            <p:cNvPr id="22562" name="Picture 28">
              <a:extLst>
                <a:ext uri="{FF2B5EF4-FFF2-40B4-BE49-F238E27FC236}">
                  <a16:creationId xmlns:a16="http://schemas.microsoft.com/office/drawing/2014/main" id="{D38CF6AC-3CFA-D297-B50C-1174A4B04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3" name="Text Box 16">
              <a:extLst>
                <a:ext uri="{FF2B5EF4-FFF2-40B4-BE49-F238E27FC236}">
                  <a16:creationId xmlns:a16="http://schemas.microsoft.com/office/drawing/2014/main" id="{C999C991-1EB7-8FE2-20DD-9DAC8221FF9F}"/>
                </a:ext>
              </a:extLst>
            </p:cNvPr>
            <p:cNvSpPr txBox="1">
              <a:spLocks noChangeArrowheads="1"/>
            </p:cNvSpPr>
            <p:nvPr/>
          </p:nvSpPr>
          <p:spPr bwMode="auto">
            <a:xfrm>
              <a:off x="771522" y="2517747"/>
              <a:ext cx="1559777"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1" name="Group 31">
            <a:extLst>
              <a:ext uri="{FF2B5EF4-FFF2-40B4-BE49-F238E27FC236}">
                <a16:creationId xmlns:a16="http://schemas.microsoft.com/office/drawing/2014/main" id="{3675F051-CF5F-112C-8298-D985D8A9D315}"/>
              </a:ext>
            </a:extLst>
          </p:cNvPr>
          <p:cNvGrpSpPr>
            <a:grpSpLocks/>
          </p:cNvGrpSpPr>
          <p:nvPr/>
        </p:nvGrpSpPr>
        <p:grpSpPr bwMode="auto">
          <a:xfrm>
            <a:off x="2582863" y="1924050"/>
            <a:ext cx="1816100" cy="700088"/>
            <a:chOff x="2661049" y="2320557"/>
            <a:chExt cx="1748222" cy="638543"/>
          </a:xfrm>
        </p:grpSpPr>
        <p:pic>
          <p:nvPicPr>
            <p:cNvPr id="22560" name="Picture 28">
              <a:extLst>
                <a:ext uri="{FF2B5EF4-FFF2-40B4-BE49-F238E27FC236}">
                  <a16:creationId xmlns:a16="http://schemas.microsoft.com/office/drawing/2014/main" id="{457993D8-E0AA-3AD7-FE12-40096AF74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1049"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1" name="Text Box 16">
              <a:extLst>
                <a:ext uri="{FF2B5EF4-FFF2-40B4-BE49-F238E27FC236}">
                  <a16:creationId xmlns:a16="http://schemas.microsoft.com/office/drawing/2014/main" id="{54D5AD7C-0369-5FA4-F0AB-76E0ABDC50E0}"/>
                </a:ext>
              </a:extLst>
            </p:cNvPr>
            <p:cNvSpPr txBox="1">
              <a:spLocks noChangeArrowheads="1"/>
            </p:cNvSpPr>
            <p:nvPr/>
          </p:nvSpPr>
          <p:spPr bwMode="auto">
            <a:xfrm>
              <a:off x="2756094"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2" name="Group 33">
            <a:extLst>
              <a:ext uri="{FF2B5EF4-FFF2-40B4-BE49-F238E27FC236}">
                <a16:creationId xmlns:a16="http://schemas.microsoft.com/office/drawing/2014/main" id="{585D215B-CAE6-450D-70C3-882AEAD5043B}"/>
              </a:ext>
            </a:extLst>
          </p:cNvPr>
          <p:cNvGrpSpPr>
            <a:grpSpLocks/>
          </p:cNvGrpSpPr>
          <p:nvPr/>
        </p:nvGrpSpPr>
        <p:grpSpPr bwMode="auto">
          <a:xfrm>
            <a:off x="4597400" y="1924050"/>
            <a:ext cx="1844675" cy="700088"/>
            <a:chOff x="4647177" y="2320557"/>
            <a:chExt cx="1776535" cy="638543"/>
          </a:xfrm>
        </p:grpSpPr>
        <p:pic>
          <p:nvPicPr>
            <p:cNvPr id="22558" name="Picture 28">
              <a:extLst>
                <a:ext uri="{FF2B5EF4-FFF2-40B4-BE49-F238E27FC236}">
                  <a16:creationId xmlns:a16="http://schemas.microsoft.com/office/drawing/2014/main" id="{0844494C-FF43-7794-C616-DEF506A8C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177" y="2320557"/>
              <a:ext cx="1776535"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9" name="Text Box 16">
              <a:extLst>
                <a:ext uri="{FF2B5EF4-FFF2-40B4-BE49-F238E27FC236}">
                  <a16:creationId xmlns:a16="http://schemas.microsoft.com/office/drawing/2014/main" id="{582095E6-D94F-2362-1A26-311AB650E40C}"/>
                </a:ext>
              </a:extLst>
            </p:cNvPr>
            <p:cNvSpPr txBox="1">
              <a:spLocks noChangeArrowheads="1"/>
            </p:cNvSpPr>
            <p:nvPr/>
          </p:nvSpPr>
          <p:spPr bwMode="auto">
            <a:xfrm>
              <a:off x="4770996" y="2517747"/>
              <a:ext cx="1586531"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3" name="Group 34">
            <a:extLst>
              <a:ext uri="{FF2B5EF4-FFF2-40B4-BE49-F238E27FC236}">
                <a16:creationId xmlns:a16="http://schemas.microsoft.com/office/drawing/2014/main" id="{2C11BAA7-4E66-B36F-7CCA-4CB621B413E9}"/>
              </a:ext>
            </a:extLst>
          </p:cNvPr>
          <p:cNvGrpSpPr>
            <a:grpSpLocks/>
          </p:cNvGrpSpPr>
          <p:nvPr/>
        </p:nvGrpSpPr>
        <p:grpSpPr bwMode="auto">
          <a:xfrm>
            <a:off x="6640513" y="1924050"/>
            <a:ext cx="1816100" cy="700088"/>
            <a:chOff x="6661618" y="2320557"/>
            <a:chExt cx="1748222" cy="638543"/>
          </a:xfrm>
        </p:grpSpPr>
        <p:pic>
          <p:nvPicPr>
            <p:cNvPr id="22556" name="Picture 28">
              <a:extLst>
                <a:ext uri="{FF2B5EF4-FFF2-40B4-BE49-F238E27FC236}">
                  <a16:creationId xmlns:a16="http://schemas.microsoft.com/office/drawing/2014/main" id="{DF054D19-1371-FF42-F85A-1C968F086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618"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7" name="Text Box 16">
              <a:extLst>
                <a:ext uri="{FF2B5EF4-FFF2-40B4-BE49-F238E27FC236}">
                  <a16:creationId xmlns:a16="http://schemas.microsoft.com/office/drawing/2014/main" id="{DDFEFDB8-3E9D-BC87-0EF3-C7EDB16A18A7}"/>
                </a:ext>
              </a:extLst>
            </p:cNvPr>
            <p:cNvSpPr txBox="1">
              <a:spLocks noChangeArrowheads="1"/>
            </p:cNvSpPr>
            <p:nvPr/>
          </p:nvSpPr>
          <p:spPr bwMode="auto">
            <a:xfrm>
              <a:off x="6756662"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7" name="Group 6">
            <a:extLst>
              <a:ext uri="{FF2B5EF4-FFF2-40B4-BE49-F238E27FC236}">
                <a16:creationId xmlns:a16="http://schemas.microsoft.com/office/drawing/2014/main" id="{5528836E-33E2-4E23-8F0A-4C581A6FEC5C}"/>
              </a:ext>
            </a:extLst>
          </p:cNvPr>
          <p:cNvGrpSpPr>
            <a:grpSpLocks/>
          </p:cNvGrpSpPr>
          <p:nvPr/>
        </p:nvGrpSpPr>
        <p:grpSpPr bwMode="auto">
          <a:xfrm>
            <a:off x="606425" y="4878388"/>
            <a:ext cx="1719263" cy="923925"/>
            <a:chOff x="606424" y="5345022"/>
            <a:chExt cx="1719263" cy="924603"/>
          </a:xfrm>
        </p:grpSpPr>
        <p:pic>
          <p:nvPicPr>
            <p:cNvPr id="22554" name="Picture 32">
              <a:extLst>
                <a:ext uri="{FF2B5EF4-FFF2-40B4-BE49-F238E27FC236}">
                  <a16:creationId xmlns:a16="http://schemas.microsoft.com/office/drawing/2014/main" id="{616620C4-6A5B-18E3-C22B-5874AF0E1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9">
              <a:extLst>
                <a:ext uri="{FF2B5EF4-FFF2-40B4-BE49-F238E27FC236}">
                  <a16:creationId xmlns:a16="http://schemas.microsoft.com/office/drawing/2014/main" id="{78F40302-875D-CA60-7224-FBC667D9E6A3}"/>
                </a:ext>
              </a:extLst>
            </p:cNvPr>
            <p:cNvSpPr txBox="1">
              <a:spLocks noChangeArrowheads="1"/>
            </p:cNvSpPr>
            <p:nvPr/>
          </p:nvSpPr>
          <p:spPr bwMode="auto">
            <a:xfrm>
              <a:off x="646112" y="5429221"/>
              <a:ext cx="1620837"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Sub-Text</a:t>
              </a:r>
            </a:p>
          </p:txBody>
        </p:sp>
      </p:grpSp>
      <p:grpSp>
        <p:nvGrpSpPr>
          <p:cNvPr id="3" name="Group 2">
            <a:extLst>
              <a:ext uri="{FF2B5EF4-FFF2-40B4-BE49-F238E27FC236}">
                <a16:creationId xmlns:a16="http://schemas.microsoft.com/office/drawing/2014/main" id="{80C16E13-4ECC-1DD4-00FB-939E7B4A75F8}"/>
              </a:ext>
            </a:extLst>
          </p:cNvPr>
          <p:cNvGrpSpPr>
            <a:grpSpLocks/>
          </p:cNvGrpSpPr>
          <p:nvPr/>
        </p:nvGrpSpPr>
        <p:grpSpPr bwMode="auto">
          <a:xfrm>
            <a:off x="2619375" y="4878388"/>
            <a:ext cx="1719263" cy="923925"/>
            <a:chOff x="2619645" y="5345022"/>
            <a:chExt cx="1719263" cy="924603"/>
          </a:xfrm>
        </p:grpSpPr>
        <p:pic>
          <p:nvPicPr>
            <p:cNvPr id="22552" name="Picture 32">
              <a:extLst>
                <a:ext uri="{FF2B5EF4-FFF2-40B4-BE49-F238E27FC236}">
                  <a16:creationId xmlns:a16="http://schemas.microsoft.com/office/drawing/2014/main" id="{681CF4D5-C179-DA31-27A9-023D784A2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645"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10">
              <a:extLst>
                <a:ext uri="{FF2B5EF4-FFF2-40B4-BE49-F238E27FC236}">
                  <a16:creationId xmlns:a16="http://schemas.microsoft.com/office/drawing/2014/main" id="{884B9974-188B-5B51-0055-0617C6AB1159}"/>
                </a:ext>
              </a:extLst>
            </p:cNvPr>
            <p:cNvSpPr txBox="1">
              <a:spLocks noChangeArrowheads="1"/>
            </p:cNvSpPr>
            <p:nvPr/>
          </p:nvSpPr>
          <p:spPr bwMode="auto">
            <a:xfrm>
              <a:off x="2711720" y="5429221"/>
              <a:ext cx="1539875"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4" name="Group 3">
            <a:extLst>
              <a:ext uri="{FF2B5EF4-FFF2-40B4-BE49-F238E27FC236}">
                <a16:creationId xmlns:a16="http://schemas.microsoft.com/office/drawing/2014/main" id="{08A1E607-AF92-8BF1-7EF1-A33C306A7787}"/>
              </a:ext>
            </a:extLst>
          </p:cNvPr>
          <p:cNvGrpSpPr>
            <a:grpSpLocks/>
          </p:cNvGrpSpPr>
          <p:nvPr/>
        </p:nvGrpSpPr>
        <p:grpSpPr bwMode="auto">
          <a:xfrm>
            <a:off x="4660900" y="4878388"/>
            <a:ext cx="1747838" cy="923925"/>
            <a:chOff x="4660900" y="5345022"/>
            <a:chExt cx="1747838" cy="924603"/>
          </a:xfrm>
        </p:grpSpPr>
        <p:pic>
          <p:nvPicPr>
            <p:cNvPr id="22550" name="Picture 32">
              <a:extLst>
                <a:ext uri="{FF2B5EF4-FFF2-40B4-BE49-F238E27FC236}">
                  <a16:creationId xmlns:a16="http://schemas.microsoft.com/office/drawing/2014/main" id="{34D9E9C9-0FB5-DA3C-4C15-FD2E2931BA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900"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14">
              <a:extLst>
                <a:ext uri="{FF2B5EF4-FFF2-40B4-BE49-F238E27FC236}">
                  <a16:creationId xmlns:a16="http://schemas.microsoft.com/office/drawing/2014/main" id="{82502AE1-673D-603E-11EC-D9111813F56B}"/>
                </a:ext>
              </a:extLst>
            </p:cNvPr>
            <p:cNvSpPr txBox="1">
              <a:spLocks noChangeArrowheads="1"/>
            </p:cNvSpPr>
            <p:nvPr/>
          </p:nvSpPr>
          <p:spPr bwMode="auto">
            <a:xfrm>
              <a:off x="4660900" y="5429221"/>
              <a:ext cx="1712913"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5" name="Group 4">
            <a:extLst>
              <a:ext uri="{FF2B5EF4-FFF2-40B4-BE49-F238E27FC236}">
                <a16:creationId xmlns:a16="http://schemas.microsoft.com/office/drawing/2014/main" id="{896FFD28-E5B8-A0EC-1860-529073C6CAB6}"/>
              </a:ext>
            </a:extLst>
          </p:cNvPr>
          <p:cNvGrpSpPr>
            <a:grpSpLocks/>
          </p:cNvGrpSpPr>
          <p:nvPr/>
        </p:nvGrpSpPr>
        <p:grpSpPr bwMode="auto">
          <a:xfrm>
            <a:off x="6672263" y="4878388"/>
            <a:ext cx="1749425" cy="923925"/>
            <a:chOff x="6673056" y="5345022"/>
            <a:chExt cx="1747838" cy="924603"/>
          </a:xfrm>
        </p:grpSpPr>
        <p:pic>
          <p:nvPicPr>
            <p:cNvPr id="22548" name="Picture 32">
              <a:extLst>
                <a:ext uri="{FF2B5EF4-FFF2-40B4-BE49-F238E27FC236}">
                  <a16:creationId xmlns:a16="http://schemas.microsoft.com/office/drawing/2014/main" id="{5BA7499C-2EA1-D1D5-5755-5A4E41A66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3056"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15">
              <a:extLst>
                <a:ext uri="{FF2B5EF4-FFF2-40B4-BE49-F238E27FC236}">
                  <a16:creationId xmlns:a16="http://schemas.microsoft.com/office/drawing/2014/main" id="{6D493B5F-9ADB-1E02-3D51-8E5740D90DAE}"/>
                </a:ext>
              </a:extLst>
            </p:cNvPr>
            <p:cNvSpPr txBox="1">
              <a:spLocks noChangeArrowheads="1"/>
            </p:cNvSpPr>
            <p:nvPr/>
          </p:nvSpPr>
          <p:spPr bwMode="auto">
            <a:xfrm>
              <a:off x="6687330" y="5429221"/>
              <a:ext cx="1719289"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nodeType="afterEffect">
                                  <p:stCondLst>
                                    <p:cond delay="1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nodeType="afterGroup">
                            <p:stCondLst>
                              <p:cond delay="2500"/>
                            </p:stCondLst>
                            <p:childTnLst>
                              <p:par>
                                <p:cTn id="13" presetID="10" presetClass="entr" presetSubtype="0" fill="hold" nodeType="afterEffect">
                                  <p:stCondLst>
                                    <p:cond delay="1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nodeType="afterGroup">
                            <p:stCondLst>
                              <p:cond delay="4500"/>
                            </p:stCondLst>
                            <p:childTnLst>
                              <p:par>
                                <p:cTn id="17" presetID="10" presetClass="entr" presetSubtype="0" fill="hold" nodeType="after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Demographics</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31108605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a:extLst>
              <a:ext uri="{FF2B5EF4-FFF2-40B4-BE49-F238E27FC236}">
                <a16:creationId xmlns:a16="http://schemas.microsoft.com/office/drawing/2014/main" id="{FD2EAD92-31DF-A0C3-CAF8-CD7B5DCD536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4672013"/>
            <a:ext cx="12350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21">
            <a:extLst>
              <a:ext uri="{FF2B5EF4-FFF2-40B4-BE49-F238E27FC236}">
                <a16:creationId xmlns:a16="http://schemas.microsoft.com/office/drawing/2014/main" id="{5C6AB364-3A68-ABA6-6E28-EF04138AB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5680075"/>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2C7B43F1-0962-DB48-BD8B-ECAC3CF31108}"/>
              </a:ext>
            </a:extLst>
          </p:cNvPr>
          <p:cNvSpPr txBox="1"/>
          <p:nvPr/>
        </p:nvSpPr>
        <p:spPr>
          <a:xfrm>
            <a:off x="627063" y="5730875"/>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nvGrpSpPr>
          <p:cNvPr id="60421" name="Group 3">
            <a:extLst>
              <a:ext uri="{FF2B5EF4-FFF2-40B4-BE49-F238E27FC236}">
                <a16:creationId xmlns:a16="http://schemas.microsoft.com/office/drawing/2014/main" id="{31B6A9DE-3521-186F-7AE2-F40B3C21E581}"/>
              </a:ext>
            </a:extLst>
          </p:cNvPr>
          <p:cNvGrpSpPr>
            <a:grpSpLocks/>
          </p:cNvGrpSpPr>
          <p:nvPr/>
        </p:nvGrpSpPr>
        <p:grpSpPr bwMode="auto">
          <a:xfrm>
            <a:off x="600075" y="2878138"/>
            <a:ext cx="1235075" cy="1325562"/>
            <a:chOff x="404813" y="3075552"/>
            <a:chExt cx="1235075" cy="1325746"/>
          </a:xfrm>
        </p:grpSpPr>
        <p:pic>
          <p:nvPicPr>
            <p:cNvPr id="60540" name="Picture 2">
              <a:extLst>
                <a:ext uri="{FF2B5EF4-FFF2-40B4-BE49-F238E27FC236}">
                  <a16:creationId xmlns:a16="http://schemas.microsoft.com/office/drawing/2014/main" id="{0C534561-9E49-2C06-1203-E28B2F81C37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04813" y="3075552"/>
              <a:ext cx="1235075" cy="93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541" name="Picture 21">
              <a:extLst>
                <a:ext uri="{FF2B5EF4-FFF2-40B4-BE49-F238E27FC236}">
                  <a16:creationId xmlns:a16="http://schemas.microsoft.com/office/drawing/2014/main" id="{2E726E34-0B4C-4A3F-F8A6-866EAEC78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431802" y="4082998"/>
              <a:ext cx="1181100" cy="31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36C93770-5076-412F-DC73-B24B89551268}"/>
                </a:ext>
              </a:extLst>
            </p:cNvPr>
            <p:cNvSpPr txBox="1"/>
            <p:nvPr/>
          </p:nvSpPr>
          <p:spPr>
            <a:xfrm>
              <a:off x="431801" y="4134561"/>
              <a:ext cx="1165225" cy="21593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sp>
        <p:nvSpPr>
          <p:cNvPr id="18" name="Rectangle 17">
            <a:extLst>
              <a:ext uri="{FF2B5EF4-FFF2-40B4-BE49-F238E27FC236}">
                <a16:creationId xmlns:a16="http://schemas.microsoft.com/office/drawing/2014/main" id="{721D7A74-C672-6BFB-CC15-0C20735866A7}"/>
              </a:ext>
            </a:extLst>
          </p:cNvPr>
          <p:cNvSpPr/>
          <p:nvPr/>
        </p:nvSpPr>
        <p:spPr>
          <a:xfrm>
            <a:off x="547688" y="2909888"/>
            <a:ext cx="1338262" cy="669925"/>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RETAIL</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PAYMENT</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SOLUTIONS</a:t>
            </a:r>
          </a:p>
        </p:txBody>
      </p:sp>
      <p:sp>
        <p:nvSpPr>
          <p:cNvPr id="60423" name="Title 1">
            <a:extLst>
              <a:ext uri="{FF2B5EF4-FFF2-40B4-BE49-F238E27FC236}">
                <a16:creationId xmlns:a16="http://schemas.microsoft.com/office/drawing/2014/main" id="{4CADC672-69FC-B230-B1C7-19CE775AB39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Executive Summaries</a:t>
            </a:r>
          </a:p>
        </p:txBody>
      </p:sp>
      <p:pic>
        <p:nvPicPr>
          <p:cNvPr id="60424" name="Picture 2">
            <a:extLst>
              <a:ext uri="{FF2B5EF4-FFF2-40B4-BE49-F238E27FC236}">
                <a16:creationId xmlns:a16="http://schemas.microsoft.com/office/drawing/2014/main" id="{FC8CBB3F-4772-4E05-BE25-48590018EF5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1085850"/>
            <a:ext cx="12350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E5CC8A4B-56B0-EC55-EA43-24C9B6797F40}"/>
              </a:ext>
            </a:extLst>
          </p:cNvPr>
          <p:cNvSpPr/>
          <p:nvPr/>
        </p:nvSpPr>
        <p:spPr>
          <a:xfrm>
            <a:off x="538163" y="4714875"/>
            <a:ext cx="1338262" cy="671513"/>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TREASURY</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MGMT.</a:t>
            </a:r>
          </a:p>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SERVICES</a:t>
            </a:r>
          </a:p>
        </p:txBody>
      </p:sp>
      <p:grpSp>
        <p:nvGrpSpPr>
          <p:cNvPr id="60426" name="Group 5">
            <a:extLst>
              <a:ext uri="{FF2B5EF4-FFF2-40B4-BE49-F238E27FC236}">
                <a16:creationId xmlns:a16="http://schemas.microsoft.com/office/drawing/2014/main" id="{AECB1FB9-51B1-365F-1994-A695AA447352}"/>
              </a:ext>
            </a:extLst>
          </p:cNvPr>
          <p:cNvGrpSpPr>
            <a:grpSpLocks/>
          </p:cNvGrpSpPr>
          <p:nvPr/>
        </p:nvGrpSpPr>
        <p:grpSpPr bwMode="auto">
          <a:xfrm>
            <a:off x="547688" y="1211263"/>
            <a:ext cx="1338262" cy="687387"/>
            <a:chOff x="547688" y="1221536"/>
            <a:chExt cx="1338262" cy="687387"/>
          </a:xfrm>
        </p:grpSpPr>
        <p:sp>
          <p:nvSpPr>
            <p:cNvPr id="5" name="Rectangle 4">
              <a:extLst>
                <a:ext uri="{FF2B5EF4-FFF2-40B4-BE49-F238E27FC236}">
                  <a16:creationId xmlns:a16="http://schemas.microsoft.com/office/drawing/2014/main" id="{52BFFF01-032A-2831-A397-7EA237296417}"/>
                </a:ext>
              </a:extLst>
            </p:cNvPr>
            <p:cNvSpPr/>
            <p:nvPr/>
          </p:nvSpPr>
          <p:spPr>
            <a:xfrm>
              <a:off x="547688" y="1221536"/>
              <a:ext cx="1338262" cy="287386"/>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Di</a:t>
              </a:r>
            </a:p>
          </p:txBody>
        </p:sp>
        <p:sp>
          <p:nvSpPr>
            <p:cNvPr id="21" name="Text Box 11">
              <a:extLst>
                <a:ext uri="{FF2B5EF4-FFF2-40B4-BE49-F238E27FC236}">
                  <a16:creationId xmlns:a16="http://schemas.microsoft.com/office/drawing/2014/main" id="{0A872296-2D94-B166-5E41-FB0000D3F81F}"/>
                </a:ext>
              </a:extLst>
            </p:cNvPr>
            <p:cNvSpPr txBox="1">
              <a:spLocks noChangeArrowheads="1"/>
            </p:cNvSpPr>
            <p:nvPr/>
          </p:nvSpPr>
          <p:spPr bwMode="auto">
            <a:xfrm>
              <a:off x="627063" y="1523161"/>
              <a:ext cx="1181100" cy="38576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JENNIE CARLSON</a:t>
              </a:r>
            </a:p>
          </p:txBody>
        </p:sp>
      </p:grpSp>
      <p:sp>
        <p:nvSpPr>
          <p:cNvPr id="22" name="Text Box 11">
            <a:extLst>
              <a:ext uri="{FF2B5EF4-FFF2-40B4-BE49-F238E27FC236}">
                <a16:creationId xmlns:a16="http://schemas.microsoft.com/office/drawing/2014/main" id="{D8C95830-F423-BA07-4ED3-A20E6E641134}"/>
              </a:ext>
            </a:extLst>
          </p:cNvPr>
          <p:cNvSpPr txBox="1">
            <a:spLocks noChangeArrowheads="1"/>
          </p:cNvSpPr>
          <p:nvPr/>
        </p:nvSpPr>
        <p:spPr bwMode="auto">
          <a:xfrm>
            <a:off x="611188" y="3406775"/>
            <a:ext cx="1181100" cy="387350"/>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PAMELA JOSEPH</a:t>
            </a:r>
          </a:p>
        </p:txBody>
      </p:sp>
      <p:sp>
        <p:nvSpPr>
          <p:cNvPr id="23" name="Text Box 11">
            <a:extLst>
              <a:ext uri="{FF2B5EF4-FFF2-40B4-BE49-F238E27FC236}">
                <a16:creationId xmlns:a16="http://schemas.microsoft.com/office/drawing/2014/main" id="{F3371CE9-8EE7-4D13-37D2-2DBBF0549CF3}"/>
              </a:ext>
            </a:extLst>
          </p:cNvPr>
          <p:cNvSpPr txBox="1">
            <a:spLocks noChangeArrowheads="1"/>
          </p:cNvSpPr>
          <p:nvPr/>
        </p:nvSpPr>
        <p:spPr bwMode="auto">
          <a:xfrm>
            <a:off x="627063" y="5202238"/>
            <a:ext cx="1181100" cy="37941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DICK PAYNE</a:t>
            </a:r>
          </a:p>
        </p:txBody>
      </p:sp>
      <p:cxnSp>
        <p:nvCxnSpPr>
          <p:cNvPr id="24" name="Straight Connector 23">
            <a:extLst>
              <a:ext uri="{FF2B5EF4-FFF2-40B4-BE49-F238E27FC236}">
                <a16:creationId xmlns:a16="http://schemas.microsoft.com/office/drawing/2014/main" id="{90369386-D38F-00E3-0578-A290B60BA31A}"/>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0D11ED3-2197-78D8-6C42-40934DD1F319}"/>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20" name="Group 67">
            <a:extLst>
              <a:ext uri="{FF2B5EF4-FFF2-40B4-BE49-F238E27FC236}">
                <a16:creationId xmlns:a16="http://schemas.microsoft.com/office/drawing/2014/main" id="{33F68581-37C7-73E9-5D8B-F48D267A3671}"/>
              </a:ext>
            </a:extLst>
          </p:cNvPr>
          <p:cNvGraphicFramePr>
            <a:graphicFrameLocks noGrp="1"/>
          </p:cNvGraphicFramePr>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6" name="Group 67">
            <a:extLst>
              <a:ext uri="{FF2B5EF4-FFF2-40B4-BE49-F238E27FC236}">
                <a16:creationId xmlns:a16="http://schemas.microsoft.com/office/drawing/2014/main" id="{09A84BBD-8EB1-B5AD-53B0-A27C21EB78D7}"/>
              </a:ext>
            </a:extLst>
          </p:cNvPr>
          <p:cNvGraphicFramePr>
            <a:graphicFrameLocks noGrp="1"/>
          </p:cNvGraphicFramePr>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7" name="Group 67">
            <a:extLst>
              <a:ext uri="{FF2B5EF4-FFF2-40B4-BE49-F238E27FC236}">
                <a16:creationId xmlns:a16="http://schemas.microsoft.com/office/drawing/2014/main" id="{74E9EF88-1929-A0ED-D0D0-D4149101D9D2}"/>
              </a:ext>
            </a:extLst>
          </p:cNvPr>
          <p:cNvGraphicFramePr>
            <a:graphicFrameLocks noGrp="1"/>
          </p:cNvGraphicFramePr>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0536" name="Picture 21">
            <a:extLst>
              <a:ext uri="{FF2B5EF4-FFF2-40B4-BE49-F238E27FC236}">
                <a16:creationId xmlns:a16="http://schemas.microsoft.com/office/drawing/2014/main" id="{19ED5103-2A7E-CC10-5D14-151B65A44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2093913"/>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A635317-53C8-A806-DDBC-337A48CD8943}"/>
              </a:ext>
            </a:extLst>
          </p:cNvPr>
          <p:cNvSpPr txBox="1"/>
          <p:nvPr/>
        </p:nvSpPr>
        <p:spPr>
          <a:xfrm>
            <a:off x="627063" y="2144713"/>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Resources</a:t>
            </a:r>
          </a:p>
        </p:txBody>
      </p:sp>
    </p:spTree>
    <p:extLst>
      <p:ext uri="{BB962C8B-B14F-4D97-AF65-F5344CB8AC3E}">
        <p14:creationId xmlns:p14="http://schemas.microsoft.com/office/powerpoint/2010/main" val="753841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a:extLst>
              <a:ext uri="{FF2B5EF4-FFF2-40B4-BE49-F238E27FC236}">
                <a16:creationId xmlns:a16="http://schemas.microsoft.com/office/drawing/2014/main" id="{3B969E75-CFCB-97D5-9EE5-8873855E765B}"/>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Visuals</a:t>
            </a:r>
          </a:p>
        </p:txBody>
      </p:sp>
      <p:pic>
        <p:nvPicPr>
          <p:cNvPr id="16387" name="Picture 2">
            <a:extLst>
              <a:ext uri="{FF2B5EF4-FFF2-40B4-BE49-F238E27FC236}">
                <a16:creationId xmlns:a16="http://schemas.microsoft.com/office/drawing/2014/main" id="{E1CBA51C-AE8A-6621-411A-086E6F086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3">
            <a:extLst>
              <a:ext uri="{FF2B5EF4-FFF2-40B4-BE49-F238E27FC236}">
                <a16:creationId xmlns:a16="http://schemas.microsoft.com/office/drawing/2014/main" id="{FDD065B0-F163-AAF2-CC66-D972C29F6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4">
            <a:extLst>
              <a:ext uri="{FF2B5EF4-FFF2-40B4-BE49-F238E27FC236}">
                <a16:creationId xmlns:a16="http://schemas.microsoft.com/office/drawing/2014/main" id="{8AF53F28-ADC8-86A3-9167-E028D7009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28750"/>
            <a:ext cx="5794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Content Placeholder 2">
            <a:extLst>
              <a:ext uri="{FF2B5EF4-FFF2-40B4-BE49-F238E27FC236}">
                <a16:creationId xmlns:a16="http://schemas.microsoft.com/office/drawing/2014/main" id="{EA036A0C-F1E4-5260-87BD-3A1EA6328DC6}"/>
              </a:ext>
            </a:extLst>
          </p:cNvPr>
          <p:cNvSpPr txBox="1">
            <a:spLocks/>
          </p:cNvSpPr>
          <p:nvPr/>
        </p:nvSpPr>
        <p:spPr bwMode="auto">
          <a:xfrm>
            <a:off x="4770438" y="4064000"/>
            <a:ext cx="25273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400" b="1">
                <a:solidFill>
                  <a:schemeClr val="bg1"/>
                </a:solidFill>
              </a:rPr>
              <a:t>Graphic Display </a:t>
            </a:r>
          </a:p>
        </p:txBody>
      </p:sp>
      <p:sp>
        <p:nvSpPr>
          <p:cNvPr id="16391" name="Content Placeholder 2">
            <a:extLst>
              <a:ext uri="{FF2B5EF4-FFF2-40B4-BE49-F238E27FC236}">
                <a16:creationId xmlns:a16="http://schemas.microsoft.com/office/drawing/2014/main" id="{A5A3C10D-7648-D7B4-A105-0D33A2CA699E}"/>
              </a:ext>
            </a:extLst>
          </p:cNvPr>
          <p:cNvSpPr txBox="1">
            <a:spLocks/>
          </p:cNvSpPr>
          <p:nvPr/>
        </p:nvSpPr>
        <p:spPr bwMode="auto">
          <a:xfrm>
            <a:off x="317500" y="727075"/>
            <a:ext cx="26543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Dials</a:t>
            </a:r>
          </a:p>
        </p:txBody>
      </p:sp>
      <p:sp>
        <p:nvSpPr>
          <p:cNvPr id="16392" name="Content Placeholder 2">
            <a:extLst>
              <a:ext uri="{FF2B5EF4-FFF2-40B4-BE49-F238E27FC236}">
                <a16:creationId xmlns:a16="http://schemas.microsoft.com/office/drawing/2014/main" id="{831B6477-8C27-7DC8-820C-E4157883DA40}"/>
              </a:ext>
            </a:extLst>
          </p:cNvPr>
          <p:cNvSpPr txBox="1">
            <a:spLocks/>
          </p:cNvSpPr>
          <p:nvPr/>
        </p:nvSpPr>
        <p:spPr bwMode="auto">
          <a:xfrm>
            <a:off x="330200" y="2317750"/>
            <a:ext cx="4440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Scales </a:t>
            </a:r>
            <a:r>
              <a:rPr lang="en-US" altLang="en-US" sz="2000">
                <a:solidFill>
                  <a:schemeClr val="accent1"/>
                </a:solidFill>
              </a:rPr>
              <a:t>(Grouped Objects) </a:t>
            </a:r>
          </a:p>
        </p:txBody>
      </p:sp>
      <p:sp>
        <p:nvSpPr>
          <p:cNvPr id="16393" name="Content Placeholder 2">
            <a:extLst>
              <a:ext uri="{FF2B5EF4-FFF2-40B4-BE49-F238E27FC236}">
                <a16:creationId xmlns:a16="http://schemas.microsoft.com/office/drawing/2014/main" id="{4CED86BE-07F9-39F7-373B-92036758CC9A}"/>
              </a:ext>
            </a:extLst>
          </p:cNvPr>
          <p:cNvSpPr txBox="1">
            <a:spLocks/>
          </p:cNvSpPr>
          <p:nvPr/>
        </p:nvSpPr>
        <p:spPr bwMode="auto">
          <a:xfrm>
            <a:off x="5140325" y="1050925"/>
            <a:ext cx="26543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Graphic Display Boxes</a:t>
            </a:r>
          </a:p>
        </p:txBody>
      </p:sp>
      <p:grpSp>
        <p:nvGrpSpPr>
          <p:cNvPr id="16394" name="Group 17">
            <a:extLst>
              <a:ext uri="{FF2B5EF4-FFF2-40B4-BE49-F238E27FC236}">
                <a16:creationId xmlns:a16="http://schemas.microsoft.com/office/drawing/2014/main" id="{F7FCEA4B-40A5-2C1F-E274-8DDD82D0DDE0}"/>
              </a:ext>
            </a:extLst>
          </p:cNvPr>
          <p:cNvGrpSpPr>
            <a:grpSpLocks/>
          </p:cNvGrpSpPr>
          <p:nvPr/>
        </p:nvGrpSpPr>
        <p:grpSpPr bwMode="auto">
          <a:xfrm>
            <a:off x="1004888" y="2762250"/>
            <a:ext cx="1511300" cy="401638"/>
            <a:chOff x="1004628" y="2762960"/>
            <a:chExt cx="1510903" cy="401104"/>
          </a:xfrm>
        </p:grpSpPr>
        <p:sp>
          <p:nvSpPr>
            <p:cNvPr id="93" name="Rectangle 92">
              <a:extLst>
                <a:ext uri="{FF2B5EF4-FFF2-40B4-BE49-F238E27FC236}">
                  <a16:creationId xmlns:a16="http://schemas.microsoft.com/office/drawing/2014/main" id="{0C8EA9C1-1AC7-3D41-2242-A6EE759D3B78}"/>
                </a:ext>
              </a:extLst>
            </p:cNvPr>
            <p:cNvSpPr/>
            <p:nvPr/>
          </p:nvSpPr>
          <p:spPr>
            <a:xfrm>
              <a:off x="1004628" y="2835888"/>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54" name="Group 93">
              <a:extLst>
                <a:ext uri="{FF2B5EF4-FFF2-40B4-BE49-F238E27FC236}">
                  <a16:creationId xmlns:a16="http://schemas.microsoft.com/office/drawing/2014/main" id="{EE51C718-7921-C42F-ECFD-D3FA6669700A}"/>
                </a:ext>
              </a:extLst>
            </p:cNvPr>
            <p:cNvGrpSpPr>
              <a:grpSpLocks/>
            </p:cNvGrpSpPr>
            <p:nvPr/>
          </p:nvGrpSpPr>
          <p:grpSpPr bwMode="auto">
            <a:xfrm>
              <a:off x="1004628" y="2990657"/>
              <a:ext cx="1510903" cy="173407"/>
              <a:chOff x="1219200" y="3352800"/>
              <a:chExt cx="2438400" cy="279856"/>
            </a:xfrm>
          </p:grpSpPr>
          <p:sp>
            <p:nvSpPr>
              <p:cNvPr id="16459" name="TextBox 98">
                <a:extLst>
                  <a:ext uri="{FF2B5EF4-FFF2-40B4-BE49-F238E27FC236}">
                    <a16:creationId xmlns:a16="http://schemas.microsoft.com/office/drawing/2014/main" id="{A08350D4-9A07-7557-3910-5CE28896BFE5}"/>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60" name="TextBox 99">
                <a:extLst>
                  <a:ext uri="{FF2B5EF4-FFF2-40B4-BE49-F238E27FC236}">
                    <a16:creationId xmlns:a16="http://schemas.microsoft.com/office/drawing/2014/main" id="{5DB83967-973E-0E88-EF89-018EC969CD96}"/>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61" name="TextBox 100">
                <a:extLst>
                  <a:ext uri="{FF2B5EF4-FFF2-40B4-BE49-F238E27FC236}">
                    <a16:creationId xmlns:a16="http://schemas.microsoft.com/office/drawing/2014/main" id="{71315726-F21D-DB3D-5A8D-3D4109E0D2C5}"/>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62" name="TextBox 101">
                <a:extLst>
                  <a:ext uri="{FF2B5EF4-FFF2-40B4-BE49-F238E27FC236}">
                    <a16:creationId xmlns:a16="http://schemas.microsoft.com/office/drawing/2014/main" id="{AF2F829B-1337-DE9A-D0ED-F97630AB80C8}"/>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63" name="TextBox 102">
                <a:extLst>
                  <a:ext uri="{FF2B5EF4-FFF2-40B4-BE49-F238E27FC236}">
                    <a16:creationId xmlns:a16="http://schemas.microsoft.com/office/drawing/2014/main" id="{01A024BC-A347-3091-F9A3-456C1D75B8E1}"/>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95" name="TextBox 94">
              <a:extLst>
                <a:ext uri="{FF2B5EF4-FFF2-40B4-BE49-F238E27FC236}">
                  <a16:creationId xmlns:a16="http://schemas.microsoft.com/office/drawing/2014/main" id="{96F7D130-BE7E-D173-1F42-4226B316D16B}"/>
                </a:ext>
              </a:extLst>
            </p:cNvPr>
            <p:cNvSpPr txBox="1"/>
            <p:nvPr/>
          </p:nvSpPr>
          <p:spPr>
            <a:xfrm>
              <a:off x="1004628" y="2810522"/>
              <a:ext cx="850676" cy="229882"/>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96" name="TextBox 95">
              <a:extLst>
                <a:ext uri="{FF2B5EF4-FFF2-40B4-BE49-F238E27FC236}">
                  <a16:creationId xmlns:a16="http://schemas.microsoft.com/office/drawing/2014/main" id="{C3042A95-BF1C-DB84-0FAB-204F3DC3D113}"/>
                </a:ext>
              </a:extLst>
            </p:cNvPr>
            <p:cNvSpPr txBox="1"/>
            <p:nvPr/>
          </p:nvSpPr>
          <p:spPr>
            <a:xfrm>
              <a:off x="1712467" y="2810522"/>
              <a:ext cx="803064" cy="229882"/>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97" name="Flowchart: Merge 96">
              <a:extLst>
                <a:ext uri="{FF2B5EF4-FFF2-40B4-BE49-F238E27FC236}">
                  <a16:creationId xmlns:a16="http://schemas.microsoft.com/office/drawing/2014/main" id="{78D88CB3-B623-29C5-E33D-1190F319EF3E}"/>
                </a:ext>
              </a:extLst>
            </p:cNvPr>
            <p:cNvSpPr/>
            <p:nvPr/>
          </p:nvSpPr>
          <p:spPr>
            <a:xfrm>
              <a:off x="1052240" y="2762960"/>
              <a:ext cx="119031"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Flowchart: Merge 97">
              <a:extLst>
                <a:ext uri="{FF2B5EF4-FFF2-40B4-BE49-F238E27FC236}">
                  <a16:creationId xmlns:a16="http://schemas.microsoft.com/office/drawing/2014/main" id="{47400225-897B-30B6-0BA6-90C616DD6033}"/>
                </a:ext>
              </a:extLst>
            </p:cNvPr>
            <p:cNvSpPr/>
            <p:nvPr/>
          </p:nvSpPr>
          <p:spPr>
            <a:xfrm>
              <a:off x="2369519" y="2762960"/>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5" name="Group 22">
            <a:extLst>
              <a:ext uri="{FF2B5EF4-FFF2-40B4-BE49-F238E27FC236}">
                <a16:creationId xmlns:a16="http://schemas.microsoft.com/office/drawing/2014/main" id="{8A5E50F2-CE58-4397-04F2-08035B49CAA3}"/>
              </a:ext>
            </a:extLst>
          </p:cNvPr>
          <p:cNvGrpSpPr>
            <a:grpSpLocks/>
          </p:cNvGrpSpPr>
          <p:nvPr/>
        </p:nvGrpSpPr>
        <p:grpSpPr bwMode="auto">
          <a:xfrm>
            <a:off x="1004888" y="3524250"/>
            <a:ext cx="1511300" cy="401638"/>
            <a:chOff x="1004628" y="3524933"/>
            <a:chExt cx="1510903" cy="401104"/>
          </a:xfrm>
        </p:grpSpPr>
        <p:sp>
          <p:nvSpPr>
            <p:cNvPr id="105" name="Rectangle 104">
              <a:extLst>
                <a:ext uri="{FF2B5EF4-FFF2-40B4-BE49-F238E27FC236}">
                  <a16:creationId xmlns:a16="http://schemas.microsoft.com/office/drawing/2014/main" id="{BAD9A171-2F53-851E-494F-43027A4A400F}"/>
                </a:ext>
              </a:extLst>
            </p:cNvPr>
            <p:cNvSpPr/>
            <p:nvPr/>
          </p:nvSpPr>
          <p:spPr>
            <a:xfrm>
              <a:off x="1004628" y="359786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43" name="Group 105">
              <a:extLst>
                <a:ext uri="{FF2B5EF4-FFF2-40B4-BE49-F238E27FC236}">
                  <a16:creationId xmlns:a16="http://schemas.microsoft.com/office/drawing/2014/main" id="{95623977-01C3-E28D-77EA-933FD4E79E76}"/>
                </a:ext>
              </a:extLst>
            </p:cNvPr>
            <p:cNvGrpSpPr>
              <a:grpSpLocks/>
            </p:cNvGrpSpPr>
            <p:nvPr/>
          </p:nvGrpSpPr>
          <p:grpSpPr bwMode="auto">
            <a:xfrm>
              <a:off x="1004628" y="3752630"/>
              <a:ext cx="1510903" cy="173407"/>
              <a:chOff x="1219200" y="3352800"/>
              <a:chExt cx="2438400" cy="279856"/>
            </a:xfrm>
          </p:grpSpPr>
          <p:sp>
            <p:nvSpPr>
              <p:cNvPr id="16448" name="TextBox 110">
                <a:extLst>
                  <a:ext uri="{FF2B5EF4-FFF2-40B4-BE49-F238E27FC236}">
                    <a16:creationId xmlns:a16="http://schemas.microsoft.com/office/drawing/2014/main" id="{4154D528-5302-EBD2-1037-8EDE89D3CA38}"/>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49" name="TextBox 111">
                <a:extLst>
                  <a:ext uri="{FF2B5EF4-FFF2-40B4-BE49-F238E27FC236}">
                    <a16:creationId xmlns:a16="http://schemas.microsoft.com/office/drawing/2014/main" id="{FF486934-F695-F2A7-17E2-35F92953D10E}"/>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50" name="TextBox 112">
                <a:extLst>
                  <a:ext uri="{FF2B5EF4-FFF2-40B4-BE49-F238E27FC236}">
                    <a16:creationId xmlns:a16="http://schemas.microsoft.com/office/drawing/2014/main" id="{A8082A84-9703-7A9B-B18A-D05F574C0E19}"/>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51" name="TextBox 113">
                <a:extLst>
                  <a:ext uri="{FF2B5EF4-FFF2-40B4-BE49-F238E27FC236}">
                    <a16:creationId xmlns:a16="http://schemas.microsoft.com/office/drawing/2014/main" id="{3DBC1E93-83CB-5A77-68BD-4C941A140915}"/>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52" name="TextBox 114">
                <a:extLst>
                  <a:ext uri="{FF2B5EF4-FFF2-40B4-BE49-F238E27FC236}">
                    <a16:creationId xmlns:a16="http://schemas.microsoft.com/office/drawing/2014/main" id="{1F8CBBCD-B92A-FFC8-0BC0-4BECA35D046D}"/>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07" name="TextBox 106">
              <a:extLst>
                <a:ext uri="{FF2B5EF4-FFF2-40B4-BE49-F238E27FC236}">
                  <a16:creationId xmlns:a16="http://schemas.microsoft.com/office/drawing/2014/main" id="{997AD044-70DC-0ABD-C91E-47958BB57783}"/>
                </a:ext>
              </a:extLst>
            </p:cNvPr>
            <p:cNvSpPr txBox="1"/>
            <p:nvPr/>
          </p:nvSpPr>
          <p:spPr>
            <a:xfrm>
              <a:off x="1004628" y="3594690"/>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08" name="TextBox 107">
              <a:extLst>
                <a:ext uri="{FF2B5EF4-FFF2-40B4-BE49-F238E27FC236}">
                  <a16:creationId xmlns:a16="http://schemas.microsoft.com/office/drawing/2014/main" id="{36D5E93E-7D20-108E-6F61-43B420A248F1}"/>
                </a:ext>
              </a:extLst>
            </p:cNvPr>
            <p:cNvSpPr txBox="1"/>
            <p:nvPr/>
          </p:nvSpPr>
          <p:spPr>
            <a:xfrm>
              <a:off x="1760080" y="3594690"/>
              <a:ext cx="755452" cy="231467"/>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09" name="Flowchart: Merge 108">
              <a:extLst>
                <a:ext uri="{FF2B5EF4-FFF2-40B4-BE49-F238E27FC236}">
                  <a16:creationId xmlns:a16="http://schemas.microsoft.com/office/drawing/2014/main" id="{6D5D3EA8-3317-7A94-405E-F35BC820EBAB}"/>
                </a:ext>
              </a:extLst>
            </p:cNvPr>
            <p:cNvSpPr/>
            <p:nvPr/>
          </p:nvSpPr>
          <p:spPr>
            <a:xfrm>
              <a:off x="1382354" y="352493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Flowchart: Merge 109">
              <a:extLst>
                <a:ext uri="{FF2B5EF4-FFF2-40B4-BE49-F238E27FC236}">
                  <a16:creationId xmlns:a16="http://schemas.microsoft.com/office/drawing/2014/main" id="{06017C4A-3C3F-017C-ECE7-8DF24007D7BC}"/>
                </a:ext>
              </a:extLst>
            </p:cNvPr>
            <p:cNvSpPr/>
            <p:nvPr/>
          </p:nvSpPr>
          <p:spPr>
            <a:xfrm>
              <a:off x="2364758" y="3524933"/>
              <a:ext cx="120618"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6" name="Group 23">
            <a:extLst>
              <a:ext uri="{FF2B5EF4-FFF2-40B4-BE49-F238E27FC236}">
                <a16:creationId xmlns:a16="http://schemas.microsoft.com/office/drawing/2014/main" id="{48B03E7F-E28E-DF2A-7BB6-F84466CEE141}"/>
              </a:ext>
            </a:extLst>
          </p:cNvPr>
          <p:cNvGrpSpPr>
            <a:grpSpLocks/>
          </p:cNvGrpSpPr>
          <p:nvPr/>
        </p:nvGrpSpPr>
        <p:grpSpPr bwMode="auto">
          <a:xfrm>
            <a:off x="1004888" y="4321175"/>
            <a:ext cx="1511300" cy="401638"/>
            <a:chOff x="1004628" y="4321943"/>
            <a:chExt cx="1510903" cy="401104"/>
          </a:xfrm>
        </p:grpSpPr>
        <p:sp>
          <p:nvSpPr>
            <p:cNvPr id="117" name="Rectangle 116">
              <a:extLst>
                <a:ext uri="{FF2B5EF4-FFF2-40B4-BE49-F238E27FC236}">
                  <a16:creationId xmlns:a16="http://schemas.microsoft.com/office/drawing/2014/main" id="{205567C6-380C-C77A-5BF4-2E99097C4831}"/>
                </a:ext>
              </a:extLst>
            </p:cNvPr>
            <p:cNvSpPr/>
            <p:nvPr/>
          </p:nvSpPr>
          <p:spPr>
            <a:xfrm>
              <a:off x="1004628" y="439487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32" name="Group 117">
              <a:extLst>
                <a:ext uri="{FF2B5EF4-FFF2-40B4-BE49-F238E27FC236}">
                  <a16:creationId xmlns:a16="http://schemas.microsoft.com/office/drawing/2014/main" id="{ADD05C3A-1085-7A77-55D5-CB9969001FFB}"/>
                </a:ext>
              </a:extLst>
            </p:cNvPr>
            <p:cNvGrpSpPr>
              <a:grpSpLocks/>
            </p:cNvGrpSpPr>
            <p:nvPr/>
          </p:nvGrpSpPr>
          <p:grpSpPr bwMode="auto">
            <a:xfrm>
              <a:off x="1004628" y="4549640"/>
              <a:ext cx="1510903" cy="173407"/>
              <a:chOff x="1219200" y="3352800"/>
              <a:chExt cx="2438400" cy="279856"/>
            </a:xfrm>
          </p:grpSpPr>
          <p:sp>
            <p:nvSpPr>
              <p:cNvPr id="16437" name="TextBox 122">
                <a:extLst>
                  <a:ext uri="{FF2B5EF4-FFF2-40B4-BE49-F238E27FC236}">
                    <a16:creationId xmlns:a16="http://schemas.microsoft.com/office/drawing/2014/main" id="{88E42A02-D421-BA0C-3A89-CE9FD44D475B}"/>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38" name="TextBox 123">
                <a:extLst>
                  <a:ext uri="{FF2B5EF4-FFF2-40B4-BE49-F238E27FC236}">
                    <a16:creationId xmlns:a16="http://schemas.microsoft.com/office/drawing/2014/main" id="{6C4250A5-84F2-C3A1-DE25-A0632F5A9CEA}"/>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39" name="TextBox 124">
                <a:extLst>
                  <a:ext uri="{FF2B5EF4-FFF2-40B4-BE49-F238E27FC236}">
                    <a16:creationId xmlns:a16="http://schemas.microsoft.com/office/drawing/2014/main" id="{6AA5D25C-2251-4529-A6D5-03221D3AFBDA}"/>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40" name="TextBox 125">
                <a:extLst>
                  <a:ext uri="{FF2B5EF4-FFF2-40B4-BE49-F238E27FC236}">
                    <a16:creationId xmlns:a16="http://schemas.microsoft.com/office/drawing/2014/main" id="{3E934A22-8BA8-A545-7765-8D4319C76101}"/>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41" name="TextBox 126">
                <a:extLst>
                  <a:ext uri="{FF2B5EF4-FFF2-40B4-BE49-F238E27FC236}">
                    <a16:creationId xmlns:a16="http://schemas.microsoft.com/office/drawing/2014/main" id="{35968924-4291-CE5B-3083-8A1B6575365F}"/>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19" name="TextBox 118">
              <a:extLst>
                <a:ext uri="{FF2B5EF4-FFF2-40B4-BE49-F238E27FC236}">
                  <a16:creationId xmlns:a16="http://schemas.microsoft.com/office/drawing/2014/main" id="{B7146993-1971-F2FE-A750-8E1C324E20BD}"/>
                </a:ext>
              </a:extLst>
            </p:cNvPr>
            <p:cNvSpPr txBox="1"/>
            <p:nvPr/>
          </p:nvSpPr>
          <p:spPr>
            <a:xfrm>
              <a:off x="1004628" y="4366334"/>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20" name="TextBox 119">
              <a:extLst>
                <a:ext uri="{FF2B5EF4-FFF2-40B4-BE49-F238E27FC236}">
                  <a16:creationId xmlns:a16="http://schemas.microsoft.com/office/drawing/2014/main" id="{EC64ECF9-C4FC-86E6-9241-0EAD7AA91C3B}"/>
                </a:ext>
              </a:extLst>
            </p:cNvPr>
            <p:cNvSpPr txBox="1"/>
            <p:nvPr/>
          </p:nvSpPr>
          <p:spPr>
            <a:xfrm>
              <a:off x="1644222" y="4366334"/>
              <a:ext cx="871309" cy="231467"/>
            </a:xfrm>
            <a:prstGeom prst="rect">
              <a:avLst/>
            </a:prstGeom>
            <a:noFill/>
          </p:spPr>
          <p:txBody>
            <a:bodyPr>
              <a:spAutoFit/>
            </a:bodyPr>
            <a:lstStyle/>
            <a:p>
              <a:pPr algn="r" fontAlgn="auto">
                <a:spcBef>
                  <a:spcPts val="0"/>
                </a:spcBef>
                <a:spcAft>
                  <a:spcPts val="0"/>
                </a:spcAft>
                <a:defRPr/>
              </a:pPr>
              <a:r>
                <a:rPr lang="en-US" sz="900" dirty="0">
                  <a:solidFill>
                    <a:schemeClr val="bg1">
                      <a:lumMod val="50000"/>
                    </a:schemeClr>
                  </a:solidFill>
                  <a:latin typeface="+mn-lt"/>
                  <a:cs typeface="+mn-cs"/>
                </a:rPr>
                <a:t>Mature</a:t>
              </a:r>
            </a:p>
          </p:txBody>
        </p:sp>
        <p:sp>
          <p:nvSpPr>
            <p:cNvPr id="121" name="Flowchart: Merge 120">
              <a:extLst>
                <a:ext uri="{FF2B5EF4-FFF2-40B4-BE49-F238E27FC236}">
                  <a16:creationId xmlns:a16="http://schemas.microsoft.com/office/drawing/2014/main" id="{4CD92C99-2307-A13A-B141-EB8B66FED35D}"/>
                </a:ext>
              </a:extLst>
            </p:cNvPr>
            <p:cNvSpPr/>
            <p:nvPr/>
          </p:nvSpPr>
          <p:spPr>
            <a:xfrm>
              <a:off x="1712467" y="432194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 name="Flowchart: Merge 121">
              <a:extLst>
                <a:ext uri="{FF2B5EF4-FFF2-40B4-BE49-F238E27FC236}">
                  <a16:creationId xmlns:a16="http://schemas.microsoft.com/office/drawing/2014/main" id="{68D20EBC-9BCF-BF9F-B352-53F6F6A2D6BC}"/>
                </a:ext>
              </a:extLst>
            </p:cNvPr>
            <p:cNvSpPr/>
            <p:nvPr/>
          </p:nvSpPr>
          <p:spPr>
            <a:xfrm>
              <a:off x="2369519" y="4321943"/>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7" name="Group 24">
            <a:extLst>
              <a:ext uri="{FF2B5EF4-FFF2-40B4-BE49-F238E27FC236}">
                <a16:creationId xmlns:a16="http://schemas.microsoft.com/office/drawing/2014/main" id="{7102A4F0-A3C8-A74E-2079-7CB0431B0945}"/>
              </a:ext>
            </a:extLst>
          </p:cNvPr>
          <p:cNvGrpSpPr>
            <a:grpSpLocks/>
          </p:cNvGrpSpPr>
          <p:nvPr/>
        </p:nvGrpSpPr>
        <p:grpSpPr bwMode="auto">
          <a:xfrm>
            <a:off x="1004888" y="5056188"/>
            <a:ext cx="1511300" cy="401637"/>
            <a:chOff x="1004628" y="5056114"/>
            <a:chExt cx="1510904" cy="401104"/>
          </a:xfrm>
        </p:grpSpPr>
        <p:grpSp>
          <p:nvGrpSpPr>
            <p:cNvPr id="16420" name="Group 128">
              <a:extLst>
                <a:ext uri="{FF2B5EF4-FFF2-40B4-BE49-F238E27FC236}">
                  <a16:creationId xmlns:a16="http://schemas.microsoft.com/office/drawing/2014/main" id="{7531CAAE-1B9C-6AC7-2924-42C3A3BC16C1}"/>
                </a:ext>
              </a:extLst>
            </p:cNvPr>
            <p:cNvGrpSpPr>
              <a:grpSpLocks/>
            </p:cNvGrpSpPr>
            <p:nvPr/>
          </p:nvGrpSpPr>
          <p:grpSpPr bwMode="auto">
            <a:xfrm>
              <a:off x="1004628" y="5283811"/>
              <a:ext cx="1510903" cy="173407"/>
              <a:chOff x="1219200" y="3352800"/>
              <a:chExt cx="2438400" cy="279856"/>
            </a:xfrm>
          </p:grpSpPr>
          <p:sp>
            <p:nvSpPr>
              <p:cNvPr id="16426" name="TextBox 135">
                <a:extLst>
                  <a:ext uri="{FF2B5EF4-FFF2-40B4-BE49-F238E27FC236}">
                    <a16:creationId xmlns:a16="http://schemas.microsoft.com/office/drawing/2014/main" id="{ECF213A6-5E4C-DE84-E87C-CEA6983D586D}"/>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27" name="TextBox 136">
                <a:extLst>
                  <a:ext uri="{FF2B5EF4-FFF2-40B4-BE49-F238E27FC236}">
                    <a16:creationId xmlns:a16="http://schemas.microsoft.com/office/drawing/2014/main" id="{D97661E1-E1E9-516E-23CD-6D9A29636411}"/>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28" name="TextBox 137">
                <a:extLst>
                  <a:ext uri="{FF2B5EF4-FFF2-40B4-BE49-F238E27FC236}">
                    <a16:creationId xmlns:a16="http://schemas.microsoft.com/office/drawing/2014/main" id="{4DEDCD76-E088-24BF-9D94-579FD35E03A6}"/>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29" name="TextBox 138">
                <a:extLst>
                  <a:ext uri="{FF2B5EF4-FFF2-40B4-BE49-F238E27FC236}">
                    <a16:creationId xmlns:a16="http://schemas.microsoft.com/office/drawing/2014/main" id="{31221351-CE41-1111-BC0C-379EFF9CB29B}"/>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30" name="TextBox 139">
                <a:extLst>
                  <a:ext uri="{FF2B5EF4-FFF2-40B4-BE49-F238E27FC236}">
                    <a16:creationId xmlns:a16="http://schemas.microsoft.com/office/drawing/2014/main" id="{738CDDD9-7E0E-2CE9-833E-53E4275E9749}"/>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31" name="Rectangle 130">
              <a:extLst>
                <a:ext uri="{FF2B5EF4-FFF2-40B4-BE49-F238E27FC236}">
                  <a16:creationId xmlns:a16="http://schemas.microsoft.com/office/drawing/2014/main" id="{610E6EA3-F521-A42C-816C-20EFF7C18F18}"/>
                </a:ext>
              </a:extLst>
            </p:cNvPr>
            <p:cNvSpPr/>
            <p:nvPr/>
          </p:nvSpPr>
          <p:spPr>
            <a:xfrm>
              <a:off x="1004628" y="5129042"/>
              <a:ext cx="1510904"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2" name="TextBox 131">
              <a:extLst>
                <a:ext uri="{FF2B5EF4-FFF2-40B4-BE49-F238E27FC236}">
                  <a16:creationId xmlns:a16="http://schemas.microsoft.com/office/drawing/2014/main" id="{BC822D3F-38F7-0132-A5B2-1224A0B30B5F}"/>
                </a:ext>
              </a:extLst>
            </p:cNvPr>
            <p:cNvSpPr txBox="1"/>
            <p:nvPr/>
          </p:nvSpPr>
          <p:spPr>
            <a:xfrm>
              <a:off x="1004628" y="5095748"/>
              <a:ext cx="915747" cy="22988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33" name="TextBox 132">
              <a:extLst>
                <a:ext uri="{FF2B5EF4-FFF2-40B4-BE49-F238E27FC236}">
                  <a16:creationId xmlns:a16="http://schemas.microsoft.com/office/drawing/2014/main" id="{0E164AA4-3C83-BD07-9977-83436A268889}"/>
                </a:ext>
              </a:extLst>
            </p:cNvPr>
            <p:cNvSpPr txBox="1"/>
            <p:nvPr/>
          </p:nvSpPr>
          <p:spPr>
            <a:xfrm>
              <a:off x="1656919" y="5095748"/>
              <a:ext cx="858613" cy="229883"/>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34" name="Flowchart: Merge 133">
              <a:extLst>
                <a:ext uri="{FF2B5EF4-FFF2-40B4-BE49-F238E27FC236}">
                  <a16:creationId xmlns:a16="http://schemas.microsoft.com/office/drawing/2014/main" id="{28C6C4B4-582C-C4DE-54ED-84CBBE891672}"/>
                </a:ext>
              </a:extLst>
            </p:cNvPr>
            <p:cNvSpPr/>
            <p:nvPr/>
          </p:nvSpPr>
          <p:spPr>
            <a:xfrm>
              <a:off x="2042581" y="5056114"/>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5" name="Flowchart: Merge 134">
              <a:extLst>
                <a:ext uri="{FF2B5EF4-FFF2-40B4-BE49-F238E27FC236}">
                  <a16:creationId xmlns:a16="http://schemas.microsoft.com/office/drawing/2014/main" id="{7A16F822-19F8-987A-CB05-DAC0DF7B4655}"/>
                </a:ext>
              </a:extLst>
            </p:cNvPr>
            <p:cNvSpPr/>
            <p:nvPr/>
          </p:nvSpPr>
          <p:spPr>
            <a:xfrm>
              <a:off x="2369520" y="5056114"/>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8" name="Group 25">
            <a:extLst>
              <a:ext uri="{FF2B5EF4-FFF2-40B4-BE49-F238E27FC236}">
                <a16:creationId xmlns:a16="http://schemas.microsoft.com/office/drawing/2014/main" id="{81849C7C-4B7E-57EA-E334-5236594C1B12}"/>
              </a:ext>
            </a:extLst>
          </p:cNvPr>
          <p:cNvGrpSpPr>
            <a:grpSpLocks/>
          </p:cNvGrpSpPr>
          <p:nvPr/>
        </p:nvGrpSpPr>
        <p:grpSpPr bwMode="auto">
          <a:xfrm>
            <a:off x="1004888" y="5788025"/>
            <a:ext cx="1579562" cy="400050"/>
            <a:chOff x="1004629" y="5787539"/>
            <a:chExt cx="1580593" cy="401104"/>
          </a:xfrm>
        </p:grpSpPr>
        <p:sp>
          <p:nvSpPr>
            <p:cNvPr id="142" name="Rectangle 141">
              <a:extLst>
                <a:ext uri="{FF2B5EF4-FFF2-40B4-BE49-F238E27FC236}">
                  <a16:creationId xmlns:a16="http://schemas.microsoft.com/office/drawing/2014/main" id="{7B528444-68B6-D167-A5AF-48426E79A707}"/>
                </a:ext>
              </a:extLst>
            </p:cNvPr>
            <p:cNvSpPr/>
            <p:nvPr/>
          </p:nvSpPr>
          <p:spPr>
            <a:xfrm>
              <a:off x="1004629" y="5860756"/>
              <a:ext cx="1510697" cy="170311"/>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10" name="Group 142">
              <a:extLst>
                <a:ext uri="{FF2B5EF4-FFF2-40B4-BE49-F238E27FC236}">
                  <a16:creationId xmlns:a16="http://schemas.microsoft.com/office/drawing/2014/main" id="{7A7A3CDF-A8C6-7581-EC1D-404CD18EBC5A}"/>
                </a:ext>
              </a:extLst>
            </p:cNvPr>
            <p:cNvGrpSpPr>
              <a:grpSpLocks/>
            </p:cNvGrpSpPr>
            <p:nvPr/>
          </p:nvGrpSpPr>
          <p:grpSpPr bwMode="auto">
            <a:xfrm>
              <a:off x="1004629" y="6015236"/>
              <a:ext cx="1510903" cy="173407"/>
              <a:chOff x="1219200" y="3352800"/>
              <a:chExt cx="2438400" cy="279856"/>
            </a:xfrm>
          </p:grpSpPr>
          <p:sp>
            <p:nvSpPr>
              <p:cNvPr id="16415" name="TextBox 147">
                <a:extLst>
                  <a:ext uri="{FF2B5EF4-FFF2-40B4-BE49-F238E27FC236}">
                    <a16:creationId xmlns:a16="http://schemas.microsoft.com/office/drawing/2014/main" id="{869682AA-6839-D244-96DC-4277CBF185FC}"/>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16" name="TextBox 148">
                <a:extLst>
                  <a:ext uri="{FF2B5EF4-FFF2-40B4-BE49-F238E27FC236}">
                    <a16:creationId xmlns:a16="http://schemas.microsoft.com/office/drawing/2014/main" id="{D34BF964-D273-7A59-3AC4-914BBE5A9A97}"/>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17" name="TextBox 149">
                <a:extLst>
                  <a:ext uri="{FF2B5EF4-FFF2-40B4-BE49-F238E27FC236}">
                    <a16:creationId xmlns:a16="http://schemas.microsoft.com/office/drawing/2014/main" id="{2AA0E08C-9AED-3023-BBCC-05D9B7B2D57F}"/>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18" name="TextBox 150">
                <a:extLst>
                  <a:ext uri="{FF2B5EF4-FFF2-40B4-BE49-F238E27FC236}">
                    <a16:creationId xmlns:a16="http://schemas.microsoft.com/office/drawing/2014/main" id="{3D3C2C9C-1EB4-38C4-4E06-A4E2D23C4EC0}"/>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19" name="TextBox 151">
                <a:extLst>
                  <a:ext uri="{FF2B5EF4-FFF2-40B4-BE49-F238E27FC236}">
                    <a16:creationId xmlns:a16="http://schemas.microsoft.com/office/drawing/2014/main" id="{5E0F1477-74DC-774F-5A81-A7806B413693}"/>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44" name="TextBox 143">
              <a:extLst>
                <a:ext uri="{FF2B5EF4-FFF2-40B4-BE49-F238E27FC236}">
                  <a16:creationId xmlns:a16="http://schemas.microsoft.com/office/drawing/2014/main" id="{2ED9F3C6-EFAC-A300-D188-B155EA8D9BE4}"/>
                </a:ext>
              </a:extLst>
            </p:cNvPr>
            <p:cNvSpPr txBox="1"/>
            <p:nvPr/>
          </p:nvSpPr>
          <p:spPr>
            <a:xfrm>
              <a:off x="1004629" y="5824148"/>
              <a:ext cx="914997" cy="23079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45" name="TextBox 144">
              <a:extLst>
                <a:ext uri="{FF2B5EF4-FFF2-40B4-BE49-F238E27FC236}">
                  <a16:creationId xmlns:a16="http://schemas.microsoft.com/office/drawing/2014/main" id="{0B4B73D6-C89C-D4EF-0C24-952C20A00E40}"/>
                </a:ext>
              </a:extLst>
            </p:cNvPr>
            <p:cNvSpPr txBox="1"/>
            <p:nvPr/>
          </p:nvSpPr>
          <p:spPr>
            <a:xfrm>
              <a:off x="1760772" y="5816189"/>
              <a:ext cx="754554" cy="230794"/>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46" name="Flowchart: Merge 145">
              <a:extLst>
                <a:ext uri="{FF2B5EF4-FFF2-40B4-BE49-F238E27FC236}">
                  <a16:creationId xmlns:a16="http://schemas.microsoft.com/office/drawing/2014/main" id="{5F3E5BF9-D9C1-6618-9291-49FE2077333A}"/>
                </a:ext>
              </a:extLst>
            </p:cNvPr>
            <p:cNvSpPr/>
            <p:nvPr/>
          </p:nvSpPr>
          <p:spPr>
            <a:xfrm>
              <a:off x="2373947" y="5787539"/>
              <a:ext cx="120729" cy="119377"/>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Flowchart: Merge 146">
              <a:extLst>
                <a:ext uri="{FF2B5EF4-FFF2-40B4-BE49-F238E27FC236}">
                  <a16:creationId xmlns:a16="http://schemas.microsoft.com/office/drawing/2014/main" id="{8BAF268F-2CDA-7CE5-FF40-DF2FDB756D72}"/>
                </a:ext>
              </a:extLst>
            </p:cNvPr>
            <p:cNvSpPr/>
            <p:nvPr/>
          </p:nvSpPr>
          <p:spPr>
            <a:xfrm>
              <a:off x="2464493" y="5787539"/>
              <a:ext cx="120729" cy="119377"/>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9" name="Group 6">
            <a:extLst>
              <a:ext uri="{FF2B5EF4-FFF2-40B4-BE49-F238E27FC236}">
                <a16:creationId xmlns:a16="http://schemas.microsoft.com/office/drawing/2014/main" id="{C8EA665D-3D91-47E0-1846-0743CFA566D3}"/>
              </a:ext>
            </a:extLst>
          </p:cNvPr>
          <p:cNvGrpSpPr>
            <a:grpSpLocks/>
          </p:cNvGrpSpPr>
          <p:nvPr/>
        </p:nvGrpSpPr>
        <p:grpSpPr bwMode="auto">
          <a:xfrm>
            <a:off x="5443538" y="2913063"/>
            <a:ext cx="1719262" cy="1744662"/>
            <a:chOff x="452026" y="3158697"/>
            <a:chExt cx="1815524" cy="1657460"/>
          </a:xfrm>
        </p:grpSpPr>
        <p:pic>
          <p:nvPicPr>
            <p:cNvPr id="16407" name="Picture 21">
              <a:extLst>
                <a:ext uri="{FF2B5EF4-FFF2-40B4-BE49-F238E27FC236}">
                  <a16:creationId xmlns:a16="http://schemas.microsoft.com/office/drawing/2014/main" id="{8570F1D7-24DD-0981-F67D-6DCF0F948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8" name="Text Box 16">
              <a:extLst>
                <a:ext uri="{FF2B5EF4-FFF2-40B4-BE49-F238E27FC236}">
                  <a16:creationId xmlns:a16="http://schemas.microsoft.com/office/drawing/2014/main" id="{F701244F-6C81-89C5-6A17-68DA01D64F7B}"/>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16400" name="Picture 73728">
            <a:extLst>
              <a:ext uri="{FF2B5EF4-FFF2-40B4-BE49-F238E27FC236}">
                <a16:creationId xmlns:a16="http://schemas.microsoft.com/office/drawing/2014/main" id="{B72E7178-7467-3AA4-AD7B-B40A822403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97563" y="2173288"/>
            <a:ext cx="828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1" name="Group 30">
            <a:extLst>
              <a:ext uri="{FF2B5EF4-FFF2-40B4-BE49-F238E27FC236}">
                <a16:creationId xmlns:a16="http://schemas.microsoft.com/office/drawing/2014/main" id="{9C14093F-F6BF-DBCA-BAC9-F65486CD0E01}"/>
              </a:ext>
            </a:extLst>
          </p:cNvPr>
          <p:cNvGrpSpPr>
            <a:grpSpLocks/>
          </p:cNvGrpSpPr>
          <p:nvPr/>
        </p:nvGrpSpPr>
        <p:grpSpPr bwMode="auto">
          <a:xfrm>
            <a:off x="5408613" y="1852613"/>
            <a:ext cx="1811337" cy="700087"/>
            <a:chOff x="679679" y="2320557"/>
            <a:chExt cx="1743464" cy="638543"/>
          </a:xfrm>
        </p:grpSpPr>
        <p:pic>
          <p:nvPicPr>
            <p:cNvPr id="16405" name="Picture 28">
              <a:extLst>
                <a:ext uri="{FF2B5EF4-FFF2-40B4-BE49-F238E27FC236}">
                  <a16:creationId xmlns:a16="http://schemas.microsoft.com/office/drawing/2014/main" id="{C8784A0F-5C96-BF3D-8C18-31C36A7CD4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6" name="Text Box 16">
              <a:extLst>
                <a:ext uri="{FF2B5EF4-FFF2-40B4-BE49-F238E27FC236}">
                  <a16:creationId xmlns:a16="http://schemas.microsoft.com/office/drawing/2014/main" id="{70AC6C71-78AC-E479-D267-8EBD1C63BD15}"/>
                </a:ext>
              </a:extLst>
            </p:cNvPr>
            <p:cNvSpPr txBox="1">
              <a:spLocks noChangeArrowheads="1"/>
            </p:cNvSpPr>
            <p:nvPr/>
          </p:nvSpPr>
          <p:spPr bwMode="auto">
            <a:xfrm>
              <a:off x="771522" y="2517747"/>
              <a:ext cx="1559777"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16402" name="Group 86">
            <a:extLst>
              <a:ext uri="{FF2B5EF4-FFF2-40B4-BE49-F238E27FC236}">
                <a16:creationId xmlns:a16="http://schemas.microsoft.com/office/drawing/2014/main" id="{61C602B8-7293-490D-3BFF-4AA1804C36EC}"/>
              </a:ext>
            </a:extLst>
          </p:cNvPr>
          <p:cNvGrpSpPr>
            <a:grpSpLocks/>
          </p:cNvGrpSpPr>
          <p:nvPr/>
        </p:nvGrpSpPr>
        <p:grpSpPr bwMode="auto">
          <a:xfrm>
            <a:off x="5443538" y="4806950"/>
            <a:ext cx="1719262" cy="923925"/>
            <a:chOff x="606424" y="5345022"/>
            <a:chExt cx="1719263" cy="924603"/>
          </a:xfrm>
        </p:grpSpPr>
        <p:pic>
          <p:nvPicPr>
            <p:cNvPr id="16403" name="Picture 32">
              <a:extLst>
                <a:ext uri="{FF2B5EF4-FFF2-40B4-BE49-F238E27FC236}">
                  <a16:creationId xmlns:a16="http://schemas.microsoft.com/office/drawing/2014/main" id="{8BD0A97C-755F-1A5C-A875-C03415F49F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 Box 9">
              <a:extLst>
                <a:ext uri="{FF2B5EF4-FFF2-40B4-BE49-F238E27FC236}">
                  <a16:creationId xmlns:a16="http://schemas.microsoft.com/office/drawing/2014/main" id="{A3FC4471-F9A1-C6C4-7146-50FE57F70709}"/>
                </a:ext>
              </a:extLst>
            </p:cNvPr>
            <p:cNvSpPr txBox="1">
              <a:spLocks noChangeArrowheads="1"/>
            </p:cNvSpPr>
            <p:nvPr/>
          </p:nvSpPr>
          <p:spPr bwMode="auto">
            <a:xfrm>
              <a:off x="646111" y="5429222"/>
              <a:ext cx="1620839" cy="30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TEXT</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1BD50EC-C6EE-7904-2340-BC68FDB7B7A5}"/>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Headcount and Growth</a:t>
            </a:r>
          </a:p>
        </p:txBody>
      </p:sp>
      <p:sp>
        <p:nvSpPr>
          <p:cNvPr id="3" name="Rectangle 2">
            <a:extLst>
              <a:ext uri="{FF2B5EF4-FFF2-40B4-BE49-F238E27FC236}">
                <a16:creationId xmlns:a16="http://schemas.microsoft.com/office/drawing/2014/main" id="{CF36C16F-0F95-928A-ED18-94A9A82593C9}"/>
              </a:ext>
            </a:extLst>
          </p:cNvPr>
          <p:cNvSpPr/>
          <p:nvPr/>
        </p:nvSpPr>
        <p:spPr>
          <a:xfrm>
            <a:off x="558800" y="3821113"/>
            <a:ext cx="3140075" cy="1862137"/>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p:txBody>
      </p:sp>
      <p:pic>
        <p:nvPicPr>
          <p:cNvPr id="22532" name="Picture 2">
            <a:extLst>
              <a:ext uri="{FF2B5EF4-FFF2-40B4-BE49-F238E27FC236}">
                <a16:creationId xmlns:a16="http://schemas.microsoft.com/office/drawing/2014/main" id="{0BC8DED2-8A68-2044-E045-7E7C368D76A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5250" y="884238"/>
            <a:ext cx="89535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8580597-31D5-777E-00FF-27BE93E7BB13}"/>
              </a:ext>
            </a:extLst>
          </p:cNvPr>
          <p:cNvSpPr/>
          <p:nvPr/>
        </p:nvSpPr>
        <p:spPr>
          <a:xfrm>
            <a:off x="315913" y="938213"/>
            <a:ext cx="1649412"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Overview</a:t>
            </a:r>
          </a:p>
        </p:txBody>
      </p:sp>
      <p:graphicFrame>
        <p:nvGraphicFramePr>
          <p:cNvPr id="22534" name="Object 6">
            <a:extLst>
              <a:ext uri="{FF2B5EF4-FFF2-40B4-BE49-F238E27FC236}">
                <a16:creationId xmlns:a16="http://schemas.microsoft.com/office/drawing/2014/main" id="{E18300E4-84FE-4267-ED19-4BBE74A518F3}"/>
              </a:ext>
            </a:extLst>
          </p:cNvPr>
          <p:cNvGraphicFramePr>
            <a:graphicFrameLocks noChangeAspect="1"/>
          </p:cNvGraphicFramePr>
          <p:nvPr/>
        </p:nvGraphicFramePr>
        <p:xfrm>
          <a:off x="417513" y="1531938"/>
          <a:ext cx="8307387" cy="1784350"/>
        </p:xfrm>
        <a:graphic>
          <a:graphicData uri="http://schemas.openxmlformats.org/presentationml/2006/ole">
            <mc:AlternateContent xmlns:mc="http://schemas.openxmlformats.org/markup-compatibility/2006">
              <mc:Choice xmlns:v="urn:schemas-microsoft-com:vml" Requires="v">
                <p:oleObj name="Worksheet" r:id="rId3" imgW="10725088" imgH="2305185" progId="Excel.Sheet.8">
                  <p:embed/>
                </p:oleObj>
              </mc:Choice>
              <mc:Fallback>
                <p:oleObj name="Worksheet" r:id="rId3" imgW="10725088" imgH="2305185"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531938"/>
                        <a:ext cx="83073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5" name="Picture 2">
            <a:extLst>
              <a:ext uri="{FF2B5EF4-FFF2-40B4-BE49-F238E27FC236}">
                <a16:creationId xmlns:a16="http://schemas.microsoft.com/office/drawing/2014/main" id="{93B73790-CFEC-97E9-9BAC-D5DC37F3688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0063" y="3635375"/>
            <a:ext cx="4189412"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F289D6E2-9BD7-04BA-5E58-3CDF63656D45}"/>
              </a:ext>
            </a:extLst>
          </p:cNvPr>
          <p:cNvSpPr/>
          <p:nvPr/>
        </p:nvSpPr>
        <p:spPr>
          <a:xfrm>
            <a:off x="4495800" y="3675063"/>
            <a:ext cx="234473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Plan V. Forecast Headcount</a:t>
            </a:r>
          </a:p>
        </p:txBody>
      </p:sp>
      <p:graphicFrame>
        <p:nvGraphicFramePr>
          <p:cNvPr id="12" name="Chart 11">
            <a:extLst>
              <a:ext uri="{FF2B5EF4-FFF2-40B4-BE49-F238E27FC236}">
                <a16:creationId xmlns:a16="http://schemas.microsoft.com/office/drawing/2014/main" id="{9E68BF11-6793-2C1A-B3BA-B2927E83E68E}"/>
              </a:ext>
            </a:extLst>
          </p:cNvPr>
          <p:cNvGraphicFramePr>
            <a:graphicFrameLocks/>
          </p:cNvGraphicFramePr>
          <p:nvPr/>
        </p:nvGraphicFramePr>
        <p:xfrm>
          <a:off x="4572000" y="3890910"/>
          <a:ext cx="3647091" cy="226182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652590C-F6CB-6CDD-29EF-A7DD381A0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381125"/>
            <a:ext cx="7499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
            <a:extLst>
              <a:ext uri="{FF2B5EF4-FFF2-40B4-BE49-F238E27FC236}">
                <a16:creationId xmlns:a16="http://schemas.microsoft.com/office/drawing/2014/main" id="{50DD3CFC-FD10-3524-6747-F1C29D9C28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41500"/>
            <a:ext cx="66722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itle 1">
            <a:extLst>
              <a:ext uri="{FF2B5EF4-FFF2-40B4-BE49-F238E27FC236}">
                <a16:creationId xmlns:a16="http://schemas.microsoft.com/office/drawing/2014/main" id="{3A864AA9-7E46-972C-414D-5F2227CF3CB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2400"/>
              <a:t>Total Technology Operation Services </a:t>
            </a:r>
            <a:br>
              <a:rPr altLang="en-US" sz="2600"/>
            </a:br>
            <a:r>
              <a:rPr altLang="en-US"/>
              <a:t>Service Level Agreement Quality Indicators </a:t>
            </a:r>
            <a:r>
              <a:rPr altLang="en-US" sz="2600"/>
              <a:t>(233)</a:t>
            </a:r>
          </a:p>
        </p:txBody>
      </p:sp>
      <p:sp>
        <p:nvSpPr>
          <p:cNvPr id="9" name="Rectangle 8">
            <a:extLst>
              <a:ext uri="{FF2B5EF4-FFF2-40B4-BE49-F238E27FC236}">
                <a16:creationId xmlns:a16="http://schemas.microsoft.com/office/drawing/2014/main" id="{25338149-1C4A-8E23-CE44-356F7302BACF}"/>
              </a:ext>
            </a:extLst>
          </p:cNvPr>
          <p:cNvSpPr/>
          <p:nvPr/>
        </p:nvSpPr>
        <p:spPr bwMode="auto">
          <a:xfrm rot="16200000">
            <a:off x="-3968" y="3274218"/>
            <a:ext cx="2374900" cy="417513"/>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 of Indicator Standard / Performance</a:t>
            </a:r>
          </a:p>
        </p:txBody>
      </p:sp>
      <p:sp>
        <p:nvSpPr>
          <p:cNvPr id="10" name="Rectangle 9">
            <a:extLst>
              <a:ext uri="{FF2B5EF4-FFF2-40B4-BE49-F238E27FC236}">
                <a16:creationId xmlns:a16="http://schemas.microsoft.com/office/drawing/2014/main" id="{49CE30F3-8EE5-80DB-7BEA-85051925B7CB}"/>
              </a:ext>
            </a:extLst>
          </p:cNvPr>
          <p:cNvSpPr/>
          <p:nvPr/>
        </p:nvSpPr>
        <p:spPr bwMode="auto">
          <a:xfrm rot="16200000">
            <a:off x="7223125" y="3275013"/>
            <a:ext cx="1125538" cy="417512"/>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No. of Indicators</a:t>
            </a:r>
          </a:p>
        </p:txBody>
      </p:sp>
      <p:sp>
        <p:nvSpPr>
          <p:cNvPr id="12" name="Rectangle 11">
            <a:extLst>
              <a:ext uri="{FF2B5EF4-FFF2-40B4-BE49-F238E27FC236}">
                <a16:creationId xmlns:a16="http://schemas.microsoft.com/office/drawing/2014/main" id="{F7949B97-6E43-DF01-4BD6-96C2E10057CD}"/>
              </a:ext>
            </a:extLst>
          </p:cNvPr>
          <p:cNvSpPr/>
          <p:nvPr/>
        </p:nvSpPr>
        <p:spPr bwMode="auto">
          <a:xfrm>
            <a:off x="1036638" y="1504950"/>
            <a:ext cx="2770187" cy="441325"/>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Total Technology Indicators</a:t>
            </a:r>
          </a:p>
        </p:txBody>
      </p:sp>
      <p:sp>
        <p:nvSpPr>
          <p:cNvPr id="13" name="TextBox 1">
            <a:extLst>
              <a:ext uri="{FF2B5EF4-FFF2-40B4-BE49-F238E27FC236}">
                <a16:creationId xmlns:a16="http://schemas.microsoft.com/office/drawing/2014/main" id="{932D6CE9-C2CD-48B4-67D8-722114CC7A6D}"/>
              </a:ext>
            </a:extLst>
          </p:cNvPr>
          <p:cNvSpPr txBox="1"/>
          <p:nvPr/>
        </p:nvSpPr>
        <p:spPr bwMode="auto">
          <a:xfrm>
            <a:off x="2027238" y="37528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226</a:t>
            </a:r>
          </a:p>
        </p:txBody>
      </p:sp>
      <p:sp>
        <p:nvSpPr>
          <p:cNvPr id="14" name="TextBox 1">
            <a:extLst>
              <a:ext uri="{FF2B5EF4-FFF2-40B4-BE49-F238E27FC236}">
                <a16:creationId xmlns:a16="http://schemas.microsoft.com/office/drawing/2014/main" id="{E0E4D4B8-7A36-A12F-5399-2878D503611E}"/>
              </a:ext>
            </a:extLst>
          </p:cNvPr>
          <p:cNvSpPr txBox="1"/>
          <p:nvPr/>
        </p:nvSpPr>
        <p:spPr bwMode="auto">
          <a:xfrm>
            <a:off x="2360613" y="3282950"/>
            <a:ext cx="296862"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5" name="TextBox 1">
            <a:extLst>
              <a:ext uri="{FF2B5EF4-FFF2-40B4-BE49-F238E27FC236}">
                <a16:creationId xmlns:a16="http://schemas.microsoft.com/office/drawing/2014/main" id="{492D3B6E-B4F9-FA29-2C65-E6841672E865}"/>
              </a:ext>
            </a:extLst>
          </p:cNvPr>
          <p:cNvSpPr txBox="1"/>
          <p:nvPr/>
        </p:nvSpPr>
        <p:spPr bwMode="auto">
          <a:xfrm>
            <a:off x="2717800" y="2820988"/>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240</a:t>
            </a:r>
          </a:p>
        </p:txBody>
      </p:sp>
      <p:sp>
        <p:nvSpPr>
          <p:cNvPr id="16" name="TextBox 1">
            <a:extLst>
              <a:ext uri="{FF2B5EF4-FFF2-40B4-BE49-F238E27FC236}">
                <a16:creationId xmlns:a16="http://schemas.microsoft.com/office/drawing/2014/main" id="{58C99E3B-62BA-D490-A5B9-9D6DD1861815}"/>
              </a:ext>
            </a:extLst>
          </p:cNvPr>
          <p:cNvSpPr txBox="1"/>
          <p:nvPr/>
        </p:nvSpPr>
        <p:spPr bwMode="auto">
          <a:xfrm>
            <a:off x="3348038" y="290988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238</a:t>
            </a:r>
          </a:p>
        </p:txBody>
      </p:sp>
      <p:sp>
        <p:nvSpPr>
          <p:cNvPr id="17" name="TextBox 1">
            <a:extLst>
              <a:ext uri="{FF2B5EF4-FFF2-40B4-BE49-F238E27FC236}">
                <a16:creationId xmlns:a16="http://schemas.microsoft.com/office/drawing/2014/main" id="{8388C07A-8D50-B4DA-4B8F-D090412F9CB1}"/>
              </a:ext>
            </a:extLst>
          </p:cNvPr>
          <p:cNvSpPr txBox="1"/>
          <p:nvPr/>
        </p:nvSpPr>
        <p:spPr bwMode="auto">
          <a:xfrm>
            <a:off x="3805238"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18" name="TextBox 1">
            <a:extLst>
              <a:ext uri="{FF2B5EF4-FFF2-40B4-BE49-F238E27FC236}">
                <a16:creationId xmlns:a16="http://schemas.microsoft.com/office/drawing/2014/main" id="{C12A65D9-62E1-E64D-E4D4-9D4C0A857720}"/>
              </a:ext>
            </a:extLst>
          </p:cNvPr>
          <p:cNvSpPr txBox="1"/>
          <p:nvPr/>
        </p:nvSpPr>
        <p:spPr bwMode="auto">
          <a:xfrm>
            <a:off x="41243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9" name="TextBox 1">
            <a:extLst>
              <a:ext uri="{FF2B5EF4-FFF2-40B4-BE49-F238E27FC236}">
                <a16:creationId xmlns:a16="http://schemas.microsoft.com/office/drawing/2014/main" id="{CE2826E4-6422-1AF0-72E3-417EDFFA5022}"/>
              </a:ext>
            </a:extLst>
          </p:cNvPr>
          <p:cNvSpPr txBox="1"/>
          <p:nvPr/>
        </p:nvSpPr>
        <p:spPr bwMode="auto">
          <a:xfrm>
            <a:off x="4538663" y="3122613"/>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235</a:t>
            </a:r>
          </a:p>
        </p:txBody>
      </p:sp>
      <p:sp>
        <p:nvSpPr>
          <p:cNvPr id="20" name="TextBox 1">
            <a:extLst>
              <a:ext uri="{FF2B5EF4-FFF2-40B4-BE49-F238E27FC236}">
                <a16:creationId xmlns:a16="http://schemas.microsoft.com/office/drawing/2014/main" id="{046B3EF9-1CDC-F9B8-69FF-256D8055560D}"/>
              </a:ext>
            </a:extLst>
          </p:cNvPr>
          <p:cNvSpPr txBox="1"/>
          <p:nvPr/>
        </p:nvSpPr>
        <p:spPr bwMode="auto">
          <a:xfrm>
            <a:off x="5014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1" name="TextBox 1">
            <a:extLst>
              <a:ext uri="{FF2B5EF4-FFF2-40B4-BE49-F238E27FC236}">
                <a16:creationId xmlns:a16="http://schemas.microsoft.com/office/drawing/2014/main" id="{100874EA-EEAA-A6E3-6752-06D2C47CA08F}"/>
              </a:ext>
            </a:extLst>
          </p:cNvPr>
          <p:cNvSpPr txBox="1"/>
          <p:nvPr/>
        </p:nvSpPr>
        <p:spPr bwMode="auto">
          <a:xfrm>
            <a:off x="5353050"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2" name="TextBox 1">
            <a:extLst>
              <a:ext uri="{FF2B5EF4-FFF2-40B4-BE49-F238E27FC236}">
                <a16:creationId xmlns:a16="http://schemas.microsoft.com/office/drawing/2014/main" id="{29FC72D6-1CC9-F4C1-6461-FE3DCC5CB54C}"/>
              </a:ext>
            </a:extLst>
          </p:cNvPr>
          <p:cNvSpPr txBox="1"/>
          <p:nvPr/>
        </p:nvSpPr>
        <p:spPr bwMode="auto">
          <a:xfrm>
            <a:off x="5800725" y="3282950"/>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23" name="TextBox 1">
            <a:extLst>
              <a:ext uri="{FF2B5EF4-FFF2-40B4-BE49-F238E27FC236}">
                <a16:creationId xmlns:a16="http://schemas.microsoft.com/office/drawing/2014/main" id="{E0855BF9-EFDA-47FF-F012-A80A0E7ACE02}"/>
              </a:ext>
            </a:extLst>
          </p:cNvPr>
          <p:cNvSpPr txBox="1"/>
          <p:nvPr/>
        </p:nvSpPr>
        <p:spPr bwMode="auto">
          <a:xfrm>
            <a:off x="6157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4" name="TextBox 1">
            <a:extLst>
              <a:ext uri="{FF2B5EF4-FFF2-40B4-BE49-F238E27FC236}">
                <a16:creationId xmlns:a16="http://schemas.microsoft.com/office/drawing/2014/main" id="{F85B33BA-4F2B-9F51-064A-853177B464CF}"/>
              </a:ext>
            </a:extLst>
          </p:cNvPr>
          <p:cNvSpPr txBox="1"/>
          <p:nvPr/>
        </p:nvSpPr>
        <p:spPr bwMode="auto">
          <a:xfrm>
            <a:off x="6562725"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25" name="TextBox 1">
            <a:extLst>
              <a:ext uri="{FF2B5EF4-FFF2-40B4-BE49-F238E27FC236}">
                <a16:creationId xmlns:a16="http://schemas.microsoft.com/office/drawing/2014/main" id="{45E2DB73-BE37-5FE4-FF47-84A6D8FA40BD}"/>
              </a:ext>
            </a:extLst>
          </p:cNvPr>
          <p:cNvSpPr txBox="1"/>
          <p:nvPr/>
        </p:nvSpPr>
        <p:spPr bwMode="auto">
          <a:xfrm>
            <a:off x="69437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grpSp>
        <p:nvGrpSpPr>
          <p:cNvPr id="30741" name="Group 10244">
            <a:extLst>
              <a:ext uri="{FF2B5EF4-FFF2-40B4-BE49-F238E27FC236}">
                <a16:creationId xmlns:a16="http://schemas.microsoft.com/office/drawing/2014/main" id="{7F90A518-47D7-E79D-5D72-12CDBF83D191}"/>
              </a:ext>
            </a:extLst>
          </p:cNvPr>
          <p:cNvGrpSpPr>
            <a:grpSpLocks/>
          </p:cNvGrpSpPr>
          <p:nvPr/>
        </p:nvGrpSpPr>
        <p:grpSpPr bwMode="auto">
          <a:xfrm>
            <a:off x="2060575" y="5114925"/>
            <a:ext cx="1597025" cy="407988"/>
            <a:chOff x="1426151" y="5086079"/>
            <a:chExt cx="1596045" cy="407997"/>
          </a:xfrm>
        </p:grpSpPr>
        <p:cxnSp>
          <p:nvCxnSpPr>
            <p:cNvPr id="30" name="Straight Connector 29">
              <a:extLst>
                <a:ext uri="{FF2B5EF4-FFF2-40B4-BE49-F238E27FC236}">
                  <a16:creationId xmlns:a16="http://schemas.microsoft.com/office/drawing/2014/main" id="{4A21D29A-3ED7-448C-E6A0-581CC1631C89}"/>
                </a:ext>
              </a:extLst>
            </p:cNvPr>
            <p:cNvCxnSpPr/>
            <p:nvPr/>
          </p:nvCxnSpPr>
          <p:spPr bwMode="auto">
            <a:xfrm>
              <a:off x="1426151" y="5394061"/>
              <a:ext cx="437881" cy="0"/>
            </a:xfrm>
            <a:prstGeom prst="line">
              <a:avLst/>
            </a:prstGeom>
            <a:ln w="34925" cap="rnd">
              <a:solidFill>
                <a:srgbClr val="8DC63F"/>
              </a:solidFill>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3619A26C-A97C-9F53-E563-3C82770ABEC1}"/>
                </a:ext>
              </a:extLst>
            </p:cNvPr>
            <p:cNvSpPr/>
            <p:nvPr/>
          </p:nvSpPr>
          <p:spPr>
            <a:xfrm>
              <a:off x="1859273" y="5086079"/>
              <a:ext cx="116292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Standard</a:t>
              </a:r>
            </a:p>
          </p:txBody>
        </p:sp>
      </p:grpSp>
      <p:grpSp>
        <p:nvGrpSpPr>
          <p:cNvPr id="30742" name="Group 10245">
            <a:extLst>
              <a:ext uri="{FF2B5EF4-FFF2-40B4-BE49-F238E27FC236}">
                <a16:creationId xmlns:a16="http://schemas.microsoft.com/office/drawing/2014/main" id="{4E84AE58-BA7E-0027-5D1A-F454B4919927}"/>
              </a:ext>
            </a:extLst>
          </p:cNvPr>
          <p:cNvGrpSpPr>
            <a:grpSpLocks/>
          </p:cNvGrpSpPr>
          <p:nvPr/>
        </p:nvGrpSpPr>
        <p:grpSpPr bwMode="auto">
          <a:xfrm>
            <a:off x="3898900" y="5114925"/>
            <a:ext cx="1770063" cy="407988"/>
            <a:chOff x="3263699" y="5089780"/>
            <a:chExt cx="1770304" cy="407997"/>
          </a:xfrm>
        </p:grpSpPr>
        <p:cxnSp>
          <p:nvCxnSpPr>
            <p:cNvPr id="8" name="Straight Connector 7">
              <a:extLst>
                <a:ext uri="{FF2B5EF4-FFF2-40B4-BE49-F238E27FC236}">
                  <a16:creationId xmlns:a16="http://schemas.microsoft.com/office/drawing/2014/main" id="{37BEC77A-A808-A944-1DC4-93EB9A45C34E}"/>
                </a:ext>
              </a:extLst>
            </p:cNvPr>
            <p:cNvCxnSpPr/>
            <p:nvPr/>
          </p:nvCxnSpPr>
          <p:spPr bwMode="auto">
            <a:xfrm>
              <a:off x="3263699" y="5394587"/>
              <a:ext cx="438210" cy="0"/>
            </a:xfrm>
            <a:prstGeom prst="line">
              <a:avLst/>
            </a:prstGeom>
            <a:ln w="34925" cap="rnd">
              <a:solidFill>
                <a:srgbClr val="4BACC6"/>
              </a:solidFill>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F0CA8CD6-C60E-539B-A6FE-BDF7C1EE2A02}"/>
                </a:ext>
              </a:extLst>
            </p:cNvPr>
            <p:cNvSpPr/>
            <p:nvPr/>
          </p:nvSpPr>
          <p:spPr>
            <a:xfrm>
              <a:off x="3708260" y="5089780"/>
              <a:ext cx="132574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Performance</a:t>
              </a:r>
            </a:p>
          </p:txBody>
        </p:sp>
      </p:grpSp>
      <p:grpSp>
        <p:nvGrpSpPr>
          <p:cNvPr id="30743" name="Group 10246">
            <a:extLst>
              <a:ext uri="{FF2B5EF4-FFF2-40B4-BE49-F238E27FC236}">
                <a16:creationId xmlns:a16="http://schemas.microsoft.com/office/drawing/2014/main" id="{45D6C14F-5E20-0A6C-3E15-D2422D895384}"/>
              </a:ext>
            </a:extLst>
          </p:cNvPr>
          <p:cNvGrpSpPr>
            <a:grpSpLocks/>
          </p:cNvGrpSpPr>
          <p:nvPr/>
        </p:nvGrpSpPr>
        <p:grpSpPr bwMode="auto">
          <a:xfrm>
            <a:off x="5922963" y="5114925"/>
            <a:ext cx="1320800" cy="417513"/>
            <a:chOff x="6041691" y="5089780"/>
            <a:chExt cx="1320930" cy="417522"/>
          </a:xfrm>
        </p:grpSpPr>
        <p:pic>
          <p:nvPicPr>
            <p:cNvPr id="30744" name="Picture 25">
              <a:extLst>
                <a:ext uri="{FF2B5EF4-FFF2-40B4-BE49-F238E27FC236}">
                  <a16:creationId xmlns:a16="http://schemas.microsoft.com/office/drawing/2014/main" id="{93C44B8E-2EB1-87BE-92DF-6DCA45122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1691" y="5282405"/>
              <a:ext cx="483112" cy="22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F8F7210C-8A2F-3534-C186-A488F7D0CBD7}"/>
                </a:ext>
              </a:extLst>
            </p:cNvPr>
            <p:cNvSpPr/>
            <p:nvPr/>
          </p:nvSpPr>
          <p:spPr>
            <a:xfrm>
              <a:off x="6486235" y="5089780"/>
              <a:ext cx="876386"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No. of Indicators</a:t>
              </a:r>
            </a:p>
          </p:txBody>
        </p:sp>
      </p:gr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Priority 1 Incident Review</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D09F88-4AF8-B4C8-4FAC-8D719DF2501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Employee Recognition</a:t>
            </a:r>
          </a:p>
        </p:txBody>
      </p:sp>
      <p:sp>
        <p:nvSpPr>
          <p:cNvPr id="4" name="Rectangle 3">
            <a:extLst>
              <a:ext uri="{FF2B5EF4-FFF2-40B4-BE49-F238E27FC236}">
                <a16:creationId xmlns:a16="http://schemas.microsoft.com/office/drawing/2014/main" id="{578D198A-11C2-EDD8-D481-C8EB075C779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Shield Awards</a:t>
            </a:r>
          </a:p>
        </p:txBody>
      </p:sp>
      <p:pic>
        <p:nvPicPr>
          <p:cNvPr id="41988" name="Picture 2">
            <a:extLst>
              <a:ext uri="{FF2B5EF4-FFF2-40B4-BE49-F238E27FC236}">
                <a16:creationId xmlns:a16="http://schemas.microsoft.com/office/drawing/2014/main" id="{ACE23B94-BDA9-B5EC-197D-A61F44DBBD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3427412"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42E8DFB4-1D78-41D0-2B6A-BA2A883AAAD2}"/>
              </a:ext>
            </a:extLst>
          </p:cNvPr>
          <p:cNvSpPr/>
          <p:nvPr/>
        </p:nvSpPr>
        <p:spPr>
          <a:xfrm>
            <a:off x="647700" y="1216025"/>
            <a:ext cx="935038" cy="477838"/>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YTD 2014</a:t>
            </a:r>
          </a:p>
        </p:txBody>
      </p:sp>
      <p:pic>
        <p:nvPicPr>
          <p:cNvPr id="41990" name="Picture 10">
            <a:extLst>
              <a:ext uri="{FF2B5EF4-FFF2-40B4-BE49-F238E27FC236}">
                <a16:creationId xmlns:a16="http://schemas.microsoft.com/office/drawing/2014/main" id="{D3653F0F-BCB4-57D3-9D77-AB5EFF40EE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1193800"/>
            <a:ext cx="4519613"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111B0C92-24D9-F93C-ED98-98AF1D0BC90E}"/>
              </a:ext>
            </a:extLst>
          </p:cNvPr>
          <p:cNvSpPr/>
          <p:nvPr/>
        </p:nvSpPr>
        <p:spPr>
          <a:xfrm>
            <a:off x="4286250" y="1217613"/>
            <a:ext cx="1425575" cy="477837"/>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Aggregate 2014</a:t>
            </a:r>
          </a:p>
        </p:txBody>
      </p:sp>
      <p:graphicFrame>
        <p:nvGraphicFramePr>
          <p:cNvPr id="16" name="Chart 15">
            <a:extLst>
              <a:ext uri="{FF2B5EF4-FFF2-40B4-BE49-F238E27FC236}">
                <a16:creationId xmlns:a16="http://schemas.microsoft.com/office/drawing/2014/main" id="{F2E7AE11-9A97-AFDA-FCF2-10E913541862}"/>
              </a:ext>
            </a:extLst>
          </p:cNvPr>
          <p:cNvGraphicFramePr>
            <a:graphicFrameLocks noChangeAspect="1"/>
          </p:cNvGraphicFramePr>
          <p:nvPr/>
        </p:nvGraphicFramePr>
        <p:xfrm>
          <a:off x="736600" y="1609141"/>
          <a:ext cx="2953329" cy="17944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993" name="Chart 19">
            <a:extLst>
              <a:ext uri="{FF2B5EF4-FFF2-40B4-BE49-F238E27FC236}">
                <a16:creationId xmlns:a16="http://schemas.microsoft.com/office/drawing/2014/main" id="{02DCD24D-BC2A-5D6E-D436-9336A23CA723}"/>
              </a:ext>
            </a:extLst>
          </p:cNvPr>
          <p:cNvGraphicFramePr>
            <a:graphicFrameLocks noGrp="1"/>
          </p:cNvGraphicFramePr>
          <p:nvPr/>
        </p:nvGraphicFramePr>
        <p:xfrm>
          <a:off x="4151313" y="1477963"/>
          <a:ext cx="4468812" cy="2078037"/>
        </p:xfrm>
        <a:graphic>
          <a:graphicData uri="http://schemas.openxmlformats.org/presentationml/2006/ole">
            <mc:AlternateContent xmlns:mc="http://schemas.openxmlformats.org/markup-compatibility/2006">
              <mc:Choice xmlns:v="urn:schemas-microsoft-com:vml" Requires="v">
                <p:oleObj r:id="rId5" imgW="4468755" imgH="2078916" progId="Excel.Chart.8">
                  <p:embed/>
                </p:oleObj>
              </mc:Choice>
              <mc:Fallback>
                <p:oleObj r:id="rId5" imgW="4468755" imgH="2078916" progId="Excel.Chart.8">
                  <p:embed/>
                  <p:pic>
                    <p:nvPicPr>
                      <p:cNvPr id="0" name="Chart 19"/>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3" y="1477963"/>
                        <a:ext cx="4468812"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0">
            <a:extLst>
              <a:ext uri="{FF2B5EF4-FFF2-40B4-BE49-F238E27FC236}">
                <a16:creationId xmlns:a16="http://schemas.microsoft.com/office/drawing/2014/main" id="{1E5B52F9-EF42-F7E9-D904-A26EF4036B39}"/>
              </a:ext>
            </a:extLst>
          </p:cNvPr>
          <p:cNvSpPr/>
          <p:nvPr/>
        </p:nvSpPr>
        <p:spPr bwMode="auto">
          <a:xfrm>
            <a:off x="417513" y="3694113"/>
            <a:ext cx="4017962" cy="477837"/>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err="1">
                <a:solidFill>
                  <a:schemeClr val="accent2"/>
                </a:solidFill>
                <a:cs typeface="Calibri" pitchFamily="34" charset="0"/>
              </a:rPr>
              <a:t>eThanks</a:t>
            </a:r>
            <a:r>
              <a:rPr lang="en-US" sz="2000" b="1" kern="1100" dirty="0">
                <a:solidFill>
                  <a:schemeClr val="accent2"/>
                </a:solidFill>
                <a:cs typeface="Calibri" pitchFamily="34" charset="0"/>
              </a:rPr>
              <a:t> Awards</a:t>
            </a:r>
          </a:p>
        </p:txBody>
      </p:sp>
      <p:grpSp>
        <p:nvGrpSpPr>
          <p:cNvPr id="41995" name="Group 27">
            <a:extLst>
              <a:ext uri="{FF2B5EF4-FFF2-40B4-BE49-F238E27FC236}">
                <a16:creationId xmlns:a16="http://schemas.microsoft.com/office/drawing/2014/main" id="{7F57152D-6D8F-41A7-6C1B-CCB62AA1D228}"/>
              </a:ext>
            </a:extLst>
          </p:cNvPr>
          <p:cNvGrpSpPr>
            <a:grpSpLocks/>
          </p:cNvGrpSpPr>
          <p:nvPr/>
        </p:nvGrpSpPr>
        <p:grpSpPr bwMode="auto">
          <a:xfrm>
            <a:off x="509588" y="4135438"/>
            <a:ext cx="2505075" cy="2219325"/>
            <a:chOff x="509390" y="4136214"/>
            <a:chExt cx="2830815" cy="2219244"/>
          </a:xfrm>
        </p:grpSpPr>
        <p:pic>
          <p:nvPicPr>
            <p:cNvPr id="42005" name="Picture 21">
              <a:extLst>
                <a:ext uri="{FF2B5EF4-FFF2-40B4-BE49-F238E27FC236}">
                  <a16:creationId xmlns:a16="http://schemas.microsoft.com/office/drawing/2014/main" id="{26192AC9-E3B5-B2F5-1688-A001454CBBE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9390" y="4136214"/>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52EED1A3-46D1-4C1F-F00C-44E357274811}"/>
                </a:ext>
              </a:extLst>
            </p:cNvPr>
            <p:cNvSpPr/>
            <p:nvPr/>
          </p:nvSpPr>
          <p:spPr>
            <a:xfrm>
              <a:off x="647522" y="4158438"/>
              <a:ext cx="1808277"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a:t>
              </a:r>
              <a:r>
                <a:rPr lang="en-US" sz="1500" b="1" kern="1100" dirty="0" err="1">
                  <a:solidFill>
                    <a:schemeClr val="tx1">
                      <a:lumMod val="50000"/>
                      <a:lumOff val="50000"/>
                    </a:schemeClr>
                  </a:solidFill>
                  <a:cs typeface="Calibri" pitchFamily="34" charset="0"/>
                </a:rPr>
                <a:t>Recieved</a:t>
              </a:r>
              <a:endParaRPr lang="en-US" sz="1500" b="1" kern="1100" dirty="0">
                <a:solidFill>
                  <a:schemeClr val="tx1">
                    <a:lumMod val="50000"/>
                    <a:lumOff val="50000"/>
                  </a:schemeClr>
                </a:solidFill>
                <a:cs typeface="Calibri" pitchFamily="34" charset="0"/>
              </a:endParaRPr>
            </a:p>
          </p:txBody>
        </p:sp>
      </p:grpSp>
      <p:grpSp>
        <p:nvGrpSpPr>
          <p:cNvPr id="41996" name="Group 28">
            <a:extLst>
              <a:ext uri="{FF2B5EF4-FFF2-40B4-BE49-F238E27FC236}">
                <a16:creationId xmlns:a16="http://schemas.microsoft.com/office/drawing/2014/main" id="{3A3EF019-8FD3-6859-6A98-4D3087664CCE}"/>
              </a:ext>
            </a:extLst>
          </p:cNvPr>
          <p:cNvGrpSpPr>
            <a:grpSpLocks/>
          </p:cNvGrpSpPr>
          <p:nvPr/>
        </p:nvGrpSpPr>
        <p:grpSpPr bwMode="auto">
          <a:xfrm>
            <a:off x="3319463" y="4135438"/>
            <a:ext cx="2503487" cy="2219325"/>
            <a:chOff x="3583400" y="4158236"/>
            <a:chExt cx="2830815" cy="2219244"/>
          </a:xfrm>
        </p:grpSpPr>
        <p:pic>
          <p:nvPicPr>
            <p:cNvPr id="42003" name="Picture 23">
              <a:extLst>
                <a:ext uri="{FF2B5EF4-FFF2-40B4-BE49-F238E27FC236}">
                  <a16:creationId xmlns:a16="http://schemas.microsoft.com/office/drawing/2014/main" id="{6076591D-4027-DEE2-D4EA-554D13D77E6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83400" y="4158236"/>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C576E33E-6F9F-7361-7BA5-1425679885F0}"/>
                </a:ext>
              </a:extLst>
            </p:cNvPr>
            <p:cNvSpPr/>
            <p:nvPr/>
          </p:nvSpPr>
          <p:spPr>
            <a:xfrm>
              <a:off x="3721619" y="4180460"/>
              <a:ext cx="1405535"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Sent</a:t>
              </a:r>
            </a:p>
          </p:txBody>
        </p:sp>
      </p:grpSp>
      <p:grpSp>
        <p:nvGrpSpPr>
          <p:cNvPr id="41997" name="Group 29">
            <a:extLst>
              <a:ext uri="{FF2B5EF4-FFF2-40B4-BE49-F238E27FC236}">
                <a16:creationId xmlns:a16="http://schemas.microsoft.com/office/drawing/2014/main" id="{DCBC6F13-DF5D-9CF5-A3FF-69CC9D6F72D9}"/>
              </a:ext>
            </a:extLst>
          </p:cNvPr>
          <p:cNvGrpSpPr>
            <a:grpSpLocks/>
          </p:cNvGrpSpPr>
          <p:nvPr/>
        </p:nvGrpSpPr>
        <p:grpSpPr bwMode="auto">
          <a:xfrm>
            <a:off x="6110288" y="4135438"/>
            <a:ext cx="2505075" cy="2219325"/>
            <a:chOff x="6563828" y="4171479"/>
            <a:chExt cx="2830815" cy="2219244"/>
          </a:xfrm>
        </p:grpSpPr>
        <p:pic>
          <p:nvPicPr>
            <p:cNvPr id="42001" name="Picture 25">
              <a:extLst>
                <a:ext uri="{FF2B5EF4-FFF2-40B4-BE49-F238E27FC236}">
                  <a16:creationId xmlns:a16="http://schemas.microsoft.com/office/drawing/2014/main" id="{A2C3608A-E736-5D9E-440A-CD3BD5A220C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63828" y="4171479"/>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a:extLst>
                <a:ext uri="{FF2B5EF4-FFF2-40B4-BE49-F238E27FC236}">
                  <a16:creationId xmlns:a16="http://schemas.microsoft.com/office/drawing/2014/main" id="{EDB34EC2-AEDF-F36A-1857-DC3260CD567F}"/>
                </a:ext>
              </a:extLst>
            </p:cNvPr>
            <p:cNvSpPr/>
            <p:nvPr/>
          </p:nvSpPr>
          <p:spPr>
            <a:xfrm>
              <a:off x="6701960" y="4193703"/>
              <a:ext cx="1492546"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Service Values</a:t>
              </a:r>
            </a:p>
          </p:txBody>
        </p:sp>
      </p:grpSp>
      <p:graphicFrame>
        <p:nvGraphicFramePr>
          <p:cNvPr id="22" name="Chart 21">
            <a:extLst>
              <a:ext uri="{FF2B5EF4-FFF2-40B4-BE49-F238E27FC236}">
                <a16:creationId xmlns:a16="http://schemas.microsoft.com/office/drawing/2014/main" id="{61DA188E-C684-FC98-2767-4043FEA33A00}"/>
              </a:ext>
            </a:extLst>
          </p:cNvPr>
          <p:cNvGraphicFramePr>
            <a:graphicFrameLocks noChangeAspect="1"/>
          </p:cNvGraphicFramePr>
          <p:nvPr/>
        </p:nvGraphicFramePr>
        <p:xfrm>
          <a:off x="657305" y="4572001"/>
          <a:ext cx="2216288" cy="168394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8" name="Chart 27">
            <a:extLst>
              <a:ext uri="{FF2B5EF4-FFF2-40B4-BE49-F238E27FC236}">
                <a16:creationId xmlns:a16="http://schemas.microsoft.com/office/drawing/2014/main" id="{26BB1BA1-4E1D-2D02-B786-0F4DFEF1DEAC}"/>
              </a:ext>
            </a:extLst>
          </p:cNvPr>
          <p:cNvGraphicFramePr>
            <a:graphicFrameLocks noChangeAspect="1"/>
          </p:cNvGraphicFramePr>
          <p:nvPr/>
        </p:nvGraphicFramePr>
        <p:xfrm>
          <a:off x="3441700" y="4572001"/>
          <a:ext cx="2216288" cy="168394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2000" name="Chart 1">
            <a:extLst>
              <a:ext uri="{FF2B5EF4-FFF2-40B4-BE49-F238E27FC236}">
                <a16:creationId xmlns:a16="http://schemas.microsoft.com/office/drawing/2014/main" id="{9A4D7332-6E29-EA81-8DDB-284D21EA49EC}"/>
              </a:ext>
            </a:extLst>
          </p:cNvPr>
          <p:cNvGraphicFramePr>
            <a:graphicFrameLocks/>
          </p:cNvGraphicFramePr>
          <p:nvPr/>
        </p:nvGraphicFramePr>
        <p:xfrm>
          <a:off x="6059488" y="4538663"/>
          <a:ext cx="2606675" cy="1866900"/>
        </p:xfrm>
        <a:graphic>
          <a:graphicData uri="http://schemas.openxmlformats.org/presentationml/2006/ole">
            <mc:AlternateContent xmlns:mc="http://schemas.openxmlformats.org/markup-compatibility/2006">
              <mc:Choice xmlns:v="urn:schemas-microsoft-com:vml" Requires="v">
                <p:oleObj r:id="rId10" imgW="2609314" imgH="1865538" progId="Excel.Chart.8">
                  <p:embed/>
                </p:oleObj>
              </mc:Choice>
              <mc:Fallback>
                <p:oleObj r:id="rId10" imgW="2609314" imgH="1865538" progId="Excel.Chart.8">
                  <p:embed/>
                  <p:pic>
                    <p:nvPicPr>
                      <p:cNvPr id="0" name="Chart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9488" y="4538663"/>
                        <a:ext cx="26066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sp>
        <p:nvSpPr>
          <p:cNvPr id="10" name="Rectangle 9">
            <a:extLst>
              <a:ext uri="{FF2B5EF4-FFF2-40B4-BE49-F238E27FC236}">
                <a16:creationId xmlns:a16="http://schemas.microsoft.com/office/drawing/2014/main" id="{E6A305C0-F641-0907-5B1B-6EA1FA2E64FE}"/>
              </a:ext>
            </a:extLst>
          </p:cNvPr>
          <p:cNvSpPr/>
          <p:nvPr/>
        </p:nvSpPr>
        <p:spPr bwMode="auto">
          <a:xfrm>
            <a:off x="1187701" y="1093286"/>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2" name="TextBox 1">
            <a:extLst>
              <a:ext uri="{FF2B5EF4-FFF2-40B4-BE49-F238E27FC236}">
                <a16:creationId xmlns:a16="http://schemas.microsoft.com/office/drawing/2014/main" id="{A0A71FBB-543C-8C16-333E-BCC82AB1DD6B}"/>
              </a:ext>
            </a:extLst>
          </p:cNvPr>
          <p:cNvSpPr txBox="1"/>
          <p:nvPr/>
        </p:nvSpPr>
        <p:spPr>
          <a:xfrm>
            <a:off x="1463841" y="1502516"/>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3" name="TextBox 2">
            <a:extLst>
              <a:ext uri="{FF2B5EF4-FFF2-40B4-BE49-F238E27FC236}">
                <a16:creationId xmlns:a16="http://schemas.microsoft.com/office/drawing/2014/main" id="{6E3E0308-C222-3D09-08B2-B0818A29C799}"/>
              </a:ext>
            </a:extLst>
          </p:cNvPr>
          <p:cNvSpPr txBox="1"/>
          <p:nvPr/>
        </p:nvSpPr>
        <p:spPr>
          <a:xfrm>
            <a:off x="1729622" y="1861476"/>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age, race, gender,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5" name="TextBox 4">
            <a:extLst>
              <a:ext uri="{FF2B5EF4-FFF2-40B4-BE49-F238E27FC236}">
                <a16:creationId xmlns:a16="http://schemas.microsoft.com/office/drawing/2014/main" id="{BB86E018-654E-C79B-D01E-CAA48C79B1DC}"/>
              </a:ext>
            </a:extLst>
          </p:cNvPr>
          <p:cNvSpPr txBox="1"/>
          <p:nvPr/>
        </p:nvSpPr>
        <p:spPr>
          <a:xfrm>
            <a:off x="1729623" y="2166275"/>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are the factoring disparities between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13" name="Picture 2">
            <a:extLst>
              <a:ext uri="{FF2B5EF4-FFF2-40B4-BE49-F238E27FC236}">
                <a16:creationId xmlns:a16="http://schemas.microsoft.com/office/drawing/2014/main" id="{82E97054-3EF6-3CCC-A98A-F1B515C08D3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4799167"/>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FDC5C75-0B5B-E9CF-2A8C-9E940D4375A3}"/>
              </a:ext>
            </a:extLst>
          </p:cNvPr>
          <p:cNvSpPr/>
          <p:nvPr/>
        </p:nvSpPr>
        <p:spPr bwMode="auto">
          <a:xfrm>
            <a:off x="1187701" y="4871690"/>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15" name="TextBox 14">
            <a:extLst>
              <a:ext uri="{FF2B5EF4-FFF2-40B4-BE49-F238E27FC236}">
                <a16:creationId xmlns:a16="http://schemas.microsoft.com/office/drawing/2014/main" id="{23BB9F3B-6219-746E-7573-BFC18CE37E92}"/>
              </a:ext>
            </a:extLst>
          </p:cNvPr>
          <p:cNvSpPr txBox="1"/>
          <p:nvPr/>
        </p:nvSpPr>
        <p:spPr>
          <a:xfrm>
            <a:off x="1463841" y="5280920"/>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6" name="TextBox 15">
            <a:extLst>
              <a:ext uri="{FF2B5EF4-FFF2-40B4-BE49-F238E27FC236}">
                <a16:creationId xmlns:a16="http://schemas.microsoft.com/office/drawing/2014/main" id="{B1233729-AE3A-2BD1-A509-07831D55AFE9}"/>
              </a:ext>
            </a:extLst>
          </p:cNvPr>
          <p:cNvSpPr txBox="1"/>
          <p:nvPr/>
        </p:nvSpPr>
        <p:spPr>
          <a:xfrm>
            <a:off x="1729622" y="5639880"/>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7" name="TextBox 16">
            <a:extLst>
              <a:ext uri="{FF2B5EF4-FFF2-40B4-BE49-F238E27FC236}">
                <a16:creationId xmlns:a16="http://schemas.microsoft.com/office/drawing/2014/main" id="{F35912BD-AF9B-6718-C28D-B98EC103ABCB}"/>
              </a:ext>
            </a:extLst>
          </p:cNvPr>
          <p:cNvSpPr txBox="1"/>
          <p:nvPr/>
        </p:nvSpPr>
        <p:spPr>
          <a:xfrm>
            <a:off x="1729623" y="5944679"/>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censorship have any </a:t>
            </a:r>
            <a:r>
              <a:rPr lang="en-US" sz="1600" dirty="0">
                <a:solidFill>
                  <a:schemeClr val="tx1">
                    <a:lumMod val="50000"/>
                    <a:lumOff val="50000"/>
                  </a:schemeClr>
                </a:solidFill>
                <a:cs typeface="Calibri" pitchFamily="34" charset="0"/>
              </a:rPr>
              <a:t>adverse effects?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412295893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89BD213E-7101-60C7-2F7C-6ADC6DDB5D2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31875"/>
            <a:ext cx="87344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A9892D8-9A8D-F50D-5615-15334966CBF0}"/>
              </a:ext>
            </a:extLst>
          </p:cNvPr>
          <p:cNvSpPr txBox="1"/>
          <p:nvPr/>
        </p:nvSpPr>
        <p:spPr>
          <a:xfrm>
            <a:off x="5915025" y="5956300"/>
            <a:ext cx="3095625" cy="215900"/>
          </a:xfrm>
          <a:prstGeom prst="rect">
            <a:avLst/>
          </a:prstGeom>
          <a:noFill/>
        </p:spPr>
        <p:txBody>
          <a:bodyPr>
            <a:spAutoFit/>
          </a:bodyPr>
          <a:lstStyle/>
          <a:p>
            <a:pPr algn="ctr" eaLnBrk="1" hangingPunct="1">
              <a:defRPr/>
            </a:pPr>
            <a:r>
              <a:rPr lang="en-US" sz="800" b="1" dirty="0">
                <a:solidFill>
                  <a:schemeClr val="tx1">
                    <a:lumMod val="50000"/>
                    <a:lumOff val="50000"/>
                  </a:schemeClr>
                </a:solidFill>
                <a:cs typeface="Calibri" pitchFamily="34" charset="0"/>
              </a:rPr>
              <a:t>Not available  =  No emergency or critical vulnerabilities</a:t>
            </a:r>
          </a:p>
        </p:txBody>
      </p:sp>
      <p:sp>
        <p:nvSpPr>
          <p:cNvPr id="48132" name="Title 1">
            <a:extLst>
              <a:ext uri="{FF2B5EF4-FFF2-40B4-BE49-F238E27FC236}">
                <a16:creationId xmlns:a16="http://schemas.microsoft.com/office/drawing/2014/main" id="{A0F2529E-50E1-F814-150E-5A262CBEF02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Ecosystem Safeguard</a:t>
            </a:r>
          </a:p>
        </p:txBody>
      </p:sp>
      <p:graphicFrame>
        <p:nvGraphicFramePr>
          <p:cNvPr id="6" name="Group 67">
            <a:extLst>
              <a:ext uri="{FF2B5EF4-FFF2-40B4-BE49-F238E27FC236}">
                <a16:creationId xmlns:a16="http://schemas.microsoft.com/office/drawing/2014/main" id="{F902E681-D107-324F-3B51-F49EE861B04B}"/>
              </a:ext>
            </a:extLst>
          </p:cNvPr>
          <p:cNvGraphicFramePr>
            <a:graphicFrameLocks noGrp="1"/>
          </p:cNvGraphicFramePr>
          <p:nvPr/>
        </p:nvGraphicFramePr>
        <p:xfrm>
          <a:off x="593725" y="1336675"/>
          <a:ext cx="7956549" cy="3008318"/>
        </p:xfrm>
        <a:graphic>
          <a:graphicData uri="http://schemas.openxmlformats.org/drawingml/2006/table">
            <a:tbl>
              <a:tblPr/>
              <a:tblGrid>
                <a:gridCol w="1371819">
                  <a:extLst>
                    <a:ext uri="{9D8B030D-6E8A-4147-A177-3AD203B41FA5}">
                      <a16:colId xmlns:a16="http://schemas.microsoft.com/office/drawing/2014/main" val="20000"/>
                    </a:ext>
                  </a:extLst>
                </a:gridCol>
                <a:gridCol w="2652183">
                  <a:extLst>
                    <a:ext uri="{9D8B030D-6E8A-4147-A177-3AD203B41FA5}">
                      <a16:colId xmlns:a16="http://schemas.microsoft.com/office/drawing/2014/main" val="20001"/>
                    </a:ext>
                  </a:extLst>
                </a:gridCol>
                <a:gridCol w="640182">
                  <a:extLst>
                    <a:ext uri="{9D8B030D-6E8A-4147-A177-3AD203B41FA5}">
                      <a16:colId xmlns:a16="http://schemas.microsoft.com/office/drawing/2014/main" val="20002"/>
                    </a:ext>
                  </a:extLst>
                </a:gridCol>
                <a:gridCol w="640182">
                  <a:extLst>
                    <a:ext uri="{9D8B030D-6E8A-4147-A177-3AD203B41FA5}">
                      <a16:colId xmlns:a16="http://schemas.microsoft.com/office/drawing/2014/main" val="20003"/>
                    </a:ext>
                  </a:extLst>
                </a:gridCol>
                <a:gridCol w="823091">
                  <a:extLst>
                    <a:ext uri="{9D8B030D-6E8A-4147-A177-3AD203B41FA5}">
                      <a16:colId xmlns:a16="http://schemas.microsoft.com/office/drawing/2014/main" val="20004"/>
                    </a:ext>
                  </a:extLst>
                </a:gridCol>
                <a:gridCol w="1829092">
                  <a:extLst>
                    <a:ext uri="{9D8B030D-6E8A-4147-A177-3AD203B41FA5}">
                      <a16:colId xmlns:a16="http://schemas.microsoft.com/office/drawing/2014/main" val="20005"/>
                    </a:ext>
                  </a:extLst>
                </a:gridCol>
              </a:tblGrid>
              <a:tr h="228609">
                <a:tc>
                  <a:txBody>
                    <a:bodyPr/>
                    <a:lstStyle/>
                    <a:p>
                      <a:pPr algn="ctr"/>
                      <a:r>
                        <a:rPr lang="en-US" sz="900" b="1" dirty="0">
                          <a:solidFill>
                            <a:schemeClr val="tx1">
                              <a:lumMod val="50000"/>
                              <a:lumOff val="50000"/>
                            </a:schemeClr>
                          </a:solidFill>
                          <a:latin typeface="Calibri" pitchFamily="34" charset="0"/>
                          <a:cs typeface="Calibri" pitchFamily="34" charset="0"/>
                        </a:rPr>
                        <a:t>ECOSYSTEM</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METRICS</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DEC ‘12</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JUL ‘13</a:t>
                      </a:r>
                    </a:p>
                  </a:txBody>
                  <a:tcPr marL="0" marR="0"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2013 TARGET</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COMMENTS</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453">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Network</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Device</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Data</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Application</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0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Identity</a:t>
                      </a:r>
                      <a:r>
                        <a:rPr lang="en-US" sz="1000" b="1" i="0" u="none" strike="noStrike" baseline="0" dirty="0">
                          <a:solidFill>
                            <a:schemeClr val="tx1">
                              <a:lumMod val="75000"/>
                              <a:lumOff val="25000"/>
                            </a:schemeClr>
                          </a:solidFill>
                          <a:effectLst/>
                          <a:latin typeface="Calibri" pitchFamily="34" charset="0"/>
                          <a:cs typeface="Calibri" pitchFamily="34" charset="0"/>
                        </a:rPr>
                        <a:t> &amp; Access Mgmt.</a:t>
                      </a: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7" name="Rectangle 6">
            <a:extLst>
              <a:ext uri="{FF2B5EF4-FFF2-40B4-BE49-F238E27FC236}">
                <a16:creationId xmlns:a16="http://schemas.microsoft.com/office/drawing/2014/main" id="{7446B29C-F87D-2F06-6CF8-5EF33D29BE30}"/>
              </a:ext>
            </a:extLst>
          </p:cNvPr>
          <p:cNvSpPr/>
          <p:nvPr/>
        </p:nvSpPr>
        <p:spPr bwMode="auto">
          <a:xfrm>
            <a:off x="417513" y="654050"/>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Elavon</a:t>
            </a:r>
            <a:endParaRPr lang="en-US" sz="1500" b="1" kern="1100" dirty="0">
              <a:solidFill>
                <a:schemeClr val="tx1">
                  <a:lumMod val="50000"/>
                  <a:lumOff val="50000"/>
                </a:schemeClr>
              </a:solidFill>
              <a:cs typeface="Calibri" pitchFamily="34"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Key Program Inventory</a:t>
            </a:r>
            <a:br>
              <a:rPr altLang="en-US"/>
            </a:br>
            <a:endParaRPr altLang="en-US"/>
          </a:p>
        </p:txBody>
      </p:sp>
      <p:graphicFrame>
        <p:nvGraphicFramePr>
          <p:cNvPr id="18" name="Group 67">
            <a:extLst>
              <a:ext uri="{FF2B5EF4-FFF2-40B4-BE49-F238E27FC236}">
                <a16:creationId xmlns:a16="http://schemas.microsoft.com/office/drawing/2014/main" id="{F6D8BBF7-D225-9D04-F8FC-C3FBBD08E169}"/>
              </a:ext>
            </a:extLst>
          </p:cNvPr>
          <p:cNvGraphicFramePr>
            <a:graphicFrameLocks noGrp="1"/>
          </p:cNvGraphicFramePr>
          <p:nvPr/>
        </p:nvGraphicFramePr>
        <p:xfrm>
          <a:off x="1211263" y="1193800"/>
          <a:ext cx="6721474" cy="1627188"/>
        </p:xfrm>
        <a:graphic>
          <a:graphicData uri="http://schemas.openxmlformats.org/drawingml/2006/table">
            <a:tbl>
              <a:tblPr/>
              <a:tblGrid>
                <a:gridCol w="1188832">
                  <a:extLst>
                    <a:ext uri="{9D8B030D-6E8A-4147-A177-3AD203B41FA5}">
                      <a16:colId xmlns:a16="http://schemas.microsoft.com/office/drawing/2014/main" val="20000"/>
                    </a:ext>
                  </a:extLst>
                </a:gridCol>
                <a:gridCol w="1920421">
                  <a:extLst>
                    <a:ext uri="{9D8B030D-6E8A-4147-A177-3AD203B41FA5}">
                      <a16:colId xmlns:a16="http://schemas.microsoft.com/office/drawing/2014/main" val="20001"/>
                    </a:ext>
                  </a:extLst>
                </a:gridCol>
                <a:gridCol w="731589">
                  <a:extLst>
                    <a:ext uri="{9D8B030D-6E8A-4147-A177-3AD203B41FA5}">
                      <a16:colId xmlns:a16="http://schemas.microsoft.com/office/drawing/2014/main" val="20002"/>
                    </a:ext>
                  </a:extLst>
                </a:gridCol>
                <a:gridCol w="914486">
                  <a:extLst>
                    <a:ext uri="{9D8B030D-6E8A-4147-A177-3AD203B41FA5}">
                      <a16:colId xmlns:a16="http://schemas.microsoft.com/office/drawing/2014/main" val="20003"/>
                    </a:ext>
                  </a:extLst>
                </a:gridCol>
                <a:gridCol w="594416">
                  <a:extLst>
                    <a:ext uri="{9D8B030D-6E8A-4147-A177-3AD203B41FA5}">
                      <a16:colId xmlns:a16="http://schemas.microsoft.com/office/drawing/2014/main" val="20004"/>
                    </a:ext>
                  </a:extLst>
                </a:gridCol>
                <a:gridCol w="1371730">
                  <a:extLst>
                    <a:ext uri="{9D8B030D-6E8A-4147-A177-3AD203B41FA5}">
                      <a16:colId xmlns:a16="http://schemas.microsoft.com/office/drawing/2014/main" val="20005"/>
                    </a:ext>
                  </a:extLst>
                </a:gridCol>
              </a:tblGrid>
              <a:tr h="227676">
                <a:tc>
                  <a:txBody>
                    <a:bodyPr/>
                    <a:lstStyle/>
                    <a:p>
                      <a:pPr algn="ctr"/>
                      <a:r>
                        <a:rPr lang="en-US" sz="900" b="1" dirty="0">
                          <a:solidFill>
                            <a:schemeClr val="tx1">
                              <a:lumMod val="50000"/>
                              <a:lumOff val="50000"/>
                            </a:schemeClr>
                          </a:solidFill>
                          <a:latin typeface="Calibri" pitchFamily="34" charset="0"/>
                          <a:cs typeface="Calibri" pitchFamily="34" charset="0"/>
                        </a:rPr>
                        <a:t>SPONSORING LOB</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PROGRAM</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OVERALL</a:t>
                      </a:r>
                      <a:r>
                        <a:rPr lang="en-US" sz="900" b="1" baseline="0" dirty="0">
                          <a:solidFill>
                            <a:schemeClr val="tx1">
                              <a:lumMod val="50000"/>
                              <a:lumOff val="50000"/>
                            </a:schemeClr>
                          </a:solidFill>
                          <a:latin typeface="Calibri" pitchFamily="34" charset="0"/>
                          <a:cs typeface="Calibri" pitchFamily="34" charset="0"/>
                        </a:rPr>
                        <a:t> COST</a:t>
                      </a:r>
                      <a:endParaRPr lang="en-US" sz="900" b="1" dirty="0">
                        <a:solidFill>
                          <a:schemeClr val="tx1">
                            <a:lumMod val="50000"/>
                            <a:lumOff val="50000"/>
                          </a:schemeClr>
                        </a:solidFill>
                        <a:latin typeface="Calibri" pitchFamily="34" charset="0"/>
                        <a:cs typeface="Calibri" pitchFamily="34" charset="0"/>
                      </a:endParaRPr>
                    </a:p>
                  </a:txBody>
                  <a:tcPr marL="0" marR="0"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RECOVERY</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0528">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Corp. Risk Management</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Anti Money</a:t>
                      </a:r>
                      <a:r>
                        <a:rPr lang="en-US" sz="900" b="0" i="0" u="none" strike="noStrike" baseline="0" dirty="0">
                          <a:solidFill>
                            <a:srgbClr val="5F5F5F"/>
                          </a:solidFill>
                          <a:effectLst/>
                          <a:latin typeface="Calibri" pitchFamily="34" charset="0"/>
                          <a:cs typeface="Calibri" pitchFamily="34" charset="0"/>
                        </a:rPr>
                        <a:t> Laundering</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Q1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$8.2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Internal/vendor resource constraints. Expect recovery by end of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Enterprise Revenue Office</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Internet Channel Technology Refresh</a:t>
                      </a: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Q2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$146.0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Late delivery of internal code.</a:t>
                      </a:r>
                      <a:r>
                        <a:rPr lang="en-US" sz="900" u="none" strike="noStrike" baseline="0" dirty="0">
                          <a:solidFill>
                            <a:srgbClr val="5F5F5F"/>
                          </a:solidFill>
                          <a:effectLst/>
                          <a:latin typeface="Calibri" pitchFamily="34" charset="0"/>
                          <a:cs typeface="Calibri" pitchFamily="34" charset="0"/>
                        </a:rPr>
                        <a:t> </a:t>
                      </a:r>
                      <a:r>
                        <a:rPr lang="en-US" sz="900" u="none" strike="noStrike" dirty="0">
                          <a:solidFill>
                            <a:srgbClr val="5F5F5F"/>
                          </a:solidFill>
                          <a:effectLst/>
                          <a:latin typeface="Calibri" pitchFamily="34" charset="0"/>
                          <a:cs typeface="Calibri" pitchFamily="34" charset="0"/>
                        </a:rPr>
                        <a:t>Expect recovery by mid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124">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TOS</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Payment Processing Portal</a:t>
                      </a:r>
                      <a:r>
                        <a:rPr lang="en-US" sz="900" b="0" i="0" u="none" strike="noStrike" baseline="0" dirty="0">
                          <a:solidFill>
                            <a:srgbClr val="5F5F5F"/>
                          </a:solidFill>
                          <a:effectLst/>
                          <a:latin typeface="Calibri" pitchFamily="34" charset="0"/>
                          <a:cs typeface="Calibri" pitchFamily="34" charset="0"/>
                        </a:rPr>
                        <a:t>  (P3)</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Q4 2013</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$49.9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Vendor delivery delays. Implementation delay impact of 2 months.</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Rectangle 8">
            <a:extLst>
              <a:ext uri="{FF2B5EF4-FFF2-40B4-BE49-F238E27FC236}">
                <a16:creationId xmlns:a16="http://schemas.microsoft.com/office/drawing/2014/main" id="{9CD38678-B03A-830E-9AFD-BBACEECD02DB}"/>
              </a:ext>
            </a:extLst>
          </p:cNvPr>
          <p:cNvSpPr/>
          <p:nvPr/>
        </p:nvSpPr>
        <p:spPr bwMode="auto">
          <a:xfrm>
            <a:off x="714375" y="3689350"/>
            <a:ext cx="3171825" cy="1835150"/>
          </a:xfrm>
          <a:prstGeom prst="rect">
            <a:avLst/>
          </a:prstGeom>
        </p:spPr>
        <p:txBody>
          <a:bodyPr>
            <a:spAutoFit/>
          </a:bodyPr>
          <a:lstStyle/>
          <a:p>
            <a:pPr marL="342900" indent="-342900" eaLnBrk="1" hangingPunct="1">
              <a:lnSpc>
                <a:spcPts val="1800"/>
              </a:lnSpc>
              <a:spcBef>
                <a:spcPts val="0"/>
              </a:spcBef>
              <a:buFont typeface="+mj-lt"/>
              <a:buAutoNum type="arabicPeriod"/>
              <a:defRPr/>
            </a:pPr>
            <a:r>
              <a:rPr lang="en-US" sz="1400" b="1" dirty="0">
                <a:solidFill>
                  <a:srgbClr val="0C2074"/>
                </a:solidFill>
                <a:cs typeface="Calibri" pitchFamily="34" charset="0"/>
              </a:rPr>
              <a:t>Program Name</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300"/>
              </a:spcAft>
              <a:buClr>
                <a:schemeClr val="bg1">
                  <a:lumMod val="65000"/>
                </a:schemeClr>
              </a:buClr>
              <a:buFont typeface="Calibri" panose="020F0502020204030204" pitchFamily="34" charset="0"/>
              <a:buChar char="−"/>
              <a:defRPr/>
            </a:pPr>
            <a:endParaRPr lang="en-US" sz="1000" dirty="0">
              <a:solidFill>
                <a:schemeClr val="bg1">
                  <a:lumMod val="50000"/>
                </a:schemeClr>
              </a:solidFill>
              <a:cs typeface="Calibri" pitchFamily="34" charset="0"/>
            </a:endParaRPr>
          </a:p>
        </p:txBody>
      </p:sp>
      <p:sp>
        <p:nvSpPr>
          <p:cNvPr id="10" name="Rectangle 9">
            <a:extLst>
              <a:ext uri="{FF2B5EF4-FFF2-40B4-BE49-F238E27FC236}">
                <a16:creationId xmlns:a16="http://schemas.microsoft.com/office/drawing/2014/main" id="{E6A305C0-F641-0907-5B1B-6EA1FA2E64FE}"/>
              </a:ext>
            </a:extLst>
          </p:cNvPr>
          <p:cNvSpPr/>
          <p:nvPr/>
        </p:nvSpPr>
        <p:spPr bwMode="auto">
          <a:xfrm>
            <a:off x="417513" y="3157538"/>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Status Indication</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0C67C818-4F3B-0DA3-40C9-8CACDA812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5662612"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a:extLst>
              <a:ext uri="{FF2B5EF4-FFF2-40B4-BE49-F238E27FC236}">
                <a16:creationId xmlns:a16="http://schemas.microsoft.com/office/drawing/2014/main" id="{6F303A17-8267-546D-9AC2-3D43AB0FDF3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Spotlight: &lt;TOPIC NAME&gt;</a:t>
            </a:r>
          </a:p>
        </p:txBody>
      </p:sp>
      <p:sp>
        <p:nvSpPr>
          <p:cNvPr id="13" name="Rectangle 12">
            <a:extLst>
              <a:ext uri="{FF2B5EF4-FFF2-40B4-BE49-F238E27FC236}">
                <a16:creationId xmlns:a16="http://schemas.microsoft.com/office/drawing/2014/main" id="{74777BD4-876C-1D74-525A-CC2F1B8B468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Subtitle</a:t>
            </a:r>
          </a:p>
        </p:txBody>
      </p:sp>
      <p:sp>
        <p:nvSpPr>
          <p:cNvPr id="64517" name="Rectangle 14">
            <a:extLst>
              <a:ext uri="{FF2B5EF4-FFF2-40B4-BE49-F238E27FC236}">
                <a16:creationId xmlns:a16="http://schemas.microsoft.com/office/drawing/2014/main" id="{47803722-DCA0-F0F3-D1B9-DDB2E63CE9E2}"/>
              </a:ext>
            </a:extLst>
          </p:cNvPr>
          <p:cNvSpPr>
            <a:spLocks noChangeArrowheads="1"/>
          </p:cNvSpPr>
          <p:nvPr/>
        </p:nvSpPr>
        <p:spPr bwMode="auto">
          <a:xfrm>
            <a:off x="646113" y="1336675"/>
            <a:ext cx="504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&lt;OBJECTIVE:&gt;</a:t>
            </a:r>
          </a:p>
        </p:txBody>
      </p:sp>
      <p:sp>
        <p:nvSpPr>
          <p:cNvPr id="64518" name="Rectangle 2">
            <a:extLst>
              <a:ext uri="{FF2B5EF4-FFF2-40B4-BE49-F238E27FC236}">
                <a16:creationId xmlns:a16="http://schemas.microsoft.com/office/drawing/2014/main" id="{9C1CFC20-F79F-0647-4300-D2ACE41D7214}"/>
              </a:ext>
            </a:extLst>
          </p:cNvPr>
          <p:cNvSpPr>
            <a:spLocks noChangeArrowheads="1"/>
          </p:cNvSpPr>
          <p:nvPr/>
        </p:nvSpPr>
        <p:spPr bwMode="auto">
          <a:xfrm>
            <a:off x="938213" y="1511300"/>
            <a:ext cx="47482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000">
                <a:solidFill>
                  <a:srgbClr val="595959"/>
                </a:solidFill>
              </a:rPr>
              <a:t>&lt;INSERT SUMMARY TEXT HERE, &gt;</a:t>
            </a:r>
            <a:endParaRPr lang="en-US" altLang="en-US"/>
          </a:p>
        </p:txBody>
      </p:sp>
      <p:sp>
        <p:nvSpPr>
          <p:cNvPr id="64519" name="Rectangle 19">
            <a:extLst>
              <a:ext uri="{FF2B5EF4-FFF2-40B4-BE49-F238E27FC236}">
                <a16:creationId xmlns:a16="http://schemas.microsoft.com/office/drawing/2014/main" id="{E1ABF8A4-BDA4-8FF5-BABD-EE459BF3B72F}"/>
              </a:ext>
            </a:extLst>
          </p:cNvPr>
          <p:cNvSpPr>
            <a:spLocks noChangeArrowheads="1"/>
          </p:cNvSpPr>
          <p:nvPr/>
        </p:nvSpPr>
        <p:spPr bwMode="auto">
          <a:xfrm>
            <a:off x="665163" y="1730375"/>
            <a:ext cx="50434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&lt;EXAMPLE 1: DATA GOVERNANCE:&gt;</a:t>
            </a:r>
          </a:p>
        </p:txBody>
      </p:sp>
      <p:sp>
        <p:nvSpPr>
          <p:cNvPr id="64520" name="Rectangle 21">
            <a:extLst>
              <a:ext uri="{FF2B5EF4-FFF2-40B4-BE49-F238E27FC236}">
                <a16:creationId xmlns:a16="http://schemas.microsoft.com/office/drawing/2014/main" id="{8A269A76-BB60-5B25-0A48-1B695805B034}"/>
              </a:ext>
            </a:extLst>
          </p:cNvPr>
          <p:cNvSpPr>
            <a:spLocks noChangeArrowheads="1"/>
          </p:cNvSpPr>
          <p:nvPr/>
        </p:nvSpPr>
        <p:spPr bwMode="auto">
          <a:xfrm>
            <a:off x="1025525" y="1995488"/>
            <a:ext cx="474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4" name="Rectangle 3">
            <a:extLst>
              <a:ext uri="{FF2B5EF4-FFF2-40B4-BE49-F238E27FC236}">
                <a16:creationId xmlns:a16="http://schemas.microsoft.com/office/drawing/2014/main" id="{6151E8C6-E269-ACEA-9140-659E312A9A44}"/>
              </a:ext>
            </a:extLst>
          </p:cNvPr>
          <p:cNvSpPr/>
          <p:nvPr/>
        </p:nvSpPr>
        <p:spPr>
          <a:xfrm>
            <a:off x="900113" y="1905000"/>
            <a:ext cx="4654550" cy="1169988"/>
          </a:xfrm>
          <a:prstGeom prst="rect">
            <a:avLst/>
          </a:prstGeom>
        </p:spPr>
        <p:txBody>
          <a:bodyPr>
            <a:spAutoFit/>
          </a:bodyPr>
          <a:lstStyle/>
          <a:p>
            <a:pPr eaLnBrk="1" hangingPunct="1">
              <a:defRPr/>
            </a:pPr>
            <a:r>
              <a:rPr lang="en-US" sz="1000" dirty="0">
                <a:solidFill>
                  <a:prstClr val="black">
                    <a:lumMod val="65000"/>
                    <a:lumOff val="35000"/>
                  </a:prstClr>
                </a:solidFill>
              </a:rPr>
              <a:t>EXAMPLE 1: </a:t>
            </a:r>
            <a:r>
              <a:rPr lang="en-US" sz="1000" dirty="0">
                <a:solidFill>
                  <a:schemeClr val="bg1">
                    <a:lumMod val="50000"/>
                  </a:schemeClr>
                </a:solidFill>
              </a:rPr>
              <a:t>Data Governance is an emerging discipline that embodies a convergence of data quality, data management, data policies, business process management, and risk management surrounding the handling of data in an organization. Data Governance at US Bank will exercise positive control over the processes and methods used by data stewards and data custodians to manage data to meet the needs of the business.  Data Governance is </a:t>
            </a:r>
            <a:r>
              <a:rPr lang="en-US" sz="1000" b="1" dirty="0">
                <a:solidFill>
                  <a:schemeClr val="bg1">
                    <a:lumMod val="50000"/>
                  </a:schemeClr>
                </a:solidFill>
              </a:rPr>
              <a:t>Not about DATA</a:t>
            </a:r>
            <a:r>
              <a:rPr lang="en-US" sz="1000" dirty="0">
                <a:solidFill>
                  <a:schemeClr val="bg1">
                    <a:lumMod val="50000"/>
                  </a:schemeClr>
                </a:solidFill>
              </a:rPr>
              <a:t>, it is about the </a:t>
            </a:r>
            <a:r>
              <a:rPr lang="en-US" sz="1000" b="1" dirty="0">
                <a:solidFill>
                  <a:schemeClr val="bg1">
                    <a:lumMod val="50000"/>
                  </a:schemeClr>
                </a:solidFill>
              </a:rPr>
              <a:t>People, Policies, and Processes to “manage data as an asset</a:t>
            </a:r>
            <a:r>
              <a:rPr lang="en-US" sz="1000" dirty="0">
                <a:solidFill>
                  <a:schemeClr val="bg1">
                    <a:lumMod val="50000"/>
                  </a:schemeClr>
                </a:solidFill>
              </a:rPr>
              <a:t>.”</a:t>
            </a:r>
          </a:p>
        </p:txBody>
      </p:sp>
      <p:pic>
        <p:nvPicPr>
          <p:cNvPr id="64522" name="Picture 2">
            <a:extLst>
              <a:ext uri="{FF2B5EF4-FFF2-40B4-BE49-F238E27FC236}">
                <a16:creationId xmlns:a16="http://schemas.microsoft.com/office/drawing/2014/main" id="{C3756B10-6EBF-9CF9-235E-E1DBAADA53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1193800"/>
            <a:ext cx="20875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9ED5CA49-808A-9840-6363-BC0E6BD86F40}"/>
              </a:ext>
            </a:extLst>
          </p:cNvPr>
          <p:cNvSpPr/>
          <p:nvPr/>
        </p:nvSpPr>
        <p:spPr bwMode="auto">
          <a:xfrm>
            <a:off x="6542088" y="1382713"/>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Current Status</a:t>
            </a:r>
          </a:p>
        </p:txBody>
      </p:sp>
      <p:pic>
        <p:nvPicPr>
          <p:cNvPr id="64524" name="Picture 2">
            <a:extLst>
              <a:ext uri="{FF2B5EF4-FFF2-40B4-BE49-F238E27FC236}">
                <a16:creationId xmlns:a16="http://schemas.microsoft.com/office/drawing/2014/main" id="{283E5246-C461-49CA-457C-155F25F5E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0" y="2581275"/>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5" name="Picture 3">
            <a:extLst>
              <a:ext uri="{FF2B5EF4-FFF2-40B4-BE49-F238E27FC236}">
                <a16:creationId xmlns:a16="http://schemas.microsoft.com/office/drawing/2014/main" id="{6DCB8AC5-992C-0394-06AE-89EB7C7E5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0" y="1709738"/>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6" name="Picture 4">
            <a:extLst>
              <a:ext uri="{FF2B5EF4-FFF2-40B4-BE49-F238E27FC236}">
                <a16:creationId xmlns:a16="http://schemas.microsoft.com/office/drawing/2014/main" id="{3B9CD86C-0330-3C56-6812-B623CA3418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3113" y="1746250"/>
            <a:ext cx="863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a:extLst>
              <a:ext uri="{FF2B5EF4-FFF2-40B4-BE49-F238E27FC236}">
                <a16:creationId xmlns:a16="http://schemas.microsoft.com/office/drawing/2014/main" id="{3BBF3178-9C54-E8E9-34CB-2C9B61546702}"/>
              </a:ext>
            </a:extLst>
          </p:cNvPr>
          <p:cNvSpPr/>
          <p:nvPr/>
        </p:nvSpPr>
        <p:spPr bwMode="auto">
          <a:xfrm>
            <a:off x="6637338" y="2489200"/>
            <a:ext cx="1882775" cy="631825"/>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Issues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p:txBody>
      </p:sp>
      <p:sp>
        <p:nvSpPr>
          <p:cNvPr id="31" name="Rectangle 30">
            <a:extLst>
              <a:ext uri="{FF2B5EF4-FFF2-40B4-BE49-F238E27FC236}">
                <a16:creationId xmlns:a16="http://schemas.microsoft.com/office/drawing/2014/main" id="{701EF2BF-074C-13DD-A659-819AB8CD5011}"/>
              </a:ext>
            </a:extLst>
          </p:cNvPr>
          <p:cNvSpPr/>
          <p:nvPr/>
        </p:nvSpPr>
        <p:spPr bwMode="auto">
          <a:xfrm>
            <a:off x="714375" y="398462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2" name="Rectangle 31">
            <a:extLst>
              <a:ext uri="{FF2B5EF4-FFF2-40B4-BE49-F238E27FC236}">
                <a16:creationId xmlns:a16="http://schemas.microsoft.com/office/drawing/2014/main" id="{DD3D10B4-A5C4-8AA5-5E51-424547E4ACB8}"/>
              </a:ext>
            </a:extLst>
          </p:cNvPr>
          <p:cNvSpPr/>
          <p:nvPr/>
        </p:nvSpPr>
        <p:spPr bwMode="auto">
          <a:xfrm>
            <a:off x="417513" y="3490913"/>
            <a:ext cx="2009775"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Key Accomplishments</a:t>
            </a:r>
          </a:p>
        </p:txBody>
      </p:sp>
      <p:cxnSp>
        <p:nvCxnSpPr>
          <p:cNvPr id="33" name="Straight Connector 32">
            <a:extLst>
              <a:ext uri="{FF2B5EF4-FFF2-40B4-BE49-F238E27FC236}">
                <a16:creationId xmlns:a16="http://schemas.microsoft.com/office/drawing/2014/main" id="{29C8020D-D335-1732-4839-FAB3F2AF3845}"/>
              </a:ext>
            </a:extLst>
          </p:cNvPr>
          <p:cNvCxnSpPr/>
          <p:nvPr/>
        </p:nvCxnSpPr>
        <p:spPr bwMode="auto">
          <a:xfrm flipV="1">
            <a:off x="3171825" y="3614738"/>
            <a:ext cx="0" cy="2633662"/>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37" name="Rectangle 36">
            <a:extLst>
              <a:ext uri="{FF2B5EF4-FFF2-40B4-BE49-F238E27FC236}">
                <a16:creationId xmlns:a16="http://schemas.microsoft.com/office/drawing/2014/main" id="{AA296887-339A-AED1-F161-73B2866B1F44}"/>
              </a:ext>
            </a:extLst>
          </p:cNvPr>
          <p:cNvSpPr/>
          <p:nvPr/>
        </p:nvSpPr>
        <p:spPr bwMode="auto">
          <a:xfrm>
            <a:off x="3714750" y="397827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8" name="Rectangle 37">
            <a:extLst>
              <a:ext uri="{FF2B5EF4-FFF2-40B4-BE49-F238E27FC236}">
                <a16:creationId xmlns:a16="http://schemas.microsoft.com/office/drawing/2014/main" id="{08618FBF-0247-DAC4-91CB-CBD59B8C4B36}"/>
              </a:ext>
            </a:extLst>
          </p:cNvPr>
          <p:cNvSpPr/>
          <p:nvPr/>
        </p:nvSpPr>
        <p:spPr bwMode="auto">
          <a:xfrm>
            <a:off x="3417888" y="3484563"/>
            <a:ext cx="2501900" cy="477837"/>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Risks / Areas of Concern</a:t>
            </a:r>
          </a:p>
        </p:txBody>
      </p:sp>
      <p:pic>
        <p:nvPicPr>
          <p:cNvPr id="64533" name="Picture 2">
            <a:extLst>
              <a:ext uri="{FF2B5EF4-FFF2-40B4-BE49-F238E27FC236}">
                <a16:creationId xmlns:a16="http://schemas.microsoft.com/office/drawing/2014/main" id="{379EDE86-4FDB-92A0-7DA4-355783AE05C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32550" y="3614738"/>
            <a:ext cx="2087563"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a:extLst>
              <a:ext uri="{FF2B5EF4-FFF2-40B4-BE49-F238E27FC236}">
                <a16:creationId xmlns:a16="http://schemas.microsoft.com/office/drawing/2014/main" id="{A376E1FE-1416-2BD2-61B7-1420F3769F28}"/>
              </a:ext>
            </a:extLst>
          </p:cNvPr>
          <p:cNvSpPr/>
          <p:nvPr/>
        </p:nvSpPr>
        <p:spPr bwMode="auto">
          <a:xfrm>
            <a:off x="6542088" y="3817938"/>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Key Milestones</a:t>
            </a:r>
          </a:p>
        </p:txBody>
      </p:sp>
      <p:grpSp>
        <p:nvGrpSpPr>
          <p:cNvPr id="64535" name="Group 45060">
            <a:extLst>
              <a:ext uri="{FF2B5EF4-FFF2-40B4-BE49-F238E27FC236}">
                <a16:creationId xmlns:a16="http://schemas.microsoft.com/office/drawing/2014/main" id="{1220CFE2-0AEA-656E-C90F-1F19376EEB27}"/>
              </a:ext>
            </a:extLst>
          </p:cNvPr>
          <p:cNvGrpSpPr>
            <a:grpSpLocks/>
          </p:cNvGrpSpPr>
          <p:nvPr/>
        </p:nvGrpSpPr>
        <p:grpSpPr bwMode="auto">
          <a:xfrm>
            <a:off x="6637338" y="4105275"/>
            <a:ext cx="1698625" cy="974725"/>
            <a:chOff x="6637021" y="4105625"/>
            <a:chExt cx="1699260" cy="974491"/>
          </a:xfrm>
        </p:grpSpPr>
        <p:sp>
          <p:nvSpPr>
            <p:cNvPr id="42" name="Rectangle 41">
              <a:extLst>
                <a:ext uri="{FF2B5EF4-FFF2-40B4-BE49-F238E27FC236}">
                  <a16:creationId xmlns:a16="http://schemas.microsoft.com/office/drawing/2014/main" id="{84275613-2C6E-FBCA-DD7D-EF4A32D913C9}"/>
                </a:ext>
              </a:extLst>
            </p:cNvPr>
            <p:cNvSpPr/>
            <p:nvPr/>
          </p:nvSpPr>
          <p:spPr bwMode="auto">
            <a:xfrm>
              <a:off x="6637021" y="410562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41" name="Picture 21">
              <a:extLst>
                <a:ext uri="{FF2B5EF4-FFF2-40B4-BE49-F238E27FC236}">
                  <a16:creationId xmlns:a16="http://schemas.microsoft.com/office/drawing/2014/main" id="{AF0FA5CD-4090-7E84-C65D-62B05E5411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497884" y="485197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a:extLst>
                <a:ext uri="{FF2B5EF4-FFF2-40B4-BE49-F238E27FC236}">
                  <a16:creationId xmlns:a16="http://schemas.microsoft.com/office/drawing/2014/main" id="{6A8DD7BD-B1F8-9386-734F-7AA852CA79B1}"/>
                </a:ext>
              </a:extLst>
            </p:cNvPr>
            <p:cNvSpPr txBox="1"/>
            <p:nvPr/>
          </p:nvSpPr>
          <p:spPr>
            <a:xfrm>
              <a:off x="7475534" y="485791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grpSp>
        <p:nvGrpSpPr>
          <p:cNvPr id="64536" name="Group 45059">
            <a:extLst>
              <a:ext uri="{FF2B5EF4-FFF2-40B4-BE49-F238E27FC236}">
                <a16:creationId xmlns:a16="http://schemas.microsoft.com/office/drawing/2014/main" id="{06CA94B6-5261-AF06-4AB5-2CE0DC51F1C0}"/>
              </a:ext>
            </a:extLst>
          </p:cNvPr>
          <p:cNvGrpSpPr>
            <a:grpSpLocks/>
          </p:cNvGrpSpPr>
          <p:nvPr/>
        </p:nvGrpSpPr>
        <p:grpSpPr bwMode="auto">
          <a:xfrm>
            <a:off x="6637338" y="5127625"/>
            <a:ext cx="1698625" cy="974725"/>
            <a:chOff x="6667305" y="5074235"/>
            <a:chExt cx="1699260" cy="974491"/>
          </a:xfrm>
        </p:grpSpPr>
        <p:sp>
          <p:nvSpPr>
            <p:cNvPr id="46" name="Rectangle 45">
              <a:extLst>
                <a:ext uri="{FF2B5EF4-FFF2-40B4-BE49-F238E27FC236}">
                  <a16:creationId xmlns:a16="http://schemas.microsoft.com/office/drawing/2014/main" id="{BCB3EFDA-3623-FEE6-C6E7-05FAC713B7BD}"/>
                </a:ext>
              </a:extLst>
            </p:cNvPr>
            <p:cNvSpPr/>
            <p:nvPr/>
          </p:nvSpPr>
          <p:spPr bwMode="auto">
            <a:xfrm>
              <a:off x="6667305" y="507423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38" name="Picture 21">
              <a:extLst>
                <a:ext uri="{FF2B5EF4-FFF2-40B4-BE49-F238E27FC236}">
                  <a16:creationId xmlns:a16="http://schemas.microsoft.com/office/drawing/2014/main" id="{6EA50150-7BC6-89E5-2F5D-3AC888C2B3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528168" y="582058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a:extLst>
                <a:ext uri="{FF2B5EF4-FFF2-40B4-BE49-F238E27FC236}">
                  <a16:creationId xmlns:a16="http://schemas.microsoft.com/office/drawing/2014/main" id="{87D9967B-C98D-CB76-3A25-9E4D053BCBCD}"/>
                </a:ext>
              </a:extLst>
            </p:cNvPr>
            <p:cNvSpPr txBox="1"/>
            <p:nvPr/>
          </p:nvSpPr>
          <p:spPr>
            <a:xfrm>
              <a:off x="7505818" y="582652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3733800"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Appendix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1. Data Collection</a:t>
            </a:r>
          </a:p>
        </p:txBody>
      </p:sp>
    </p:spTree>
    <p:extLst>
      <p:ext uri="{BB962C8B-B14F-4D97-AF65-F5344CB8AC3E}">
        <p14:creationId xmlns:p14="http://schemas.microsoft.com/office/powerpoint/2010/main" val="5940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A36C975-CD71-5408-EDAD-C86FE4216B1B}"/>
              </a:ext>
            </a:extLst>
          </p:cNvPr>
          <p:cNvGrpSpPr/>
          <p:nvPr/>
        </p:nvGrpSpPr>
        <p:grpSpPr>
          <a:xfrm>
            <a:off x="4550152" y="1654342"/>
            <a:ext cx="3846513" cy="1876425"/>
            <a:chOff x="4262437" y="469107"/>
            <a:chExt cx="3846513" cy="1876425"/>
          </a:xfrm>
        </p:grpSpPr>
        <p:sp>
          <p:nvSpPr>
            <p:cNvPr id="10" name="Rectangle 1">
              <a:extLst>
                <a:ext uri="{FF2B5EF4-FFF2-40B4-BE49-F238E27FC236}">
                  <a16:creationId xmlns:a16="http://schemas.microsoft.com/office/drawing/2014/main" id="{0C823D41-004A-35E5-F7B0-7E090F2372F1}"/>
                </a:ext>
              </a:extLst>
            </p:cNvPr>
            <p:cNvSpPr>
              <a:spLocks noChangeArrowheads="1"/>
            </p:cNvSpPr>
            <p:nvPr/>
          </p:nvSpPr>
          <p:spPr bwMode="auto">
            <a:xfrm>
              <a:off x="4262437" y="469107"/>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11" name="Straight Connector 10">
              <a:extLst>
                <a:ext uri="{FF2B5EF4-FFF2-40B4-BE49-F238E27FC236}">
                  <a16:creationId xmlns:a16="http://schemas.microsoft.com/office/drawing/2014/main" id="{B4890F5F-93AF-B932-25F1-8071BA369F4B}"/>
                </a:ext>
              </a:extLst>
            </p:cNvPr>
            <p:cNvCxnSpPr/>
            <p:nvPr/>
          </p:nvCxnSpPr>
          <p:spPr bwMode="auto">
            <a:xfrm flipH="1">
              <a:off x="5538787" y="1073944"/>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AF0F428-EE49-99EA-7EAD-2CA573976C89}"/>
                </a:ext>
              </a:extLst>
            </p:cNvPr>
            <p:cNvCxnSpPr/>
            <p:nvPr/>
          </p:nvCxnSpPr>
          <p:spPr bwMode="auto">
            <a:xfrm>
              <a:off x="5538787" y="1389857"/>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26">
              <a:extLst>
                <a:ext uri="{FF2B5EF4-FFF2-40B4-BE49-F238E27FC236}">
                  <a16:creationId xmlns:a16="http://schemas.microsoft.com/office/drawing/2014/main" id="{EE6736CA-96A3-44D0-EB77-4F235ECFC9E7}"/>
                </a:ext>
              </a:extLst>
            </p:cNvPr>
            <p:cNvGrpSpPr>
              <a:grpSpLocks/>
            </p:cNvGrpSpPr>
            <p:nvPr/>
          </p:nvGrpSpPr>
          <p:grpSpPr bwMode="auto">
            <a:xfrm>
              <a:off x="4364037" y="583991"/>
              <a:ext cx="1751013" cy="1009650"/>
              <a:chOff x="1423079" y="990192"/>
              <a:chExt cx="1750232" cy="1223418"/>
            </a:xfrm>
          </p:grpSpPr>
          <p:pic>
            <p:nvPicPr>
              <p:cNvPr id="14" name="Picture 32">
                <a:extLst>
                  <a:ext uri="{FF2B5EF4-FFF2-40B4-BE49-F238E27FC236}">
                    <a16:creationId xmlns:a16="http://schemas.microsoft.com/office/drawing/2014/main" id="{F2F7B4B2-6AA3-4CCE-87FB-6A1C504A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0064A35D-7EE1-0C6D-54B1-A88E567A0660}"/>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MERGE</a:t>
                </a:r>
              </a:p>
            </p:txBody>
          </p:sp>
        </p:grpSp>
        <p:grpSp>
          <p:nvGrpSpPr>
            <p:cNvPr id="16" name="Group 59">
              <a:extLst>
                <a:ext uri="{FF2B5EF4-FFF2-40B4-BE49-F238E27FC236}">
                  <a16:creationId xmlns:a16="http://schemas.microsoft.com/office/drawing/2014/main" id="{2926F24C-17D6-37ED-3B62-146092AE20CA}"/>
                </a:ext>
              </a:extLst>
            </p:cNvPr>
            <p:cNvGrpSpPr>
              <a:grpSpLocks/>
            </p:cNvGrpSpPr>
            <p:nvPr/>
          </p:nvGrpSpPr>
          <p:grpSpPr bwMode="auto">
            <a:xfrm>
              <a:off x="6246812" y="588169"/>
              <a:ext cx="1749425" cy="1009650"/>
              <a:chOff x="1429698" y="2374792"/>
              <a:chExt cx="1750232" cy="1009686"/>
            </a:xfrm>
          </p:grpSpPr>
          <p:pic>
            <p:nvPicPr>
              <p:cNvPr id="17" name="Picture 34">
                <a:extLst>
                  <a:ext uri="{FF2B5EF4-FFF2-40B4-BE49-F238E27FC236}">
                    <a16:creationId xmlns:a16="http://schemas.microsoft.com/office/drawing/2014/main" id="{F288091D-9149-5D0D-71B4-7A01FFF9E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id="{F327D6DA-57D9-B2A1-579C-B3453DC6DEA4}"/>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FILE CREATION</a:t>
                </a:r>
              </a:p>
            </p:txBody>
          </p:sp>
        </p:grpSp>
        <p:sp>
          <p:nvSpPr>
            <p:cNvPr id="19" name="Rectangle 18">
              <a:extLst>
                <a:ext uri="{FF2B5EF4-FFF2-40B4-BE49-F238E27FC236}">
                  <a16:creationId xmlns:a16="http://schemas.microsoft.com/office/drawing/2014/main" id="{DFC83FCE-2254-0D2F-F3DC-8CEF22414645}"/>
                </a:ext>
              </a:extLst>
            </p:cNvPr>
            <p:cNvSpPr/>
            <p:nvPr/>
          </p:nvSpPr>
          <p:spPr>
            <a:xfrm>
              <a:off x="4570412" y="873153"/>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Merge data into master </a:t>
              </a:r>
              <a:r>
                <a:rPr lang="en-US" sz="1500" kern="1100" dirty="0" err="1">
                  <a:solidFill>
                    <a:schemeClr val="tx1">
                      <a:lumMod val="50000"/>
                      <a:lumOff val="50000"/>
                    </a:schemeClr>
                  </a:solidFill>
                  <a:cs typeface="Calibri" pitchFamily="34" charset="0"/>
                </a:rPr>
                <a:t>dataframes</a:t>
              </a:r>
              <a:endParaRPr lang="en-US" sz="1500" kern="1100" dirty="0">
                <a:solidFill>
                  <a:schemeClr val="tx1">
                    <a:lumMod val="50000"/>
                    <a:lumOff val="50000"/>
                  </a:schemeClr>
                </a:solidFill>
                <a:cs typeface="Calibri" pitchFamily="34" charset="0"/>
              </a:endParaRPr>
            </a:p>
          </p:txBody>
        </p:sp>
        <p:sp>
          <p:nvSpPr>
            <p:cNvPr id="20" name="Rectangle 19">
              <a:extLst>
                <a:ext uri="{FF2B5EF4-FFF2-40B4-BE49-F238E27FC236}">
                  <a16:creationId xmlns:a16="http://schemas.microsoft.com/office/drawing/2014/main" id="{308C2C72-F510-6431-A562-C9252E80439A}"/>
                </a:ext>
              </a:extLst>
            </p:cNvPr>
            <p:cNvSpPr/>
            <p:nvPr/>
          </p:nvSpPr>
          <p:spPr>
            <a:xfrm>
              <a:off x="6475454" y="97742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Create files with merged data</a:t>
              </a:r>
            </a:p>
          </p:txBody>
        </p:sp>
      </p:grpSp>
      <p:grpSp>
        <p:nvGrpSpPr>
          <p:cNvPr id="23" name="Group 22">
            <a:extLst>
              <a:ext uri="{FF2B5EF4-FFF2-40B4-BE49-F238E27FC236}">
                <a16:creationId xmlns:a16="http://schemas.microsoft.com/office/drawing/2014/main" id="{5BB3AD9D-68CE-2CFF-3831-B4F7CD3AC5D1}"/>
              </a:ext>
            </a:extLst>
          </p:cNvPr>
          <p:cNvGrpSpPr/>
          <p:nvPr/>
        </p:nvGrpSpPr>
        <p:grpSpPr>
          <a:xfrm>
            <a:off x="472074" y="1655763"/>
            <a:ext cx="3846513" cy="1876425"/>
            <a:chOff x="720725" y="1655763"/>
            <a:chExt cx="3846513" cy="1876425"/>
          </a:xfrm>
        </p:grpSpPr>
        <p:sp>
          <p:nvSpPr>
            <p:cNvPr id="21507" name="Rectangle 1">
              <a:extLst>
                <a:ext uri="{FF2B5EF4-FFF2-40B4-BE49-F238E27FC236}">
                  <a16:creationId xmlns:a16="http://schemas.microsoft.com/office/drawing/2014/main" id="{DC8D8748-1A1A-00A5-AE5B-8C63520A0C59}"/>
                </a:ext>
              </a:extLst>
            </p:cNvPr>
            <p:cNvSpPr>
              <a:spLocks noChangeArrowheads="1"/>
            </p:cNvSpPr>
            <p:nvPr/>
          </p:nvSpPr>
          <p:spPr bwMode="auto">
            <a:xfrm>
              <a:off x="720725" y="1655763"/>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78" name="Straight Connector 77">
              <a:extLst>
                <a:ext uri="{FF2B5EF4-FFF2-40B4-BE49-F238E27FC236}">
                  <a16:creationId xmlns:a16="http://schemas.microsoft.com/office/drawing/2014/main" id="{D3702AA8-C06E-A642-33EE-BF1DAEAAA2CD}"/>
                </a:ext>
              </a:extLst>
            </p:cNvPr>
            <p:cNvCxnSpPr/>
            <p:nvPr/>
          </p:nvCxnSpPr>
          <p:spPr bwMode="auto">
            <a:xfrm flipH="1">
              <a:off x="1997075" y="2260600"/>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1EA17101-A610-637D-4FD2-B077A37BCA02}"/>
                </a:ext>
              </a:extLst>
            </p:cNvPr>
            <p:cNvCxnSpPr/>
            <p:nvPr/>
          </p:nvCxnSpPr>
          <p:spPr bwMode="auto">
            <a:xfrm>
              <a:off x="1997075" y="257651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8" name="Group 26">
              <a:extLst>
                <a:ext uri="{FF2B5EF4-FFF2-40B4-BE49-F238E27FC236}">
                  <a16:creationId xmlns:a16="http://schemas.microsoft.com/office/drawing/2014/main" id="{9334A2EE-A83C-0EFE-6209-2D800C4A93CC}"/>
                </a:ext>
              </a:extLst>
            </p:cNvPr>
            <p:cNvGrpSpPr>
              <a:grpSpLocks/>
            </p:cNvGrpSpPr>
            <p:nvPr/>
          </p:nvGrpSpPr>
          <p:grpSpPr bwMode="auto">
            <a:xfrm>
              <a:off x="822325" y="1770647"/>
              <a:ext cx="1751013" cy="1009650"/>
              <a:chOff x="1423079" y="990192"/>
              <a:chExt cx="1750232" cy="1223418"/>
            </a:xfrm>
          </p:grpSpPr>
          <p:pic>
            <p:nvPicPr>
              <p:cNvPr id="21540" name="Picture 32">
                <a:extLst>
                  <a:ext uri="{FF2B5EF4-FFF2-40B4-BE49-F238E27FC236}">
                    <a16:creationId xmlns:a16="http://schemas.microsoft.com/office/drawing/2014/main" id="{EF80EC27-06F6-E40F-CDEF-BE651704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a:extLst>
                  <a:ext uri="{FF2B5EF4-FFF2-40B4-BE49-F238E27FC236}">
                    <a16:creationId xmlns:a16="http://schemas.microsoft.com/office/drawing/2014/main" id="{49CAE44E-EC17-118E-060E-EABAC7BD6DA2}"/>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CSV RESOURCES</a:t>
                </a:r>
              </a:p>
            </p:txBody>
          </p:sp>
        </p:grpSp>
        <p:grpSp>
          <p:nvGrpSpPr>
            <p:cNvPr id="21522" name="Group 59">
              <a:extLst>
                <a:ext uri="{FF2B5EF4-FFF2-40B4-BE49-F238E27FC236}">
                  <a16:creationId xmlns:a16="http://schemas.microsoft.com/office/drawing/2014/main" id="{23EABD59-7952-24D0-C674-0441C33DA425}"/>
                </a:ext>
              </a:extLst>
            </p:cNvPr>
            <p:cNvGrpSpPr>
              <a:grpSpLocks/>
            </p:cNvGrpSpPr>
            <p:nvPr/>
          </p:nvGrpSpPr>
          <p:grpSpPr bwMode="auto">
            <a:xfrm>
              <a:off x="2705100" y="1774825"/>
              <a:ext cx="1749425" cy="1009650"/>
              <a:chOff x="1429698" y="2374792"/>
              <a:chExt cx="1750232" cy="1009686"/>
            </a:xfrm>
          </p:grpSpPr>
          <p:pic>
            <p:nvPicPr>
              <p:cNvPr id="21532" name="Picture 34">
                <a:extLst>
                  <a:ext uri="{FF2B5EF4-FFF2-40B4-BE49-F238E27FC236}">
                    <a16:creationId xmlns:a16="http://schemas.microsoft.com/office/drawing/2014/main" id="{CD409518-E57E-D3D5-15EA-63F6FF3B9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744C6ADA-3164-9A07-2ACF-862F89B742E7}"/>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API RESOURCES</a:t>
                </a:r>
              </a:p>
            </p:txBody>
          </p:sp>
        </p:grpSp>
        <p:sp>
          <p:nvSpPr>
            <p:cNvPr id="2" name="Rectangle 1">
              <a:extLst>
                <a:ext uri="{FF2B5EF4-FFF2-40B4-BE49-F238E27FC236}">
                  <a16:creationId xmlns:a16="http://schemas.microsoft.com/office/drawing/2014/main" id="{3E049950-8856-2CF8-1FA6-5C9049409258}"/>
                </a:ext>
              </a:extLst>
            </p:cNvPr>
            <p:cNvSpPr/>
            <p:nvPr/>
          </p:nvSpPr>
          <p:spPr>
            <a:xfrm>
              <a:off x="1028700"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sp>
          <p:nvSpPr>
            <p:cNvPr id="3" name="Rectangle 2">
              <a:extLst>
                <a:ext uri="{FF2B5EF4-FFF2-40B4-BE49-F238E27FC236}">
                  <a16:creationId xmlns:a16="http://schemas.microsoft.com/office/drawing/2014/main" id="{691948C8-152D-F532-D803-47C54D6624CE}"/>
                </a:ext>
              </a:extLst>
            </p:cNvPr>
            <p:cNvSpPr/>
            <p:nvPr/>
          </p:nvSpPr>
          <p:spPr>
            <a:xfrm>
              <a:off x="2933742"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grpSp>
      <p:sp>
        <p:nvSpPr>
          <p:cNvPr id="21512" name="Title 1">
            <a:extLst>
              <a:ext uri="{FF2B5EF4-FFF2-40B4-BE49-F238E27FC236}">
                <a16:creationId xmlns:a16="http://schemas.microsoft.com/office/drawing/2014/main" id="{6A02EC90-306D-171D-CB3F-5E3CC7EE5F3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3400" dirty="0"/>
              <a:t>Timeline</a:t>
            </a:r>
          </a:p>
        </p:txBody>
      </p:sp>
      <p:cxnSp>
        <p:nvCxnSpPr>
          <p:cNvPr id="63" name="Straight Connector 62">
            <a:extLst>
              <a:ext uri="{FF2B5EF4-FFF2-40B4-BE49-F238E27FC236}">
                <a16:creationId xmlns:a16="http://schemas.microsoft.com/office/drawing/2014/main" id="{942F1AC0-C731-5D0D-C6C9-DE9FC6834C05}"/>
              </a:ext>
            </a:extLst>
          </p:cNvPr>
          <p:cNvCxnSpPr/>
          <p:nvPr/>
        </p:nvCxnSpPr>
        <p:spPr bwMode="auto">
          <a:xfrm>
            <a:off x="6598072" y="348456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8D4BED47-1153-686B-D132-677306A30528}"/>
              </a:ext>
            </a:extLst>
          </p:cNvPr>
          <p:cNvCxnSpPr/>
          <p:nvPr/>
        </p:nvCxnSpPr>
        <p:spPr bwMode="auto">
          <a:xfrm>
            <a:off x="3154696" y="3398838"/>
            <a:ext cx="0" cy="1244600"/>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7" name="Group 21">
            <a:extLst>
              <a:ext uri="{FF2B5EF4-FFF2-40B4-BE49-F238E27FC236}">
                <a16:creationId xmlns:a16="http://schemas.microsoft.com/office/drawing/2014/main" id="{95199D8B-A218-5B30-1A36-B39D2DF00157}"/>
              </a:ext>
            </a:extLst>
          </p:cNvPr>
          <p:cNvGrpSpPr>
            <a:grpSpLocks/>
          </p:cNvGrpSpPr>
          <p:nvPr/>
        </p:nvGrpSpPr>
        <p:grpSpPr bwMode="auto">
          <a:xfrm>
            <a:off x="720725" y="3157539"/>
            <a:ext cx="7388225" cy="747712"/>
            <a:chOff x="326347" y="2260979"/>
            <a:chExt cx="8216902" cy="748919"/>
          </a:xfrm>
        </p:grpSpPr>
        <p:pic>
          <p:nvPicPr>
            <p:cNvPr id="21542" name="Picture 3">
              <a:extLst>
                <a:ext uri="{FF2B5EF4-FFF2-40B4-BE49-F238E27FC236}">
                  <a16:creationId xmlns:a16="http://schemas.microsoft.com/office/drawing/2014/main" id="{0089A032-229A-F086-DCCE-A9C57F12B3C5}"/>
                </a:ext>
              </a:extLst>
            </p:cNvPr>
            <p:cNvPicPr>
              <a:picLocks noChangeAspect="1"/>
            </p:cNvPicPr>
            <p:nvPr/>
          </p:nvPicPr>
          <p:blipFill>
            <a:blip r:embed="rId4">
              <a:extLst>
                <a:ext uri="{28A0092B-C50C-407E-A947-70E740481C1C}">
                  <a14:useLocalDpi xmlns:a14="http://schemas.microsoft.com/office/drawing/2010/main" val="0"/>
                </a:ext>
              </a:extLst>
            </a:blip>
            <a:srcRect l="4861" r="5278"/>
            <a:stretch>
              <a:fillRect/>
            </a:stretch>
          </p:blipFill>
          <p:spPr bwMode="auto">
            <a:xfrm>
              <a:off x="326347" y="2260979"/>
              <a:ext cx="8216902" cy="74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43" name="Group 20">
              <a:extLst>
                <a:ext uri="{FF2B5EF4-FFF2-40B4-BE49-F238E27FC236}">
                  <a16:creationId xmlns:a16="http://schemas.microsoft.com/office/drawing/2014/main" id="{ECAA30DC-4410-7741-85B2-4DBD5C4BFDF2}"/>
                </a:ext>
              </a:extLst>
            </p:cNvPr>
            <p:cNvGrpSpPr>
              <a:grpSpLocks/>
            </p:cNvGrpSpPr>
            <p:nvPr/>
          </p:nvGrpSpPr>
          <p:grpSpPr bwMode="auto">
            <a:xfrm>
              <a:off x="2336337" y="2508247"/>
              <a:ext cx="4113901" cy="276446"/>
              <a:chOff x="2336337" y="2432431"/>
              <a:chExt cx="4113900" cy="406023"/>
            </a:xfrm>
          </p:grpSpPr>
          <p:cxnSp>
            <p:nvCxnSpPr>
              <p:cNvPr id="21548" name="Straight Connector 5">
                <a:extLst>
                  <a:ext uri="{FF2B5EF4-FFF2-40B4-BE49-F238E27FC236}">
                    <a16:creationId xmlns:a16="http://schemas.microsoft.com/office/drawing/2014/main" id="{7638F61B-70BE-79BD-2C9C-8F7C22AF3B92}"/>
                  </a:ext>
                </a:extLst>
              </p:cNvPr>
              <p:cNvCxnSpPr>
                <a:cxnSpLocks noChangeShapeType="1"/>
              </p:cNvCxnSpPr>
              <p:nvPr/>
            </p:nvCxnSpPr>
            <p:spPr bwMode="auto">
              <a:xfrm>
                <a:off x="23363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49" name="Straight Connector 7">
                <a:extLst>
                  <a:ext uri="{FF2B5EF4-FFF2-40B4-BE49-F238E27FC236}">
                    <a16:creationId xmlns:a16="http://schemas.microsoft.com/office/drawing/2014/main" id="{C17EFF8D-6602-0AA9-0EA7-98809B2877D8}"/>
                  </a:ext>
                </a:extLst>
              </p:cNvPr>
              <p:cNvCxnSpPr>
                <a:cxnSpLocks noChangeShapeType="1"/>
              </p:cNvCxnSpPr>
              <p:nvPr/>
            </p:nvCxnSpPr>
            <p:spPr bwMode="auto">
              <a:xfrm>
                <a:off x="439629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50" name="Straight Connector 8">
                <a:extLst>
                  <a:ext uri="{FF2B5EF4-FFF2-40B4-BE49-F238E27FC236}">
                    <a16:creationId xmlns:a16="http://schemas.microsoft.com/office/drawing/2014/main" id="{E1F1E2B2-B7E1-CF98-737D-558BD8907D53}"/>
                  </a:ext>
                </a:extLst>
              </p:cNvPr>
              <p:cNvCxnSpPr>
                <a:cxnSpLocks noChangeShapeType="1"/>
              </p:cNvCxnSpPr>
              <p:nvPr/>
            </p:nvCxnSpPr>
            <p:spPr bwMode="auto">
              <a:xfrm>
                <a:off x="64502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544" name="TextBox 13">
              <a:extLst>
                <a:ext uri="{FF2B5EF4-FFF2-40B4-BE49-F238E27FC236}">
                  <a16:creationId xmlns:a16="http://schemas.microsoft.com/office/drawing/2014/main" id="{C486875B-1500-E114-6870-1B5CCAF19E4F}"/>
                </a:ext>
              </a:extLst>
            </p:cNvPr>
            <p:cNvSpPr txBox="1">
              <a:spLocks noChangeArrowheads="1"/>
            </p:cNvSpPr>
            <p:nvPr/>
          </p:nvSpPr>
          <p:spPr bwMode="auto">
            <a:xfrm>
              <a:off x="786021" y="2435384"/>
              <a:ext cx="1254893" cy="40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Intake</a:t>
              </a:r>
            </a:p>
          </p:txBody>
        </p:sp>
        <p:sp>
          <p:nvSpPr>
            <p:cNvPr id="21545" name="TextBox 14">
              <a:extLst>
                <a:ext uri="{FF2B5EF4-FFF2-40B4-BE49-F238E27FC236}">
                  <a16:creationId xmlns:a16="http://schemas.microsoft.com/office/drawing/2014/main" id="{FF243DFD-E536-7980-4EE1-72C97AC2F2A6}"/>
                </a:ext>
              </a:extLst>
            </p:cNvPr>
            <p:cNvSpPr txBox="1">
              <a:spLocks noChangeArrowheads="1"/>
            </p:cNvSpPr>
            <p:nvPr/>
          </p:nvSpPr>
          <p:spPr bwMode="auto">
            <a:xfrm>
              <a:off x="2780055" y="2435384"/>
              <a:ext cx="1373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Cleaning</a:t>
              </a:r>
            </a:p>
          </p:txBody>
        </p:sp>
        <p:sp>
          <p:nvSpPr>
            <p:cNvPr id="21546" name="TextBox 15">
              <a:extLst>
                <a:ext uri="{FF2B5EF4-FFF2-40B4-BE49-F238E27FC236}">
                  <a16:creationId xmlns:a16="http://schemas.microsoft.com/office/drawing/2014/main" id="{B576FA37-AA7E-68BF-C489-50BEC7317A49}"/>
                </a:ext>
              </a:extLst>
            </p:cNvPr>
            <p:cNvSpPr txBox="1">
              <a:spLocks noChangeArrowheads="1"/>
            </p:cNvSpPr>
            <p:nvPr/>
          </p:nvSpPr>
          <p:spPr bwMode="auto">
            <a:xfrm>
              <a:off x="4774090" y="2435384"/>
              <a:ext cx="1362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Join</a:t>
              </a:r>
            </a:p>
          </p:txBody>
        </p:sp>
        <p:sp>
          <p:nvSpPr>
            <p:cNvPr id="21547" name="TextBox 16">
              <a:extLst>
                <a:ext uri="{FF2B5EF4-FFF2-40B4-BE49-F238E27FC236}">
                  <a16:creationId xmlns:a16="http://schemas.microsoft.com/office/drawing/2014/main" id="{BE50C707-F087-3501-3E20-CD794197F25C}"/>
                </a:ext>
              </a:extLst>
            </p:cNvPr>
            <p:cNvSpPr txBox="1">
              <a:spLocks noChangeArrowheads="1"/>
            </p:cNvSpPr>
            <p:nvPr/>
          </p:nvSpPr>
          <p:spPr bwMode="auto">
            <a:xfrm>
              <a:off x="6768123" y="2435386"/>
              <a:ext cx="1178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Explore</a:t>
              </a:r>
            </a:p>
          </p:txBody>
        </p:sp>
      </p:grpSp>
      <p:grpSp>
        <p:nvGrpSpPr>
          <p:cNvPr id="21521" name="Group 31">
            <a:extLst>
              <a:ext uri="{FF2B5EF4-FFF2-40B4-BE49-F238E27FC236}">
                <a16:creationId xmlns:a16="http://schemas.microsoft.com/office/drawing/2014/main" id="{D0B66647-1C52-3CB3-10B4-11DF5CD58563}"/>
              </a:ext>
            </a:extLst>
          </p:cNvPr>
          <p:cNvGrpSpPr>
            <a:grpSpLocks/>
          </p:cNvGrpSpPr>
          <p:nvPr/>
        </p:nvGrpSpPr>
        <p:grpSpPr bwMode="auto">
          <a:xfrm>
            <a:off x="5969422" y="4298950"/>
            <a:ext cx="1525587" cy="1692776"/>
            <a:chOff x="6833138" y="4485160"/>
            <a:chExt cx="1524752" cy="1415430"/>
          </a:xfrm>
        </p:grpSpPr>
        <p:pic>
          <p:nvPicPr>
            <p:cNvPr id="21534" name="Picture 47">
              <a:extLst>
                <a:ext uri="{FF2B5EF4-FFF2-40B4-BE49-F238E27FC236}">
                  <a16:creationId xmlns:a16="http://schemas.microsoft.com/office/drawing/2014/main" id="{28A7D806-E931-5D5A-E595-9549782FB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138" y="4485160"/>
              <a:ext cx="1524752" cy="141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F7865D57-DA9F-8CA0-CE6B-D93C31CD9DF2}"/>
                </a:ext>
              </a:extLst>
            </p:cNvPr>
            <p:cNvSpPr txBox="1"/>
            <p:nvPr/>
          </p:nvSpPr>
          <p:spPr>
            <a:xfrm>
              <a:off x="6888670" y="4562914"/>
              <a:ext cx="1415275" cy="264353"/>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EXPLORE</a:t>
              </a:r>
            </a:p>
          </p:txBody>
        </p:sp>
      </p:grpSp>
      <p:grpSp>
        <p:nvGrpSpPr>
          <p:cNvPr id="24" name="Group 23">
            <a:extLst>
              <a:ext uri="{FF2B5EF4-FFF2-40B4-BE49-F238E27FC236}">
                <a16:creationId xmlns:a16="http://schemas.microsoft.com/office/drawing/2014/main" id="{E72C6320-41CF-4DB9-ECE1-E1EE78C69A50}"/>
              </a:ext>
            </a:extLst>
          </p:cNvPr>
          <p:cNvGrpSpPr/>
          <p:nvPr/>
        </p:nvGrpSpPr>
        <p:grpSpPr>
          <a:xfrm>
            <a:off x="1902580" y="4195763"/>
            <a:ext cx="3263900" cy="1226469"/>
            <a:chOff x="2287588" y="4195763"/>
            <a:chExt cx="3263900" cy="1186363"/>
          </a:xfrm>
        </p:grpSpPr>
        <p:sp>
          <p:nvSpPr>
            <p:cNvPr id="21506" name="Rectangle 45">
              <a:extLst>
                <a:ext uri="{FF2B5EF4-FFF2-40B4-BE49-F238E27FC236}">
                  <a16:creationId xmlns:a16="http://schemas.microsoft.com/office/drawing/2014/main" id="{B20A5405-8E67-F81C-61EB-593BF62DA3F9}"/>
                </a:ext>
              </a:extLst>
            </p:cNvPr>
            <p:cNvSpPr>
              <a:spLocks noChangeArrowheads="1"/>
            </p:cNvSpPr>
            <p:nvPr/>
          </p:nvSpPr>
          <p:spPr bwMode="auto">
            <a:xfrm>
              <a:off x="2287588" y="4195763"/>
              <a:ext cx="3263900" cy="1186363"/>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81" name="Straight Connector 80">
              <a:extLst>
                <a:ext uri="{FF2B5EF4-FFF2-40B4-BE49-F238E27FC236}">
                  <a16:creationId xmlns:a16="http://schemas.microsoft.com/office/drawing/2014/main" id="{89029C7F-7517-9BD5-991E-8BFC364E294B}"/>
                </a:ext>
              </a:extLst>
            </p:cNvPr>
            <p:cNvCxnSpPr/>
            <p:nvPr/>
          </p:nvCxnSpPr>
          <p:spPr bwMode="auto">
            <a:xfrm flipH="1">
              <a:off x="3373438" y="4602163"/>
              <a:ext cx="1193800"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24" name="Group 39936">
              <a:extLst>
                <a:ext uri="{FF2B5EF4-FFF2-40B4-BE49-F238E27FC236}">
                  <a16:creationId xmlns:a16="http://schemas.microsoft.com/office/drawing/2014/main" id="{710EF0F7-B493-8197-7AD2-5B28C817E2E1}"/>
                </a:ext>
              </a:extLst>
            </p:cNvPr>
            <p:cNvGrpSpPr>
              <a:grpSpLocks/>
            </p:cNvGrpSpPr>
            <p:nvPr/>
          </p:nvGrpSpPr>
          <p:grpSpPr bwMode="auto">
            <a:xfrm>
              <a:off x="3994493" y="4298950"/>
              <a:ext cx="1460500" cy="947738"/>
              <a:chOff x="3335904" y="5179341"/>
              <a:chExt cx="1461035" cy="948377"/>
            </a:xfrm>
          </p:grpSpPr>
          <p:pic>
            <p:nvPicPr>
              <p:cNvPr id="21528" name="Picture 38">
                <a:extLst>
                  <a:ext uri="{FF2B5EF4-FFF2-40B4-BE49-F238E27FC236}">
                    <a16:creationId xmlns:a16="http://schemas.microsoft.com/office/drawing/2014/main" id="{9F1D7D9F-59BD-E944-89AE-F7F857133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4"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a:extLst>
                  <a:ext uri="{FF2B5EF4-FFF2-40B4-BE49-F238E27FC236}">
                    <a16:creationId xmlns:a16="http://schemas.microsoft.com/office/drawing/2014/main" id="{D17AA97E-6DD8-85E3-CB14-9393E81EDC85}"/>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REFINE</a:t>
                </a:r>
              </a:p>
            </p:txBody>
          </p:sp>
        </p:grpSp>
        <p:grpSp>
          <p:nvGrpSpPr>
            <p:cNvPr id="5" name="Group 39936">
              <a:extLst>
                <a:ext uri="{FF2B5EF4-FFF2-40B4-BE49-F238E27FC236}">
                  <a16:creationId xmlns:a16="http://schemas.microsoft.com/office/drawing/2014/main" id="{B9A358F4-1952-671A-7BE2-49C2749EC874}"/>
                </a:ext>
              </a:extLst>
            </p:cNvPr>
            <p:cNvGrpSpPr>
              <a:grpSpLocks/>
            </p:cNvGrpSpPr>
            <p:nvPr/>
          </p:nvGrpSpPr>
          <p:grpSpPr bwMode="auto">
            <a:xfrm>
              <a:off x="2407863" y="4298950"/>
              <a:ext cx="1460500" cy="947738"/>
              <a:chOff x="3335905" y="5179341"/>
              <a:chExt cx="1461035" cy="948377"/>
            </a:xfrm>
          </p:grpSpPr>
          <p:pic>
            <p:nvPicPr>
              <p:cNvPr id="6" name="Picture 38">
                <a:extLst>
                  <a:ext uri="{FF2B5EF4-FFF2-40B4-BE49-F238E27FC236}">
                    <a16:creationId xmlns:a16="http://schemas.microsoft.com/office/drawing/2014/main" id="{40DFFD52-CDBD-EE8B-4F41-901E8C9F8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5"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8F94DD14-A32C-E7B3-C6EB-8382B06211BA}"/>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CONVERT</a:t>
                </a:r>
              </a:p>
            </p:txBody>
          </p:sp>
        </p:grpSp>
        <p:sp>
          <p:nvSpPr>
            <p:cNvPr id="4" name="Rectangle 3">
              <a:extLst>
                <a:ext uri="{FF2B5EF4-FFF2-40B4-BE49-F238E27FC236}">
                  <a16:creationId xmlns:a16="http://schemas.microsoft.com/office/drawing/2014/main" id="{3CEEDB6D-87C7-4B0A-4607-27FC7EB617EB}"/>
                </a:ext>
              </a:extLst>
            </p:cNvPr>
            <p:cNvSpPr/>
            <p:nvPr/>
          </p:nvSpPr>
          <p:spPr>
            <a:xfrm>
              <a:off x="2453774" y="4559634"/>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Normalize data </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into usable</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datasets</a:t>
              </a:r>
            </a:p>
          </p:txBody>
        </p:sp>
        <p:sp>
          <p:nvSpPr>
            <p:cNvPr id="9" name="Rectangle 8">
              <a:extLst>
                <a:ext uri="{FF2B5EF4-FFF2-40B4-BE49-F238E27FC236}">
                  <a16:creationId xmlns:a16="http://schemas.microsoft.com/office/drawing/2014/main" id="{B032BE91-7F71-CEA3-1BEC-38BC46520BB4}"/>
                </a:ext>
              </a:extLst>
            </p:cNvPr>
            <p:cNvSpPr/>
            <p:nvPr/>
          </p:nvSpPr>
          <p:spPr>
            <a:xfrm>
              <a:off x="4040531" y="4584477"/>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Fill </a:t>
              </a:r>
              <a:r>
                <a:rPr lang="en-US" sz="1500" kern="1100" dirty="0" err="1">
                  <a:solidFill>
                    <a:schemeClr val="tx1">
                      <a:lumMod val="50000"/>
                      <a:lumOff val="50000"/>
                    </a:schemeClr>
                  </a:solidFill>
                  <a:cs typeface="Calibri" pitchFamily="34" charset="0"/>
                </a:rPr>
                <a:t>NaN’s</a:t>
              </a:r>
              <a:r>
                <a:rPr lang="en-US" sz="1500" kern="1100" dirty="0">
                  <a:solidFill>
                    <a:schemeClr val="tx1">
                      <a:lumMod val="50000"/>
                      <a:lumOff val="50000"/>
                    </a:schemeClr>
                  </a:solidFill>
                  <a:cs typeface="Calibri" pitchFamily="34" charset="0"/>
                </a:rPr>
                <a:t>,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empty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parse bad data</a:t>
              </a:r>
            </a:p>
          </p:txBody>
        </p:sp>
      </p:grpSp>
      <p:sp>
        <p:nvSpPr>
          <p:cNvPr id="25" name="Rectangle 24">
            <a:extLst>
              <a:ext uri="{FF2B5EF4-FFF2-40B4-BE49-F238E27FC236}">
                <a16:creationId xmlns:a16="http://schemas.microsoft.com/office/drawing/2014/main" id="{6BDB80F2-16C7-5612-6F45-C978AC71B0E2}"/>
              </a:ext>
            </a:extLst>
          </p:cNvPr>
          <p:cNvSpPr/>
          <p:nvPr/>
        </p:nvSpPr>
        <p:spPr>
          <a:xfrm>
            <a:off x="6064628" y="4657893"/>
            <a:ext cx="1338262" cy="1249188"/>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Test relationships, theories, and create compelling visuals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8">
            <a:extLst>
              <a:ext uri="{FF2B5EF4-FFF2-40B4-BE49-F238E27FC236}">
                <a16:creationId xmlns:a16="http://schemas.microsoft.com/office/drawing/2014/main" id="{D437C76E-F625-E19E-0BDB-77E699EBA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531938"/>
            <a:ext cx="2609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9">
            <a:extLst>
              <a:ext uri="{FF2B5EF4-FFF2-40B4-BE49-F238E27FC236}">
                <a16:creationId xmlns:a16="http://schemas.microsoft.com/office/drawing/2014/main" id="{C0778325-0851-5021-48F7-040A8A0B1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1531938"/>
            <a:ext cx="26479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10">
            <a:extLst>
              <a:ext uri="{FF2B5EF4-FFF2-40B4-BE49-F238E27FC236}">
                <a16:creationId xmlns:a16="http://schemas.microsoft.com/office/drawing/2014/main" id="{7ED6D356-6A0C-C79F-3AF7-6CB2687D7B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800" y="1531938"/>
            <a:ext cx="26479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Title 1">
            <a:extLst>
              <a:ext uri="{FF2B5EF4-FFF2-40B4-BE49-F238E27FC236}">
                <a16:creationId xmlns:a16="http://schemas.microsoft.com/office/drawing/2014/main" id="{B529275D-FD1D-DA99-10EE-E5675BA4101B}"/>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en-US" sz="3400" dirty="0"/>
              <a:t>Data Cleaning Process - Methodology</a:t>
            </a:r>
          </a:p>
        </p:txBody>
      </p:sp>
      <p:sp>
        <p:nvSpPr>
          <p:cNvPr id="31" name="TextBox 10">
            <a:extLst>
              <a:ext uri="{FF2B5EF4-FFF2-40B4-BE49-F238E27FC236}">
                <a16:creationId xmlns:a16="http://schemas.microsoft.com/office/drawing/2014/main" id="{F26E8637-25A4-DCD1-141D-4CDF918CB142}"/>
              </a:ext>
            </a:extLst>
          </p:cNvPr>
          <p:cNvSpPr txBox="1">
            <a:spLocks noChangeArrowheads="1"/>
          </p:cNvSpPr>
          <p:nvPr/>
        </p:nvSpPr>
        <p:spPr bwMode="auto">
          <a:xfrm>
            <a:off x="3316288" y="2622550"/>
            <a:ext cx="227171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solidFill>
                <a:schemeClr val="tx1">
                  <a:lumMod val="50000"/>
                  <a:lumOff val="50000"/>
                </a:schemeClr>
              </a:solidFill>
              <a:cs typeface="Calibri" pitchFamily="34" charset="0"/>
            </a:endParaRPr>
          </a:p>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cs typeface="Calibri" pitchFamily="34" charset="0"/>
            </a:endParaRPr>
          </a:p>
        </p:txBody>
      </p:sp>
      <p:cxnSp>
        <p:nvCxnSpPr>
          <p:cNvPr id="4" name="Straight Connector 3">
            <a:extLst>
              <a:ext uri="{FF2B5EF4-FFF2-40B4-BE49-F238E27FC236}">
                <a16:creationId xmlns:a16="http://schemas.microsoft.com/office/drawing/2014/main" id="{297E63E7-1DD1-EB24-5523-2F614B33A8FA}"/>
              </a:ext>
            </a:extLst>
          </p:cNvPr>
          <p:cNvCxnSpPr/>
          <p:nvPr/>
        </p:nvCxnSpPr>
        <p:spPr bwMode="auto">
          <a:xfrm>
            <a:off x="3063875" y="2806700"/>
            <a:ext cx="0" cy="2533650"/>
          </a:xfrm>
          <a:prstGeom prst="line">
            <a:avLst/>
          </a:prstGeom>
          <a:noFill/>
          <a:ln w="19050" cap="rnd"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F44C9382-EAF3-BF4C-20B0-37A780E1B0C1}"/>
              </a:ext>
            </a:extLst>
          </p:cNvPr>
          <p:cNvCxnSpPr/>
          <p:nvPr/>
        </p:nvCxnSpPr>
        <p:spPr bwMode="auto">
          <a:xfrm>
            <a:off x="5756275" y="2806700"/>
            <a:ext cx="0" cy="2533650"/>
          </a:xfrm>
          <a:prstGeom prst="line">
            <a:avLst/>
          </a:prstGeom>
          <a:noFill/>
          <a:ln w="19050" cap="rnd"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0">
            <a:extLst>
              <a:ext uri="{FF2B5EF4-FFF2-40B4-BE49-F238E27FC236}">
                <a16:creationId xmlns:a16="http://schemas.microsoft.com/office/drawing/2014/main" id="{B60F5B18-8D04-E646-BA6A-5FD298190336}"/>
              </a:ext>
            </a:extLst>
          </p:cNvPr>
          <p:cNvSpPr txBox="1">
            <a:spLocks noChangeArrowheads="1"/>
          </p:cNvSpPr>
          <p:nvPr/>
        </p:nvSpPr>
        <p:spPr bwMode="auto">
          <a:xfrm>
            <a:off x="620713" y="2622550"/>
            <a:ext cx="227171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solidFill>
                <a:schemeClr val="tx1">
                  <a:lumMod val="50000"/>
                  <a:lumOff val="50000"/>
                </a:schemeClr>
              </a:solidFill>
              <a:cs typeface="Calibri" pitchFamily="34" charset="0"/>
            </a:endParaRPr>
          </a:p>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cs typeface="Calibri" pitchFamily="34" charset="0"/>
            </a:endParaRPr>
          </a:p>
        </p:txBody>
      </p:sp>
      <p:sp>
        <p:nvSpPr>
          <p:cNvPr id="14" name="TextBox 10">
            <a:extLst>
              <a:ext uri="{FF2B5EF4-FFF2-40B4-BE49-F238E27FC236}">
                <a16:creationId xmlns:a16="http://schemas.microsoft.com/office/drawing/2014/main" id="{1F54BFA0-BD98-72E0-58EB-33386B544302}"/>
              </a:ext>
            </a:extLst>
          </p:cNvPr>
          <p:cNvSpPr txBox="1">
            <a:spLocks noChangeArrowheads="1"/>
          </p:cNvSpPr>
          <p:nvPr/>
        </p:nvSpPr>
        <p:spPr bwMode="auto">
          <a:xfrm>
            <a:off x="6142038" y="2622550"/>
            <a:ext cx="227171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solidFill>
                <a:schemeClr val="tx1">
                  <a:lumMod val="50000"/>
                  <a:lumOff val="50000"/>
                </a:schemeClr>
              </a:solidFill>
              <a:cs typeface="Calibri" pitchFamily="34" charset="0"/>
            </a:endParaRPr>
          </a:p>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cs typeface="Calibri" pitchFamily="34" charset="0"/>
            </a:endParaRPr>
          </a:p>
        </p:txBody>
      </p:sp>
      <p:sp>
        <p:nvSpPr>
          <p:cNvPr id="23563" name="TextBox 13">
            <a:extLst>
              <a:ext uri="{FF2B5EF4-FFF2-40B4-BE49-F238E27FC236}">
                <a16:creationId xmlns:a16="http://schemas.microsoft.com/office/drawing/2014/main" id="{6103159E-51FE-2CDF-1DA2-FB6424286614}"/>
              </a:ext>
            </a:extLst>
          </p:cNvPr>
          <p:cNvSpPr txBox="1">
            <a:spLocks noChangeArrowheads="1"/>
          </p:cNvSpPr>
          <p:nvPr/>
        </p:nvSpPr>
        <p:spPr bwMode="auto">
          <a:xfrm>
            <a:off x="809625" y="1660525"/>
            <a:ext cx="112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chemeClr val="bg1"/>
                </a:solidFill>
                <a:cs typeface="Calibri" panose="020F0502020204030204" pitchFamily="34" charset="0"/>
              </a:rPr>
              <a:t>Title</a:t>
            </a:r>
          </a:p>
        </p:txBody>
      </p:sp>
      <p:sp>
        <p:nvSpPr>
          <p:cNvPr id="23564" name="TextBox 13">
            <a:extLst>
              <a:ext uri="{FF2B5EF4-FFF2-40B4-BE49-F238E27FC236}">
                <a16:creationId xmlns:a16="http://schemas.microsoft.com/office/drawing/2014/main" id="{765B3709-CAD4-05CB-8F19-B67F15F74654}"/>
              </a:ext>
            </a:extLst>
          </p:cNvPr>
          <p:cNvSpPr txBox="1">
            <a:spLocks noChangeArrowheads="1"/>
          </p:cNvSpPr>
          <p:nvPr/>
        </p:nvSpPr>
        <p:spPr bwMode="auto">
          <a:xfrm>
            <a:off x="3524250" y="1663700"/>
            <a:ext cx="112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chemeClr val="bg1"/>
                </a:solidFill>
                <a:cs typeface="Calibri" panose="020F0502020204030204" pitchFamily="34" charset="0"/>
              </a:rPr>
              <a:t>Title</a:t>
            </a:r>
          </a:p>
        </p:txBody>
      </p:sp>
      <p:sp>
        <p:nvSpPr>
          <p:cNvPr id="23565" name="TextBox 13">
            <a:extLst>
              <a:ext uri="{FF2B5EF4-FFF2-40B4-BE49-F238E27FC236}">
                <a16:creationId xmlns:a16="http://schemas.microsoft.com/office/drawing/2014/main" id="{683C72D8-2355-178C-23FE-A081D5018C9A}"/>
              </a:ext>
            </a:extLst>
          </p:cNvPr>
          <p:cNvSpPr txBox="1">
            <a:spLocks noChangeArrowheads="1"/>
          </p:cNvSpPr>
          <p:nvPr/>
        </p:nvSpPr>
        <p:spPr bwMode="auto">
          <a:xfrm>
            <a:off x="6149975" y="1660525"/>
            <a:ext cx="112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chemeClr val="bg1"/>
                </a:solidFill>
                <a:cs typeface="Calibri" panose="020F0502020204030204" pitchFamily="34" charset="0"/>
              </a:rPr>
              <a:t>Title</a:t>
            </a:r>
          </a:p>
        </p:txBody>
      </p:sp>
      <p:sp>
        <p:nvSpPr>
          <p:cNvPr id="23566" name="TextBox 13">
            <a:extLst>
              <a:ext uri="{FF2B5EF4-FFF2-40B4-BE49-F238E27FC236}">
                <a16:creationId xmlns:a16="http://schemas.microsoft.com/office/drawing/2014/main" id="{8899A13F-CACC-8A60-5543-B0B3ADF77AF8}"/>
              </a:ext>
            </a:extLst>
          </p:cNvPr>
          <p:cNvSpPr txBox="1">
            <a:spLocks noChangeArrowheads="1"/>
          </p:cNvSpPr>
          <p:nvPr/>
        </p:nvSpPr>
        <p:spPr bwMode="auto">
          <a:xfrm>
            <a:off x="809625" y="1012825"/>
            <a:ext cx="172402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500" b="1" dirty="0">
                <a:solidFill>
                  <a:schemeClr val="accent2"/>
                </a:solidFill>
                <a:cs typeface="Calibri" panose="020F0502020204030204" pitchFamily="34" charset="0"/>
              </a:rPr>
              <a:t>Data Set 1</a:t>
            </a:r>
          </a:p>
        </p:txBody>
      </p:sp>
      <p:sp>
        <p:nvSpPr>
          <p:cNvPr id="23567" name="TextBox 13">
            <a:extLst>
              <a:ext uri="{FF2B5EF4-FFF2-40B4-BE49-F238E27FC236}">
                <a16:creationId xmlns:a16="http://schemas.microsoft.com/office/drawing/2014/main" id="{47A2A370-356D-4785-9A0B-379BC3B55ED5}"/>
              </a:ext>
            </a:extLst>
          </p:cNvPr>
          <p:cNvSpPr txBox="1">
            <a:spLocks noChangeArrowheads="1"/>
          </p:cNvSpPr>
          <p:nvPr/>
        </p:nvSpPr>
        <p:spPr bwMode="auto">
          <a:xfrm>
            <a:off x="3524250" y="1016000"/>
            <a:ext cx="17240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500" b="1" dirty="0">
                <a:solidFill>
                  <a:schemeClr val="accent2"/>
                </a:solidFill>
                <a:cs typeface="Calibri" panose="020F0502020204030204" pitchFamily="34" charset="0"/>
              </a:rPr>
              <a:t>Data Set 2</a:t>
            </a:r>
          </a:p>
        </p:txBody>
      </p:sp>
      <p:sp>
        <p:nvSpPr>
          <p:cNvPr id="23568" name="TextBox 13">
            <a:extLst>
              <a:ext uri="{FF2B5EF4-FFF2-40B4-BE49-F238E27FC236}">
                <a16:creationId xmlns:a16="http://schemas.microsoft.com/office/drawing/2014/main" id="{CA5B6B41-6DEC-A5BB-DA17-B04933A05700}"/>
              </a:ext>
            </a:extLst>
          </p:cNvPr>
          <p:cNvSpPr txBox="1">
            <a:spLocks noChangeArrowheads="1"/>
          </p:cNvSpPr>
          <p:nvPr/>
        </p:nvSpPr>
        <p:spPr bwMode="auto">
          <a:xfrm>
            <a:off x="6149975" y="1012825"/>
            <a:ext cx="16033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500" b="1" dirty="0">
                <a:solidFill>
                  <a:schemeClr val="accent2"/>
                </a:solidFill>
                <a:cs typeface="Calibri" panose="020F0502020204030204" pitchFamily="34" charset="0"/>
              </a:rPr>
              <a:t>Data Set 3</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a:extLst>
              <a:ext uri="{FF2B5EF4-FFF2-40B4-BE49-F238E27FC236}">
                <a16:creationId xmlns:a16="http://schemas.microsoft.com/office/drawing/2014/main" id="{0858C364-E5D9-1003-B1F7-07B1DF420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438" y="1535113"/>
            <a:ext cx="2609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10">
            <a:extLst>
              <a:ext uri="{FF2B5EF4-FFF2-40B4-BE49-F238E27FC236}">
                <a16:creationId xmlns:a16="http://schemas.microsoft.com/office/drawing/2014/main" id="{1DFBFD9D-9526-9251-898B-B4EFC4B97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513" y="1535113"/>
            <a:ext cx="26479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Title 1">
            <a:extLst>
              <a:ext uri="{FF2B5EF4-FFF2-40B4-BE49-F238E27FC236}">
                <a16:creationId xmlns:a16="http://schemas.microsoft.com/office/drawing/2014/main" id="{58B60B39-301D-705C-BEFB-3512C2FA2BE6}"/>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en-US" sz="3400"/>
              <a:t>2 Evolution Map</a:t>
            </a:r>
          </a:p>
        </p:txBody>
      </p:sp>
      <p:cxnSp>
        <p:nvCxnSpPr>
          <p:cNvPr id="4" name="Straight Connector 3">
            <a:extLst>
              <a:ext uri="{FF2B5EF4-FFF2-40B4-BE49-F238E27FC236}">
                <a16:creationId xmlns:a16="http://schemas.microsoft.com/office/drawing/2014/main" id="{470C02B1-5C91-8F7C-2E9B-EFC8A061D9CA}"/>
              </a:ext>
            </a:extLst>
          </p:cNvPr>
          <p:cNvCxnSpPr/>
          <p:nvPr/>
        </p:nvCxnSpPr>
        <p:spPr bwMode="auto">
          <a:xfrm>
            <a:off x="4435475" y="2806700"/>
            <a:ext cx="0" cy="2533650"/>
          </a:xfrm>
          <a:prstGeom prst="line">
            <a:avLst/>
          </a:prstGeom>
          <a:noFill/>
          <a:ln w="19050" cap="rnd"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10">
            <a:extLst>
              <a:ext uri="{FF2B5EF4-FFF2-40B4-BE49-F238E27FC236}">
                <a16:creationId xmlns:a16="http://schemas.microsoft.com/office/drawing/2014/main" id="{6F6566B3-3DDA-38EA-F4F0-5EE9BA67AFC7}"/>
              </a:ext>
            </a:extLst>
          </p:cNvPr>
          <p:cNvSpPr txBox="1">
            <a:spLocks noChangeArrowheads="1"/>
          </p:cNvSpPr>
          <p:nvPr/>
        </p:nvSpPr>
        <p:spPr bwMode="auto">
          <a:xfrm>
            <a:off x="1911350" y="2622550"/>
            <a:ext cx="227171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solidFill>
                <a:schemeClr val="tx1">
                  <a:lumMod val="50000"/>
                  <a:lumOff val="50000"/>
                </a:schemeClr>
              </a:solidFill>
              <a:cs typeface="Calibri" pitchFamily="34" charset="0"/>
            </a:endParaRPr>
          </a:p>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cs typeface="Calibri" pitchFamily="34" charset="0"/>
            </a:endParaRPr>
          </a:p>
        </p:txBody>
      </p:sp>
      <p:sp>
        <p:nvSpPr>
          <p:cNvPr id="11" name="TextBox 10">
            <a:extLst>
              <a:ext uri="{FF2B5EF4-FFF2-40B4-BE49-F238E27FC236}">
                <a16:creationId xmlns:a16="http://schemas.microsoft.com/office/drawing/2014/main" id="{49D571B3-B599-B01B-FA9A-F794E4475DD0}"/>
              </a:ext>
            </a:extLst>
          </p:cNvPr>
          <p:cNvSpPr txBox="1">
            <a:spLocks noChangeArrowheads="1"/>
          </p:cNvSpPr>
          <p:nvPr/>
        </p:nvSpPr>
        <p:spPr bwMode="auto">
          <a:xfrm>
            <a:off x="4924425" y="2622550"/>
            <a:ext cx="227171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solidFill>
                <a:schemeClr val="tx1">
                  <a:lumMod val="50000"/>
                  <a:lumOff val="50000"/>
                </a:schemeClr>
              </a:solidFill>
              <a:cs typeface="Calibri" pitchFamily="34" charset="0"/>
            </a:endParaRPr>
          </a:p>
          <a:p>
            <a:pPr eaLnBrk="1" fontAlgn="auto" hangingPunct="1">
              <a:spcBef>
                <a:spcPts val="0"/>
              </a:spcBef>
              <a:spcAft>
                <a:spcPts val="0"/>
              </a:spcAft>
              <a:defRPr/>
            </a:pPr>
            <a:r>
              <a:rPr lang="en-US" sz="2000" b="1" dirty="0">
                <a:solidFill>
                  <a:schemeClr val="accent1"/>
                </a:solidFill>
                <a:cs typeface="Calibri" pitchFamily="34" charset="0"/>
              </a:rPr>
              <a:t>Headline</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fontAlgn="auto">
              <a:spcBef>
                <a:spcPts val="0"/>
              </a:spcBef>
              <a:spcAft>
                <a:spcPts val="0"/>
              </a:spcAft>
              <a:buFont typeface="Arial" pitchFamily="34" charset="0"/>
              <a:buChar char="•"/>
              <a:defRPr/>
            </a:pPr>
            <a:r>
              <a:rPr lang="en-US" sz="1100" dirty="0">
                <a:solidFill>
                  <a:schemeClr val="tx1">
                    <a:lumMod val="50000"/>
                    <a:lumOff val="50000"/>
                  </a:schemeClr>
                </a:solidFill>
                <a:cs typeface="Calibri" pitchFamily="34" charset="0"/>
              </a:rPr>
              <a:t>Sub</a:t>
            </a:r>
          </a:p>
          <a:p>
            <a:pPr marL="171450" indent="-171450" eaLnBrk="1" fontAlgn="auto" hangingPunct="1">
              <a:spcBef>
                <a:spcPts val="0"/>
              </a:spcBef>
              <a:spcAft>
                <a:spcPts val="0"/>
              </a:spcAft>
              <a:buFont typeface="Arial" pitchFamily="34" charset="0"/>
              <a:buChar char="•"/>
              <a:defRPr/>
            </a:pPr>
            <a:endParaRPr lang="en-US" sz="1000" dirty="0">
              <a:cs typeface="Calibri" pitchFamily="34" charset="0"/>
            </a:endParaRPr>
          </a:p>
        </p:txBody>
      </p:sp>
      <p:sp>
        <p:nvSpPr>
          <p:cNvPr id="24584" name="TextBox 13">
            <a:extLst>
              <a:ext uri="{FF2B5EF4-FFF2-40B4-BE49-F238E27FC236}">
                <a16:creationId xmlns:a16="http://schemas.microsoft.com/office/drawing/2014/main" id="{BF574EFA-6358-E6AB-E529-5086CD29238E}"/>
              </a:ext>
            </a:extLst>
          </p:cNvPr>
          <p:cNvSpPr txBox="1">
            <a:spLocks noChangeArrowheads="1"/>
          </p:cNvSpPr>
          <p:nvPr/>
        </p:nvSpPr>
        <p:spPr bwMode="auto">
          <a:xfrm>
            <a:off x="1912938" y="1660525"/>
            <a:ext cx="1127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chemeClr val="bg1"/>
                </a:solidFill>
                <a:cs typeface="Calibri" panose="020F0502020204030204" pitchFamily="34" charset="0"/>
              </a:rPr>
              <a:t>Title</a:t>
            </a:r>
          </a:p>
        </p:txBody>
      </p:sp>
      <p:sp>
        <p:nvSpPr>
          <p:cNvPr id="24585" name="TextBox 13">
            <a:extLst>
              <a:ext uri="{FF2B5EF4-FFF2-40B4-BE49-F238E27FC236}">
                <a16:creationId xmlns:a16="http://schemas.microsoft.com/office/drawing/2014/main" id="{F5054050-F1E4-0D7F-56AB-52F8D78ABAD0}"/>
              </a:ext>
            </a:extLst>
          </p:cNvPr>
          <p:cNvSpPr txBox="1">
            <a:spLocks noChangeArrowheads="1"/>
          </p:cNvSpPr>
          <p:nvPr/>
        </p:nvSpPr>
        <p:spPr bwMode="auto">
          <a:xfrm>
            <a:off x="5100638" y="1657350"/>
            <a:ext cx="112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chemeClr val="bg1"/>
                </a:solidFill>
                <a:cs typeface="Calibri" panose="020F0502020204030204" pitchFamily="34" charset="0"/>
              </a:rPr>
              <a:t>Title</a:t>
            </a:r>
          </a:p>
        </p:txBody>
      </p:sp>
      <p:sp>
        <p:nvSpPr>
          <p:cNvPr id="24586" name="TextBox 13">
            <a:extLst>
              <a:ext uri="{FF2B5EF4-FFF2-40B4-BE49-F238E27FC236}">
                <a16:creationId xmlns:a16="http://schemas.microsoft.com/office/drawing/2014/main" id="{74D57537-C945-A649-207E-48F3E2552CA0}"/>
              </a:ext>
            </a:extLst>
          </p:cNvPr>
          <p:cNvSpPr txBox="1">
            <a:spLocks noChangeArrowheads="1"/>
          </p:cNvSpPr>
          <p:nvPr/>
        </p:nvSpPr>
        <p:spPr bwMode="auto">
          <a:xfrm>
            <a:off x="1912938" y="1012825"/>
            <a:ext cx="17224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500" b="1">
                <a:solidFill>
                  <a:schemeClr val="accent2"/>
                </a:solidFill>
                <a:cs typeface="Calibri" panose="020F0502020204030204" pitchFamily="34" charset="0"/>
              </a:rPr>
              <a:t>Heading</a:t>
            </a:r>
          </a:p>
        </p:txBody>
      </p:sp>
      <p:sp>
        <p:nvSpPr>
          <p:cNvPr id="24587" name="TextBox 13">
            <a:extLst>
              <a:ext uri="{FF2B5EF4-FFF2-40B4-BE49-F238E27FC236}">
                <a16:creationId xmlns:a16="http://schemas.microsoft.com/office/drawing/2014/main" id="{61C93FE1-3538-A5FC-145C-AA18C128028F}"/>
              </a:ext>
            </a:extLst>
          </p:cNvPr>
          <p:cNvSpPr txBox="1">
            <a:spLocks noChangeArrowheads="1"/>
          </p:cNvSpPr>
          <p:nvPr/>
        </p:nvSpPr>
        <p:spPr bwMode="auto">
          <a:xfrm>
            <a:off x="5100638" y="1009650"/>
            <a:ext cx="16049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500" b="1">
                <a:solidFill>
                  <a:schemeClr val="accent2"/>
                </a:solidFill>
                <a:cs typeface="Calibri" panose="020F0502020204030204" pitchFamily="34" charset="0"/>
              </a:rPr>
              <a:t>Heading</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6F65C04-922F-327F-D8A9-471D5947EB6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Data Sources</a:t>
            </a:r>
          </a:p>
        </p:txBody>
      </p:sp>
      <p:grpSp>
        <p:nvGrpSpPr>
          <p:cNvPr id="19459" name="Group 7">
            <a:extLst>
              <a:ext uri="{FF2B5EF4-FFF2-40B4-BE49-F238E27FC236}">
                <a16:creationId xmlns:a16="http://schemas.microsoft.com/office/drawing/2014/main" id="{5599E84A-4C46-B106-2A0C-B2DA42FCD8B5}"/>
              </a:ext>
            </a:extLst>
          </p:cNvPr>
          <p:cNvGrpSpPr>
            <a:grpSpLocks/>
          </p:cNvGrpSpPr>
          <p:nvPr/>
        </p:nvGrpSpPr>
        <p:grpSpPr bwMode="auto">
          <a:xfrm>
            <a:off x="417513" y="752475"/>
            <a:ext cx="8148637" cy="2033588"/>
            <a:chOff x="417513" y="752475"/>
            <a:chExt cx="8148418" cy="2034189"/>
          </a:xfrm>
        </p:grpSpPr>
        <p:sp>
          <p:nvSpPr>
            <p:cNvPr id="6" name="Rectangle 5">
              <a:extLst>
                <a:ext uri="{FF2B5EF4-FFF2-40B4-BE49-F238E27FC236}">
                  <a16:creationId xmlns:a16="http://schemas.microsoft.com/office/drawing/2014/main" id="{F06D3F91-EB16-BA7E-F572-CDC4E96E831B}"/>
                </a:ext>
              </a:extLst>
            </p:cNvPr>
            <p:cNvSpPr/>
            <p:nvPr/>
          </p:nvSpPr>
          <p:spPr>
            <a:xfrm>
              <a:off x="714367" y="1284445"/>
              <a:ext cx="7851564" cy="1502219"/>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7" name="Rectangle 6">
              <a:extLst>
                <a:ext uri="{FF2B5EF4-FFF2-40B4-BE49-F238E27FC236}">
                  <a16:creationId xmlns:a16="http://schemas.microsoft.com/office/drawing/2014/main" id="{56D2995E-2126-8A14-2E04-16A816E94B0E}"/>
                </a:ext>
              </a:extLst>
            </p:cNvPr>
            <p:cNvSpPr/>
            <p:nvPr/>
          </p:nvSpPr>
          <p:spPr>
            <a:xfrm>
              <a:off x="417513" y="752475"/>
              <a:ext cx="4017854" cy="476391"/>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Key Forecast Variances</a:t>
              </a:r>
            </a:p>
          </p:txBody>
        </p:sp>
      </p:grpSp>
      <p:grpSp>
        <p:nvGrpSpPr>
          <p:cNvPr id="19460" name="Group 8">
            <a:extLst>
              <a:ext uri="{FF2B5EF4-FFF2-40B4-BE49-F238E27FC236}">
                <a16:creationId xmlns:a16="http://schemas.microsoft.com/office/drawing/2014/main" id="{50FBB143-8E37-1217-0782-A6DE53F7516C}"/>
              </a:ext>
            </a:extLst>
          </p:cNvPr>
          <p:cNvGrpSpPr>
            <a:grpSpLocks/>
          </p:cNvGrpSpPr>
          <p:nvPr/>
        </p:nvGrpSpPr>
        <p:grpSpPr bwMode="auto">
          <a:xfrm>
            <a:off x="417513" y="3375025"/>
            <a:ext cx="8148637" cy="2033588"/>
            <a:chOff x="417513" y="752475"/>
            <a:chExt cx="8148418" cy="2034189"/>
          </a:xfrm>
        </p:grpSpPr>
        <p:sp>
          <p:nvSpPr>
            <p:cNvPr id="10" name="Rectangle 9">
              <a:extLst>
                <a:ext uri="{FF2B5EF4-FFF2-40B4-BE49-F238E27FC236}">
                  <a16:creationId xmlns:a16="http://schemas.microsoft.com/office/drawing/2014/main" id="{F6289B00-2BF9-94C5-2834-58E60EAB7190}"/>
                </a:ext>
              </a:extLst>
            </p:cNvPr>
            <p:cNvSpPr/>
            <p:nvPr/>
          </p:nvSpPr>
          <p:spPr>
            <a:xfrm>
              <a:off x="714367" y="1284445"/>
              <a:ext cx="7851564" cy="1502219"/>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11" name="Rectangle 10">
              <a:extLst>
                <a:ext uri="{FF2B5EF4-FFF2-40B4-BE49-F238E27FC236}">
                  <a16:creationId xmlns:a16="http://schemas.microsoft.com/office/drawing/2014/main" id="{000BEAA8-DB0C-BB1E-7332-17FD2DC95ACC}"/>
                </a:ext>
              </a:extLst>
            </p:cNvPr>
            <p:cNvSpPr/>
            <p:nvPr/>
          </p:nvSpPr>
          <p:spPr>
            <a:xfrm>
              <a:off x="417513" y="752475"/>
              <a:ext cx="4017854" cy="477979"/>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Key Full Year Plan Variances</a:t>
              </a:r>
            </a:p>
          </p:txBody>
        </p:sp>
      </p:grpSp>
      <p:cxnSp>
        <p:nvCxnSpPr>
          <p:cNvPr id="12" name="Straight Connector 11">
            <a:extLst>
              <a:ext uri="{FF2B5EF4-FFF2-40B4-BE49-F238E27FC236}">
                <a16:creationId xmlns:a16="http://schemas.microsoft.com/office/drawing/2014/main" id="{14568607-48E2-9A75-33AB-A54FE792A5A9}"/>
              </a:ext>
            </a:extLst>
          </p:cNvPr>
          <p:cNvCxnSpPr/>
          <p:nvPr/>
        </p:nvCxnSpPr>
        <p:spPr bwMode="auto">
          <a:xfrm flipH="1">
            <a:off x="1184275" y="31305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spTree>
  </p:cSld>
  <p:clrMapOvr>
    <a:masterClrMapping/>
  </p:clrMapOvr>
  <p:transition>
    <p:fade/>
  </p:transition>
</p:sld>
</file>

<file path=ppt/theme/theme1.xml><?xml version="1.0" encoding="utf-8"?>
<a:theme xmlns:a="http://schemas.openxmlformats.org/drawingml/2006/main" name="JvG Las Vegas 2012">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lnDef>
  </a:objectDefaults>
  <a:extraClrSchemeLst>
    <a:extraClrScheme>
      <a:clrScheme name="ShieldLines B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ieldLines B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ieldLines B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ieldLines B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ieldLines B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ieldLines B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ieldLines Bank 8">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9">
        <a:dk1>
          <a:srgbClr val="000000"/>
        </a:dk1>
        <a:lt1>
          <a:srgbClr val="FFFFFF"/>
        </a:lt1>
        <a:dk2>
          <a:srgbClr val="000000"/>
        </a:dk2>
        <a:lt2>
          <a:srgbClr val="000000"/>
        </a:lt2>
        <a:accent1>
          <a:srgbClr val="0C2074"/>
        </a:accent1>
        <a:accent2>
          <a:srgbClr val="3333CC"/>
        </a:accent2>
        <a:accent3>
          <a:srgbClr val="FFFFFF"/>
        </a:accent3>
        <a:accent4>
          <a:srgbClr val="000000"/>
        </a:accent4>
        <a:accent5>
          <a:srgbClr val="AAABBC"/>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0">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1">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E97B00"/>
        </a:folHlink>
      </a:clrScheme>
      <a:clrMap bg1="lt1" tx1="dk1" bg2="lt2" tx2="dk2" accent1="accent1" accent2="accent2" accent3="accent3" accent4="accent4" accent5="accent5" accent6="accent6" hlink="hlink" folHlink="folHlink"/>
    </a:extraClrScheme>
    <a:extraClrScheme>
      <a:clrScheme name="ShieldLines Bank 12">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FFB900"/>
        </a:folHlink>
      </a:clrScheme>
      <a:clrMap bg1="lt1" tx1="dk1" bg2="lt2" tx2="dk2" accent1="accent1" accent2="accent2" accent3="accent3" accent4="accent4" accent5="accent5" accent6="accent6" hlink="hlink" folHlink="folHlink"/>
    </a:extraClrScheme>
    <a:extraClrScheme>
      <a:clrScheme name="ShieldLines Bank 13">
        <a:dk1>
          <a:srgbClr val="000000"/>
        </a:dk1>
        <a:lt1>
          <a:srgbClr val="FFFFFF"/>
        </a:lt1>
        <a:dk2>
          <a:srgbClr val="FFFFFF"/>
        </a:dk2>
        <a:lt2>
          <a:srgbClr val="000000"/>
        </a:lt2>
        <a:accent1>
          <a:srgbClr val="0C2074"/>
        </a:accent1>
        <a:accent2>
          <a:srgbClr val="DE162B"/>
        </a:accent2>
        <a:accent3>
          <a:srgbClr val="FFFFFF"/>
        </a:accent3>
        <a:accent4>
          <a:srgbClr val="000000"/>
        </a:accent4>
        <a:accent5>
          <a:srgbClr val="AAABBC"/>
        </a:accent5>
        <a:accent6>
          <a:srgbClr val="C91326"/>
        </a:accent6>
        <a:hlink>
          <a:srgbClr val="E7D19A"/>
        </a:hlink>
        <a:folHlink>
          <a:srgbClr val="A1A1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
    <a:dk1>
      <a:srgbClr val="0C2074"/>
    </a:dk1>
    <a:lt1>
      <a:srgbClr val="FFFFFF"/>
    </a:lt1>
    <a:dk2>
      <a:srgbClr val="0C2074"/>
    </a:dk2>
    <a:lt2>
      <a:srgbClr val="000000"/>
    </a:lt2>
    <a:accent1>
      <a:srgbClr val="0C2074"/>
    </a:accent1>
    <a:accent2>
      <a:srgbClr val="DE162B"/>
    </a:accent2>
    <a:accent3>
      <a:srgbClr val="FFFFFF"/>
    </a:accent3>
    <a:accent4>
      <a:srgbClr val="091A62"/>
    </a:accent4>
    <a:accent5>
      <a:srgbClr val="AAABBC"/>
    </a:accent5>
    <a:accent6>
      <a:srgbClr val="C91326"/>
    </a:accent6>
    <a:hlink>
      <a:srgbClr val="E7D19A"/>
    </a:hlink>
    <a:folHlink>
      <a:srgbClr val="2B85BB"/>
    </a:folHlink>
  </a:clrScheme>
  <a:fontScheme name="Shield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47966</TotalTime>
  <Words>3286</Words>
  <Application>Microsoft Office PowerPoint</Application>
  <PresentationFormat>On-screen Show (4:3)</PresentationFormat>
  <Paragraphs>1301</Paragraphs>
  <Slides>43</Slides>
  <Notes>14</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3</vt:i4>
      </vt:variant>
      <vt:variant>
        <vt:lpstr>Slide Titles</vt:lpstr>
      </vt:variant>
      <vt:variant>
        <vt:i4>43</vt:i4>
      </vt:variant>
    </vt:vector>
  </HeadingPairs>
  <TitlesOfParts>
    <vt:vector size="53" baseType="lpstr">
      <vt:lpstr>Arial</vt:lpstr>
      <vt:lpstr>Arial Black</vt:lpstr>
      <vt:lpstr>Calibri</vt:lpstr>
      <vt:lpstr>Wingdings</vt:lpstr>
      <vt:lpstr>JvG Las Vegas 2012</vt:lpstr>
      <vt:lpstr>Custom Design</vt:lpstr>
      <vt:lpstr>1_Custom Design</vt:lpstr>
      <vt:lpstr>Microsoft Excel Chart</vt:lpstr>
      <vt:lpstr>Worksheet</vt:lpstr>
      <vt:lpstr>Chart</vt:lpstr>
      <vt:lpstr>PowerPoint Presentation</vt:lpstr>
      <vt:lpstr>Table of Contents</vt:lpstr>
      <vt:lpstr>Project Outline</vt:lpstr>
      <vt:lpstr>Research Questions </vt:lpstr>
      <vt:lpstr>PowerPoint Presentation</vt:lpstr>
      <vt:lpstr>Timeline</vt:lpstr>
      <vt:lpstr>Data Cleaning Process - Methodology</vt:lpstr>
      <vt:lpstr>2 Evolution Map</vt:lpstr>
      <vt:lpstr>Data Sources</vt:lpstr>
      <vt:lpstr>PowerPoint Presentation</vt:lpstr>
      <vt:lpstr>PowerPoint Presentation</vt:lpstr>
      <vt:lpstr>PowerPoint Presentation</vt:lpstr>
      <vt:lpstr>Research Questions </vt:lpstr>
      <vt:lpstr>Demographics</vt:lpstr>
      <vt:lpstr>PowerPoint Presentation</vt:lpstr>
      <vt:lpstr>Statistical Analysis</vt:lpstr>
      <vt:lpstr>PowerPoint Presentation</vt:lpstr>
      <vt:lpstr>Research Questions </vt:lpstr>
      <vt:lpstr>Broadband V. Mobile</vt:lpstr>
      <vt:lpstr>PowerPoint Presentation</vt:lpstr>
      <vt:lpstr>Statistical Analysis</vt:lpstr>
      <vt:lpstr>PowerPoint Presentation</vt:lpstr>
      <vt:lpstr>Research Questions </vt:lpstr>
      <vt:lpstr>Broadband V. Mobile</vt:lpstr>
      <vt:lpstr>PowerPoint Presentation</vt:lpstr>
      <vt:lpstr>Statistical Analysis</vt:lpstr>
      <vt:lpstr>PowerPoint Presentation</vt:lpstr>
      <vt:lpstr>Conclusions</vt:lpstr>
      <vt:lpstr>PowerPoint Presentation</vt:lpstr>
      <vt:lpstr>Financial Plan Risks and Watch Items</vt:lpstr>
      <vt:lpstr>PowerPoint Presentation</vt:lpstr>
      <vt:lpstr>Demographics</vt:lpstr>
      <vt:lpstr>Executive Summaries</vt:lpstr>
      <vt:lpstr>PowerPoint Presentation</vt:lpstr>
      <vt:lpstr>PowerPoint Presentation</vt:lpstr>
      <vt:lpstr>Financial Plan Headcount and Growth</vt:lpstr>
      <vt:lpstr>Total Technology Operation Services  Service Level Agreement Quality Indicators (233)</vt:lpstr>
      <vt:lpstr>Priority 1 Incident Review</vt:lpstr>
      <vt:lpstr>Employee Recognition</vt:lpstr>
      <vt:lpstr>Ecosystem Safeguard</vt:lpstr>
      <vt:lpstr>Key Program Inventory </vt:lpstr>
      <vt:lpstr>Spotlight: &lt;TOPIC NAME&gt;</vt:lpstr>
      <vt:lpstr>PowerPoint Presentation</vt:lpstr>
    </vt:vector>
  </TitlesOfParts>
  <Company>US Bancorp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tatiana.bryan@usbank.com</dc:creator>
  <cp:lastModifiedBy>Tia Scott</cp:lastModifiedBy>
  <cp:revision>930</cp:revision>
  <cp:lastPrinted>2014-01-16T14:57:44Z</cp:lastPrinted>
  <dcterms:created xsi:type="dcterms:W3CDTF">2012-06-01T14:20:39Z</dcterms:created>
  <dcterms:modified xsi:type="dcterms:W3CDTF">2023-11-15T22:10:57Z</dcterms:modified>
</cp:coreProperties>
</file>