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60" r:id="rId4"/>
    <p:sldId id="265" r:id="rId5"/>
    <p:sldId id="259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5F13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05"/>
    <p:restoredTop sz="94632"/>
  </p:normalViewPr>
  <p:slideViewPr>
    <p:cSldViewPr snapToGrid="0" snapToObjects="1">
      <p:cViewPr varScale="1">
        <p:scale>
          <a:sx n="106" d="100"/>
          <a:sy n="106" d="100"/>
        </p:scale>
        <p:origin x="5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078AC6C5-34EC-1744-9BED-52607A4D4A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690D4F-1BCA-034C-9735-F5C30698E2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BE57D-D845-9B49-ABF9-D2BE2FCB5F76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B764CD0-0DD8-2747-B6D5-8E3A7073F9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FB4F6AC-F8C4-CD4B-AC1F-8A33E9E6C3A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659C1-0E8D-514D-96F3-A092CB6BE63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574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3CD223-CB19-6F46-8C9B-8A5D948EEC08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27D2A-2CD0-574E-9844-15A51AE42FF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020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16D560-0231-6B4D-AA0A-5D1227FB0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54F9B55-7C84-3E44-B85E-3BA47506B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A22062-9158-734F-BC55-253A2ECC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2311-9739-BB4F-9C61-B835217A1D8C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7447C7-67CE-7A4E-BEC6-D0176CA8D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1DF60F-4910-D743-9D08-135A9B31C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B60-F5AC-A540-B512-89FFD26E0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9478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E2CE13-5A5B-F34E-8D6A-48783375E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621C7C-F4AC-A442-9426-1EDDB4203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4DE2E5-E72C-624A-B7F6-284968ADE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2311-9739-BB4F-9C61-B835217A1D8C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C3563E-039E-8841-8EB4-DCC8030E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BAF3E9-94CC-1545-B104-C3BDA1E3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B60-F5AC-A540-B512-89FFD26E0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45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5F6EEBF-0A24-6146-B21D-30BEB7645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80F1CC-DF4C-D14B-8544-0654BFF5F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081CF1-89E6-E242-BEBB-CBB82857F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2311-9739-BB4F-9C61-B835217A1D8C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985EEC-828D-2C40-BF9A-B0F5B863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B622C0-D5A4-E049-81C7-E7D3670D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B60-F5AC-A540-B512-89FFD26E0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9331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5A21B2-3735-2045-A408-E918E4530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B5B325-8603-EA41-99E4-DC5DC9AFD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2D2AA1-FB08-B74F-A779-5C0143178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2311-9739-BB4F-9C61-B835217A1D8C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FCA4B9-2E01-1540-AAFE-7B14907F1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278E92-6746-FB43-86A9-0DB40DA7D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B60-F5AC-A540-B512-89FFD26E0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5840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7F02DD-F87E-B74B-A5FC-5BC75EB44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975FCB-18D4-A84D-8C91-1CB06BFDD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2BB803-D044-3B49-A188-82B75CEC7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2311-9739-BB4F-9C61-B835217A1D8C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A23CB9-9597-7840-9EAA-569D2EF64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D90300-0291-EB47-BC94-FA73F7F2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B60-F5AC-A540-B512-89FFD26E0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45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B56273-57AE-9648-8EE9-A2868399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99E739-D734-0847-BCB0-9016BA20B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8065616-B897-EE49-9259-4EE3DB767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65222E-E40D-144F-B218-B450C8A8E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2311-9739-BB4F-9C61-B835217A1D8C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0A89B1-9B34-9E4C-A571-807CC297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589D11E-E644-7343-A381-00B78A61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B60-F5AC-A540-B512-89FFD26E0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7653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6107E3-9DE2-CB44-B1AA-02A4BBA9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D803B9-A9CB-6E4C-B5A5-7D2485BAA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45B75CC-6849-A74B-9353-8D683D686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058A522-1B32-4F46-90C9-C29ADC348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B6B5237-2965-4B40-A8F4-B53C9FF3F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B2A7E35-350E-F748-B61E-8C832649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2311-9739-BB4F-9C61-B835217A1D8C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4ABB70-7977-0841-8B9F-01F74E573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01967A1-D9E2-2848-A1CC-96A3809FF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B60-F5AC-A540-B512-89FFD26E0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579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945B71-9131-EA4C-B268-CE1B6419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1FE25EB-EEAE-3C41-8D29-516FBE25D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2311-9739-BB4F-9C61-B835217A1D8C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87A6859-B01F-314F-B633-4980D59B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B822703-8CAC-1147-A043-D0E1BF6A4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B60-F5AC-A540-B512-89FFD26E0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31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1942237-150D-324E-A815-9B78FDA48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2311-9739-BB4F-9C61-B835217A1D8C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CCEA6F1-600C-8A40-89F3-BAAB5CEDE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F73CA5-ED46-C640-B57C-47EDBE56D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B60-F5AC-A540-B512-89FFD26E0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361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D7E96E-4672-AB47-B700-145ED0E9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339B6F-212D-C840-BCA6-C86BA31B4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95E6B04-6F2B-8740-953F-6043C0F65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AB4B78-93A7-FE4D-8A91-6243FC94F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2311-9739-BB4F-9C61-B835217A1D8C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EAFB7A-A8D1-264D-B351-0BF691B6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5FEE915-4299-094C-B6EF-8DC36868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B60-F5AC-A540-B512-89FFD26E0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950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4D1BEA-18CF-E148-9424-FE22735E1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98728BB-DC72-D24C-AEB2-BF8006A78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B5BE0C-3FE3-CB4A-A7D7-C527F3086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F583F7-FEAF-B046-B7B8-023F89A9F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02311-9739-BB4F-9C61-B835217A1D8C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2945D4-9938-3F43-B65C-50A51F95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05AD45-CA61-1E4E-9EFE-0BF909A6D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41B60-F5AC-A540-B512-89FFD26E0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49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14E5C02-22A0-6448-A69F-9FAB218D4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2D4FC08-E20F-814B-83FE-09D912C8D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D965EB-DE93-FE4C-84F0-83552098E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02311-9739-BB4F-9C61-B835217A1D8C}" type="datetimeFigureOut">
              <a:rPr lang="fr-FR" smtClean="0"/>
              <a:t>14/01/2022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CA7730-79E0-ED43-9DDB-C6E8EE9A39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7BBBE1-5818-B44E-8219-2944A9106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41B60-F5AC-A540-B512-89FFD26E05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349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FADE926F-F238-C94E-9896-18A39A411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8318"/>
            <a:ext cx="9144000" cy="1655762"/>
          </a:xfrm>
        </p:spPr>
        <p:txBody>
          <a:bodyPr/>
          <a:lstStyle/>
          <a:p>
            <a:r>
              <a:rPr lang="fr-FR" b="1">
                <a:latin typeface="Times New Roman" panose="02020603050405020304" pitchFamily="18" charset="0"/>
                <a:cs typeface="Times New Roman" panose="02020603050405020304" pitchFamily="18" charset="0"/>
              </a:rPr>
              <a:t>Entraidons-nous, rejoignez-nous !</a:t>
            </a:r>
          </a:p>
          <a:p>
            <a:r>
              <a:rPr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L’application pour tous et toutes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2D8232B-8C1C-9C4D-9363-C3E9928F7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205" y="253682"/>
            <a:ext cx="4339590" cy="433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464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A5BD10-6ACA-6644-B228-8C5AD03B2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75995"/>
          </a:xfrm>
        </p:spPr>
        <p:txBody>
          <a:bodyPr/>
          <a:lstStyle/>
          <a:p>
            <a:r>
              <a:rPr lang="fr-FR" dirty="0"/>
              <a:t>Genèse du projet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3DE2EA6-5526-104A-82E2-FE52B80E6619}"/>
              </a:ext>
            </a:extLst>
          </p:cNvPr>
          <p:cNvSpPr txBox="1"/>
          <p:nvPr/>
        </p:nvSpPr>
        <p:spPr>
          <a:xfrm>
            <a:off x="960120" y="960120"/>
            <a:ext cx="1024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Dans un monde de plus en plus connecté, de nombreuses personnes se retrouves de plus en plus isolés socialement. Cela entraine des répercussions graves sur leurs vies.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030AD95-3B20-254B-BBA3-34EE360DA0A8}"/>
              </a:ext>
            </a:extLst>
          </p:cNvPr>
          <p:cNvSpPr/>
          <p:nvPr/>
        </p:nvSpPr>
        <p:spPr>
          <a:xfrm>
            <a:off x="4912994" y="1997710"/>
            <a:ext cx="2366011" cy="2299970"/>
          </a:xfrm>
          <a:prstGeom prst="ellipse">
            <a:avLst/>
          </a:prstGeom>
          <a:solidFill>
            <a:srgbClr val="2C5F13"/>
          </a:solidFill>
          <a:ln>
            <a:solidFill>
              <a:srgbClr val="2C5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En France, plus de 300 000 personnes en situation de mort sociale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63A4FFC-EA9B-0B45-9FB6-8368AE33A17D}"/>
              </a:ext>
            </a:extLst>
          </p:cNvPr>
          <p:cNvSpPr/>
          <p:nvPr/>
        </p:nvSpPr>
        <p:spPr>
          <a:xfrm>
            <a:off x="8374382" y="1997710"/>
            <a:ext cx="2366010" cy="2299970"/>
          </a:xfrm>
          <a:prstGeom prst="ellipse">
            <a:avLst/>
          </a:prstGeom>
          <a:solidFill>
            <a:srgbClr val="2C5F13"/>
          </a:solidFill>
          <a:ln>
            <a:solidFill>
              <a:srgbClr val="2C5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Cas de la vie réelle : ma voisine âgée qui a du mal à faire ses courses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E37645B-502B-F142-91D1-ED30A24F69B5}"/>
              </a:ext>
            </a:extLst>
          </p:cNvPr>
          <p:cNvSpPr/>
          <p:nvPr/>
        </p:nvSpPr>
        <p:spPr>
          <a:xfrm>
            <a:off x="1261108" y="1997710"/>
            <a:ext cx="2366011" cy="2299970"/>
          </a:xfrm>
          <a:prstGeom prst="ellipse">
            <a:avLst/>
          </a:prstGeom>
          <a:solidFill>
            <a:srgbClr val="2C5F13"/>
          </a:solidFill>
          <a:ln>
            <a:solidFill>
              <a:srgbClr val="2C5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D’après l’INSEE, près de 6,6 millions de français souffrent d’isolement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1EF80FD-084F-7B45-B5C3-A484F6E0EF68}"/>
              </a:ext>
            </a:extLst>
          </p:cNvPr>
          <p:cNvSpPr txBox="1"/>
          <p:nvPr/>
        </p:nvSpPr>
        <p:spPr>
          <a:xfrm>
            <a:off x="838200" y="4983480"/>
            <a:ext cx="10546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Quelles solutions pour aider ces personnes ?</a:t>
            </a:r>
          </a:p>
        </p:txBody>
      </p:sp>
    </p:spTree>
    <p:extLst>
      <p:ext uri="{BB962C8B-B14F-4D97-AF65-F5344CB8AC3E}">
        <p14:creationId xmlns:p14="http://schemas.microsoft.com/office/powerpoint/2010/main" val="143639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B029E84-4B17-DC47-95B1-AE0AFE432F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64680" y="1600200"/>
            <a:ext cx="4983480" cy="59283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Happy Help est une application mobile permettant la mise en relation des différents utilisateurs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dirty="0"/>
              <a:t>C’est une plateforme collaborative, basé sur l’entraide bénévole. Des personnes ont besoin d’aide, d’autres veulent aider, ils sont ainsi mis en relation.</a:t>
            </a:r>
          </a:p>
          <a:p>
            <a:endParaRPr lang="fr-FR" dirty="0"/>
          </a:p>
        </p:txBody>
      </p:sp>
      <p:pic>
        <p:nvPicPr>
          <p:cNvPr id="22" name="Espace réservé pour une image  21" descr="Une image contenant intérieur, femme, eau, lumière&#10;&#10;Description générée automatiquement">
            <a:extLst>
              <a:ext uri="{FF2B5EF4-FFF2-40B4-BE49-F238E27FC236}">
                <a16:creationId xmlns:a16="http://schemas.microsoft.com/office/drawing/2014/main" id="{6391E20C-E242-074E-B6B7-2BDAC802C6A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>
            <a:fillRect/>
          </a:stretch>
        </p:blipFill>
        <p:spPr>
          <a:xfrm>
            <a:off x="678180" y="1112520"/>
            <a:ext cx="6073140" cy="5745480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9C7E3972-5932-DE45-B2BC-617B4628152C}"/>
              </a:ext>
            </a:extLst>
          </p:cNvPr>
          <p:cNvSpPr txBox="1"/>
          <p:nvPr/>
        </p:nvSpPr>
        <p:spPr>
          <a:xfrm>
            <a:off x="4373880" y="1600200"/>
            <a:ext cx="2087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Happy Help ?</a:t>
            </a:r>
          </a:p>
          <a:p>
            <a:r>
              <a:rPr lang="fr-FR" sz="2000" dirty="0" err="1"/>
              <a:t>Kesako</a:t>
            </a:r>
            <a:r>
              <a:rPr lang="fr-FR" sz="2000" dirty="0"/>
              <a:t> ?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997FB5A-E62F-0748-8A71-5295F972CC6F}"/>
              </a:ext>
            </a:extLst>
          </p:cNvPr>
          <p:cNvSpPr txBox="1"/>
          <p:nvPr/>
        </p:nvSpPr>
        <p:spPr>
          <a:xfrm>
            <a:off x="0" y="-1"/>
            <a:ext cx="12193200" cy="1044000"/>
          </a:xfrm>
          <a:prstGeom prst="rect">
            <a:avLst/>
          </a:prstGeom>
          <a:solidFill>
            <a:srgbClr val="2C5F1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highlight>
                  <a:srgbClr val="2C5F13"/>
                </a:highlight>
              </a:rPr>
              <a:t>Notre solution : Happy Help</a:t>
            </a:r>
          </a:p>
        </p:txBody>
      </p:sp>
    </p:spTree>
    <p:extLst>
      <p:ext uri="{BB962C8B-B14F-4D97-AF65-F5344CB8AC3E}">
        <p14:creationId xmlns:p14="http://schemas.microsoft.com/office/powerpoint/2010/main" val="403455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3ED824-F1BD-964E-A080-185356843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12520"/>
          </a:xfrm>
          <a:solidFill>
            <a:srgbClr val="2C5F13"/>
          </a:solidFill>
        </p:spPr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  <a:highlight>
                  <a:srgbClr val="2C5F13"/>
                </a:highlight>
              </a:rPr>
              <a:t>Happy Help : 2 types d’utilisateurs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4B03FD-8A77-1547-B3FB-2670BAB612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Helpers</a:t>
            </a:r>
            <a:r>
              <a:rPr lang="fr-FR" dirty="0"/>
              <a:t> : ceux qui viennent en aide aux autres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41B08E-70ED-644D-819D-C6E4DABB0A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Les utilisateurs : ceux qui ont besoin d’aide</a:t>
            </a:r>
          </a:p>
        </p:txBody>
      </p:sp>
      <p:pic>
        <p:nvPicPr>
          <p:cNvPr id="8" name="Image 7" descr="Une image contenant jouet&#10;&#10;Description générée automatiquement">
            <a:extLst>
              <a:ext uri="{FF2B5EF4-FFF2-40B4-BE49-F238E27FC236}">
                <a16:creationId xmlns:a16="http://schemas.microsoft.com/office/drawing/2014/main" id="{6B2220F9-8F24-CF4C-A374-38E7EBE15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795" y="2642553"/>
            <a:ext cx="3534410" cy="3534410"/>
          </a:xfrm>
          <a:prstGeom prst="rect">
            <a:avLst/>
          </a:prstGeom>
        </p:spPr>
      </p:pic>
      <p:pic>
        <p:nvPicPr>
          <p:cNvPr id="10" name="Image 9" descr="Une image contenant habits, complet&#10;&#10;Description générée automatiquement">
            <a:extLst>
              <a:ext uri="{FF2B5EF4-FFF2-40B4-BE49-F238E27FC236}">
                <a16:creationId xmlns:a16="http://schemas.microsoft.com/office/drawing/2014/main" id="{A19C5098-01C4-D643-ADEE-C2A2CB762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6822" y="2849880"/>
            <a:ext cx="991727" cy="332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16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équipement électronique, ordinateur&#10;&#10;Description générée automatiquement">
            <a:extLst>
              <a:ext uri="{FF2B5EF4-FFF2-40B4-BE49-F238E27FC236}">
                <a16:creationId xmlns:a16="http://schemas.microsoft.com/office/drawing/2014/main" id="{1911417C-1725-C44B-8863-0DA926CEF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2941321"/>
            <a:ext cx="1905000" cy="190500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8BCFCEF3-E4E1-E943-989B-EC448DFFB29D}"/>
              </a:ext>
            </a:extLst>
          </p:cNvPr>
          <p:cNvSpPr/>
          <p:nvPr/>
        </p:nvSpPr>
        <p:spPr>
          <a:xfrm>
            <a:off x="883920" y="1722121"/>
            <a:ext cx="2758440" cy="1219200"/>
          </a:xfrm>
          <a:prstGeom prst="ellipse">
            <a:avLst/>
          </a:prstGeom>
          <a:solidFill>
            <a:schemeClr val="bg1"/>
          </a:solidFill>
          <a:ln>
            <a:solidFill>
              <a:srgbClr val="2C5F1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2C5F13"/>
                </a:solidFill>
              </a:rPr>
              <a:t>C’est un acte bénévole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AB6C3753-E302-5D41-AE88-A614776BC0BA}"/>
              </a:ext>
            </a:extLst>
          </p:cNvPr>
          <p:cNvSpPr/>
          <p:nvPr/>
        </p:nvSpPr>
        <p:spPr>
          <a:xfrm>
            <a:off x="4716780" y="1112521"/>
            <a:ext cx="2758440" cy="1219200"/>
          </a:xfrm>
          <a:prstGeom prst="ellipse">
            <a:avLst/>
          </a:prstGeom>
          <a:solidFill>
            <a:schemeClr val="bg1"/>
          </a:solidFill>
          <a:ln>
            <a:solidFill>
              <a:srgbClr val="2C5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2C5F13"/>
                </a:solidFill>
              </a:rPr>
              <a:t>Accessible à tous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1FFB8A6-058F-F242-8820-37A518B478E9}"/>
              </a:ext>
            </a:extLst>
          </p:cNvPr>
          <p:cNvSpPr/>
          <p:nvPr/>
        </p:nvSpPr>
        <p:spPr>
          <a:xfrm>
            <a:off x="8976360" y="1722121"/>
            <a:ext cx="2758440" cy="1219200"/>
          </a:xfrm>
          <a:prstGeom prst="ellipse">
            <a:avLst/>
          </a:prstGeom>
          <a:solidFill>
            <a:schemeClr val="bg1"/>
          </a:solidFill>
          <a:ln>
            <a:solidFill>
              <a:srgbClr val="2C5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2C5F13"/>
                </a:solidFill>
              </a:rPr>
              <a:t>Simple et ergonomique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64E748C-CA37-954B-9128-09448C9E1000}"/>
              </a:ext>
            </a:extLst>
          </p:cNvPr>
          <p:cNvSpPr/>
          <p:nvPr/>
        </p:nvSpPr>
        <p:spPr>
          <a:xfrm>
            <a:off x="883920" y="4236721"/>
            <a:ext cx="2758440" cy="1219200"/>
          </a:xfrm>
          <a:prstGeom prst="ellipse">
            <a:avLst/>
          </a:prstGeom>
          <a:solidFill>
            <a:schemeClr val="bg1"/>
          </a:solidFill>
          <a:ln>
            <a:solidFill>
              <a:srgbClr val="2C5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2C5F13"/>
                </a:solidFill>
              </a:rPr>
              <a:t>Mettre fin à l’isolement social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A1C3579D-49C0-3A49-97CA-EDDCA8AE63ED}"/>
              </a:ext>
            </a:extLst>
          </p:cNvPr>
          <p:cNvSpPr/>
          <p:nvPr/>
        </p:nvSpPr>
        <p:spPr>
          <a:xfrm>
            <a:off x="4716780" y="5455921"/>
            <a:ext cx="2758440" cy="1219200"/>
          </a:xfrm>
          <a:prstGeom prst="ellipse">
            <a:avLst/>
          </a:prstGeom>
          <a:solidFill>
            <a:schemeClr val="bg1"/>
          </a:solidFill>
          <a:ln>
            <a:solidFill>
              <a:srgbClr val="2C5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2C5F13"/>
                </a:solidFill>
              </a:rPr>
              <a:t>Peu de concurrent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8CCEB93-699A-2C4E-8200-FE6627FA42B2}"/>
              </a:ext>
            </a:extLst>
          </p:cNvPr>
          <p:cNvSpPr/>
          <p:nvPr/>
        </p:nvSpPr>
        <p:spPr>
          <a:xfrm>
            <a:off x="8686800" y="4236721"/>
            <a:ext cx="2758440" cy="1219200"/>
          </a:xfrm>
          <a:prstGeom prst="ellipse">
            <a:avLst/>
          </a:prstGeom>
          <a:solidFill>
            <a:schemeClr val="bg1"/>
          </a:solidFill>
          <a:ln>
            <a:solidFill>
              <a:srgbClr val="2C5F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2C5F13"/>
                </a:solidFill>
              </a:rPr>
              <a:t>Gratuit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EF9C7C7-D49C-924C-AB55-BDE8DC4799DA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3238396" y="2762773"/>
            <a:ext cx="2034644" cy="788148"/>
          </a:xfrm>
          <a:prstGeom prst="line">
            <a:avLst/>
          </a:prstGeom>
          <a:ln>
            <a:solidFill>
              <a:srgbClr val="2C5F1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DE5EE88C-7895-1C47-A1B1-923FED3D4080}"/>
              </a:ext>
            </a:extLst>
          </p:cNvPr>
          <p:cNvCxnSpPr>
            <a:stCxn id="7" idx="6"/>
          </p:cNvCxnSpPr>
          <p:nvPr/>
        </p:nvCxnSpPr>
        <p:spPr>
          <a:xfrm flipV="1">
            <a:off x="3642360" y="4236721"/>
            <a:ext cx="1649678" cy="609600"/>
          </a:xfrm>
          <a:prstGeom prst="line">
            <a:avLst/>
          </a:prstGeom>
          <a:ln>
            <a:solidFill>
              <a:srgbClr val="2C5F1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679CC5B-8AF3-304D-AB6B-7525D08C0ACF}"/>
              </a:ext>
            </a:extLst>
          </p:cNvPr>
          <p:cNvCxnSpPr>
            <a:stCxn id="8" idx="0"/>
            <a:endCxn id="3" idx="2"/>
          </p:cNvCxnSpPr>
          <p:nvPr/>
        </p:nvCxnSpPr>
        <p:spPr>
          <a:xfrm flipV="1">
            <a:off x="6096000" y="4846321"/>
            <a:ext cx="0" cy="609600"/>
          </a:xfrm>
          <a:prstGeom prst="line">
            <a:avLst/>
          </a:prstGeom>
          <a:ln>
            <a:solidFill>
              <a:srgbClr val="2C5F1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49B03A1C-A80B-0A41-BD90-5D75FE30EC9C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6934200" y="4236721"/>
            <a:ext cx="1752600" cy="609600"/>
          </a:xfrm>
          <a:prstGeom prst="line">
            <a:avLst/>
          </a:prstGeom>
          <a:ln>
            <a:solidFill>
              <a:srgbClr val="2C5F1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1C689764-CAC0-954D-8D0A-FC3F556A1817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6899963" y="2331721"/>
            <a:ext cx="2076397" cy="1257300"/>
          </a:xfrm>
          <a:prstGeom prst="line">
            <a:avLst/>
          </a:prstGeom>
          <a:ln>
            <a:solidFill>
              <a:srgbClr val="2C5F1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77D5D3B9-AD5C-3542-AFCF-C92A76AE06C4}"/>
              </a:ext>
            </a:extLst>
          </p:cNvPr>
          <p:cNvCxnSpPr>
            <a:stCxn id="5" idx="4"/>
            <a:endCxn id="3" idx="0"/>
          </p:cNvCxnSpPr>
          <p:nvPr/>
        </p:nvCxnSpPr>
        <p:spPr>
          <a:xfrm>
            <a:off x="6096000" y="2331721"/>
            <a:ext cx="0" cy="609600"/>
          </a:xfrm>
          <a:prstGeom prst="line">
            <a:avLst/>
          </a:prstGeom>
          <a:ln>
            <a:solidFill>
              <a:srgbClr val="2C5F1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C3C7534A-5FF3-4B40-BC19-6EE15EE03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926" y="3378950"/>
            <a:ext cx="788148" cy="788148"/>
          </a:xfrm>
          <a:prstGeom prst="rect">
            <a:avLst/>
          </a:prstGeom>
        </p:spPr>
      </p:pic>
      <p:sp>
        <p:nvSpPr>
          <p:cNvPr id="24" name="Titre 1">
            <a:extLst>
              <a:ext uri="{FF2B5EF4-FFF2-40B4-BE49-F238E27FC236}">
                <a16:creationId xmlns:a16="http://schemas.microsoft.com/office/drawing/2014/main" id="{3C29378E-CA92-624A-A92A-FEC11C69A3E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44881"/>
          </a:xfrm>
          <a:prstGeom prst="rect">
            <a:avLst/>
          </a:prstGeom>
          <a:solidFill>
            <a:srgbClr val="2C5F13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dirty="0">
                <a:solidFill>
                  <a:schemeClr val="bg1"/>
                </a:solidFill>
                <a:highlight>
                  <a:srgbClr val="2C5F13"/>
                </a:highlight>
              </a:rPr>
              <a:t>Happy Help : L’application mobile</a:t>
            </a:r>
          </a:p>
        </p:txBody>
      </p:sp>
    </p:spTree>
    <p:extLst>
      <p:ext uri="{BB962C8B-B14F-4D97-AF65-F5344CB8AC3E}">
        <p14:creationId xmlns:p14="http://schemas.microsoft.com/office/powerpoint/2010/main" val="138470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5AAB1C6-1F83-0546-BCCD-507070BCB1EF}"/>
              </a:ext>
            </a:extLst>
          </p:cNvPr>
          <p:cNvSpPr txBox="1"/>
          <p:nvPr/>
        </p:nvSpPr>
        <p:spPr>
          <a:xfrm>
            <a:off x="0" y="0"/>
            <a:ext cx="12193200" cy="936000"/>
          </a:xfrm>
          <a:prstGeom prst="rect">
            <a:avLst/>
          </a:prstGeom>
          <a:solidFill>
            <a:srgbClr val="2C5F1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highlight>
                  <a:srgbClr val="2C5F13"/>
                </a:highlight>
              </a:rPr>
              <a:t>Nos principaux concurrent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49DE47C-5846-1345-9198-4B1F76EC29E1}"/>
              </a:ext>
            </a:extLst>
          </p:cNvPr>
          <p:cNvSpPr txBox="1"/>
          <p:nvPr/>
        </p:nvSpPr>
        <p:spPr>
          <a:xfrm>
            <a:off x="213360" y="1173480"/>
            <a:ext cx="1149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Apres avoir effectué un benchmark, voici les résultats :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5AF4B2-1BA2-3447-A468-3A63C8517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872" y="2066804"/>
            <a:ext cx="2518172" cy="825731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A26BAB41-3563-0A48-B7FB-E2399CD25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6280" y="2066805"/>
            <a:ext cx="3140727" cy="82573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85F9DD2-C4A2-9F41-811D-7AEB7DDE4F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1971" y="2433806"/>
            <a:ext cx="3916680" cy="45872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1DADA99-5E06-9E4D-AFB6-A42FFB9E30EB}"/>
              </a:ext>
            </a:extLst>
          </p:cNvPr>
          <p:cNvSpPr/>
          <p:nvPr/>
        </p:nvSpPr>
        <p:spPr>
          <a:xfrm>
            <a:off x="777239" y="3840480"/>
            <a:ext cx="3018807" cy="2076509"/>
          </a:xfrm>
          <a:prstGeom prst="rect">
            <a:avLst/>
          </a:prstGeom>
          <a:solidFill>
            <a:srgbClr val="2C5F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/>
              <a:t>Principal concurrent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Plateforme d’entraide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Site web et applications mobiles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Ancienneté sur le marché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FE4288-3793-5048-ABE2-71D7911E602C}"/>
              </a:ext>
            </a:extLst>
          </p:cNvPr>
          <p:cNvSpPr/>
          <p:nvPr/>
        </p:nvSpPr>
        <p:spPr>
          <a:xfrm>
            <a:off x="4694554" y="3840479"/>
            <a:ext cx="3018807" cy="2076509"/>
          </a:xfrm>
          <a:prstGeom prst="rect">
            <a:avLst/>
          </a:prstGeom>
          <a:solidFill>
            <a:srgbClr val="2C5F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/>
              <a:t>Association bénévole: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Assistance aux personnes âgées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Site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Partenariat avec de nombreuses villes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72659D-839A-EC45-990C-C94BB6ACBB72}"/>
              </a:ext>
            </a:extLst>
          </p:cNvPr>
          <p:cNvSpPr/>
          <p:nvPr/>
        </p:nvSpPr>
        <p:spPr>
          <a:xfrm>
            <a:off x="8550908" y="3840479"/>
            <a:ext cx="3018807" cy="2076509"/>
          </a:xfrm>
          <a:prstGeom prst="rect">
            <a:avLst/>
          </a:prstGeom>
          <a:solidFill>
            <a:srgbClr val="2C5F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b="1" dirty="0"/>
              <a:t>Société de service: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Plateforme d’entraide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Site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Payant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6D46803C-959F-D745-BF57-F6FAE3489C19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flipH="1">
            <a:off x="2286643" y="2892536"/>
            <a:ext cx="1" cy="9479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1ADC90F2-29BB-4145-ACF1-A03975E98BE7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6203958" y="2892535"/>
            <a:ext cx="0" cy="9479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C2303037-4525-2944-A2CD-438B444506E9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10060311" y="2892535"/>
            <a:ext cx="1" cy="94794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8975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7A3EE6-B271-5048-A9A5-ADCD78253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2960" y="1314291"/>
            <a:ext cx="11109960" cy="383682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Sortir une version 1 rapidement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Débuter une campagne marketing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Développer une base utilisateur 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Ajout de nouvelles fonctionnalités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Devenir une plateforme de services pour personnes âgées (recherche d’aide à domicile,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10E36AA-8560-184F-87E2-61C86CC7BC6C}"/>
              </a:ext>
            </a:extLst>
          </p:cNvPr>
          <p:cNvSpPr txBox="1"/>
          <p:nvPr/>
        </p:nvSpPr>
        <p:spPr>
          <a:xfrm>
            <a:off x="0" y="0"/>
            <a:ext cx="12193200" cy="936000"/>
          </a:xfrm>
          <a:prstGeom prst="rect">
            <a:avLst/>
          </a:prstGeom>
          <a:solidFill>
            <a:srgbClr val="2C5F1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fr-FR" sz="3200" dirty="0">
                <a:solidFill>
                  <a:schemeClr val="bg1"/>
                </a:solidFill>
                <a:highlight>
                  <a:srgbClr val="2C5F13"/>
                </a:highlight>
              </a:rPr>
              <a:t>Nos objectifs</a:t>
            </a:r>
          </a:p>
        </p:txBody>
      </p:sp>
    </p:spTree>
    <p:extLst>
      <p:ext uri="{BB962C8B-B14F-4D97-AF65-F5344CB8AC3E}">
        <p14:creationId xmlns:p14="http://schemas.microsoft.com/office/powerpoint/2010/main" val="186790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900B7E72-FF9D-6B47-A25A-E07DA9D3D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2138" y="3950018"/>
            <a:ext cx="1355821" cy="114314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B1D993AC-C601-0B4E-89FF-46A7B2832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73479"/>
          </a:xfrm>
          <a:solidFill>
            <a:srgbClr val="2C5F13"/>
          </a:solidFill>
        </p:spPr>
        <p:txBody>
          <a:bodyPr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Conception de l’application Happy Help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59FF30-6AB6-E346-A4B6-64D850FA1F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/>
              <a:t>Stack</a:t>
            </a:r>
            <a:r>
              <a:rPr lang="fr-FR" dirty="0"/>
              <a:t> Front-End :</a:t>
            </a:r>
            <a:endParaRPr lang="fr-FR" sz="1000" dirty="0"/>
          </a:p>
          <a:p>
            <a:r>
              <a:rPr lang="fr-FR" dirty="0" err="1"/>
              <a:t>React</a:t>
            </a:r>
            <a:r>
              <a:rPr lang="fr-FR" dirty="0"/>
              <a:t>-Native</a:t>
            </a:r>
          </a:p>
          <a:p>
            <a:pPr marL="0" indent="0">
              <a:buNone/>
            </a:pPr>
            <a:r>
              <a:rPr lang="fr-FR" sz="1600" dirty="0"/>
              <a:t>Framework d'applications mobiles open source créé par Facebook</a:t>
            </a:r>
          </a:p>
          <a:p>
            <a:r>
              <a:rPr lang="fr-FR" dirty="0"/>
              <a:t>Expo</a:t>
            </a:r>
          </a:p>
          <a:p>
            <a:pPr marL="0" indent="0">
              <a:buNone/>
            </a:pPr>
            <a:r>
              <a:rPr lang="fr-FR" sz="1600" dirty="0"/>
              <a:t>Une plate-forme open source pour créer des applications natives universelles pour Android, iOS et le Web avec JavaScript et </a:t>
            </a:r>
            <a:r>
              <a:rPr lang="fr-FR" sz="1600" dirty="0" err="1"/>
              <a:t>React</a:t>
            </a:r>
            <a:r>
              <a:rPr lang="fr-FR" sz="1600" dirty="0"/>
              <a:t>.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719F0F-3F9E-C942-A733-EC7AF7253A9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err="1"/>
              <a:t>Stack</a:t>
            </a:r>
            <a:r>
              <a:rPr lang="fr-FR" dirty="0"/>
              <a:t> Back-End : </a:t>
            </a:r>
          </a:p>
          <a:p>
            <a:r>
              <a:rPr lang="fr-FR" dirty="0" err="1"/>
              <a:t>Node</a:t>
            </a:r>
            <a:r>
              <a:rPr lang="fr-FR" dirty="0"/>
              <a:t> </a:t>
            </a:r>
            <a:r>
              <a:rPr lang="fr-FR" dirty="0" err="1"/>
              <a:t>Js</a:t>
            </a:r>
            <a:endParaRPr lang="fr-FR" dirty="0"/>
          </a:p>
          <a:p>
            <a:pPr marL="0" indent="0">
              <a:buNone/>
            </a:pPr>
            <a:r>
              <a:rPr lang="fr-FR" sz="1600" dirty="0"/>
              <a:t>Plateforme logicielle libre en JavaScript orientée vers les applications réseau événementielles</a:t>
            </a:r>
          </a:p>
          <a:p>
            <a:r>
              <a:rPr lang="fr-FR" dirty="0"/>
              <a:t>Express JS</a:t>
            </a:r>
          </a:p>
          <a:p>
            <a:pPr marL="0" indent="0">
              <a:buNone/>
            </a:pPr>
            <a:r>
              <a:rPr lang="fr-FR" sz="1400" dirty="0"/>
              <a:t>Framework standard pour le développement de serveur en </a:t>
            </a:r>
            <a:r>
              <a:rPr lang="fr-FR" sz="1400" dirty="0" err="1"/>
              <a:t>Node.js</a:t>
            </a:r>
            <a:r>
              <a:rPr lang="fr-FR" sz="1400" dirty="0"/>
              <a:t>.</a:t>
            </a:r>
          </a:p>
          <a:p>
            <a:r>
              <a:rPr lang="fr-FR" dirty="0" err="1"/>
              <a:t>MongoDb</a:t>
            </a:r>
            <a:endParaRPr lang="fr-FR" dirty="0"/>
          </a:p>
          <a:p>
            <a:pPr marL="0" indent="0">
              <a:buNone/>
            </a:pPr>
            <a:r>
              <a:rPr lang="fr-FR" sz="1600" dirty="0"/>
              <a:t>Système de gestion de base de données orienté documents, répartissable sur un nombre quelconque d'ordinateurs et ne nécessitant pas de schéma prédéfini des données.</a:t>
            </a:r>
          </a:p>
          <a:p>
            <a:endParaRPr lang="fr-FR" dirty="0"/>
          </a:p>
        </p:txBody>
      </p:sp>
      <p:pic>
        <p:nvPicPr>
          <p:cNvPr id="6" name="Image 5" descr="Une image contenant dessin&#10;&#10;Description générée automatiquement">
            <a:extLst>
              <a:ext uri="{FF2B5EF4-FFF2-40B4-BE49-F238E27FC236}">
                <a16:creationId xmlns:a16="http://schemas.microsoft.com/office/drawing/2014/main" id="{6A5AC149-F43E-FB4A-8DF6-8A3947B78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880" y="2181606"/>
            <a:ext cx="624840" cy="726377"/>
          </a:xfrm>
          <a:prstGeom prst="rect">
            <a:avLst/>
          </a:prstGeom>
        </p:spPr>
      </p:pic>
      <p:pic>
        <p:nvPicPr>
          <p:cNvPr id="10" name="Image 9" descr="Une image contenant dessin&#10;&#10;Description générée automatiquement">
            <a:extLst>
              <a:ext uri="{FF2B5EF4-FFF2-40B4-BE49-F238E27FC236}">
                <a16:creationId xmlns:a16="http://schemas.microsoft.com/office/drawing/2014/main" id="{EDC0DADB-3A88-9B4D-B627-443BA42AE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440" y="2244840"/>
            <a:ext cx="1087120" cy="66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283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371</Words>
  <Application>Microsoft Macintosh PowerPoint</Application>
  <PresentationFormat>Grand écran</PresentationFormat>
  <Paragraphs>56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Genèse du projet</vt:lpstr>
      <vt:lpstr>Présentation PowerPoint</vt:lpstr>
      <vt:lpstr>Happy Help : 2 types d’utilisateurs</vt:lpstr>
      <vt:lpstr>Présentation PowerPoint</vt:lpstr>
      <vt:lpstr>Présentation PowerPoint</vt:lpstr>
      <vt:lpstr>Présentation PowerPoint</vt:lpstr>
      <vt:lpstr>Conception de l’application Happy Help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Help</dc:title>
  <dc:creator>benoit da costa</dc:creator>
  <cp:lastModifiedBy>benoit da costa</cp:lastModifiedBy>
  <cp:revision>28</cp:revision>
  <dcterms:created xsi:type="dcterms:W3CDTF">2020-07-01T13:26:35Z</dcterms:created>
  <dcterms:modified xsi:type="dcterms:W3CDTF">2022-01-14T16:48:26Z</dcterms:modified>
</cp:coreProperties>
</file>