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4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 varScale="1">
        <p:scale>
          <a:sx n="65" d="100"/>
          <a:sy n="65" d="100"/>
        </p:scale>
        <p:origin x="13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B641692-69AF-4FFC-AF80-B638C77EE4F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E5A0D3-69AA-45F7-8735-508EAAD26059}" type="datetimeFigureOut">
              <a:rPr lang="fr-FR" smtClean="0"/>
              <a:t>22/09/2020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CHNaRkCcLI" TargetMode="External"/><Relationship Id="rId2" Type="http://schemas.openxmlformats.org/officeDocument/2006/relationships/hyperlink" Target="https://www.youtube.com/watch?v=nDCKhiWOPl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sources du </a:t>
            </a:r>
            <a:r>
              <a:rPr lang="fr-FR" dirty="0"/>
              <a:t>droit</a:t>
            </a:r>
            <a:br>
              <a:rPr lang="fr-FR" dirty="0"/>
            </a:br>
            <a:r>
              <a:rPr lang="fr-FR" dirty="0"/>
              <a:t>L’ordre judiciaire français</a:t>
            </a:r>
          </a:p>
        </p:txBody>
      </p:sp>
    </p:spTree>
    <p:extLst>
      <p:ext uri="{BB962C8B-B14F-4D97-AF65-F5344CB8AC3E}">
        <p14:creationId xmlns:p14="http://schemas.microsoft.com/office/powerpoint/2010/main" val="2466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ce réservé du contenu 2"/>
          <p:cNvSpPr>
            <a:spLocks noGrp="1"/>
          </p:cNvSpPr>
          <p:nvPr>
            <p:ph idx="1"/>
          </p:nvPr>
        </p:nvSpPr>
        <p:spPr>
          <a:xfrm>
            <a:off x="468313" y="549275"/>
            <a:ext cx="7608887" cy="5851525"/>
          </a:xfrm>
        </p:spPr>
        <p:txBody>
          <a:bodyPr>
            <a:normAutofit/>
          </a:bodyPr>
          <a:lstStyle/>
          <a:p>
            <a:pPr marL="114300" indent="0" eaLnBrk="1" hangingPunct="1">
              <a:buFont typeface="Arial" charset="0"/>
              <a:buNone/>
            </a:pPr>
            <a:r>
              <a:rPr lang="fr-FR" sz="2800" dirty="0" smtClean="0"/>
              <a:t>5/ L’énoncé du problème de droit</a:t>
            </a:r>
          </a:p>
          <a:p>
            <a:pPr marL="114300" indent="0" eaLnBrk="1" hangingPunct="1">
              <a:buFont typeface="Arial" charset="0"/>
              <a:buNone/>
            </a:pPr>
            <a:endParaRPr lang="fr-FR" sz="2800" dirty="0"/>
          </a:p>
          <a:p>
            <a:pPr marL="114300" indent="0" eaLnBrk="1" hangingPunct="1">
              <a:buFont typeface="Arial" charset="0"/>
              <a:buNone/>
            </a:pPr>
            <a:r>
              <a:rPr lang="fr-FR" sz="2800" dirty="0" smtClean="0"/>
              <a:t>Le fait de circuler à bicyclette sur une route départementale sans éclairage ni équipement constitue-t-il une faute inexcusable, et donc prive les </a:t>
            </a:r>
            <a:r>
              <a:rPr lang="fr-FR" sz="2800" smtClean="0"/>
              <a:t>victimes de </a:t>
            </a:r>
            <a:r>
              <a:rPr lang="fr-FR" sz="2800" dirty="0" smtClean="0"/>
              <a:t>leur droit à indemnisation ?</a:t>
            </a:r>
          </a:p>
          <a:p>
            <a:pPr marL="114300" indent="0" eaLnBrk="1" hangingPunct="1">
              <a:buFont typeface="Arial" charset="0"/>
              <a:buNone/>
            </a:pPr>
            <a:endParaRPr lang="fr-FR" sz="2500" dirty="0" smtClean="0"/>
          </a:p>
        </p:txBody>
      </p:sp>
    </p:spTree>
    <p:extLst>
      <p:ext uri="{BB962C8B-B14F-4D97-AF65-F5344CB8AC3E}">
        <p14:creationId xmlns:p14="http://schemas.microsoft.com/office/powerpoint/2010/main" val="17023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620713"/>
            <a:ext cx="7753350" cy="5780087"/>
          </a:xfrm>
        </p:spPr>
        <p:txBody>
          <a:bodyPr rtlCol="0">
            <a:normAutofit/>
          </a:bodyPr>
          <a:lstStyle/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/>
              <a:t> </a:t>
            </a: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/>
              <a:t> </a:t>
            </a: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800" dirty="0"/>
              <a:t>6</a:t>
            </a:r>
            <a:r>
              <a:rPr lang="fr-FR" sz="2800" dirty="0" smtClean="0"/>
              <a:t>/ La décision et ses motifs</a:t>
            </a:r>
            <a:endParaRPr lang="fr-FR" sz="2800" dirty="0"/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800" dirty="0" smtClean="0"/>
              <a:t>La cour de cassation casse et annule l’arrêt de la cour d’appel rendu le 16 janvier 2018 et renvoie devant la cour d’appel de </a:t>
            </a:r>
            <a:r>
              <a:rPr lang="fr-FR" sz="2800" dirty="0" err="1" smtClean="0"/>
              <a:t>Nimes</a:t>
            </a:r>
            <a:r>
              <a:rPr lang="fr-FR" sz="2800" dirty="0" smtClean="0"/>
              <a:t>.</a:t>
            </a:r>
            <a:endParaRPr lang="fr-FR" sz="2800" dirty="0"/>
          </a:p>
          <a:p>
            <a:pPr marL="114300" indent="0">
              <a:buNone/>
              <a:defRPr/>
            </a:pPr>
            <a:r>
              <a:rPr lang="fr-FR" sz="2800" dirty="0"/>
              <a:t>M</a:t>
            </a:r>
            <a:r>
              <a:rPr lang="fr-FR" sz="2800" dirty="0" smtClean="0"/>
              <a:t>. X et M.Y ne sont pas les auteurs d’une faute inexcusable.</a:t>
            </a:r>
            <a:endParaRPr lang="fr-FR" sz="2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7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200" dirty="0">
                <a:hlinkClick r:id="rId2"/>
              </a:rPr>
              <a:t>https://</a:t>
            </a:r>
            <a:r>
              <a:rPr lang="fr-FR" sz="2200" dirty="0" smtClean="0">
                <a:hlinkClick r:id="rId2"/>
              </a:rPr>
              <a:t>www.youtube.com/watch?v=nDCKhiWOPlY</a:t>
            </a:r>
            <a:r>
              <a:rPr lang="fr-FR" sz="2200" dirty="0" smtClean="0"/>
              <a:t/>
            </a:r>
            <a:br>
              <a:rPr lang="fr-FR" sz="2200" dirty="0" smtClean="0"/>
            </a:br>
            <a:r>
              <a:rPr lang="fr-FR" sz="2200" dirty="0"/>
              <a:t/>
            </a:r>
            <a:br>
              <a:rPr lang="fr-FR" sz="2200" dirty="0"/>
            </a:br>
            <a:r>
              <a:rPr lang="fr-FR" sz="2200" dirty="0" smtClean="0"/>
              <a:t/>
            </a:r>
            <a:br>
              <a:rPr lang="fr-FR" sz="2200" dirty="0" smtClean="0"/>
            </a:br>
            <a:r>
              <a:rPr lang="fr-FR" sz="2400" dirty="0">
                <a:hlinkClick r:id="rId3"/>
              </a:rPr>
              <a:t>https://www.youtube.com/watch?v=HCHNaRkCcLI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629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7920880" cy="48006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Texte de droit issu du </a:t>
            </a:r>
            <a:r>
              <a:rPr lang="fr-FR" sz="2400" smtClean="0"/>
              <a:t>pouvoir législatif fixant </a:t>
            </a:r>
            <a:r>
              <a:rPr lang="fr-FR" sz="2400" dirty="0" smtClean="0"/>
              <a:t>des règles dans des domaines particuliers (droits civiques, détermination des crimes et délits et peines applicables, préservation de l’environnement etc…)</a:t>
            </a:r>
          </a:p>
          <a:p>
            <a:endParaRPr lang="fr-FR" sz="2400" dirty="0"/>
          </a:p>
          <a:p>
            <a:r>
              <a:rPr lang="fr-FR" sz="2400" dirty="0" smtClean="0"/>
              <a:t>Les domaines de la loi sont fixés par l’article 34 de la constitution </a:t>
            </a:r>
            <a:r>
              <a:rPr lang="fr-FR" sz="2400" i="1" dirty="0" smtClean="0"/>
              <a:t>(et lui seul)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39335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562" y="116632"/>
            <a:ext cx="8134846" cy="1143000"/>
          </a:xfrm>
        </p:spPr>
        <p:txBody>
          <a:bodyPr/>
          <a:lstStyle/>
          <a:p>
            <a:r>
              <a:rPr lang="fr-FR" dirty="0" smtClean="0"/>
              <a:t>La loi : procédure d’élaboration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1560" y="1766229"/>
            <a:ext cx="158417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Proposition de loi (Parlement)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1540" y="3461965"/>
            <a:ext cx="1944216" cy="8440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de loi (</a:t>
            </a:r>
            <a:r>
              <a:rPr lang="en-US" dirty="0" smtClean="0"/>
              <a:t>Pre</a:t>
            </a:r>
            <a:r>
              <a:rPr lang="fr-FR" dirty="0" err="1" smtClean="0"/>
              <a:t>mier</a:t>
            </a:r>
            <a:r>
              <a:rPr lang="fr-FR" dirty="0" smtClean="0"/>
              <a:t> ministre)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3563888" y="1455237"/>
            <a:ext cx="1800200" cy="9361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Assemblée Nationale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3553445" y="3635019"/>
            <a:ext cx="1800200" cy="9361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Sénat</a:t>
            </a:r>
            <a:endParaRPr lang="fr-FR" dirty="0"/>
          </a:p>
        </p:txBody>
      </p:sp>
      <p:sp>
        <p:nvSpPr>
          <p:cNvPr id="8" name="Flèche vers le bas 7"/>
          <p:cNvSpPr/>
          <p:nvPr/>
        </p:nvSpPr>
        <p:spPr>
          <a:xfrm>
            <a:off x="3919562" y="2470554"/>
            <a:ext cx="216024" cy="9269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Flèche vers le haut 9"/>
          <p:cNvSpPr/>
          <p:nvPr/>
        </p:nvSpPr>
        <p:spPr>
          <a:xfrm>
            <a:off x="4726847" y="2470554"/>
            <a:ext cx="216024" cy="92699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371044" y="2598645"/>
            <a:ext cx="2160240" cy="5760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Droit d’amendement possible</a:t>
            </a:r>
            <a:endParaRPr lang="fr-FR" dirty="0"/>
          </a:p>
        </p:txBody>
      </p:sp>
      <p:sp>
        <p:nvSpPr>
          <p:cNvPr id="16" name="Flèche vers le bas 15"/>
          <p:cNvSpPr/>
          <p:nvPr/>
        </p:nvSpPr>
        <p:spPr>
          <a:xfrm>
            <a:off x="4322115" y="4797152"/>
            <a:ext cx="262859" cy="100811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076056" y="5157192"/>
            <a:ext cx="2474873" cy="432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Promulgation par le Président de la République (saisine éventuelle du conseil constitutionnel)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580112" y="3635019"/>
            <a:ext cx="2664296" cy="936104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Intervention éventuelle de la Commission mixte paritaire </a:t>
            </a:r>
            <a:endParaRPr lang="fr-FR" dirty="0"/>
          </a:p>
        </p:txBody>
      </p:sp>
      <p:sp>
        <p:nvSpPr>
          <p:cNvPr id="19" name="Accolade ouvrante 18"/>
          <p:cNvSpPr/>
          <p:nvPr/>
        </p:nvSpPr>
        <p:spPr>
          <a:xfrm>
            <a:off x="2941337" y="1551126"/>
            <a:ext cx="360040" cy="33419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4" idx="3"/>
            <a:endCxn id="19" idx="1"/>
          </p:cNvCxnSpPr>
          <p:nvPr/>
        </p:nvCxnSpPr>
        <p:spPr>
          <a:xfrm>
            <a:off x="2195736" y="2090265"/>
            <a:ext cx="745601" cy="1131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3"/>
          </p:cNvCxnSpPr>
          <p:nvPr/>
        </p:nvCxnSpPr>
        <p:spPr>
          <a:xfrm flipV="1">
            <a:off x="2375756" y="3222084"/>
            <a:ext cx="540060" cy="66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113" y="6165304"/>
            <a:ext cx="2474873" cy="57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Publication au journal officiel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4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Jurisprudence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Ensemble des décisions habituellement rendues par les tribunaux par rapport à un problème juridique</a:t>
            </a:r>
          </a:p>
          <a:p>
            <a:endParaRPr lang="fr-FR" dirty="0"/>
          </a:p>
          <a:p>
            <a:r>
              <a:rPr lang="fr-FR" dirty="0" smtClean="0"/>
              <a:t>Servent de référence à d’autres jugements </a:t>
            </a:r>
            <a:r>
              <a:rPr lang="fr-FR" dirty="0" smtClean="0">
                <a:sym typeface="Wingdings" pitchFamily="2" charset="2"/>
              </a:rPr>
              <a:t> source de droit</a:t>
            </a: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 smtClean="0">
                <a:sym typeface="Wingdings" pitchFamily="2" charset="2"/>
              </a:rPr>
              <a:t>Permet de « remplacer » la loi si celle-ci est inexistante et imprécise</a:t>
            </a:r>
            <a:endParaRPr lang="fr-FR" dirty="0" smtClean="0"/>
          </a:p>
          <a:p>
            <a:endParaRPr lang="fr-FR" dirty="0" smtClean="0"/>
          </a:p>
          <a:p>
            <a:pPr marL="114300" indent="0">
              <a:buNone/>
            </a:pPr>
            <a:r>
              <a:rPr lang="fr-FR" dirty="0" smtClean="0">
                <a:sym typeface="Wingdings" pitchFamily="2" charset="2"/>
              </a:rPr>
              <a:t> Jurisprudence crée du droit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26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èze 7"/>
          <p:cNvSpPr/>
          <p:nvPr/>
        </p:nvSpPr>
        <p:spPr>
          <a:xfrm>
            <a:off x="1547664" y="4005064"/>
            <a:ext cx="5184575" cy="504056"/>
          </a:xfrm>
          <a:prstGeom prst="trapezoid">
            <a:avLst>
              <a:gd name="adj" fmla="val 7974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dirty="0"/>
              <a:t>Décret ministériel n° 2020-548 </a:t>
            </a:r>
            <a:endParaRPr lang="fr-FR" sz="2000" b="1" dirty="0"/>
          </a:p>
        </p:txBody>
      </p:sp>
      <p:sp>
        <p:nvSpPr>
          <p:cNvPr id="11" name="Trapèze 10"/>
          <p:cNvSpPr/>
          <p:nvPr/>
        </p:nvSpPr>
        <p:spPr>
          <a:xfrm>
            <a:off x="179512" y="6055340"/>
            <a:ext cx="8136904" cy="606271"/>
          </a:xfrm>
          <a:prstGeom prst="trapezoid">
            <a:avLst>
              <a:gd name="adj" fmla="val 787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2000" b="1" dirty="0"/>
              <a:t> Cour d’Appel Paris, 3e ch., 9 oct. 2014, n° 13/06037</a:t>
            </a:r>
          </a:p>
        </p:txBody>
      </p:sp>
      <p:sp>
        <p:nvSpPr>
          <p:cNvPr id="12" name="Trapèze 11"/>
          <p:cNvSpPr/>
          <p:nvPr/>
        </p:nvSpPr>
        <p:spPr>
          <a:xfrm>
            <a:off x="2251653" y="2654815"/>
            <a:ext cx="3770497" cy="586840"/>
          </a:xfrm>
          <a:prstGeom prst="trapezoid">
            <a:avLst>
              <a:gd name="adj" fmla="val 6668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bg1"/>
                </a:solidFill>
              </a:rPr>
              <a:t>Règlement (UE) 2016/679</a:t>
            </a:r>
            <a:endParaRPr lang="fr-FR" sz="2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riangle isocèle 12"/>
          <p:cNvSpPr/>
          <p:nvPr/>
        </p:nvSpPr>
        <p:spPr>
          <a:xfrm>
            <a:off x="3059832" y="549188"/>
            <a:ext cx="2232248" cy="113159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b="1" dirty="0">
                <a:solidFill>
                  <a:schemeClr val="bg1"/>
                </a:solidFill>
              </a:rPr>
              <a:t>Constitution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4" name="Trapèze 13"/>
          <p:cNvSpPr/>
          <p:nvPr/>
        </p:nvSpPr>
        <p:spPr>
          <a:xfrm>
            <a:off x="1115617" y="4656599"/>
            <a:ext cx="6048672" cy="606271"/>
          </a:xfrm>
          <a:prstGeom prst="trapezoid">
            <a:avLst>
              <a:gd name="adj" fmla="val 787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fr-FR" sz="2400" b="1" dirty="0"/>
              <a:t>Convention collective de la métallurgie</a:t>
            </a:r>
          </a:p>
        </p:txBody>
      </p:sp>
      <p:sp>
        <p:nvSpPr>
          <p:cNvPr id="18" name="Trapèze 17"/>
          <p:cNvSpPr/>
          <p:nvPr/>
        </p:nvSpPr>
        <p:spPr>
          <a:xfrm>
            <a:off x="608510" y="5358032"/>
            <a:ext cx="7056784" cy="606271"/>
          </a:xfrm>
          <a:prstGeom prst="trapezoid">
            <a:avLst>
              <a:gd name="adj" fmla="val 7878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/>
            <a:r>
              <a:rPr lang="fr-FR" sz="2000" b="1" dirty="0"/>
              <a:t>Tradition d’autoriser les particuliers à vendre du muguet le 1</a:t>
            </a:r>
            <a:r>
              <a:rPr lang="fr-FR" sz="2000" b="1" baseline="30000" dirty="0"/>
              <a:t>er</a:t>
            </a:r>
            <a:r>
              <a:rPr lang="fr-FR" sz="2000" b="1" dirty="0"/>
              <a:t> mai</a:t>
            </a:r>
          </a:p>
        </p:txBody>
      </p:sp>
      <p:sp>
        <p:nvSpPr>
          <p:cNvPr id="19" name="Trapèze 18"/>
          <p:cNvSpPr/>
          <p:nvPr/>
        </p:nvSpPr>
        <p:spPr>
          <a:xfrm>
            <a:off x="1835696" y="3332692"/>
            <a:ext cx="4536504" cy="577210"/>
          </a:xfrm>
          <a:prstGeom prst="trapezoid">
            <a:avLst>
              <a:gd name="adj" fmla="val 7974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dirty="0"/>
              <a:t>LOI n° 2020-290 du 23 mars 2020 d'urgence</a:t>
            </a:r>
            <a:endParaRPr lang="fr-FR" sz="2000" b="1" dirty="0"/>
          </a:p>
        </p:txBody>
      </p:sp>
      <p:sp>
        <p:nvSpPr>
          <p:cNvPr id="20" name="Trapèze 19"/>
          <p:cNvSpPr/>
          <p:nvPr/>
        </p:nvSpPr>
        <p:spPr>
          <a:xfrm>
            <a:off x="2627784" y="1775940"/>
            <a:ext cx="3024336" cy="763538"/>
          </a:xfrm>
          <a:prstGeom prst="trapezoid">
            <a:avLst>
              <a:gd name="adj" fmla="val 6668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Convention n°158 sur le licenciement</a:t>
            </a:r>
          </a:p>
        </p:txBody>
      </p:sp>
    </p:spTree>
    <p:extLst>
      <p:ext uri="{BB962C8B-B14F-4D97-AF65-F5344CB8AC3E}">
        <p14:creationId xmlns:p14="http://schemas.microsoft.com/office/powerpoint/2010/main" val="34878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9776"/>
            <a:ext cx="8219256" cy="1143000"/>
          </a:xfrm>
        </p:spPr>
        <p:txBody>
          <a:bodyPr/>
          <a:lstStyle/>
          <a:p>
            <a:r>
              <a:rPr lang="fr-FR" sz="4000" dirty="0" smtClean="0"/>
              <a:t>Les deux ordres de juridiction français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064896" cy="4800600"/>
          </a:xfrm>
        </p:spPr>
        <p:txBody>
          <a:bodyPr>
            <a:noAutofit/>
          </a:bodyPr>
          <a:lstStyle/>
          <a:p>
            <a:r>
              <a:rPr lang="fr-FR" dirty="0" smtClean="0"/>
              <a:t>On distingue </a:t>
            </a:r>
          </a:p>
          <a:p>
            <a:pPr lvl="1">
              <a:buFontTx/>
              <a:buChar char="-"/>
            </a:pPr>
            <a:r>
              <a:rPr lang="fr-FR" sz="2200" dirty="0" smtClean="0"/>
              <a:t>l’ordre administratif : litiges entre</a:t>
            </a:r>
          </a:p>
          <a:p>
            <a:pPr lvl="2">
              <a:buFontTx/>
              <a:buChar char="-"/>
            </a:pPr>
            <a:r>
              <a:rPr lang="fr-FR" sz="2200" dirty="0" smtClean="0"/>
              <a:t>particuliers et personne publique</a:t>
            </a:r>
          </a:p>
          <a:p>
            <a:pPr lvl="2">
              <a:buFontTx/>
              <a:buChar char="-"/>
            </a:pPr>
            <a:r>
              <a:rPr lang="fr-FR" sz="2200" dirty="0" smtClean="0"/>
              <a:t>personnes publiques</a:t>
            </a:r>
          </a:p>
          <a:p>
            <a:pPr lvl="2">
              <a:buFontTx/>
              <a:buChar char="-"/>
            </a:pPr>
            <a:endParaRPr lang="fr-FR" sz="2200" dirty="0" smtClean="0"/>
          </a:p>
          <a:p>
            <a:pPr lvl="1">
              <a:buFontTx/>
              <a:buChar char="-"/>
            </a:pPr>
            <a:r>
              <a:rPr lang="fr-FR" sz="2200" dirty="0"/>
              <a:t>l’ordre </a:t>
            </a:r>
            <a:r>
              <a:rPr lang="fr-FR" sz="2200" dirty="0" smtClean="0"/>
              <a:t>judiciaire </a:t>
            </a:r>
            <a:r>
              <a:rPr lang="fr-FR" sz="2200" dirty="0"/>
              <a:t>: litiges </a:t>
            </a:r>
            <a:r>
              <a:rPr lang="fr-FR" sz="2200" dirty="0" smtClean="0"/>
              <a:t>entre personnes</a:t>
            </a:r>
            <a:endParaRPr lang="fr-FR" sz="2200" dirty="0"/>
          </a:p>
          <a:p>
            <a:pPr lvl="2">
              <a:buFontTx/>
              <a:buChar char="-"/>
            </a:pPr>
            <a:r>
              <a:rPr lang="fr-FR" sz="2200" dirty="0" smtClean="0"/>
              <a:t>juridiction civile </a:t>
            </a:r>
          </a:p>
          <a:p>
            <a:pPr marL="777240" lvl="2" indent="0">
              <a:buNone/>
            </a:pPr>
            <a:r>
              <a:rPr lang="fr-FR" sz="2200" dirty="0">
                <a:sym typeface="Wingdings" pitchFamily="2" charset="2"/>
              </a:rPr>
              <a:t> pas de trouble à l’ordre </a:t>
            </a:r>
            <a:r>
              <a:rPr lang="fr-FR" sz="2200" dirty="0" smtClean="0">
                <a:sym typeface="Wingdings" pitchFamily="2" charset="2"/>
              </a:rPr>
              <a:t>public</a:t>
            </a:r>
          </a:p>
          <a:p>
            <a:pPr marL="777240" lvl="2" indent="0">
              <a:buNone/>
            </a:pPr>
            <a:r>
              <a:rPr lang="fr-FR" sz="2200" dirty="0" smtClean="0">
                <a:sym typeface="Wingdings" pitchFamily="2" charset="2"/>
              </a:rPr>
              <a:t> réparation pécuniaire de la faute (indemnisation)</a:t>
            </a:r>
          </a:p>
          <a:p>
            <a:pPr lvl="2">
              <a:buFontTx/>
              <a:buChar char="-"/>
            </a:pPr>
            <a:endParaRPr lang="fr-FR" sz="2200" dirty="0" smtClean="0"/>
          </a:p>
          <a:p>
            <a:pPr lvl="2">
              <a:buFontTx/>
              <a:buChar char="-"/>
            </a:pPr>
            <a:r>
              <a:rPr lang="fr-FR" sz="2200" dirty="0" smtClean="0"/>
              <a:t>juridiction pénale</a:t>
            </a:r>
          </a:p>
          <a:p>
            <a:pPr marL="777240" lvl="2" indent="0">
              <a:buNone/>
            </a:pPr>
            <a:r>
              <a:rPr lang="fr-FR" sz="2200" dirty="0" smtClean="0">
                <a:sym typeface="Wingdings" pitchFamily="2" charset="2"/>
              </a:rPr>
              <a:t> trouble à l’ordre public</a:t>
            </a:r>
          </a:p>
          <a:p>
            <a:pPr marL="777240" lvl="2" indent="0">
              <a:buNone/>
            </a:pPr>
            <a:r>
              <a:rPr lang="fr-FR" sz="2200" dirty="0" smtClean="0">
                <a:sym typeface="Wingdings" pitchFamily="2" charset="2"/>
              </a:rPr>
              <a:t> punition de la faute (amende, prison)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421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double degré de juridiction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7825680" cy="4988024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Pour garantir à chaque justiciable une justice équitable</a:t>
            </a:r>
          </a:p>
          <a:p>
            <a:endParaRPr lang="fr-FR" dirty="0"/>
          </a:p>
          <a:p>
            <a:r>
              <a:rPr lang="fr-FR" dirty="0" smtClean="0"/>
              <a:t>Permet l’exercice de voies de recours contre les décisions rendues en première instance (juridictions du 1</a:t>
            </a:r>
            <a:r>
              <a:rPr lang="fr-FR" baseline="30000" dirty="0" smtClean="0"/>
              <a:t>er</a:t>
            </a:r>
            <a:r>
              <a:rPr lang="fr-FR" dirty="0" smtClean="0"/>
              <a:t> degré)</a:t>
            </a:r>
          </a:p>
          <a:p>
            <a:pPr marL="114300" indent="0">
              <a:buNone/>
            </a:pPr>
            <a:r>
              <a:rPr lang="fr-FR" dirty="0" smtClean="0">
                <a:sym typeface="Wingdings" pitchFamily="2" charset="2"/>
              </a:rPr>
              <a:t>	 une même affaire peut être jugée deux fois</a:t>
            </a:r>
          </a:p>
          <a:p>
            <a:pPr marL="114300" indent="0">
              <a:buNone/>
            </a:pPr>
            <a:endParaRPr lang="fr-FR" dirty="0" smtClean="0">
              <a:sym typeface="Wingdings" pitchFamily="2" charset="2"/>
            </a:endParaRPr>
          </a:p>
          <a:p>
            <a:r>
              <a:rPr lang="fr-FR" dirty="0" smtClean="0"/>
              <a:t>Cour d’appel : elle réexamine une </a:t>
            </a:r>
            <a:r>
              <a:rPr lang="fr-FR" dirty="0"/>
              <a:t>affaire en fait et en </a:t>
            </a:r>
            <a:r>
              <a:rPr lang="fr-FR" dirty="0" smtClean="0"/>
              <a:t>droit et rend un arrêt (confirmatif ou infirmatif).</a:t>
            </a:r>
          </a:p>
          <a:p>
            <a:endParaRPr lang="fr-FR" dirty="0"/>
          </a:p>
          <a:p>
            <a:r>
              <a:rPr lang="fr-FR" dirty="0" smtClean="0"/>
              <a:t>Cour de Cassation : elle ne </a:t>
            </a:r>
            <a:r>
              <a:rPr lang="fr-FR" dirty="0"/>
              <a:t>rejuge pas le litige mais contrôle le respect de la règle de droit par les juges du premier ou deuxième </a:t>
            </a:r>
            <a:r>
              <a:rPr lang="fr-FR" dirty="0" smtClean="0"/>
              <a:t>degré en rendant un arrêt (de rejet ou de cassation).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0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950" y="1341438"/>
            <a:ext cx="8064500" cy="5400675"/>
          </a:xfrm>
        </p:spPr>
        <p:txBody>
          <a:bodyPr rtlCol="0">
            <a:normAutofit fontScale="47500" lnSpcReduction="20000"/>
          </a:bodyPr>
          <a:lstStyle/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7000" dirty="0">
                <a:cs typeface="Arial" panose="020B0604020202020204" pitchFamily="34" charset="0"/>
              </a:rPr>
              <a:t>1/ Juridiction et date de décision</a:t>
            </a: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4800" dirty="0" smtClean="0">
              <a:cs typeface="Arial" panose="020B0604020202020204" pitchFamily="34" charset="0"/>
            </a:endParaRP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5500" dirty="0" smtClean="0">
                <a:cs typeface="Arial" panose="020B0604020202020204" pitchFamily="34" charset="0"/>
              </a:rPr>
              <a:t>Arrêt de la 2</a:t>
            </a:r>
            <a:r>
              <a:rPr lang="fr-FR" sz="5500" baseline="30000" dirty="0" smtClean="0">
                <a:cs typeface="Arial" panose="020B0604020202020204" pitchFamily="34" charset="0"/>
              </a:rPr>
              <a:t>ème</a:t>
            </a:r>
            <a:r>
              <a:rPr lang="fr-FR" sz="5500" dirty="0" smtClean="0">
                <a:cs typeface="Arial" panose="020B0604020202020204" pitchFamily="34" charset="0"/>
              </a:rPr>
              <a:t> chambre civile de la cour de cassation, rendu le 28 mars 2019</a:t>
            </a:r>
            <a:endParaRPr lang="fr-FR" sz="5500" dirty="0">
              <a:cs typeface="Arial" panose="020B0604020202020204" pitchFamily="34" charset="0"/>
            </a:endParaRP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4800" dirty="0">
                <a:cs typeface="Arial" panose="020B0604020202020204" pitchFamily="34" charset="0"/>
              </a:rPr>
              <a:t> </a:t>
            </a: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4800" dirty="0">
                <a:cs typeface="Arial" panose="020B0604020202020204" pitchFamily="34" charset="0"/>
              </a:rPr>
              <a:t> </a:t>
            </a:r>
            <a:endParaRPr lang="fr-FR" sz="4800" dirty="0" smtClean="0">
              <a:cs typeface="Arial" panose="020B0604020202020204" pitchFamily="34" charset="0"/>
            </a:endParaRP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4800" dirty="0" smtClean="0">
              <a:cs typeface="Arial" panose="020B0604020202020204" pitchFamily="34" charset="0"/>
            </a:endParaRP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7000" dirty="0" smtClean="0">
                <a:cs typeface="Arial" panose="020B0604020202020204" pitchFamily="34" charset="0"/>
              </a:rPr>
              <a:t>2</a:t>
            </a:r>
            <a:r>
              <a:rPr lang="fr-FR" sz="7000" dirty="0">
                <a:cs typeface="Arial" panose="020B0604020202020204" pitchFamily="34" charset="0"/>
              </a:rPr>
              <a:t>/ Les parties</a:t>
            </a: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4800" dirty="0" smtClean="0">
              <a:cs typeface="Arial" panose="020B0604020202020204" pitchFamily="34" charset="0"/>
            </a:endParaRP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4800" dirty="0" smtClean="0">
              <a:cs typeface="Arial" panose="020B0604020202020204" pitchFamily="34" charset="0"/>
            </a:endParaRP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5500" dirty="0" smtClean="0">
                <a:cs typeface="Arial" panose="020B0604020202020204" pitchFamily="34" charset="0"/>
              </a:rPr>
              <a:t>Demandeurs : M. W et Mme Z</a:t>
            </a:r>
          </a:p>
          <a:p>
            <a:pPr marL="114300" indent="0">
              <a:buNone/>
              <a:defRPr/>
            </a:pPr>
            <a:r>
              <a:rPr lang="fr-FR" sz="5500" dirty="0" smtClean="0">
                <a:cs typeface="Arial" panose="020B0604020202020204" pitchFamily="34" charset="0"/>
              </a:rPr>
              <a:t>Défendeurs : La société Areas Dommage, </a:t>
            </a:r>
            <a:r>
              <a:rPr lang="fr-FR" sz="5500" dirty="0">
                <a:cs typeface="Arial" panose="020B0604020202020204" pitchFamily="34" charset="0"/>
              </a:rPr>
              <a:t>assureur (M. </a:t>
            </a:r>
            <a:r>
              <a:rPr lang="fr-FR" sz="5500" dirty="0" smtClean="0">
                <a:cs typeface="Arial" panose="020B0604020202020204" pitchFamily="34" charset="0"/>
              </a:rPr>
              <a:t>F)</a:t>
            </a:r>
            <a:endParaRPr lang="fr-FR" sz="5500" dirty="0">
              <a:cs typeface="Arial" panose="020B0604020202020204" pitchFamily="34" charset="0"/>
            </a:endParaRP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7620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dirty="0" smtClean="0"/>
              <a:t>Analyse décision justice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7832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u contenu 2"/>
          <p:cNvSpPr>
            <a:spLocks noGrp="1"/>
          </p:cNvSpPr>
          <p:nvPr>
            <p:ph idx="1"/>
          </p:nvPr>
        </p:nvSpPr>
        <p:spPr>
          <a:xfrm>
            <a:off x="323850" y="549275"/>
            <a:ext cx="7753350" cy="58515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3200" dirty="0" smtClean="0"/>
              <a:t>3/ </a:t>
            </a:r>
            <a:r>
              <a:rPr lang="fr-FR" sz="3200" dirty="0"/>
              <a:t>Le déroulement de la procédure</a:t>
            </a:r>
          </a:p>
          <a:p>
            <a:pPr marL="114300" indent="0">
              <a:buNone/>
            </a:pPr>
            <a:r>
              <a:rPr lang="fr-FR" sz="2400" dirty="0"/>
              <a:t>1</a:t>
            </a:r>
            <a:r>
              <a:rPr lang="fr-FR" sz="2400" baseline="30000" dirty="0"/>
              <a:t>er</a:t>
            </a:r>
            <a:r>
              <a:rPr lang="fr-FR" sz="2400" dirty="0"/>
              <a:t> jugement : tribunal de grande instance</a:t>
            </a:r>
          </a:p>
          <a:p>
            <a:pPr marL="114300" indent="0">
              <a:buNone/>
            </a:pPr>
            <a:r>
              <a:rPr lang="fr-FR" sz="2400" dirty="0"/>
              <a:t>Cour d’appel : Arrêt rendu le </a:t>
            </a:r>
            <a:r>
              <a:rPr lang="fr-FR" sz="2400" dirty="0" smtClean="0"/>
              <a:t>16 janvier 2018 </a:t>
            </a:r>
          </a:p>
          <a:p>
            <a:pPr marL="114300" indent="0">
              <a:buNone/>
            </a:pPr>
            <a:r>
              <a:rPr lang="fr-FR" sz="2400" dirty="0" smtClean="0"/>
              <a:t>Pourvoi en </a:t>
            </a:r>
            <a:r>
              <a:rPr lang="fr-FR" sz="2400" dirty="0"/>
              <a:t>cassation pour contester </a:t>
            </a:r>
            <a:r>
              <a:rPr lang="fr-FR" sz="2400" dirty="0" smtClean="0"/>
              <a:t>l’arrêt, formé par M. W et Mme Z</a:t>
            </a:r>
          </a:p>
          <a:p>
            <a:pPr marL="114300" indent="0">
              <a:buNone/>
            </a:pPr>
            <a:endParaRPr lang="fr-FR" sz="2800" dirty="0"/>
          </a:p>
          <a:p>
            <a:pPr marL="114300" indent="0" eaLnBrk="1" hangingPunct="1">
              <a:buFont typeface="Arial" charset="0"/>
              <a:buNone/>
            </a:pPr>
            <a:endParaRPr lang="fr-FR" sz="2800" dirty="0" smtClean="0"/>
          </a:p>
          <a:p>
            <a:pPr marL="114300" indent="0" eaLnBrk="1" hangingPunct="1">
              <a:buFont typeface="Arial" charset="0"/>
              <a:buNone/>
            </a:pPr>
            <a:r>
              <a:rPr lang="fr-FR" sz="2800" dirty="0" smtClean="0"/>
              <a:t>4/ Les faits à l’origine du litige</a:t>
            </a:r>
          </a:p>
          <a:p>
            <a:pPr marL="114300" indent="0">
              <a:buNone/>
            </a:pPr>
            <a:r>
              <a:rPr lang="fr-FR" dirty="0" smtClean="0"/>
              <a:t>M</a:t>
            </a:r>
            <a:r>
              <a:rPr lang="fr-FR" dirty="0"/>
              <a:t>. X  et M. Y , mineurs, circulaient à bicyclettes sur une route départementale, quand ils ont été heurtés par le véhicule conduit par </a:t>
            </a:r>
            <a:r>
              <a:rPr lang="fr-FR" dirty="0" smtClean="0"/>
              <a:t>M. F. Ils </a:t>
            </a:r>
            <a:r>
              <a:rPr lang="fr-FR" dirty="0"/>
              <a:t>circulaient sur des bicyclettes dépourvues de tout éclairage et sans aucun équipement lumineux ou réfléchissant </a:t>
            </a:r>
            <a:endParaRPr lang="fr-FR" sz="2400" dirty="0" smtClean="0"/>
          </a:p>
          <a:p>
            <a:pPr marL="114300" indent="0">
              <a:buNone/>
            </a:pPr>
            <a:r>
              <a:rPr lang="fr-FR" dirty="0"/>
              <a:t>M. X  est décédé lors de l’accident et M. Y a été blessé.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834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1920</TotalTime>
  <Words>643</Words>
  <Application>Microsoft Office PowerPoint</Application>
  <PresentationFormat>Affichage à l'écran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Wingdings</vt:lpstr>
      <vt:lpstr>Contiguïté</vt:lpstr>
      <vt:lpstr>Les sources du droit L’ordre judiciaire français</vt:lpstr>
      <vt:lpstr>La loi</vt:lpstr>
      <vt:lpstr>La loi : procédure d’élaboration</vt:lpstr>
      <vt:lpstr>Jurisprudence</vt:lpstr>
      <vt:lpstr>Présentation PowerPoint</vt:lpstr>
      <vt:lpstr>Les deux ordres de juridiction français</vt:lpstr>
      <vt:lpstr>Le double degré de juridiction</vt:lpstr>
      <vt:lpstr>Analyse décision justice</vt:lpstr>
      <vt:lpstr>Présentation PowerPoint</vt:lpstr>
      <vt:lpstr>Présentation PowerPoint</vt:lpstr>
      <vt:lpstr>Présentation PowerPoint</vt:lpstr>
      <vt:lpstr>https://www.youtube.com/watch?v=nDCKhiWOPlY   https://www.youtube.com/watch?v=HCHNaRkCcLI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sources du droit</dc:title>
  <dc:creator>prof</dc:creator>
  <cp:lastModifiedBy>Emmanuelle</cp:lastModifiedBy>
  <cp:revision>62</cp:revision>
  <dcterms:created xsi:type="dcterms:W3CDTF">2013-06-27T14:01:22Z</dcterms:created>
  <dcterms:modified xsi:type="dcterms:W3CDTF">2020-09-22T20:31:22Z</dcterms:modified>
</cp:coreProperties>
</file>