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73" r:id="rId10"/>
    <p:sldId id="266" r:id="rId11"/>
    <p:sldId id="274" r:id="rId12"/>
    <p:sldId id="267" r:id="rId13"/>
    <p:sldId id="268" r:id="rId14"/>
    <p:sldId id="269" r:id="rId15"/>
    <p:sldId id="270" r:id="rId16"/>
    <p:sldId id="275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A5543-1C57-47CB-9BE8-644CD58BEF2B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9E409-31C1-4F8C-937B-54FFA3151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47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9E409-31C1-4F8C-937B-54FFA3151D0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3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9E409-31C1-4F8C-937B-54FFA3151D0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33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C6B8-EE86-4C82-A96A-314FB978464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AF9F-63D8-4F6C-A16C-ABBBF0E505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C6B8-EE86-4C82-A96A-314FB978464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AF9F-63D8-4F6C-A16C-ABBBF0E505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C6B8-EE86-4C82-A96A-314FB978464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AF9F-63D8-4F6C-A16C-ABBBF0E505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C6B8-EE86-4C82-A96A-314FB978464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AF9F-63D8-4F6C-A16C-ABBBF0E505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C6B8-EE86-4C82-A96A-314FB978464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AF9F-63D8-4F6C-A16C-ABBBF0E505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C6B8-EE86-4C82-A96A-314FB978464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AF9F-63D8-4F6C-A16C-ABBBF0E505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C6B8-EE86-4C82-A96A-314FB978464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AF9F-63D8-4F6C-A16C-ABBBF0E505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C6B8-EE86-4C82-A96A-314FB978464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AF9F-63D8-4F6C-A16C-ABBBF0E505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C6B8-EE86-4C82-A96A-314FB978464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AF9F-63D8-4F6C-A16C-ABBBF0E5052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C6B8-EE86-4C82-A96A-314FB978464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AF9F-63D8-4F6C-A16C-ABBBF0E5052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C6B8-EE86-4C82-A96A-314FB978464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B5AF9F-63D8-4F6C-A16C-ABBBF0E50523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3B5AF9F-63D8-4F6C-A16C-ABBBF0E5052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1C5C6B8-EE86-4C82-A96A-314FB9784643}" type="datetimeFigureOut">
              <a:rPr lang="fr-FR" smtClean="0"/>
              <a:t>16/10/2020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La personnalité juridique et les droits subjectifs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453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patrimoine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12776"/>
            <a:ext cx="7825680" cy="525658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fr-FR" sz="2400" dirty="0" smtClean="0"/>
          </a:p>
          <a:p>
            <a:pPr marL="114300" indent="0">
              <a:buNone/>
            </a:pPr>
            <a:r>
              <a:rPr lang="fr-FR" sz="2400" dirty="0" smtClean="0"/>
              <a:t>= ensemble des droits (actif) et des obligations (passif) ayant une valeur pécuniaire détenus par une personne juridique</a:t>
            </a:r>
          </a:p>
          <a:p>
            <a:pPr marL="114300" indent="0">
              <a:buNone/>
            </a:pPr>
            <a:endParaRPr lang="fr-FR" sz="2400" b="1" i="1" dirty="0" smtClean="0"/>
          </a:p>
          <a:p>
            <a:pPr marL="114300" indent="0">
              <a:buNone/>
            </a:pPr>
            <a:endParaRPr lang="fr-FR" sz="2400" b="1" i="1" dirty="0"/>
          </a:p>
          <a:p>
            <a:pPr>
              <a:buFont typeface="Wingdings"/>
              <a:buChar char="à"/>
            </a:pPr>
            <a:r>
              <a:rPr lang="fr-FR" sz="2400" dirty="0" smtClean="0">
                <a:sym typeface="Wingdings" pitchFamily="2" charset="2"/>
              </a:rPr>
              <a:t>Actif = ensemble des droits patrimoniaux</a:t>
            </a:r>
          </a:p>
          <a:p>
            <a:pPr>
              <a:buFont typeface="Wingdings"/>
              <a:buChar char="à"/>
            </a:pPr>
            <a:endParaRPr lang="fr-FR" sz="2400" dirty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fr-FR" sz="2400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fr-FR" sz="2400" dirty="0" smtClean="0">
                <a:sym typeface="Wingdings" pitchFamily="2" charset="2"/>
              </a:rPr>
              <a:t>Passif = ensemble des dettes</a:t>
            </a:r>
            <a:endParaRPr lang="fr-FR" sz="2400" dirty="0" smtClean="0"/>
          </a:p>
          <a:p>
            <a:pPr marL="11430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4117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patrimoine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12776"/>
            <a:ext cx="7825680" cy="525658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sz="2400" dirty="0" smtClean="0"/>
              <a:t>Deux </a:t>
            </a:r>
            <a:r>
              <a:rPr lang="fr-FR" sz="2400" dirty="0"/>
              <a:t>principes </a:t>
            </a:r>
            <a:r>
              <a:rPr lang="fr-FR" sz="2400" dirty="0" smtClean="0"/>
              <a:t>fondamentaux</a:t>
            </a:r>
          </a:p>
          <a:p>
            <a:pPr marL="114300" indent="0">
              <a:buNone/>
            </a:pPr>
            <a:endParaRPr lang="fr-FR" sz="2400" dirty="0" smtClean="0"/>
          </a:p>
          <a:p>
            <a:pPr marL="114300" indent="0">
              <a:buNone/>
            </a:pPr>
            <a:r>
              <a:rPr lang="fr-FR" sz="2400" dirty="0" smtClean="0"/>
              <a:t>-Patrimoine = Attribut de la personne juridique</a:t>
            </a:r>
          </a:p>
          <a:p>
            <a:pPr marL="11430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toute personne a un patrimoine et un seul</a:t>
            </a:r>
          </a:p>
          <a:p>
            <a:pPr marL="11430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le patrimoine est attaché à la personne juridique 	(apparaît, évolue et disparaît avec elle)</a:t>
            </a:r>
            <a:endParaRPr lang="fr-FR" sz="2400" dirty="0"/>
          </a:p>
          <a:p>
            <a:pPr marL="114300" indent="0">
              <a:buNone/>
            </a:pPr>
            <a:endParaRPr lang="fr-FR" sz="2400" dirty="0" smtClean="0"/>
          </a:p>
          <a:p>
            <a:pPr marL="114300" indent="0">
              <a:buNone/>
            </a:pPr>
            <a:r>
              <a:rPr lang="fr-FR" sz="2400" dirty="0" smtClean="0"/>
              <a:t>- Patrimoine = universalité de droit</a:t>
            </a:r>
            <a:r>
              <a:rPr lang="fr-FR" sz="2400" dirty="0"/>
              <a:t> </a:t>
            </a:r>
            <a:r>
              <a:rPr lang="fr-FR" sz="2400" dirty="0" smtClean="0">
                <a:sym typeface="Wingdings" pitchFamily="2" charset="2"/>
              </a:rPr>
              <a:t> actif et passif sont liés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3293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7897688" cy="1143000"/>
          </a:xfrm>
        </p:spPr>
        <p:txBody>
          <a:bodyPr/>
          <a:lstStyle/>
          <a:p>
            <a:r>
              <a:rPr lang="fr-FR" dirty="0" smtClean="0"/>
              <a:t>Identification des personnes juridiques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628800"/>
            <a:ext cx="8136904" cy="5112568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fr-FR" dirty="0" smtClean="0"/>
              <a:t>Personnes physiques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smtClean="0"/>
              <a:t>- Jean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smtClean="0"/>
              <a:t>- Son épouse / époux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smtClean="0"/>
              <a:t>- Chacun de ses 3 enfants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smtClean="0"/>
              <a:t>- Charles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smtClean="0"/>
              <a:t>- Morgane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smtClean="0"/>
              <a:t>- Marc</a:t>
            </a:r>
          </a:p>
          <a:p>
            <a:pPr marL="114300" indent="0">
              <a:buNone/>
            </a:pPr>
            <a:r>
              <a:rPr lang="fr-FR" dirty="0"/>
              <a:t>	</a:t>
            </a:r>
          </a:p>
          <a:p>
            <a:pPr marL="114300" indent="0">
              <a:buNone/>
            </a:pPr>
            <a:r>
              <a:rPr lang="fr-FR" dirty="0" smtClean="0"/>
              <a:t>Personnes morales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smtClean="0"/>
              <a:t>- Crédit Agricole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smtClean="0"/>
              <a:t>- Banque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smtClean="0"/>
              <a:t>- Société (industriel)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smtClean="0"/>
              <a:t>- Société (employeur)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smtClean="0"/>
              <a:t>- Syndicat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smtClean="0"/>
              <a:t>- Société (Universal Music)</a:t>
            </a:r>
          </a:p>
          <a:p>
            <a:pPr marL="114300" indent="0">
              <a:buNone/>
            </a:pPr>
            <a:r>
              <a:rPr lang="fr-FR" dirty="0" smtClean="0"/>
              <a:t>	- Administration (lieu du vote)	 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smtClean="0"/>
              <a:t>(L’Etat d’Italie)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smtClean="0"/>
              <a:t>(Société Mercedes)</a:t>
            </a:r>
            <a:endParaRPr lang="fr-FR" dirty="0"/>
          </a:p>
          <a:p>
            <a:pPr marL="1143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76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620000" cy="1143000"/>
          </a:xfrm>
        </p:spPr>
        <p:txBody>
          <a:bodyPr/>
          <a:lstStyle/>
          <a:p>
            <a:r>
              <a:rPr lang="fr-FR" dirty="0" smtClean="0"/>
              <a:t>Droits patrimoniaux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340768"/>
            <a:ext cx="7897688" cy="5060032"/>
          </a:xfrm>
        </p:spPr>
        <p:txBody>
          <a:bodyPr/>
          <a:lstStyle/>
          <a:p>
            <a:pPr marL="114300" indent="0">
              <a:buNone/>
            </a:pPr>
            <a:r>
              <a:rPr lang="fr-FR" dirty="0" smtClean="0"/>
              <a:t>Réels : droit de propriété sur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smtClean="0"/>
              <a:t>- l’appartement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smtClean="0"/>
              <a:t>- les meubles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smtClean="0"/>
              <a:t>- la </a:t>
            </a:r>
            <a:r>
              <a:rPr lang="fr-FR" smtClean="0"/>
              <a:t>voiture et/ou la Mercedes</a:t>
            </a:r>
            <a:endParaRPr lang="fr-FR" dirty="0" smtClean="0"/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smtClean="0"/>
              <a:t>- la villa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smtClean="0"/>
              <a:t>- l’argent déposé sur le compte en banque</a:t>
            </a:r>
          </a:p>
          <a:p>
            <a:pPr marL="114300" indent="0">
              <a:buNone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Personnels : droit de créance </a:t>
            </a:r>
          </a:p>
          <a:p>
            <a:pPr marL="114300" lvl="2" indent="0">
              <a:buClr>
                <a:schemeClr val="accent1"/>
              </a:buClr>
              <a:buNone/>
            </a:pPr>
            <a:r>
              <a:rPr lang="fr-FR" sz="2200" dirty="0" smtClean="0"/>
              <a:t>	- sur </a:t>
            </a:r>
            <a:r>
              <a:rPr lang="fr-FR" sz="2200" dirty="0"/>
              <a:t>la location de la Mercedes (500€)</a:t>
            </a:r>
          </a:p>
          <a:p>
            <a:pPr marL="114300" lvl="2" indent="0">
              <a:buClr>
                <a:schemeClr val="accent1"/>
              </a:buClr>
              <a:buNone/>
            </a:pPr>
            <a:r>
              <a:rPr lang="fr-FR" sz="2200" dirty="0" smtClean="0"/>
              <a:t>	- sur </a:t>
            </a:r>
            <a:r>
              <a:rPr lang="fr-FR" sz="2200" dirty="0"/>
              <a:t>le prêt auprès de Marc (2500€</a:t>
            </a:r>
            <a:r>
              <a:rPr lang="fr-FR" sz="2200" dirty="0" smtClean="0"/>
              <a:t>)</a:t>
            </a:r>
          </a:p>
          <a:p>
            <a:pPr marL="114300" lvl="2" indent="0">
              <a:buClr>
                <a:schemeClr val="accent1"/>
              </a:buClr>
              <a:buNone/>
            </a:pPr>
            <a:endParaRPr lang="fr-FR" sz="2200" dirty="0"/>
          </a:p>
          <a:p>
            <a:pPr>
              <a:buFontTx/>
              <a:buChar char="-"/>
            </a:pPr>
            <a:r>
              <a:rPr lang="fr-FR" dirty="0" smtClean="0"/>
              <a:t>Intellectuels : droit d’auteur sur les 4 chansons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59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620000" cy="1143000"/>
          </a:xfrm>
        </p:spPr>
        <p:txBody>
          <a:bodyPr/>
          <a:lstStyle/>
          <a:p>
            <a:r>
              <a:rPr lang="fr-FR" dirty="0" smtClean="0"/>
              <a:t>Droits </a:t>
            </a:r>
            <a:r>
              <a:rPr lang="fr-FR" dirty="0" err="1" smtClean="0"/>
              <a:t>extra-patrimoniaux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340768"/>
            <a:ext cx="7897688" cy="5060032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fr-FR" dirty="0" smtClean="0">
                <a:sym typeface="Wingdings" pitchFamily="2" charset="2"/>
              </a:rPr>
              <a:t>Droits </a:t>
            </a:r>
            <a:r>
              <a:rPr lang="fr-FR" dirty="0">
                <a:sym typeface="Wingdings" pitchFamily="2" charset="2"/>
              </a:rPr>
              <a:t>politiques et des libertés </a:t>
            </a:r>
            <a:r>
              <a:rPr lang="fr-FR" dirty="0" smtClean="0">
                <a:sym typeface="Wingdings" pitchFamily="2" charset="2"/>
              </a:rPr>
              <a:t>publiques :</a:t>
            </a:r>
          </a:p>
          <a:p>
            <a:pPr marL="114300" indent="0">
              <a:buNone/>
            </a:pPr>
            <a:r>
              <a:rPr lang="fr-FR" dirty="0">
                <a:sym typeface="Wingdings" pitchFamily="2" charset="2"/>
              </a:rPr>
              <a:t>	</a:t>
            </a:r>
            <a:r>
              <a:rPr lang="fr-FR" dirty="0" smtClean="0">
                <a:sym typeface="Wingdings" pitchFamily="2" charset="2"/>
              </a:rPr>
              <a:t>- droit de vote</a:t>
            </a:r>
          </a:p>
          <a:p>
            <a:pPr marL="114300" indent="0">
              <a:buNone/>
            </a:pPr>
            <a:r>
              <a:rPr lang="fr-FR" dirty="0">
                <a:sym typeface="Wingdings" pitchFamily="2" charset="2"/>
              </a:rPr>
              <a:t>	</a:t>
            </a:r>
            <a:r>
              <a:rPr lang="fr-FR" dirty="0" smtClean="0">
                <a:sym typeface="Wingdings" pitchFamily="2" charset="2"/>
              </a:rPr>
              <a:t>- droit syndical</a:t>
            </a:r>
          </a:p>
          <a:p>
            <a:pPr marL="114300" indent="0">
              <a:buNone/>
            </a:pPr>
            <a:r>
              <a:rPr lang="fr-FR" dirty="0">
                <a:sym typeface="Wingdings" pitchFamily="2" charset="2"/>
              </a:rPr>
              <a:t>	</a:t>
            </a:r>
            <a:r>
              <a:rPr lang="fr-FR" dirty="0" smtClean="0">
                <a:sym typeface="Wingdings" pitchFamily="2" charset="2"/>
              </a:rPr>
              <a:t>- droit d’agir en justice</a:t>
            </a:r>
          </a:p>
          <a:p>
            <a:pPr marL="114300" indent="0">
              <a:buNone/>
            </a:pPr>
            <a:r>
              <a:rPr lang="fr-FR" dirty="0">
                <a:sym typeface="Wingdings" pitchFamily="2" charset="2"/>
              </a:rPr>
              <a:t>	</a:t>
            </a:r>
            <a:r>
              <a:rPr lang="fr-FR" dirty="0" smtClean="0">
                <a:sym typeface="Wingdings" pitchFamily="2" charset="2"/>
              </a:rPr>
              <a:t>- droit de contracter </a:t>
            </a:r>
          </a:p>
          <a:p>
            <a:pPr marL="114300" indent="0">
              <a:buNone/>
            </a:pPr>
            <a:r>
              <a:rPr lang="fr-FR" dirty="0">
                <a:sym typeface="Wingdings" pitchFamily="2" charset="2"/>
              </a:rPr>
              <a:t>	</a:t>
            </a:r>
            <a:r>
              <a:rPr lang="fr-FR" dirty="0" smtClean="0">
                <a:sym typeface="Wingdings" pitchFamily="2" charset="2"/>
              </a:rPr>
              <a:t>- droit d’ouvrir un compte en banque</a:t>
            </a:r>
          </a:p>
          <a:p>
            <a:pPr marL="114300" indent="0">
              <a:buNone/>
            </a:pPr>
            <a:r>
              <a:rPr lang="fr-FR" dirty="0">
                <a:sym typeface="Wingdings" pitchFamily="2" charset="2"/>
              </a:rPr>
              <a:t>	</a:t>
            </a:r>
            <a:r>
              <a:rPr lang="fr-FR" dirty="0" smtClean="0">
                <a:sym typeface="Wingdings" pitchFamily="2" charset="2"/>
              </a:rPr>
              <a:t>- droit d’expression</a:t>
            </a:r>
          </a:p>
          <a:p>
            <a:pPr marL="114300" indent="0">
              <a:buNone/>
            </a:pPr>
            <a:endParaRPr lang="fr-FR" dirty="0">
              <a:sym typeface="Wingdings" pitchFamily="2" charset="2"/>
            </a:endParaRPr>
          </a:p>
          <a:p>
            <a:pPr marL="114300" indent="0">
              <a:buNone/>
            </a:pPr>
            <a:r>
              <a:rPr lang="fr-FR" dirty="0" smtClean="0">
                <a:sym typeface="Wingdings" pitchFamily="2" charset="2"/>
              </a:rPr>
              <a:t>Droit de la personnalité :</a:t>
            </a:r>
          </a:p>
          <a:p>
            <a:pPr marL="114300" indent="0">
              <a:buNone/>
            </a:pPr>
            <a:r>
              <a:rPr lang="fr-FR" dirty="0">
                <a:sym typeface="Wingdings" pitchFamily="2" charset="2"/>
              </a:rPr>
              <a:t>	</a:t>
            </a:r>
            <a:r>
              <a:rPr lang="fr-FR" dirty="0" smtClean="0">
                <a:sym typeface="Wingdings" pitchFamily="2" charset="2"/>
              </a:rPr>
              <a:t>- droit à la protection de son nom</a:t>
            </a:r>
          </a:p>
          <a:p>
            <a:pPr marL="114300" indent="0">
              <a:buNone/>
            </a:pPr>
            <a:endParaRPr lang="fr-FR" dirty="0">
              <a:sym typeface="Wingdings" pitchFamily="2" charset="2"/>
            </a:endParaRPr>
          </a:p>
          <a:p>
            <a:pPr marL="114300" indent="0">
              <a:buNone/>
            </a:pPr>
            <a:r>
              <a:rPr lang="fr-FR" dirty="0" smtClean="0">
                <a:sym typeface="Wingdings" pitchFamily="2" charset="2"/>
              </a:rPr>
              <a:t>Droit de la famille :</a:t>
            </a:r>
          </a:p>
          <a:p>
            <a:pPr marL="114300" indent="0">
              <a:buNone/>
            </a:pPr>
            <a:r>
              <a:rPr lang="fr-FR" dirty="0">
                <a:sym typeface="Wingdings" pitchFamily="2" charset="2"/>
              </a:rPr>
              <a:t>	</a:t>
            </a:r>
            <a:r>
              <a:rPr lang="fr-FR" dirty="0" smtClean="0">
                <a:sym typeface="Wingdings" pitchFamily="2" charset="2"/>
              </a:rPr>
              <a:t>- droit de se marier</a:t>
            </a:r>
          </a:p>
          <a:p>
            <a:pPr marL="114300" indent="0">
              <a:buNone/>
            </a:pPr>
            <a:r>
              <a:rPr lang="fr-FR" dirty="0">
                <a:sym typeface="Wingdings" pitchFamily="2" charset="2"/>
              </a:rPr>
              <a:t>	</a:t>
            </a:r>
            <a:r>
              <a:rPr lang="fr-FR" dirty="0" smtClean="0">
                <a:sym typeface="Wingdings" pitchFamily="2" charset="2"/>
              </a:rPr>
              <a:t>- droit d’exercer son autorité parentale</a:t>
            </a:r>
          </a:p>
          <a:p>
            <a:pPr marL="114300" indent="0">
              <a:buNone/>
            </a:pPr>
            <a:r>
              <a:rPr lang="fr-FR" dirty="0">
                <a:sym typeface="Wingdings" pitchFamily="2" charset="2"/>
              </a:rPr>
              <a:t>	</a:t>
            </a:r>
            <a:r>
              <a:rPr lang="fr-FR" dirty="0" smtClean="0">
                <a:sym typeface="Wingdings" pitchFamily="2" charset="2"/>
              </a:rPr>
              <a:t>- droit de percevoir un héritage</a:t>
            </a:r>
          </a:p>
          <a:p>
            <a:pPr marL="114300" indent="0">
              <a:buNone/>
            </a:pPr>
            <a:endParaRPr lang="fr-FR" dirty="0">
              <a:sym typeface="Wingdings" pitchFamily="2" charset="2"/>
            </a:endParaRPr>
          </a:p>
          <a:p>
            <a:pPr marL="1143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4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620000" cy="1143000"/>
          </a:xfrm>
        </p:spPr>
        <p:txBody>
          <a:bodyPr/>
          <a:lstStyle/>
          <a:p>
            <a:r>
              <a:rPr lang="fr-FR" dirty="0" smtClean="0"/>
              <a:t>Patrimoine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268760"/>
            <a:ext cx="8136904" cy="5472608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fr-FR" b="1" dirty="0" smtClean="0"/>
              <a:t>Actif : ensemble des droits patrimoniaux (évalués)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smtClean="0"/>
              <a:t>- appartement :		150 000</a:t>
            </a:r>
            <a:endParaRPr lang="fr-FR" dirty="0"/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smtClean="0"/>
              <a:t>- meubles : 		  32 000</a:t>
            </a:r>
            <a:endParaRPr lang="fr-FR" dirty="0"/>
          </a:p>
          <a:p>
            <a:pPr marL="114300" indent="0">
              <a:buNone/>
            </a:pPr>
            <a:r>
              <a:rPr lang="fr-FR" dirty="0"/>
              <a:t>	- </a:t>
            </a:r>
            <a:r>
              <a:rPr lang="fr-FR" dirty="0" smtClean="0"/>
              <a:t>voiture : 		    4 500</a:t>
            </a:r>
            <a:endParaRPr lang="fr-FR" dirty="0"/>
          </a:p>
          <a:p>
            <a:pPr marL="114300" indent="0">
              <a:buNone/>
            </a:pPr>
            <a:r>
              <a:rPr lang="fr-FR" dirty="0"/>
              <a:t>	- </a:t>
            </a:r>
            <a:r>
              <a:rPr lang="fr-FR" dirty="0" smtClean="0"/>
              <a:t>villa :			600 000</a:t>
            </a:r>
            <a:endParaRPr lang="fr-FR" dirty="0"/>
          </a:p>
          <a:p>
            <a:pPr marL="114300" indent="0">
              <a:buNone/>
            </a:pPr>
            <a:r>
              <a:rPr lang="fr-FR" dirty="0"/>
              <a:t>	- </a:t>
            </a:r>
            <a:r>
              <a:rPr lang="fr-FR" dirty="0" smtClean="0"/>
              <a:t>compte </a:t>
            </a:r>
            <a:r>
              <a:rPr lang="fr-FR" dirty="0"/>
              <a:t>en </a:t>
            </a:r>
            <a:r>
              <a:rPr lang="fr-FR" dirty="0" smtClean="0"/>
              <a:t>banque : 	     1 900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smtClean="0"/>
              <a:t>- location Mercedes : 	        500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smtClean="0"/>
              <a:t>- prêt à Marc : 		     2 500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smtClean="0"/>
              <a:t>- Mercedes 		     ????	</a:t>
            </a:r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dirty="0" smtClean="0"/>
              <a:t>- 4 chansons	</a:t>
            </a:r>
            <a:r>
              <a:rPr lang="fr-FR" smtClean="0"/>
              <a:t>	</a:t>
            </a:r>
            <a:r>
              <a:rPr lang="fr-FR"/>
              <a:t> </a:t>
            </a:r>
            <a:r>
              <a:rPr lang="fr-FR" smtClean="0"/>
              <a:t>    ????</a:t>
            </a:r>
            <a:endParaRPr lang="fr-FR" dirty="0" smtClean="0"/>
          </a:p>
          <a:p>
            <a:pPr marL="114300" indent="0">
              <a:buNone/>
            </a:pPr>
            <a:r>
              <a:rPr lang="fr-FR" dirty="0" smtClean="0"/>
              <a:t>	</a:t>
            </a:r>
            <a:r>
              <a:rPr lang="fr-FR" dirty="0"/>
              <a:t>	</a:t>
            </a:r>
            <a:r>
              <a:rPr lang="fr-FR" dirty="0" smtClean="0"/>
              <a:t>		791 400</a:t>
            </a:r>
          </a:p>
          <a:p>
            <a:pPr marL="114300" indent="0">
              <a:buNone/>
            </a:pPr>
            <a:endParaRPr lang="fr-FR" b="1" dirty="0" smtClean="0"/>
          </a:p>
          <a:p>
            <a:pPr marL="114300" indent="0">
              <a:buNone/>
            </a:pPr>
            <a:r>
              <a:rPr lang="fr-FR" b="1" dirty="0" smtClean="0"/>
              <a:t>Passif </a:t>
            </a:r>
            <a:r>
              <a:rPr lang="fr-FR" b="1" dirty="0"/>
              <a:t>: ensemble des dettes (évaluées)</a:t>
            </a:r>
          </a:p>
          <a:p>
            <a:pPr marL="114300" indent="0">
              <a:buNone/>
            </a:pPr>
            <a:r>
              <a:rPr lang="fr-FR" dirty="0"/>
              <a:t>	- Crédit Agricole :	</a:t>
            </a:r>
            <a:r>
              <a:rPr lang="fr-FR" dirty="0" smtClean="0"/>
              <a:t>	100 </a:t>
            </a:r>
            <a:r>
              <a:rPr lang="fr-FR" dirty="0"/>
              <a:t>000</a:t>
            </a:r>
          </a:p>
          <a:p>
            <a:pPr marL="114300" indent="0">
              <a:buNone/>
            </a:pPr>
            <a:r>
              <a:rPr lang="fr-FR" dirty="0"/>
              <a:t>	- employeur 		</a:t>
            </a:r>
            <a:r>
              <a:rPr lang="fr-FR" dirty="0" smtClean="0"/>
              <a:t>    </a:t>
            </a:r>
            <a:r>
              <a:rPr lang="fr-FR" dirty="0"/>
              <a:t>6 000</a:t>
            </a:r>
          </a:p>
          <a:p>
            <a:pPr marL="114300" indent="0">
              <a:buNone/>
            </a:pPr>
            <a:r>
              <a:rPr lang="fr-FR" dirty="0"/>
              <a:t>				</a:t>
            </a:r>
            <a:r>
              <a:rPr lang="fr-FR" dirty="0" smtClean="0"/>
              <a:t>106 </a:t>
            </a:r>
            <a:r>
              <a:rPr lang="fr-FR" dirty="0"/>
              <a:t>000</a:t>
            </a:r>
          </a:p>
          <a:p>
            <a:pPr marL="114300" indent="0">
              <a:buNone/>
            </a:pPr>
            <a:endParaRPr lang="fr-FR" dirty="0" smtClean="0"/>
          </a:p>
          <a:p>
            <a:pPr marL="114300" indent="0">
              <a:buNone/>
            </a:pPr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3700386" y="465313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3851920" y="6309320"/>
            <a:ext cx="144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7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620000" cy="1143000"/>
          </a:xfrm>
        </p:spPr>
        <p:txBody>
          <a:bodyPr/>
          <a:lstStyle/>
          <a:p>
            <a:r>
              <a:rPr lang="fr-FR" dirty="0" smtClean="0"/>
              <a:t>Analyse de décision de justice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268760"/>
            <a:ext cx="7681664" cy="504056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fr-FR" sz="2800" dirty="0">
                <a:cs typeface="Arial" panose="020B0604020202020204" pitchFamily="34" charset="0"/>
              </a:rPr>
              <a:t>1/ Juridiction et date de décision</a:t>
            </a:r>
          </a:p>
          <a:p>
            <a:pPr marL="114300" indent="0">
              <a:buNone/>
            </a:pPr>
            <a:endParaRPr lang="fr-FR" dirty="0"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fr-FR" dirty="0"/>
              <a:t>Cour de cassation </a:t>
            </a:r>
            <a:r>
              <a:rPr lang="fr-FR" dirty="0" smtClean="0"/>
              <a:t>chambre civile 1, 29 mars 2017</a:t>
            </a:r>
            <a:endParaRPr lang="fr-FR" dirty="0" smtClean="0"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fr-FR" dirty="0"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fr-FR" dirty="0" smtClean="0"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fr-FR" sz="2800" dirty="0" smtClean="0">
                <a:cs typeface="Arial" panose="020B0604020202020204" pitchFamily="34" charset="0"/>
              </a:rPr>
              <a:t>2</a:t>
            </a:r>
            <a:r>
              <a:rPr lang="fr-FR" sz="2800" dirty="0">
                <a:cs typeface="Arial" panose="020B0604020202020204" pitchFamily="34" charset="0"/>
              </a:rPr>
              <a:t>/ Les parties</a:t>
            </a:r>
          </a:p>
          <a:p>
            <a:pPr marL="114300" indent="0">
              <a:buNone/>
            </a:pPr>
            <a:endParaRPr lang="fr-FR" dirty="0"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fr-FR" smtClean="0"/>
              <a:t>Demandeur</a:t>
            </a:r>
            <a:r>
              <a:rPr lang="fr-FR" dirty="0"/>
              <a:t> : </a:t>
            </a:r>
            <a:r>
              <a:rPr lang="fr-FR" dirty="0" smtClean="0"/>
              <a:t>Métropole Télévision</a:t>
            </a:r>
            <a:endParaRPr lang="fr-FR" dirty="0"/>
          </a:p>
          <a:p>
            <a:pPr marL="114300" indent="0">
              <a:buNone/>
            </a:pPr>
            <a:r>
              <a:rPr lang="fr-FR" dirty="0" smtClean="0"/>
              <a:t>Défendeur : M. Y.</a:t>
            </a:r>
            <a:endParaRPr lang="fr-FR" dirty="0"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1">
              <a:buFontTx/>
              <a:buChar char="-"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37402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548680"/>
            <a:ext cx="7753672" cy="585212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FR" sz="2500" dirty="0" smtClean="0"/>
              <a:t>3/ </a:t>
            </a:r>
            <a:r>
              <a:rPr lang="fr-FR" sz="2500" dirty="0"/>
              <a:t>Le déroulement de la procédure</a:t>
            </a:r>
          </a:p>
          <a:p>
            <a:pPr marL="114300" indent="0">
              <a:buNone/>
            </a:pPr>
            <a:r>
              <a:rPr lang="fr-FR" sz="2500" dirty="0" smtClean="0"/>
              <a:t>Tribunal d’Instance</a:t>
            </a:r>
          </a:p>
          <a:p>
            <a:pPr marL="114300" indent="0">
              <a:buNone/>
            </a:pPr>
            <a:r>
              <a:rPr lang="fr-FR" sz="2500" dirty="0" smtClean="0"/>
              <a:t>Cour d’Appel donnant raison à M</a:t>
            </a:r>
            <a:r>
              <a:rPr lang="fr-FR" sz="2500" dirty="0"/>
              <a:t>. Y</a:t>
            </a:r>
            <a:r>
              <a:rPr lang="fr-FR" sz="2500" dirty="0" smtClean="0"/>
              <a:t>.</a:t>
            </a:r>
          </a:p>
          <a:p>
            <a:pPr marL="114300" indent="0">
              <a:buNone/>
            </a:pPr>
            <a:r>
              <a:rPr lang="fr-FR" sz="2500" dirty="0" smtClean="0"/>
              <a:t>Pourvoi en cassation </a:t>
            </a:r>
            <a:r>
              <a:rPr lang="fr-FR" sz="2500" dirty="0"/>
              <a:t>par Métropole </a:t>
            </a:r>
            <a:r>
              <a:rPr lang="fr-FR" sz="2500" dirty="0" smtClean="0"/>
              <a:t>Télévision</a:t>
            </a:r>
          </a:p>
          <a:p>
            <a:pPr marL="114300" indent="0">
              <a:buNone/>
            </a:pPr>
            <a:endParaRPr lang="fr-FR" sz="2500" dirty="0"/>
          </a:p>
          <a:p>
            <a:pPr marL="114300" indent="0">
              <a:buNone/>
            </a:pPr>
            <a:r>
              <a:rPr lang="fr-FR" sz="2500" dirty="0" smtClean="0"/>
              <a:t>4/ </a:t>
            </a:r>
            <a:r>
              <a:rPr lang="fr-FR" sz="2500" dirty="0"/>
              <a:t>Les faits à </a:t>
            </a:r>
            <a:r>
              <a:rPr lang="fr-FR" sz="2500" dirty="0" smtClean="0"/>
              <a:t>l’origine </a:t>
            </a:r>
            <a:r>
              <a:rPr lang="fr-FR" sz="2500" dirty="0"/>
              <a:t>du </a:t>
            </a:r>
            <a:r>
              <a:rPr lang="fr-FR" sz="2500" dirty="0" smtClean="0"/>
              <a:t>litige</a:t>
            </a:r>
          </a:p>
          <a:p>
            <a:pPr marL="114300" indent="0">
              <a:buNone/>
            </a:pPr>
            <a:r>
              <a:rPr lang="fr-FR" dirty="0" smtClean="0"/>
              <a:t>Un reportage diffusé sur M6 et son site internet montre en caméra cachée un médecin généraliste	(visage flouté et voix déformée), alors clairement reconnu par les personnes de son entourage.</a:t>
            </a:r>
          </a:p>
          <a:p>
            <a:pPr marL="1143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19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548680"/>
            <a:ext cx="7609656" cy="585212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FR" dirty="0"/>
              <a:t>  </a:t>
            </a:r>
          </a:p>
          <a:p>
            <a:pPr marL="114300" indent="0">
              <a:buNone/>
            </a:pPr>
            <a:r>
              <a:rPr lang="fr-FR" dirty="0"/>
              <a:t> </a:t>
            </a:r>
          </a:p>
          <a:p>
            <a:pPr marL="114300" indent="0">
              <a:buNone/>
            </a:pPr>
            <a:r>
              <a:rPr lang="fr-FR" dirty="0"/>
              <a:t> </a:t>
            </a:r>
          </a:p>
          <a:p>
            <a:pPr marL="114300" indent="0">
              <a:buNone/>
            </a:pPr>
            <a:r>
              <a:rPr lang="fr-FR" sz="2800" dirty="0"/>
              <a:t>5</a:t>
            </a:r>
            <a:r>
              <a:rPr lang="fr-FR" sz="2800" dirty="0" smtClean="0"/>
              <a:t>/ </a:t>
            </a:r>
            <a:r>
              <a:rPr lang="fr-FR" sz="2800" dirty="0"/>
              <a:t>L’énoncé du problème de </a:t>
            </a:r>
            <a:r>
              <a:rPr lang="fr-FR" sz="2800" dirty="0" smtClean="0"/>
              <a:t>droit</a:t>
            </a:r>
          </a:p>
          <a:p>
            <a:pPr marL="114300" indent="0">
              <a:buNone/>
            </a:pPr>
            <a:r>
              <a:rPr lang="fr-FR" sz="2800" dirty="0" smtClean="0"/>
              <a:t>Diffuser, par des journalistes, l’image d’une personne floutée et voix déformée, pour les besoins d’un reportage, constitue-t-il une atteinte au droit à l’image, et une atteinte à la dignité de la personne ?</a:t>
            </a:r>
            <a:endParaRPr lang="fr-FR" sz="2800" dirty="0"/>
          </a:p>
          <a:p>
            <a:pPr marL="114300" indent="0">
              <a:buNone/>
            </a:pP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40973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620688"/>
            <a:ext cx="7753672" cy="578011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FR" dirty="0"/>
              <a:t> </a:t>
            </a:r>
          </a:p>
          <a:p>
            <a:pPr marL="114300" indent="0">
              <a:buNone/>
            </a:pPr>
            <a:r>
              <a:rPr lang="fr-FR" sz="2800" dirty="0"/>
              <a:t>6</a:t>
            </a:r>
            <a:r>
              <a:rPr lang="fr-FR" sz="2800" dirty="0" smtClean="0"/>
              <a:t>/ La décision et ses motifs</a:t>
            </a:r>
          </a:p>
          <a:p>
            <a:pPr marL="114300" indent="0">
              <a:buNone/>
            </a:pPr>
            <a:endParaRPr lang="fr-FR" sz="2800" dirty="0"/>
          </a:p>
          <a:p>
            <a:pPr marL="114300" indent="0">
              <a:buNone/>
            </a:pPr>
            <a:r>
              <a:rPr lang="fr-FR" sz="2800" dirty="0" smtClean="0"/>
              <a:t>Arrêt de cassation : la liberté de la presse autorise la diffusion de l’image de personnes impliquées dans un évènement. La diffusion a respecté </a:t>
            </a:r>
            <a:r>
              <a:rPr lang="fr-FR" sz="2800" dirty="0" smtClean="0"/>
              <a:t>le droit </a:t>
            </a:r>
            <a:r>
              <a:rPr lang="fr-FR" sz="2800" smtClean="0"/>
              <a:t>à l’image </a:t>
            </a:r>
            <a:r>
              <a:rPr lang="fr-FR" sz="2800" dirty="0" smtClean="0"/>
              <a:t>de la personne humaine concernée.</a:t>
            </a:r>
          </a:p>
          <a:p>
            <a:pPr marL="114300" indent="0">
              <a:buNone/>
            </a:pPr>
            <a:endParaRPr lang="fr-FR" b="1" dirty="0"/>
          </a:p>
          <a:p>
            <a:pPr marL="114300" indent="0">
              <a:buNone/>
            </a:pPr>
            <a:r>
              <a:rPr lang="fr-FR" dirty="0"/>
              <a:t> </a:t>
            </a:r>
          </a:p>
          <a:p>
            <a:pPr marL="114300" indent="0">
              <a:buNone/>
            </a:pPr>
            <a:r>
              <a:rPr lang="fr-FR" dirty="0"/>
              <a:t>  </a:t>
            </a:r>
          </a:p>
          <a:p>
            <a:pPr marL="114300" indent="0">
              <a:buNone/>
            </a:pPr>
            <a:r>
              <a:rPr lang="fr-FR" dirty="0"/>
              <a:t> 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2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personnalité juridique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dirty="0" smtClean="0"/>
              <a:t>= </a:t>
            </a:r>
            <a:r>
              <a:rPr lang="fr-FR" sz="2800" dirty="0" smtClean="0"/>
              <a:t>aptitude à être titulaire de </a:t>
            </a:r>
          </a:p>
          <a:p>
            <a:pPr marL="114300" indent="0">
              <a:buNone/>
            </a:pPr>
            <a:endParaRPr lang="fr-FR" dirty="0" smtClean="0"/>
          </a:p>
          <a:p>
            <a:r>
              <a:rPr lang="fr-FR" b="1" u="sng" dirty="0" smtClean="0"/>
              <a:t>Droits</a:t>
            </a:r>
            <a:r>
              <a:rPr lang="fr-FR" dirty="0" smtClean="0"/>
              <a:t> : posséder un patrimoine, agir en justice, conclure des contrats…</a:t>
            </a:r>
          </a:p>
          <a:p>
            <a:pPr marL="114300" indent="0">
              <a:buNone/>
            </a:pPr>
            <a:endParaRPr lang="fr-FR" dirty="0" smtClean="0"/>
          </a:p>
          <a:p>
            <a:r>
              <a:rPr lang="fr-FR" b="1" u="sng" dirty="0" smtClean="0"/>
              <a:t>Obligations</a:t>
            </a:r>
            <a:r>
              <a:rPr lang="fr-FR" dirty="0" smtClean="0"/>
              <a:t> : réparer un préjudice, rembourser des dettes, payer des impôts…</a:t>
            </a:r>
          </a:p>
          <a:p>
            <a:endParaRPr lang="fr-FR" dirty="0"/>
          </a:p>
          <a:p>
            <a:endParaRPr lang="fr-FR" dirty="0" smtClean="0"/>
          </a:p>
          <a:p>
            <a:pPr marL="114300" indent="0">
              <a:buNone/>
            </a:pPr>
            <a:r>
              <a:rPr lang="fr-FR" sz="2400" dirty="0" smtClean="0">
                <a:sym typeface="Wingdings" pitchFamily="2" charset="2"/>
              </a:rPr>
              <a:t> les personnes, titulaires de droits et d’obligations sont alors des « sujets de droits »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602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 peut avoir la personnalité juridique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fr-FR" dirty="0" smtClean="0"/>
          </a:p>
          <a:p>
            <a:pPr marL="114300" indent="0">
              <a:buNone/>
            </a:pPr>
            <a:r>
              <a:rPr lang="fr-FR" sz="2400" dirty="0" smtClean="0"/>
              <a:t>Les personnes physiques : tous les être humains</a:t>
            </a:r>
          </a:p>
          <a:p>
            <a:pPr marL="114300" indent="0">
              <a:buNone/>
            </a:pPr>
            <a:endParaRPr lang="fr-FR" sz="2400" dirty="0" smtClean="0"/>
          </a:p>
          <a:p>
            <a:pPr marL="114300" indent="0">
              <a:buNone/>
            </a:pPr>
            <a:r>
              <a:rPr lang="fr-FR" sz="2400" dirty="0" smtClean="0"/>
              <a:t>Les personnes morales : groupements de personnes</a:t>
            </a:r>
          </a:p>
          <a:p>
            <a:pPr marL="114300" indent="0">
              <a:buNone/>
            </a:pPr>
            <a:endParaRPr lang="fr-FR" sz="2400" dirty="0" smtClean="0"/>
          </a:p>
          <a:p>
            <a:pPr marL="11430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de droit privé : société, association, syndicat</a:t>
            </a:r>
          </a:p>
          <a:p>
            <a:pPr marL="11430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de droit public : l’Etat, une commune, une région, 		un établissement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489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s’acquiert la personnalité juridique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860848"/>
            <a:ext cx="8208912" cy="4808512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fr-FR" sz="2600" dirty="0" smtClean="0"/>
              <a:t>Personnes physiques : </a:t>
            </a:r>
          </a:p>
          <a:p>
            <a:pPr marL="114300" indent="0">
              <a:buNone/>
            </a:pPr>
            <a:r>
              <a:rPr lang="fr-FR" sz="2600" dirty="0"/>
              <a:t>	</a:t>
            </a:r>
            <a:r>
              <a:rPr lang="fr-FR" sz="2600" dirty="0" smtClean="0"/>
              <a:t>-débute à la naissance de la personne (enfant né vivant 	ou viable)</a:t>
            </a:r>
          </a:p>
          <a:p>
            <a:pPr marL="114300" indent="0">
              <a:buNone/>
            </a:pPr>
            <a:r>
              <a:rPr lang="fr-FR" sz="2600" dirty="0"/>
              <a:t>	</a:t>
            </a:r>
            <a:r>
              <a:rPr lang="fr-FR" sz="2600" dirty="0" smtClean="0"/>
              <a:t>-disparaît au décès, à la disparition ou à l’absence de la 	personne</a:t>
            </a:r>
          </a:p>
          <a:p>
            <a:pPr marL="114300" indent="0">
              <a:buNone/>
            </a:pPr>
            <a:endParaRPr lang="fr-FR" sz="2600" dirty="0"/>
          </a:p>
          <a:p>
            <a:pPr marL="114300" indent="0">
              <a:buNone/>
            </a:pPr>
            <a:r>
              <a:rPr lang="fr-FR" sz="2600" dirty="0" smtClean="0"/>
              <a:t>Personnes morales : </a:t>
            </a:r>
          </a:p>
          <a:p>
            <a:pPr marL="114300" indent="0">
              <a:buNone/>
            </a:pPr>
            <a:r>
              <a:rPr lang="fr-FR" sz="2600" dirty="0"/>
              <a:t>	</a:t>
            </a:r>
            <a:r>
              <a:rPr lang="fr-FR" sz="2600" dirty="0" smtClean="0"/>
              <a:t>- débute à la déclaration auprès de l’autorité publique </a:t>
            </a:r>
          </a:p>
          <a:p>
            <a:pPr marL="114300" indent="0">
              <a:buNone/>
            </a:pPr>
            <a:r>
              <a:rPr lang="fr-FR" sz="2600" dirty="0"/>
              <a:t>	</a:t>
            </a:r>
            <a:r>
              <a:rPr lang="fr-FR" sz="2600" dirty="0" smtClean="0"/>
              <a:t>	- société : immatriculation au Registre du 			Commerce et de Sociétés (RCS)</a:t>
            </a:r>
          </a:p>
          <a:p>
            <a:pPr marL="114300" indent="0">
              <a:buNone/>
            </a:pPr>
            <a:r>
              <a:rPr lang="fr-FR" sz="2600" dirty="0"/>
              <a:t>	</a:t>
            </a:r>
            <a:r>
              <a:rPr lang="fr-FR" sz="2600" dirty="0" smtClean="0"/>
              <a:t>	- association : déclaration à la préfecture</a:t>
            </a:r>
          </a:p>
          <a:p>
            <a:pPr marL="114300" indent="0">
              <a:buNone/>
            </a:pPr>
            <a:r>
              <a:rPr lang="fr-FR" sz="2600" dirty="0"/>
              <a:t>	</a:t>
            </a:r>
            <a:r>
              <a:rPr lang="fr-FR" sz="2600" dirty="0" smtClean="0"/>
              <a:t>	- syndicat : dépôt des statuts à la mairie </a:t>
            </a:r>
          </a:p>
          <a:p>
            <a:pPr marL="114300" indent="0">
              <a:buNone/>
            </a:pPr>
            <a:r>
              <a:rPr lang="fr-FR" sz="2600" dirty="0"/>
              <a:t>	</a:t>
            </a:r>
            <a:r>
              <a:rPr lang="fr-FR" sz="2600" dirty="0" smtClean="0"/>
              <a:t>- disparaît à la dissolution</a:t>
            </a:r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13797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L’identification de la personnalité juridique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sz="2800" dirty="0" smtClean="0"/>
              <a:t>Le nom</a:t>
            </a:r>
          </a:p>
          <a:p>
            <a:endParaRPr lang="fr-FR" sz="2800" dirty="0"/>
          </a:p>
          <a:p>
            <a:r>
              <a:rPr lang="fr-FR" sz="2800" dirty="0" smtClean="0"/>
              <a:t>Le domicile</a:t>
            </a:r>
          </a:p>
          <a:p>
            <a:endParaRPr lang="fr-FR" sz="2800" dirty="0"/>
          </a:p>
          <a:p>
            <a:r>
              <a:rPr lang="fr-FR" sz="2800" dirty="0" smtClean="0"/>
              <a:t>La nationalité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98747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capacité juridique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sz="2800" dirty="0" smtClean="0"/>
              <a:t>Elle résulte de la combinaison de deux notions :</a:t>
            </a:r>
          </a:p>
          <a:p>
            <a:pPr marL="114300" indent="0">
              <a:buNone/>
            </a:pPr>
            <a:endParaRPr lang="fr-FR" dirty="0" smtClean="0"/>
          </a:p>
          <a:p>
            <a:pPr>
              <a:buFontTx/>
              <a:buChar char="-"/>
            </a:pPr>
            <a:r>
              <a:rPr lang="fr-FR" b="1" u="sng" dirty="0" smtClean="0"/>
              <a:t>Capacité de jouissance </a:t>
            </a:r>
            <a:r>
              <a:rPr lang="fr-FR" dirty="0" smtClean="0"/>
              <a:t>: être titulaire de droits et d’obligations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b="1" u="sng" dirty="0" smtClean="0"/>
              <a:t>Capacité d’exercice </a:t>
            </a:r>
            <a:r>
              <a:rPr lang="fr-FR" dirty="0" smtClean="0"/>
              <a:t>: exercer ses droits et obligations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 typeface="Wingdings"/>
              <a:buChar char="à"/>
            </a:pPr>
            <a:r>
              <a:rPr lang="fr-FR" sz="2400" dirty="0" smtClean="0"/>
              <a:t>Personnes physiques : toute personne majeure</a:t>
            </a:r>
          </a:p>
          <a:p>
            <a:pPr>
              <a:buFont typeface="Wingdings"/>
              <a:buChar char="à"/>
            </a:pPr>
            <a:endParaRPr lang="fr-FR" sz="2400" dirty="0"/>
          </a:p>
          <a:p>
            <a:pPr>
              <a:buFont typeface="Wingdings"/>
              <a:buChar char="à"/>
            </a:pPr>
            <a:r>
              <a:rPr lang="fr-FR" sz="2400" dirty="0" smtClean="0"/>
              <a:t>Personnes morales : capacité juridique limitée au cadre de leurs activités fixé par les statuts</a:t>
            </a:r>
          </a:p>
          <a:p>
            <a:pPr>
              <a:buFontTx/>
              <a:buChar char="-"/>
            </a:pP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9840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droits subjectifs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484784"/>
            <a:ext cx="7753672" cy="491601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fr-FR" sz="2400" dirty="0" smtClean="0"/>
              <a:t>On distingue deux catégories de droits subjectifs </a:t>
            </a:r>
          </a:p>
          <a:p>
            <a:pPr marL="114300" indent="0">
              <a:buNone/>
            </a:pPr>
            <a:endParaRPr lang="fr-FR" sz="2400" dirty="0"/>
          </a:p>
          <a:p>
            <a:pPr marL="114300" indent="0">
              <a:buNone/>
            </a:pPr>
            <a:r>
              <a:rPr lang="fr-FR" sz="2400" dirty="0" smtClean="0"/>
              <a:t>Les droits patrimoniaux :</a:t>
            </a:r>
          </a:p>
          <a:p>
            <a:pPr marL="411480" lvl="1" indent="0">
              <a:buNone/>
            </a:pPr>
            <a:r>
              <a:rPr lang="fr-FR" sz="2400" dirty="0" smtClean="0"/>
              <a:t>	- ont une valeur pécuniaire</a:t>
            </a:r>
          </a:p>
          <a:p>
            <a:pPr marL="411480" lvl="1" indent="0">
              <a:buNone/>
            </a:pPr>
            <a:r>
              <a:rPr lang="fr-FR" sz="2400" dirty="0" smtClean="0"/>
              <a:t>	- sont transmissibles (vente, don, héritage…)</a:t>
            </a:r>
          </a:p>
          <a:p>
            <a:pPr marL="411480" lvl="1" indent="0">
              <a:buNone/>
            </a:pPr>
            <a:r>
              <a:rPr lang="fr-FR" sz="2400" dirty="0" smtClean="0"/>
              <a:t>	- sont saisissables (par huissier)</a:t>
            </a:r>
          </a:p>
          <a:p>
            <a:pPr marL="411480" lvl="1" indent="0">
              <a:buNone/>
            </a:pPr>
            <a:endParaRPr lang="fr-FR" sz="2400" dirty="0"/>
          </a:p>
          <a:p>
            <a:pPr marL="411480" lvl="1" indent="0">
              <a:buNone/>
            </a:pPr>
            <a:r>
              <a:rPr lang="fr-FR" sz="2400" dirty="0" smtClean="0"/>
              <a:t>3 types de droits patrimoniaux</a:t>
            </a:r>
            <a:endParaRPr lang="fr-FR" sz="2400" dirty="0"/>
          </a:p>
          <a:p>
            <a:pPr marL="411480" lvl="1" indent="0">
              <a:buNone/>
            </a:pPr>
            <a:r>
              <a:rPr lang="fr-FR" sz="2400" dirty="0" smtClean="0">
                <a:sym typeface="Wingdings" pitchFamily="2" charset="2"/>
              </a:rPr>
              <a:t>	 droits réels (de propriété)</a:t>
            </a:r>
          </a:p>
          <a:p>
            <a:pPr marL="411480" lvl="1" indent="0">
              <a:buNone/>
            </a:pPr>
            <a:r>
              <a:rPr lang="fr-FR" sz="2400" dirty="0" smtClean="0">
                <a:sym typeface="Wingdings" pitchFamily="2" charset="2"/>
              </a:rPr>
              <a:t>	 droits personnels (de créance)</a:t>
            </a:r>
          </a:p>
          <a:p>
            <a:pPr marL="411480" lvl="1" indent="0">
              <a:buNone/>
            </a:pPr>
            <a:r>
              <a:rPr lang="fr-FR" sz="2400" dirty="0" smtClean="0">
                <a:sym typeface="Wingdings" pitchFamily="2" charset="2"/>
              </a:rPr>
              <a:t>	 droits intellectuels (droits d’auteur)</a:t>
            </a:r>
            <a:endParaRPr lang="fr-FR" sz="2400" dirty="0" smtClean="0"/>
          </a:p>
          <a:p>
            <a:pPr marL="411480" lvl="1" indent="0">
              <a:buNone/>
            </a:pP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1317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droits subjectifs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268760"/>
            <a:ext cx="8064896" cy="54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fr-FR" sz="2400" dirty="0" smtClean="0"/>
          </a:p>
          <a:p>
            <a:pPr marL="114300" indent="0">
              <a:buNone/>
            </a:pPr>
            <a:r>
              <a:rPr lang="fr-FR" sz="2400" dirty="0" smtClean="0"/>
              <a:t>Les droits </a:t>
            </a:r>
            <a:r>
              <a:rPr lang="fr-FR" sz="2400" dirty="0" err="1" smtClean="0"/>
              <a:t>extra-patrimoniaux</a:t>
            </a:r>
            <a:r>
              <a:rPr lang="fr-FR" sz="2400" dirty="0" smtClean="0"/>
              <a:t> :</a:t>
            </a:r>
          </a:p>
          <a:p>
            <a:pPr marL="114300" indent="0">
              <a:buNone/>
            </a:pPr>
            <a:endParaRPr lang="fr-FR" sz="2400" dirty="0" smtClean="0"/>
          </a:p>
          <a:p>
            <a:pPr marL="114300" indent="0">
              <a:buNone/>
            </a:pPr>
            <a:r>
              <a:rPr lang="fr-FR" sz="2400" dirty="0" smtClean="0"/>
              <a:t>	- n’ont aucune </a:t>
            </a:r>
            <a:r>
              <a:rPr lang="fr-FR" sz="2400" dirty="0"/>
              <a:t>valeur </a:t>
            </a:r>
            <a:r>
              <a:rPr lang="fr-FR" sz="2400" dirty="0" smtClean="0"/>
              <a:t>pécuniaire</a:t>
            </a:r>
          </a:p>
          <a:p>
            <a:pPr marL="114300" indent="0">
              <a:buNone/>
            </a:pPr>
            <a:endParaRPr lang="fr-FR" sz="2400" dirty="0" smtClean="0"/>
          </a:p>
          <a:p>
            <a:pPr marL="11430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sont intransmissibles</a:t>
            </a:r>
          </a:p>
          <a:p>
            <a:pPr marL="114300" indent="0">
              <a:buNone/>
            </a:pPr>
            <a:endParaRPr lang="fr-FR" sz="2400" dirty="0" smtClean="0"/>
          </a:p>
          <a:p>
            <a:pPr marL="11430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- sont insaisissables</a:t>
            </a:r>
          </a:p>
          <a:p>
            <a:pPr marL="114300" indent="0">
              <a:buNone/>
            </a:pPr>
            <a:endParaRPr lang="fr-FR" sz="2400" dirty="0" smtClean="0"/>
          </a:p>
          <a:p>
            <a:pPr marL="114300" indent="0">
              <a:buNone/>
            </a:pPr>
            <a:r>
              <a:rPr lang="fr-FR" sz="2400" dirty="0"/>
              <a:t>	</a:t>
            </a:r>
            <a:endParaRPr lang="fr-FR" sz="2400" b="1" i="1" dirty="0"/>
          </a:p>
        </p:txBody>
      </p:sp>
    </p:spTree>
    <p:extLst>
      <p:ext uri="{BB962C8B-B14F-4D97-AF65-F5344CB8AC3E}">
        <p14:creationId xmlns:p14="http://schemas.microsoft.com/office/powerpoint/2010/main" val="215542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droits subjectifs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268760"/>
            <a:ext cx="8064896" cy="54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fr-FR" dirty="0" smtClean="0"/>
          </a:p>
          <a:p>
            <a:pPr marL="114300" indent="0">
              <a:buNone/>
            </a:pPr>
            <a:r>
              <a:rPr lang="fr-FR" dirty="0"/>
              <a:t>	</a:t>
            </a:r>
            <a:r>
              <a:rPr lang="fr-FR" sz="2400" dirty="0" smtClean="0"/>
              <a:t>3 types de droits </a:t>
            </a:r>
            <a:r>
              <a:rPr lang="fr-FR" sz="2400" dirty="0" err="1" smtClean="0"/>
              <a:t>extra-patrimoniaux</a:t>
            </a:r>
            <a:endParaRPr lang="fr-FR" sz="2400" dirty="0" smtClean="0"/>
          </a:p>
          <a:p>
            <a:pPr marL="114300" indent="0">
              <a:buNone/>
            </a:pPr>
            <a:endParaRPr lang="fr-FR" sz="2400" dirty="0" smtClean="0"/>
          </a:p>
          <a:p>
            <a:pPr marL="114300" indent="0">
              <a:buNone/>
            </a:pPr>
            <a:r>
              <a:rPr lang="fr-FR" sz="2400" dirty="0"/>
              <a:t>	</a:t>
            </a:r>
            <a:r>
              <a:rPr lang="fr-FR" sz="2400" dirty="0" smtClean="0">
                <a:sym typeface="Wingdings" pitchFamily="2" charset="2"/>
              </a:rPr>
              <a:t> droits politiques et des libertés publiques (de vote, 	d’opinion, d’expression, syndical)</a:t>
            </a:r>
          </a:p>
          <a:p>
            <a:pPr marL="114300" indent="0">
              <a:buNone/>
            </a:pPr>
            <a:r>
              <a:rPr lang="fr-FR" sz="2400" dirty="0">
                <a:sym typeface="Wingdings" pitchFamily="2" charset="2"/>
              </a:rPr>
              <a:t>	</a:t>
            </a:r>
            <a:r>
              <a:rPr lang="fr-FR" sz="2400" dirty="0" smtClean="0">
                <a:sym typeface="Wingdings" pitchFamily="2" charset="2"/>
              </a:rPr>
              <a:t> droits de la personnalité (intégrité physique, respect 	de la vie privée, à l’image)</a:t>
            </a:r>
          </a:p>
          <a:p>
            <a:pPr marL="114300" indent="0">
              <a:buNone/>
            </a:pPr>
            <a:r>
              <a:rPr lang="fr-FR" sz="2400" dirty="0">
                <a:sym typeface="Wingdings" pitchFamily="2" charset="2"/>
              </a:rPr>
              <a:t>	</a:t>
            </a:r>
            <a:r>
              <a:rPr lang="fr-FR" sz="2400" dirty="0" smtClean="0">
                <a:sym typeface="Wingdings" pitchFamily="2" charset="2"/>
              </a:rPr>
              <a:t> droits de la famille (de se marier, d’exercer son 	autorité parentale…)</a:t>
            </a:r>
          </a:p>
          <a:p>
            <a:pPr marL="114300" indent="0">
              <a:buNone/>
            </a:pPr>
            <a:endParaRPr lang="fr-FR" sz="2400" dirty="0">
              <a:sym typeface="Wingdings" pitchFamily="2" charset="2"/>
            </a:endParaRPr>
          </a:p>
          <a:p>
            <a:pPr marL="114300" indent="0">
              <a:buNone/>
            </a:pPr>
            <a:r>
              <a:rPr lang="fr-FR" sz="2400" b="1" i="1" dirty="0" smtClean="0">
                <a:sym typeface="Wingdings" pitchFamily="2" charset="2"/>
              </a:rPr>
              <a:t>L’atteinte des droits subjectifs peut donner lieu à une indemnisation		</a:t>
            </a:r>
            <a:endParaRPr lang="fr-FR" sz="2400" b="1" i="1" dirty="0"/>
          </a:p>
        </p:txBody>
      </p:sp>
    </p:spTree>
    <p:extLst>
      <p:ext uri="{BB962C8B-B14F-4D97-AF65-F5344CB8AC3E}">
        <p14:creationId xmlns:p14="http://schemas.microsoft.com/office/powerpoint/2010/main" val="181184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3024</TotalTime>
  <Words>1097</Words>
  <Application>Microsoft Office PowerPoint</Application>
  <PresentationFormat>Affichage à l'écran (4:3)</PresentationFormat>
  <Paragraphs>195</Paragraphs>
  <Slides>19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</vt:lpstr>
      <vt:lpstr>Wingdings</vt:lpstr>
      <vt:lpstr>Contiguïté</vt:lpstr>
      <vt:lpstr>La personnalité juridique et les droits subjectifs</vt:lpstr>
      <vt:lpstr>La personnalité juridique</vt:lpstr>
      <vt:lpstr>Qui peut avoir la personnalité juridique ?</vt:lpstr>
      <vt:lpstr>Comment s’acquiert la personnalité juridique ?</vt:lpstr>
      <vt:lpstr>L’identification de la personnalité juridique</vt:lpstr>
      <vt:lpstr>La capacité juridique</vt:lpstr>
      <vt:lpstr>Les droits subjectifs</vt:lpstr>
      <vt:lpstr>Les droits subjectifs</vt:lpstr>
      <vt:lpstr>Les droits subjectifs</vt:lpstr>
      <vt:lpstr>Le patrimoine</vt:lpstr>
      <vt:lpstr>Le patrimoine</vt:lpstr>
      <vt:lpstr>Identification des personnes juridiques</vt:lpstr>
      <vt:lpstr>Droits patrimoniaux</vt:lpstr>
      <vt:lpstr>Droits extra-patrimoniaux</vt:lpstr>
      <vt:lpstr>Patrimoine</vt:lpstr>
      <vt:lpstr>Analyse de décision de justice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personnalité juridique</dc:title>
  <dc:creator>prof</dc:creator>
  <cp:lastModifiedBy>Emmanuelle</cp:lastModifiedBy>
  <cp:revision>76</cp:revision>
  <dcterms:created xsi:type="dcterms:W3CDTF">2013-06-27T10:12:53Z</dcterms:created>
  <dcterms:modified xsi:type="dcterms:W3CDTF">2020-10-16T08:18:48Z</dcterms:modified>
</cp:coreProperties>
</file>