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6" r:id="rId6"/>
    <p:sldId id="259" r:id="rId7"/>
    <p:sldId id="260" r:id="rId8"/>
    <p:sldId id="262" r:id="rId9"/>
    <p:sldId id="263" r:id="rId10"/>
    <p:sldId id="265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71" autoAdjust="0"/>
  </p:normalViewPr>
  <p:slideViewPr>
    <p:cSldViewPr>
      <p:cViewPr varScale="1">
        <p:scale>
          <a:sx n="65" d="100"/>
          <a:sy n="65" d="100"/>
        </p:scale>
        <p:origin x="12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48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A7F99D-5BC1-4692-8926-3FA8BC0E864B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681A1E8-D49B-487C-9282-1A6AE61659DF}" type="datetimeFigureOut">
              <a:rPr lang="fr-FR" smtClean="0"/>
              <a:t>12/10/2020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543800" cy="2593975"/>
          </a:xfrm>
        </p:spPr>
        <p:txBody>
          <a:bodyPr/>
          <a:lstStyle/>
          <a:p>
            <a:r>
              <a:rPr lang="fr-FR" dirty="0" smtClean="0"/>
              <a:t>Le contrat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3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classification des contrats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136904" cy="4988024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Contrat synallagmatique / bilatéral ≠ unilatéral</a:t>
            </a:r>
          </a:p>
          <a:p>
            <a:endParaRPr lang="fr-FR" sz="2400" dirty="0"/>
          </a:p>
          <a:p>
            <a:r>
              <a:rPr lang="fr-FR" sz="2400" dirty="0" smtClean="0"/>
              <a:t>Contrat à exécution instantanée ≠ successive</a:t>
            </a:r>
          </a:p>
          <a:p>
            <a:pPr marL="114300" indent="0">
              <a:buNone/>
            </a:pPr>
            <a:endParaRPr lang="fr-FR" sz="2400" dirty="0"/>
          </a:p>
          <a:p>
            <a:r>
              <a:rPr lang="fr-FR" sz="2400" dirty="0" smtClean="0"/>
              <a:t>Contrat de gré à gré ≠ d’adhésion</a:t>
            </a:r>
          </a:p>
          <a:p>
            <a:endParaRPr lang="fr-FR" sz="2400" dirty="0"/>
          </a:p>
          <a:p>
            <a:r>
              <a:rPr lang="fr-FR" sz="2400" dirty="0" smtClean="0"/>
              <a:t>Contrat consensuel ≠ solennel</a:t>
            </a:r>
          </a:p>
          <a:p>
            <a:endParaRPr lang="fr-FR" sz="2400" dirty="0"/>
          </a:p>
          <a:p>
            <a:r>
              <a:rPr lang="fr-FR" sz="2400" dirty="0" smtClean="0"/>
              <a:t>Contrat individuel ≠ collectif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81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contrat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2927" y="1268760"/>
            <a:ext cx="7753672" cy="525658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Consentement </a:t>
            </a:r>
            <a:r>
              <a:rPr lang="fr-FR" dirty="0"/>
              <a:t>: </a:t>
            </a:r>
            <a:r>
              <a:rPr lang="fr-FR" dirty="0" smtClean="0"/>
              <a:t>signature </a:t>
            </a:r>
            <a:endParaRPr lang="fr-FR" dirty="0"/>
          </a:p>
          <a:p>
            <a:pPr>
              <a:buFontTx/>
              <a:buChar char="-"/>
            </a:pPr>
            <a:endParaRPr lang="fr-FR" sz="2200" dirty="0"/>
          </a:p>
          <a:p>
            <a:pPr>
              <a:buFontTx/>
              <a:buChar char="-"/>
            </a:pPr>
            <a:r>
              <a:rPr lang="fr-FR" dirty="0" smtClean="0"/>
              <a:t>Capacité : personne morale (SA) </a:t>
            </a:r>
            <a:r>
              <a:rPr lang="fr-FR" dirty="0" smtClean="0"/>
              <a:t>dont la capacité est déterminée par les statuts, </a:t>
            </a:r>
            <a:r>
              <a:rPr lang="fr-FR" dirty="0" smtClean="0"/>
              <a:t>et </a:t>
            </a:r>
            <a:r>
              <a:rPr lang="fr-FR" dirty="0" smtClean="0"/>
              <a:t>personne physique majeure</a:t>
            </a:r>
          </a:p>
          <a:p>
            <a:pPr>
              <a:buFontTx/>
              <a:buChar char="-"/>
            </a:pPr>
            <a:endParaRPr lang="fr-FR" sz="2200" dirty="0"/>
          </a:p>
          <a:p>
            <a:pPr>
              <a:buFontTx/>
              <a:buChar char="-"/>
            </a:pPr>
            <a:r>
              <a:rPr lang="fr-FR" dirty="0" smtClean="0"/>
              <a:t>Objet : contrat de travail pour exercer la fonction de responsable des ressources humaines </a:t>
            </a:r>
            <a:r>
              <a:rPr lang="fr-FR" dirty="0" smtClean="0">
                <a:sym typeface="Wingdings" panose="05000000000000000000" pitchFamily="2" charset="2"/>
              </a:rPr>
              <a:t> existant, déterminé et  </a:t>
            </a:r>
            <a:r>
              <a:rPr lang="fr-FR" dirty="0" smtClean="0">
                <a:sym typeface="Wingdings" panose="05000000000000000000" pitchFamily="2" charset="2"/>
              </a:rPr>
              <a:t>licite</a:t>
            </a:r>
          </a:p>
          <a:p>
            <a:pPr>
              <a:buFontTx/>
              <a:buChar char="-"/>
            </a:pPr>
            <a:endParaRPr lang="fr-FR" sz="22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fr-FR" dirty="0" smtClean="0">
                <a:sym typeface="Wingdings" panose="05000000000000000000" pitchFamily="2" charset="2"/>
              </a:rPr>
              <a:t>Cause : Besoin d’une ressource humaine pour l’entreprise et besoin d’emploi pour la personne physique </a:t>
            </a:r>
            <a:r>
              <a:rPr lang="fr-FR" dirty="0" smtClean="0">
                <a:sym typeface="Wingdings" panose="05000000000000000000" pitchFamily="2" charset="2"/>
              </a:rPr>
              <a:t> existant et  </a:t>
            </a:r>
            <a:r>
              <a:rPr lang="fr-FR" dirty="0" smtClean="0">
                <a:sym typeface="Wingdings" panose="05000000000000000000" pitchFamily="2" charset="2"/>
              </a:rPr>
              <a:t>licite</a:t>
            </a:r>
            <a:endParaRPr lang="fr-FR" sz="2200" dirty="0"/>
          </a:p>
          <a:p>
            <a:pPr lvl="1">
              <a:buFontTx/>
              <a:buChar char="-"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9556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143000"/>
          </a:xfrm>
        </p:spPr>
        <p:txBody>
          <a:bodyPr/>
          <a:lstStyle/>
          <a:p>
            <a:r>
              <a:rPr lang="fr-FR" dirty="0" smtClean="0"/>
              <a:t>Classification des contrats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7681664" cy="504056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fr-FR" sz="3600" dirty="0" smtClean="0"/>
              <a:t>Contrat de travail : </a:t>
            </a:r>
          </a:p>
          <a:p>
            <a:pPr marL="114300" indent="0">
              <a:buNone/>
            </a:pPr>
            <a:endParaRPr lang="fr-FR" sz="2800" dirty="0" smtClean="0"/>
          </a:p>
          <a:p>
            <a:pPr lvl="1">
              <a:buFontTx/>
              <a:buChar char="-"/>
            </a:pPr>
            <a:r>
              <a:rPr lang="fr-FR" sz="2800" dirty="0"/>
              <a:t>Synallagmatique</a:t>
            </a:r>
          </a:p>
          <a:p>
            <a:pPr lvl="1">
              <a:buFontTx/>
              <a:buChar char="-"/>
            </a:pPr>
            <a:r>
              <a:rPr lang="fr-FR" sz="2800" dirty="0" smtClean="0"/>
              <a:t>À exécution successive</a:t>
            </a:r>
          </a:p>
          <a:p>
            <a:pPr lvl="1">
              <a:buFontTx/>
              <a:buChar char="-"/>
            </a:pPr>
            <a:r>
              <a:rPr lang="fr-FR" sz="2800" dirty="0" smtClean="0"/>
              <a:t>De gré à gré</a:t>
            </a:r>
          </a:p>
          <a:p>
            <a:pPr lvl="1">
              <a:buFontTx/>
              <a:buChar char="-"/>
            </a:pPr>
            <a:r>
              <a:rPr lang="fr-FR" sz="2800" dirty="0" smtClean="0"/>
              <a:t>Consensuel</a:t>
            </a:r>
          </a:p>
          <a:p>
            <a:pPr lvl="1">
              <a:buFontTx/>
              <a:buChar char="-"/>
            </a:pPr>
            <a:r>
              <a:rPr lang="fr-FR" sz="2800" dirty="0" smtClean="0"/>
              <a:t>Individuel</a:t>
            </a:r>
          </a:p>
          <a:p>
            <a:pPr lvl="1">
              <a:buFontTx/>
              <a:buChar char="-"/>
            </a:pPr>
            <a:endParaRPr lang="fr-FR" sz="2200" dirty="0" smtClean="0"/>
          </a:p>
          <a:p>
            <a:pPr lvl="1">
              <a:buFontTx/>
              <a:buChar char="-"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0062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143000"/>
          </a:xfrm>
        </p:spPr>
        <p:txBody>
          <a:bodyPr/>
          <a:lstStyle/>
          <a:p>
            <a:r>
              <a:rPr lang="fr-FR" dirty="0" smtClean="0"/>
              <a:t>Analyse de décision de justice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7681664" cy="504056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fr-FR" sz="2800" dirty="0">
                <a:cs typeface="Arial" panose="020B0604020202020204" pitchFamily="34" charset="0"/>
              </a:rPr>
              <a:t>1/ Juridiction et date de décision</a:t>
            </a:r>
          </a:p>
          <a:p>
            <a:pPr marL="114300" indent="0">
              <a:buNone/>
            </a:pPr>
            <a:endParaRPr lang="fr-FR" dirty="0"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dirty="0"/>
              <a:t>Cour de Cassation, 1ère chambre civile, 22/02/2017</a:t>
            </a:r>
          </a:p>
          <a:p>
            <a:pPr marL="114300" indent="0">
              <a:buNone/>
            </a:pPr>
            <a:endParaRPr lang="fr-FR" dirty="0"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fr-FR" dirty="0" smtClean="0"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sz="2800" dirty="0" smtClean="0">
                <a:cs typeface="Arial" panose="020B0604020202020204" pitchFamily="34" charset="0"/>
              </a:rPr>
              <a:t>2</a:t>
            </a:r>
            <a:r>
              <a:rPr lang="fr-FR" sz="2800" dirty="0">
                <a:cs typeface="Arial" panose="020B0604020202020204" pitchFamily="34" charset="0"/>
              </a:rPr>
              <a:t>/ Les parties</a:t>
            </a:r>
          </a:p>
          <a:p>
            <a:pPr marL="114300" indent="0">
              <a:buNone/>
            </a:pPr>
            <a:endParaRPr lang="fr-FR" dirty="0"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dirty="0"/>
              <a:t>D</a:t>
            </a:r>
            <a:r>
              <a:rPr lang="fr-FR" dirty="0" smtClean="0"/>
              <a:t>emandeur</a:t>
            </a:r>
            <a:r>
              <a:rPr lang="fr-FR" dirty="0"/>
              <a:t> : </a:t>
            </a:r>
            <a:r>
              <a:rPr lang="fr-FR" dirty="0" smtClean="0"/>
              <a:t>Société FPX</a:t>
            </a:r>
            <a:endParaRPr lang="fr-FR" dirty="0"/>
          </a:p>
          <a:p>
            <a:pPr marL="114300" indent="0">
              <a:buNone/>
            </a:pPr>
            <a:r>
              <a:rPr lang="fr-FR" dirty="0" smtClean="0"/>
              <a:t>Défendeur : Mme X</a:t>
            </a:r>
            <a:endParaRPr lang="fr-FR" dirty="0"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>
              <a:buFontTx/>
              <a:buChar char="-"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6313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548680"/>
            <a:ext cx="7753672" cy="58521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500" dirty="0" smtClean="0"/>
              <a:t>3/ </a:t>
            </a:r>
            <a:r>
              <a:rPr lang="fr-FR" sz="2500" dirty="0"/>
              <a:t>Le déroulement de la procédure</a:t>
            </a:r>
          </a:p>
          <a:p>
            <a:pPr marL="114300" indent="0">
              <a:buNone/>
            </a:pPr>
            <a:r>
              <a:rPr lang="fr-FR" sz="2500" dirty="0" smtClean="0"/>
              <a:t>Juge de proximité (Tribunal d’Instance/Tribunal de proximité)</a:t>
            </a:r>
          </a:p>
          <a:p>
            <a:pPr marL="114300" indent="0">
              <a:buNone/>
            </a:pPr>
            <a:r>
              <a:rPr lang="fr-FR" sz="2500" dirty="0" smtClean="0"/>
              <a:t>Cour d’Appel donnant raison à Mme X.</a:t>
            </a:r>
          </a:p>
          <a:p>
            <a:pPr marL="114300" indent="0">
              <a:buNone/>
            </a:pPr>
            <a:r>
              <a:rPr lang="fr-FR" sz="2500" dirty="0" smtClean="0"/>
              <a:t>Pourvoi en cassation </a:t>
            </a:r>
            <a:r>
              <a:rPr lang="fr-FR" sz="2500" dirty="0"/>
              <a:t>par </a:t>
            </a:r>
            <a:r>
              <a:rPr lang="fr-FR" sz="2500" dirty="0" smtClean="0"/>
              <a:t>la société FPX</a:t>
            </a:r>
          </a:p>
          <a:p>
            <a:pPr marL="114300" indent="0">
              <a:buNone/>
            </a:pPr>
            <a:endParaRPr lang="fr-FR" sz="2500" dirty="0"/>
          </a:p>
          <a:p>
            <a:pPr marL="114300" indent="0">
              <a:buNone/>
            </a:pPr>
            <a:r>
              <a:rPr lang="fr-FR" sz="2500" dirty="0" smtClean="0"/>
              <a:t>4/ </a:t>
            </a:r>
            <a:r>
              <a:rPr lang="fr-FR" sz="2500" dirty="0"/>
              <a:t>Les faits à </a:t>
            </a:r>
            <a:r>
              <a:rPr lang="fr-FR" sz="2500" dirty="0" smtClean="0"/>
              <a:t>l’origine </a:t>
            </a:r>
            <a:r>
              <a:rPr lang="fr-FR" sz="2500" dirty="0"/>
              <a:t>du </a:t>
            </a:r>
            <a:r>
              <a:rPr lang="fr-FR" sz="2500" dirty="0" smtClean="0"/>
              <a:t>litige</a:t>
            </a:r>
          </a:p>
          <a:p>
            <a:pPr marL="114300" indent="0">
              <a:buNone/>
            </a:pPr>
            <a:r>
              <a:rPr lang="fr-FR" dirty="0" smtClean="0"/>
              <a:t>Mme X, infirmière libérale, a conclu le 11 décembre 2013 un contrat d’insertion publicitaire avec la société Annuaire.fr.</a:t>
            </a:r>
          </a:p>
          <a:p>
            <a:pPr marL="114300" indent="0">
              <a:buNone/>
            </a:pPr>
            <a:r>
              <a:rPr lang="fr-FR" dirty="0" smtClean="0"/>
              <a:t>Ce contrat portait la mention »Gratuit » en gros caractères alors que la mention commerciale était indiquée en caractères de taille extrêmement réduite.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3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548680"/>
            <a:ext cx="7609656" cy="58521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  </a:t>
            </a:r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sz="2800" dirty="0"/>
              <a:t>5</a:t>
            </a:r>
            <a:r>
              <a:rPr lang="fr-FR" sz="2800" dirty="0" smtClean="0"/>
              <a:t>/ </a:t>
            </a:r>
            <a:r>
              <a:rPr lang="fr-FR" sz="2800" dirty="0"/>
              <a:t>L’énoncé du problème de </a:t>
            </a:r>
            <a:r>
              <a:rPr lang="fr-FR" sz="2800" dirty="0" smtClean="0"/>
              <a:t>droit</a:t>
            </a:r>
          </a:p>
          <a:p>
            <a:pPr marL="114300" indent="0">
              <a:buNone/>
            </a:pPr>
            <a:r>
              <a:rPr lang="fr-FR" sz="2600" dirty="0" smtClean="0"/>
              <a:t>L’envoi d’un document pré-rempli indiquant en gros caractères « gratuit » et ressemblant fortement à un document officiel, avec les mentions contractuelles inscrites en taille extrêmement réduite et noyées dans le texte constituent-ils une manœuvre dolosive et vice du consentement ?</a:t>
            </a:r>
            <a:endParaRPr lang="fr-FR" sz="2600" dirty="0"/>
          </a:p>
          <a:p>
            <a:pPr marL="114300" indent="0">
              <a:buNone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41703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620688"/>
            <a:ext cx="7753672" cy="578011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sz="2800" dirty="0"/>
              <a:t>6</a:t>
            </a:r>
            <a:r>
              <a:rPr lang="fr-FR" sz="2800" dirty="0" smtClean="0"/>
              <a:t>/ La décision et ses motifs</a:t>
            </a:r>
          </a:p>
          <a:p>
            <a:pPr marL="114300" indent="0">
              <a:buNone/>
            </a:pPr>
            <a:endParaRPr lang="fr-FR" sz="2800" dirty="0"/>
          </a:p>
          <a:p>
            <a:pPr marL="114300" indent="0">
              <a:buNone/>
            </a:pPr>
            <a:r>
              <a:rPr lang="fr-FR" sz="2800" dirty="0" smtClean="0"/>
              <a:t>Arrêt de rejet : Le contrat doit bel et bien être annulé car il y a eu vice du consentement (manœuvre dolosive) de la </a:t>
            </a:r>
            <a:r>
              <a:rPr lang="fr-FR" sz="2800" smtClean="0"/>
              <a:t>part d’Annuaire.fr</a:t>
            </a:r>
            <a:endParaRPr lang="fr-FR" b="1" dirty="0"/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dirty="0"/>
              <a:t>  </a:t>
            </a:r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Actes et faits juridiques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7897688" cy="4800600"/>
          </a:xfrm>
        </p:spPr>
        <p:txBody>
          <a:bodyPr/>
          <a:lstStyle/>
          <a:p>
            <a:pPr marL="114300" indent="0">
              <a:buNone/>
            </a:pPr>
            <a:r>
              <a:rPr lang="fr-FR" sz="2400" dirty="0" smtClean="0"/>
              <a:t>Les droits subjectifs des personnes physiques apparaissent lorsqu’un évènement survient : un fait ou un acte juridique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smtClean="0"/>
              <a:t>Fait juridique : </a:t>
            </a:r>
            <a:r>
              <a:rPr lang="fr-FR" sz="2400" dirty="0"/>
              <a:t>évènement créant des effets de droit non voulus par son auteur </a:t>
            </a:r>
            <a:r>
              <a:rPr lang="fr-FR" sz="2400" dirty="0"/>
              <a:t>(accident, décès) </a:t>
            </a:r>
            <a:endParaRPr lang="fr-FR" sz="2400" dirty="0" smtClean="0"/>
          </a:p>
          <a:p>
            <a:pPr>
              <a:buFontTx/>
              <a:buChar char="-"/>
            </a:pPr>
            <a:endParaRPr lang="fr-FR" sz="2400" dirty="0" smtClean="0"/>
          </a:p>
          <a:p>
            <a:pPr marL="114300" indent="0">
              <a:buNone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Acte juridique : évènement (volontaire) créant des effets de droit voulus par son/leur auteur (testament, contrat)</a:t>
            </a:r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647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contrat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40768"/>
            <a:ext cx="7681664" cy="5060032"/>
          </a:xfrm>
        </p:spPr>
        <p:txBody>
          <a:bodyPr>
            <a:noAutofit/>
          </a:bodyPr>
          <a:lstStyle/>
          <a:p>
            <a:r>
              <a:rPr lang="fr-FR" sz="2400" dirty="0" smtClean="0"/>
              <a:t>Sert de cadre juridique aux activités humaines</a:t>
            </a:r>
          </a:p>
          <a:p>
            <a:endParaRPr lang="fr-FR" sz="2400" dirty="0" smtClean="0"/>
          </a:p>
          <a:p>
            <a:r>
              <a:rPr lang="fr-FR" sz="2400" dirty="0" smtClean="0"/>
              <a:t>Constitue une véritable loi entre les parties (seulement entre elles)</a:t>
            </a:r>
          </a:p>
          <a:p>
            <a:endParaRPr lang="fr-FR" sz="2400" dirty="0"/>
          </a:p>
          <a:p>
            <a:r>
              <a:rPr lang="fr-FR" sz="2400" dirty="0" smtClean="0"/>
              <a:t>Acte juridique qui 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300" dirty="0" smtClean="0"/>
              <a:t>Crée des liens de droit entre les personnes juridiques (physiques/morales)</a:t>
            </a:r>
          </a:p>
          <a:p>
            <a:pPr lvl="1"/>
            <a:endParaRPr lang="fr-FR" sz="2300" dirty="0" smtClean="0"/>
          </a:p>
          <a:p>
            <a:pPr lvl="1"/>
            <a:r>
              <a:rPr lang="fr-FR" sz="2300" dirty="0" smtClean="0"/>
              <a:t>Oblige les personnes juridiques à respecter les obligations fixées par consentement mutuel</a:t>
            </a: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31054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liberté contractuelle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sz="2400" dirty="0" smtClean="0"/>
              <a:t>Chacun est libre de contracter ou non</a:t>
            </a:r>
          </a:p>
          <a:p>
            <a:endParaRPr lang="fr-FR" sz="2400" dirty="0"/>
          </a:p>
          <a:p>
            <a:r>
              <a:rPr lang="fr-FR" sz="2400" dirty="0" smtClean="0"/>
              <a:t>Chacun est libre de choisir la personne avec qui il contracte</a:t>
            </a:r>
          </a:p>
          <a:p>
            <a:endParaRPr lang="fr-FR" sz="2400" dirty="0"/>
          </a:p>
          <a:p>
            <a:r>
              <a:rPr lang="fr-FR" sz="2400" dirty="0" smtClean="0"/>
              <a:t>Chacun est libre de déterminer le contenu du contrat (sous réserve de respecter l’ordre public)</a:t>
            </a:r>
          </a:p>
          <a:p>
            <a:endParaRPr lang="fr-FR" sz="2400" dirty="0"/>
          </a:p>
          <a:p>
            <a:pPr marL="114300" indent="0">
              <a:buNone/>
            </a:pPr>
            <a:r>
              <a:rPr lang="fr-FR" sz="2400" dirty="0" smtClean="0">
                <a:sym typeface="Wingdings" pitchFamily="2" charset="2"/>
              </a:rPr>
              <a:t> Exceptions : certains contrats sont imposés par la loi,  droit de préemption pour la vente d’un bien immobilier, contrats d’adhésion….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541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obligations contractuelles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12776"/>
            <a:ext cx="7681664" cy="49880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400" dirty="0" smtClean="0"/>
              <a:t>Deux parties au contrat : le débiteur et le créancier</a:t>
            </a:r>
          </a:p>
          <a:p>
            <a:pPr marL="114300" indent="0">
              <a:buNone/>
            </a:pPr>
            <a:r>
              <a:rPr lang="fr-FR" sz="2400" dirty="0" smtClean="0"/>
              <a:t>Le débiteur </a:t>
            </a:r>
            <a:r>
              <a:rPr lang="fr-FR" sz="2400" u="sng" dirty="0" smtClean="0"/>
              <a:t>exécute une prestation</a:t>
            </a:r>
            <a:r>
              <a:rPr lang="fr-FR" sz="2400" dirty="0" smtClean="0"/>
              <a:t> pour le créancier </a:t>
            </a:r>
            <a:r>
              <a:rPr lang="fr-FR" sz="2400" u="sng" dirty="0" smtClean="0"/>
              <a:t>en échange d’un paiement.</a:t>
            </a:r>
          </a:p>
          <a:p>
            <a:pPr marL="114300" indent="0">
              <a:buNone/>
            </a:pPr>
            <a:endParaRPr lang="fr-FR" sz="2400" u="sng" dirty="0"/>
          </a:p>
          <a:p>
            <a:pPr marL="114300" indent="0">
              <a:buNone/>
            </a:pPr>
            <a:r>
              <a:rPr lang="fr-FR" sz="2400" dirty="0" smtClean="0"/>
              <a:t>3 types de prestation :</a:t>
            </a:r>
          </a:p>
          <a:p>
            <a:pPr marL="114300" indent="0">
              <a:buNone/>
            </a:pP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smtClean="0"/>
              <a:t>Faire quelque chose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smtClean="0"/>
              <a:t>Ne pas faire quelque chose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smtClean="0"/>
              <a:t>Donner quelque chose</a:t>
            </a:r>
          </a:p>
        </p:txBody>
      </p:sp>
    </p:spTree>
    <p:extLst>
      <p:ext uri="{BB962C8B-B14F-4D97-AF65-F5344CB8AC3E}">
        <p14:creationId xmlns:p14="http://schemas.microsoft.com/office/powerpoint/2010/main" val="13129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formation du contrat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12776"/>
            <a:ext cx="7753672" cy="4988024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sz="2400" dirty="0" smtClean="0"/>
              <a:t>Accord de volonté des parties = offre d’une part et son acceptation d’autre part</a:t>
            </a:r>
          </a:p>
          <a:p>
            <a:endParaRPr lang="fr-FR" sz="2400" dirty="0"/>
          </a:p>
          <a:p>
            <a:r>
              <a:rPr lang="fr-FR" sz="2400" dirty="0" smtClean="0"/>
              <a:t>4 conditions de validité des contrats</a:t>
            </a:r>
          </a:p>
          <a:p>
            <a:endParaRPr lang="fr-FR" sz="2400" dirty="0"/>
          </a:p>
          <a:p>
            <a:pPr lvl="1"/>
            <a:r>
              <a:rPr lang="fr-FR" sz="2400" dirty="0" smtClean="0"/>
              <a:t>Le consentement exempt de vices (erreur, dol, violence)</a:t>
            </a:r>
          </a:p>
          <a:p>
            <a:pPr lvl="1"/>
            <a:r>
              <a:rPr lang="fr-FR" sz="2400" dirty="0" smtClean="0"/>
              <a:t>La capacité des co-contractants</a:t>
            </a:r>
          </a:p>
          <a:p>
            <a:pPr lvl="1"/>
            <a:r>
              <a:rPr lang="fr-FR" sz="2400" dirty="0" smtClean="0"/>
              <a:t>L’objet du contrat : existant, déterminé ou déterminable, licite</a:t>
            </a:r>
          </a:p>
          <a:p>
            <a:pPr lvl="1"/>
            <a:r>
              <a:rPr lang="fr-FR" sz="2400" dirty="0"/>
              <a:t>La cause du </a:t>
            </a:r>
            <a:r>
              <a:rPr lang="fr-FR" sz="2400" dirty="0" smtClean="0"/>
              <a:t>contrat : existante, licite</a:t>
            </a:r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753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L’action en nullité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400" dirty="0" smtClean="0"/>
              <a:t>Si les conditions de validité des contrats ne sont pas respectées, deux types de nullité possible :</a:t>
            </a:r>
          </a:p>
          <a:p>
            <a:pPr marL="114300" indent="0">
              <a:buNone/>
            </a:pPr>
            <a:endParaRPr lang="fr-FR" sz="2400" dirty="0"/>
          </a:p>
          <a:p>
            <a:r>
              <a:rPr lang="fr-FR" sz="2400" dirty="0"/>
              <a:t>n</a:t>
            </a:r>
            <a:r>
              <a:rPr lang="fr-FR" sz="2400" dirty="0" smtClean="0"/>
              <a:t>ullité relative : invoquée par la partie au contrat que le droit cherche à protéger</a:t>
            </a:r>
          </a:p>
          <a:p>
            <a:endParaRPr lang="fr-FR" sz="2400" dirty="0" smtClean="0"/>
          </a:p>
          <a:p>
            <a:r>
              <a:rPr lang="fr-FR" sz="2400" dirty="0"/>
              <a:t>n</a:t>
            </a:r>
            <a:r>
              <a:rPr lang="fr-FR" sz="2400" dirty="0" smtClean="0"/>
              <a:t>ullité absolue : invoquée par toute personne y ayant un intérêt</a:t>
            </a:r>
            <a:endParaRPr lang="fr-FR" sz="2400" dirty="0" smtClean="0">
              <a:sym typeface="Wingdings" pitchFamily="2" charset="2"/>
            </a:endParaRPr>
          </a:p>
          <a:p>
            <a:pPr marL="114300" indent="0">
              <a:buNone/>
            </a:pPr>
            <a:r>
              <a:rPr lang="fr-FR" sz="2400" dirty="0" smtClean="0">
                <a:sym typeface="Wingdings" pitchFamily="2" charset="2"/>
              </a:rPr>
              <a:t>2 types d’action en nullité</a:t>
            </a:r>
          </a:p>
          <a:p>
            <a:pPr>
              <a:buFont typeface="Wingdings"/>
              <a:buChar char="à"/>
            </a:pPr>
            <a:r>
              <a:rPr lang="fr-FR" sz="2400" dirty="0" smtClean="0">
                <a:sym typeface="Wingdings" pitchFamily="2" charset="2"/>
              </a:rPr>
              <a:t>Résolution rétroactive du contrat</a:t>
            </a:r>
          </a:p>
          <a:p>
            <a:pPr>
              <a:buFont typeface="Wingdings"/>
              <a:buChar char="à"/>
            </a:pPr>
            <a:r>
              <a:rPr lang="fr-FR" sz="2400" dirty="0" smtClean="0">
                <a:sym typeface="Wingdings" pitchFamily="2" charset="2"/>
              </a:rPr>
              <a:t>Résiliation du contrat pour l’avenir</a:t>
            </a:r>
            <a:endParaRPr lang="fr-F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97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1143000"/>
          </a:xfrm>
        </p:spPr>
        <p:txBody>
          <a:bodyPr/>
          <a:lstStyle/>
          <a:p>
            <a:r>
              <a:rPr lang="fr-FR" dirty="0" smtClean="0"/>
              <a:t>Les effets juridiques des contrats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7825680" cy="4800600"/>
          </a:xfrm>
        </p:spPr>
        <p:txBody>
          <a:bodyPr/>
          <a:lstStyle/>
          <a:p>
            <a:pPr marL="114300" indent="0">
              <a:buNone/>
            </a:pPr>
            <a:r>
              <a:rPr lang="fr-FR" sz="2400" dirty="0" smtClean="0"/>
              <a:t>La conclusion d’un contrat engage les parties à exécuter leurs obligations</a:t>
            </a:r>
          </a:p>
          <a:p>
            <a:pPr marL="114300" indent="0">
              <a:buNone/>
            </a:pPr>
            <a:endParaRPr lang="fr-FR" sz="2400" dirty="0" smtClean="0"/>
          </a:p>
          <a:p>
            <a:r>
              <a:rPr lang="fr-FR" sz="2400" dirty="0" smtClean="0"/>
              <a:t>La force obligatoire du contrat : 2 conséquences</a:t>
            </a:r>
          </a:p>
          <a:p>
            <a:endParaRPr lang="fr-FR" sz="2400" dirty="0"/>
          </a:p>
          <a:p>
            <a:pPr lvl="1"/>
            <a:r>
              <a:rPr lang="fr-FR" sz="2400" dirty="0" smtClean="0"/>
              <a:t>Le contrat a une force égale à la loi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Le contrat est irrévocable</a:t>
            </a:r>
          </a:p>
          <a:p>
            <a:pPr lvl="1"/>
            <a:endParaRPr lang="fr-FR" sz="2400" dirty="0"/>
          </a:p>
          <a:p>
            <a:pPr marL="342900" lvl="1">
              <a:buClr>
                <a:schemeClr val="accent1"/>
              </a:buClr>
            </a:pPr>
            <a:r>
              <a:rPr lang="fr-FR" sz="2400" dirty="0"/>
              <a:t>L’effet relatif à l’égard </a:t>
            </a:r>
            <a:r>
              <a:rPr lang="fr-FR" sz="2400" dirty="0" smtClean="0"/>
              <a:t>des tiers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87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sanctions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782568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400" dirty="0" smtClean="0"/>
              <a:t>En </a:t>
            </a:r>
            <a:r>
              <a:rPr lang="fr-FR" sz="2400" dirty="0"/>
              <a:t>cas de mauvaise/inexécution du contrat, la partie </a:t>
            </a:r>
            <a:r>
              <a:rPr lang="fr-FR" sz="2400" dirty="0" smtClean="0"/>
              <a:t>lésée </a:t>
            </a:r>
            <a:r>
              <a:rPr lang="fr-FR" sz="2400" dirty="0"/>
              <a:t>peut </a:t>
            </a:r>
            <a:r>
              <a:rPr lang="fr-FR" sz="2400" dirty="0" smtClean="0"/>
              <a:t>demander à </a:t>
            </a:r>
            <a:r>
              <a:rPr lang="fr-FR" sz="2400" dirty="0"/>
              <a:t>l’autre partie d’exécuter son </a:t>
            </a:r>
            <a:r>
              <a:rPr lang="fr-FR" sz="2400" dirty="0" smtClean="0"/>
              <a:t>obligation :</a:t>
            </a:r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</a:t>
            </a:r>
          </a:p>
          <a:p>
            <a:pPr marL="11430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114300" indent="0">
              <a:buNone/>
            </a:pPr>
            <a:r>
              <a:rPr lang="fr-FR" sz="2400" dirty="0" smtClean="0"/>
              <a:t>	mise en demeure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exécution forcée par voie judiciaire </a:t>
            </a:r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r>
              <a:rPr lang="fr-FR" sz="2400" dirty="0" smtClean="0"/>
              <a:t>	l’exception d’inexécution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 smtClean="0"/>
              <a:t>	</a:t>
            </a:r>
            <a:r>
              <a:rPr lang="fr-FR" sz="2400" dirty="0"/>
              <a:t>	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3868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2121</TotalTime>
  <Words>747</Words>
  <Application>Microsoft Office PowerPoint</Application>
  <PresentationFormat>Affichage à l'écran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Wingdings</vt:lpstr>
      <vt:lpstr>Contiguïté</vt:lpstr>
      <vt:lpstr>Le contrat</vt:lpstr>
      <vt:lpstr>Actes et faits juridiques</vt:lpstr>
      <vt:lpstr>Le contrat</vt:lpstr>
      <vt:lpstr>La liberté contractuelle</vt:lpstr>
      <vt:lpstr>Les obligations contractuelles</vt:lpstr>
      <vt:lpstr>La formation du contrat</vt:lpstr>
      <vt:lpstr>L’action en nullité</vt:lpstr>
      <vt:lpstr>Les effets juridiques des contrats</vt:lpstr>
      <vt:lpstr>Les sanctions</vt:lpstr>
      <vt:lpstr>La classification des contrats</vt:lpstr>
      <vt:lpstr>Analyse de contrat</vt:lpstr>
      <vt:lpstr>Classification des contrats</vt:lpstr>
      <vt:lpstr>Analyse de décision de justice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contrat</dc:title>
  <dc:creator>prof</dc:creator>
  <cp:lastModifiedBy>Emmanuelle</cp:lastModifiedBy>
  <cp:revision>74</cp:revision>
  <dcterms:created xsi:type="dcterms:W3CDTF">2013-07-01T10:04:54Z</dcterms:created>
  <dcterms:modified xsi:type="dcterms:W3CDTF">2020-10-12T13:31:54Z</dcterms:modified>
</cp:coreProperties>
</file>