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21" r:id="rId4"/>
  </p:sldMasterIdLst>
  <p:notesMasterIdLst>
    <p:notesMasterId r:id="rId19"/>
  </p:notesMasterIdLst>
  <p:handoutMasterIdLst>
    <p:handoutMasterId r:id="rId20"/>
  </p:handoutMasterIdLst>
  <p:sldIdLst>
    <p:sldId id="266" r:id="rId5"/>
    <p:sldId id="274" r:id="rId6"/>
    <p:sldId id="267" r:id="rId7"/>
    <p:sldId id="269" r:id="rId8"/>
    <p:sldId id="257" r:id="rId9"/>
    <p:sldId id="268" r:id="rId10"/>
    <p:sldId id="278" r:id="rId11"/>
    <p:sldId id="276" r:id="rId12"/>
    <p:sldId id="277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61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4E47353A-F2FF-4CE3-B081-EFC3F35527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C0437A-7E25-4A21-B8E2-19AE198253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DFC802-85A8-48AA-A345-9F2AB4819E89}" type="datetime1">
              <a:rPr lang="fr-FR" smtClean="0"/>
              <a:t>15/08/2020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904D04-FFAF-497D-9874-C216B1845E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72E0F0-79A1-44F5-B5C1-6D52156648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4C1781E-95AB-4EB5-B730-87A2D1E4E1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697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E34F41-BAA8-4365-8177-525F613757D8}" type="datetime1">
              <a:rPr lang="fr-FR" noProof="0" smtClean="0"/>
              <a:t>15/08/2020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13BD131-499C-46F9-A30E-AFCC6C068DA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Utilisez des virgules ou des puces pour mentionner les collaborateurs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Quel est le nom de l’hymne de votre colonie ? </a:t>
            </a:r>
          </a:p>
          <a:p>
            <a:pPr rtl="0"/>
            <a:endParaRPr lang="fr-FR"/>
          </a:p>
          <a:p>
            <a:pPr rtl="0"/>
            <a:r>
              <a:rPr lang="fr-FR"/>
              <a:t>Écrivez les paroles de l’hymne et, si vous êtes d’humeur créative, utilisez un programme informatique ou des instruments pour créer la musique !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fr-FR"/>
              <a:t>Pour insérer un fichier audio, cliquez sur Enregistrement -&gt; Audio -&gt; Fichier audio sur mon PC</a:t>
            </a:r>
          </a:p>
          <a:p>
            <a:pPr rtl="0"/>
            <a:endParaRPr lang="fr-FR"/>
          </a:p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32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13BD131-499C-46F9-A30E-AFCC6C068DA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8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Réfléchissez aux questions mentionnées ci-dessus et répondez-y.</a:t>
            </a:r>
          </a:p>
          <a:p>
            <a:pPr rtl="0"/>
            <a:endParaRPr lang="fr-FR"/>
          </a:p>
          <a:p>
            <a:pPr rtl="0"/>
            <a:r>
              <a:rPr lang="fr-FR"/>
              <a:t>Souhaitez-vous ajouter d’autres informations concernant l’économie et le commerce ?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98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13BD131-499C-46F9-A30E-AFCC6C068DA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37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Insérez une carte de votre colonie (dessinez-la, tracez-la à l’aide d’une entrée manuscrite ou créez-la dans votre présentation. Soyez créatif !)</a:t>
            </a:r>
          </a:p>
          <a:p>
            <a:pPr rtl="0"/>
            <a:endParaRPr lang="fr-FR"/>
          </a:p>
          <a:p>
            <a:pPr rtl="0"/>
            <a:r>
              <a:rPr lang="fr-FR"/>
              <a:t>Insertion -&gt; Images pour les photos</a:t>
            </a:r>
          </a:p>
          <a:p>
            <a:pPr rtl="0"/>
            <a:r>
              <a:rPr lang="fr-FR"/>
              <a:t>Dessin pour l’entrée manuscrite</a:t>
            </a:r>
          </a:p>
          <a:p>
            <a:pPr rtl="0"/>
            <a:r>
              <a:rPr lang="fr-FR"/>
              <a:t>Insertion -&gt; Formes pour la créer dans PowerPoint</a:t>
            </a:r>
          </a:p>
          <a:p>
            <a:pPr rtl="0"/>
            <a:endParaRPr lang="fr-FR"/>
          </a:p>
          <a:p>
            <a:pPr rtl="0"/>
            <a:r>
              <a:rPr lang="fr-FR"/>
              <a:t>Les montagnes, villes/villages, plans d’eau/voies d’eau, repères, etc. doivent être clairement indiqués.</a:t>
            </a:r>
          </a:p>
          <a:p>
            <a:pPr rtl="0"/>
            <a:endParaRPr lang="fr-FR"/>
          </a:p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32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grpSp>
        <p:nvGrpSpPr>
          <p:cNvPr id="89" name="Groupe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orme lib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e lib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e lib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e lib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e lib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e lib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e lib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e lib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rtlCol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1" name="Forme automatiqu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84FE2415-BD1A-473C-A983-7DAC49E0F110}" type="datetime1">
              <a:rPr lang="fr-FR" noProof="0" smtClean="0"/>
              <a:t>15/08/2020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grpSp>
        <p:nvGrpSpPr>
          <p:cNvPr id="89" name="Groupe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orme lib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e lib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e lib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e lib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e lib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e lib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e lib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e lib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rtlCol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1" name="Forme automatiqu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E7FE4B1B-819B-4ADC-A238-15C09A44A7B3}" type="datetime1">
              <a:rPr lang="fr-FR" noProof="0" smtClean="0"/>
              <a:t>15/08/2020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e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e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e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36" name="Espace réservé du texte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37" name="Espace réservé du contenu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e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orme libre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orme libre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orme libre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orme libre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orme libre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orme libre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orme libre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orme libre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orme libre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orme libre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e libre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orme lib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E28A3B-327E-4266-983F-22BDFA4FF0BD}" type="datetime1">
              <a:rPr lang="fr-FR" noProof="0" smtClean="0"/>
              <a:t>15/08/2020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e libre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23" name="Espace réservé d’image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orme libre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orme libre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orme libre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orme libre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orme libre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orme libre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orme libre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orme libre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orme libre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orme libre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e libre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orme lib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2F2640-F428-46CC-B19B-FA12DCFA9833}" type="datetime1">
              <a:rPr lang="fr-FR" noProof="0" smtClean="0"/>
              <a:t>15/08/2020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e libre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e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orme libre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C81B8A-6A6E-49B9-A9D6-BDD778640C03}" type="datetime1">
              <a:rPr lang="fr-FR" noProof="0" smtClean="0"/>
              <a:t>15/08/2020</a:t>
            </a:fld>
            <a:endParaRPr lang="fr-FR" noProof="0" dirty="0"/>
          </a:p>
        </p:txBody>
      </p:sp>
      <p:sp>
        <p:nvSpPr>
          <p:cNvPr id="11" name="Forme lib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ce réservé d’image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grpSp>
        <p:nvGrpSpPr>
          <p:cNvPr id="80" name="Groupe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e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A99B2-5C67-4496-B7DB-08F96C56E125}" type="datetime1">
              <a:rPr lang="fr-FR" noProof="0" smtClean="0"/>
              <a:t>15/08/2020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Triangle isocè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sur 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e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33" name="Espace réservé du contenu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35" name="En-tête de contenu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36" name="En-tête de contenu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37" name="En-tête de contenu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fr-FR" noProof="0" dirty="0"/>
              <a:t>En-tête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sur 3 colonnes avec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e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</p:txBody>
      </p: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</p:txBody>
      </p:sp>
      <p:sp>
        <p:nvSpPr>
          <p:cNvPr id="33" name="Espace réservé du contenu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</p:txBody>
      </p:sp>
      <p:sp>
        <p:nvSpPr>
          <p:cNvPr id="35" name="En-tête de contenu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36" name="En-tête de contenu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37" name="En-tête de contenu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fr-FR" noProof="0" dirty="0"/>
              <a:t>Insérez une icône ou image</a:t>
            </a:r>
          </a:p>
        </p:txBody>
      </p:sp>
      <p:sp>
        <p:nvSpPr>
          <p:cNvPr id="38" name="Espace réservé d’image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fr-FR" noProof="0" dirty="0"/>
              <a:t>Insérez une icône ou image</a:t>
            </a:r>
          </a:p>
        </p:txBody>
      </p:sp>
      <p:sp>
        <p:nvSpPr>
          <p:cNvPr id="39" name="Espace réservé d’image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fr-FR" noProof="0" dirty="0"/>
              <a:t>Insérez une icône ou image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sur 3 colonnes avec numé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42F71-C322-4C1E-98AB-CD4A5DC1247F}" type="datetime1">
              <a:rPr lang="fr-FR" noProof="0" smtClean="0"/>
              <a:t>15/08/2020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Triangle isocè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</p:txBody>
      </p: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</p:txBody>
      </p:sp>
      <p:sp>
        <p:nvSpPr>
          <p:cNvPr id="33" name="Espace réservé du contenu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</p:txBody>
      </p:sp>
      <p:sp>
        <p:nvSpPr>
          <p:cNvPr id="35" name="En-tête de contenu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36" name="En-tête de contenu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37" name="En-tête de contenu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39" name="Espace réservé du texte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40" name="Espace réservé du texte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3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orme libre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orme libre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orme libre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orme libre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orme libre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orme libre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orme libre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orme libre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orme libre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orme libre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e libre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orme lib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795C76-5229-4371-868E-48F79F16579C}" type="datetime1">
              <a:rPr lang="fr-FR" noProof="0" smtClean="0"/>
              <a:t>15/08/2020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e libre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orme libre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orme libre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orme libre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orme libre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orme libre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orme libre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orme libre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orme libre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orme libre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orme libre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e libre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 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887548-C3CD-4976-9B53-5B37DC86A162}" type="datetime1">
              <a:rPr lang="fr-FR" noProof="0" smtClean="0"/>
              <a:t>15/08/2020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8" name="Forme libre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rtlCol="0" anchor="t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4" name="En-tête de contenu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fr-FR" noProof="0" dirty="0"/>
              <a:t>En-tête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e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e lib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e lib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e lib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e lib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e lib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e lib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e lib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e lib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e lib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e lib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e lib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e lib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e lib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e lib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e lib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e lib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e lib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e lib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e lib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e lib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e lib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D503BC-97A6-48B4-BE8B-17D3F817B3E3}" type="datetime1">
              <a:rPr lang="fr-FR" noProof="0" smtClean="0"/>
              <a:t>15/08/2020</a:t>
            </a:fld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Triangle isocè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7" name="Espace réservé d’image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Insérez une image de la fleur emblème de la colonie</a:t>
            </a:r>
          </a:p>
        </p:txBody>
      </p:sp>
      <p:sp>
        <p:nvSpPr>
          <p:cNvPr id="48" name="Espace réservé d’image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Insérez une image de l’oiseau emblème de la colonie</a:t>
            </a:r>
          </a:p>
        </p:txBody>
      </p:sp>
      <p:sp>
        <p:nvSpPr>
          <p:cNvPr id="50" name="Espace réservé d’image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Insérez une image du drapeau de la colonie</a:t>
            </a:r>
          </a:p>
        </p:txBody>
      </p:sp>
      <p:sp>
        <p:nvSpPr>
          <p:cNvPr id="51" name="Espace réservé d’image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Insérez une image du personnage célèbre</a:t>
            </a:r>
          </a:p>
        </p:txBody>
      </p:sp>
      <p:sp>
        <p:nvSpPr>
          <p:cNvPr id="49" name="Espace réservé d’image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dirty="0"/>
              <a:t>Insérez une image de l’arbre emblème de la colonie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fr-FR" noProof="0" dirty="0"/>
              <a:t>Légende</a:t>
            </a:r>
          </a:p>
        </p:txBody>
      </p:sp>
      <p:sp>
        <p:nvSpPr>
          <p:cNvPr id="38" name="Espace réservé du texte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fr-FR" noProof="0" dirty="0"/>
              <a:t>Légende</a:t>
            </a:r>
          </a:p>
        </p:txBody>
      </p:sp>
      <p:sp>
        <p:nvSpPr>
          <p:cNvPr id="39" name="Espace réservé du texte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 rtlCol="0"/>
          <a:lstStyle>
            <a:lvl1pPr marL="0" indent="0" algn="r">
              <a:buNone/>
              <a:defRPr sz="1600"/>
            </a:lvl1pPr>
          </a:lstStyle>
          <a:p>
            <a:pPr lvl="0" rtl="0"/>
            <a:r>
              <a:rPr lang="fr-FR" noProof="0" dirty="0"/>
              <a:t>Légende</a:t>
            </a:r>
          </a:p>
        </p:txBody>
      </p:sp>
      <p:sp>
        <p:nvSpPr>
          <p:cNvPr id="40" name="Espace réservé du texte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fr-FR" noProof="0" dirty="0"/>
              <a:t>Légende</a:t>
            </a:r>
          </a:p>
        </p:txBody>
      </p:sp>
      <p:sp>
        <p:nvSpPr>
          <p:cNvPr id="41" name="Espace réservé du texte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fr-FR" noProof="0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24BE28F-4F15-48E4-8A5E-B2B81615A0CF}" type="datetime1">
              <a:rPr lang="fr-FR" noProof="0" smtClean="0"/>
              <a:t>15/08/2020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04E297-2C47-40A4-842B-FD18E487490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fr-fr/article/modifier-la-pr%c3%a9sentation-de-votre-%c3%a9tablissement-scolaire-44445997-6769-4d44-8b30-f9e3050adbfb?omkt=fr-FR&amp;ui=fr-FR&amp;rs=fr-FR&amp;ad=F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youtube.com/watch?v=06DnEsZJt9M&amp;t=207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ee.fr/fr/information/2549709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Economie</a:t>
            </a:r>
            <a:br>
              <a:rPr lang="fr-FR" dirty="0" smtClean="0"/>
            </a:br>
            <a:r>
              <a:rPr lang="fr-FR" dirty="0" smtClean="0"/>
              <a:t>Séance 1 : la croissance économique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3328" y="1898428"/>
            <a:ext cx="3198812" cy="1322587"/>
          </a:xfrm>
        </p:spPr>
        <p:txBody>
          <a:bodyPr rtlCol="0"/>
          <a:lstStyle/>
          <a:p>
            <a:pPr rtl="0"/>
            <a:r>
              <a:rPr lang="fr-FR" sz="1600" i="1" dirty="0" smtClean="0"/>
              <a:t>Stéphanie Diligent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8424333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rtlCol="0" anchor="ctr">
            <a:noAutofit/>
          </a:bodyPr>
          <a:lstStyle/>
          <a:p>
            <a:pPr rtl="0"/>
            <a:r>
              <a:rPr lang="fr-FR" sz="2800" b="1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fr-F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Consultez les </a:t>
            </a:r>
            <a:r>
              <a:rPr lang="fr-F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</a:t>
            </a:r>
            <a:r>
              <a:rPr lang="fr-F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la diapositive pour obtenir des instructions sur la page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54" y="207674"/>
            <a:ext cx="2133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PIB français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fr-FR" dirty="0" smtClean="0"/>
              <a:t>Evolution du PIB en France depuis 1950</a:t>
            </a:r>
            <a:endParaRPr lang="fr-FR" dirty="0"/>
          </a:p>
        </p:txBody>
      </p:sp>
      <p:pic>
        <p:nvPicPr>
          <p:cNvPr id="5" name="Espace réservé du contenu 4" descr="PIB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963" y="1397000"/>
            <a:ext cx="6318611" cy="465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8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croissance en France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fr-FR" dirty="0" smtClean="0"/>
              <a:t>Evolution du taux de croissance en France depuis 1950</a:t>
            </a:r>
            <a:endParaRPr lang="fr-FR" dirty="0"/>
          </a:p>
        </p:txBody>
      </p:sp>
      <p:pic>
        <p:nvPicPr>
          <p:cNvPr id="5" name="Espace réservé du contenu 4" descr="taux de croissance du PIB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18" y="1397000"/>
            <a:ext cx="6179101" cy="4654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3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la croissance en France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 dirty="0"/>
              <a:t>Depuis 1950, le PIB français a été multiplié par plus de 7.</a:t>
            </a:r>
          </a:p>
          <a:p>
            <a:r>
              <a:rPr lang="fr-FR" altLang="fr-FR" sz="2400" dirty="0"/>
              <a:t>Sur la même période, le taux de croissance ralentit :</a:t>
            </a:r>
          </a:p>
          <a:p>
            <a:pPr lvl="1"/>
            <a:r>
              <a:rPr lang="fr-FR" altLang="fr-FR" sz="2400" dirty="0"/>
              <a:t>Environ 5 % jusque dans les années 70 (les « Trente Glorieuses »)</a:t>
            </a:r>
          </a:p>
          <a:p>
            <a:pPr lvl="1"/>
            <a:r>
              <a:rPr lang="fr-FR" altLang="fr-FR" sz="2400" dirty="0"/>
              <a:t>Entre 1 et 2 % ensuite, marqué par des cycles courts prononcés.</a:t>
            </a:r>
          </a:p>
          <a:p>
            <a:pPr marL="0" indent="0" algn="r">
              <a:buNone/>
            </a:pP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29186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PIB ne prend pas en compte</a:t>
            </a:r>
            <a:endParaRPr lang="fr-FR" dirty="0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5" t="-11118" r="1045" b="-83"/>
          <a:stretch/>
        </p:blipFill>
        <p:spPr>
          <a:xfrm>
            <a:off x="6395817" y="4027055"/>
            <a:ext cx="2651445" cy="2512290"/>
          </a:xfrm>
        </p:spPr>
      </p:pic>
      <p:pic>
        <p:nvPicPr>
          <p:cNvPr id="4" name="Espace réservé pour une image  3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63" r="-11415" b="842"/>
          <a:stretch/>
        </p:blipFill>
        <p:spPr>
          <a:xfrm>
            <a:off x="9667618" y="2040586"/>
            <a:ext cx="1840475" cy="3784533"/>
          </a:xfrm>
        </p:spPr>
      </p:pic>
      <p:pic>
        <p:nvPicPr>
          <p:cNvPr id="3" name="Espace réservé pour une image  2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" b="1093"/>
          <a:stretch>
            <a:fillRect/>
          </a:stretch>
        </p:blipFill>
        <p:spPr>
          <a:xfrm>
            <a:off x="7370002" y="809469"/>
            <a:ext cx="2776570" cy="2393432"/>
          </a:xfrm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8"/>
          </p:nvPr>
        </p:nvSpPr>
        <p:spPr>
          <a:xfrm>
            <a:off x="931144" y="1496436"/>
            <a:ext cx="1482916" cy="320675"/>
          </a:xfrm>
        </p:spPr>
        <p:txBody>
          <a:bodyPr/>
          <a:lstStyle/>
          <a:p>
            <a:r>
              <a:rPr lang="fr-FR" dirty="0" smtClean="0"/>
              <a:t>Le travail domestique</a:t>
            </a:r>
            <a:endParaRPr lang="fr-FR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9"/>
          </p:nvPr>
        </p:nvSpPr>
        <p:spPr>
          <a:xfrm>
            <a:off x="3408150" y="3069364"/>
            <a:ext cx="1482916" cy="320675"/>
          </a:xfrm>
        </p:spPr>
        <p:txBody>
          <a:bodyPr/>
          <a:lstStyle/>
          <a:p>
            <a:r>
              <a:rPr lang="fr-FR" dirty="0" smtClean="0"/>
              <a:t>Le travail bénévole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0"/>
          </p:nvPr>
        </p:nvSpPr>
        <p:spPr>
          <a:xfrm>
            <a:off x="6395817" y="416509"/>
            <a:ext cx="2362470" cy="1236020"/>
          </a:xfrm>
        </p:spPr>
        <p:txBody>
          <a:bodyPr/>
          <a:lstStyle/>
          <a:p>
            <a:r>
              <a:rPr lang="fr-FR" dirty="0" smtClean="0"/>
              <a:t>La soutenabilité environnementale 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1"/>
          </p:nvPr>
        </p:nvSpPr>
        <p:spPr>
          <a:xfrm>
            <a:off x="9609740" y="5746105"/>
            <a:ext cx="1955435" cy="830206"/>
          </a:xfrm>
        </p:spPr>
        <p:txBody>
          <a:bodyPr/>
          <a:lstStyle/>
          <a:p>
            <a:r>
              <a:rPr lang="fr-FR" dirty="0" smtClean="0"/>
              <a:t>Les externalités négatives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2"/>
          </p:nvPr>
        </p:nvSpPr>
        <p:spPr>
          <a:xfrm>
            <a:off x="5406257" y="6261559"/>
            <a:ext cx="1482916" cy="320675"/>
          </a:xfrm>
        </p:spPr>
        <p:txBody>
          <a:bodyPr/>
          <a:lstStyle/>
          <a:p>
            <a:r>
              <a:rPr lang="fr-FR" dirty="0" smtClean="0"/>
              <a:t>Les inégalités</a:t>
            </a:r>
            <a:endParaRPr lang="fr-FR" dirty="0"/>
          </a:p>
        </p:txBody>
      </p:sp>
      <p:pic>
        <p:nvPicPr>
          <p:cNvPr id="19" name="Espace réservé pour une image  1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4" r="7884" b="12430"/>
          <a:stretch/>
        </p:blipFill>
        <p:spPr bwMode="auto">
          <a:xfrm>
            <a:off x="2414060" y="578616"/>
            <a:ext cx="2546068" cy="17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Espace réservé pour une image  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7" t="-8786" r="-6827" b="-894"/>
          <a:stretch/>
        </p:blipFill>
        <p:spPr>
          <a:xfrm>
            <a:off x="4652228" y="2040587"/>
            <a:ext cx="2724021" cy="2421184"/>
          </a:xfrm>
        </p:spPr>
      </p:pic>
    </p:spTree>
    <p:extLst>
      <p:ext uri="{BB962C8B-B14F-4D97-AF65-F5344CB8AC3E}">
        <p14:creationId xmlns:p14="http://schemas.microsoft.com/office/powerpoint/2010/main" val="29080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D’autres indicateurs de richesse ?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cette obsession de la croissance économique ?</a:t>
            </a:r>
          </a:p>
          <a:p>
            <a:pPr lvl="1"/>
            <a:r>
              <a:rPr lang="fr-FR" dirty="0" smtClean="0"/>
              <a:t>Comment prendre en compte la qualité de la production ?</a:t>
            </a:r>
          </a:p>
          <a:p>
            <a:pPr lvl="1"/>
            <a:r>
              <a:rPr lang="fr-FR" dirty="0" smtClean="0"/>
              <a:t>Le PIB ne prend pas en compte le patrimoine (au sens large)</a:t>
            </a:r>
          </a:p>
          <a:p>
            <a:pPr lvl="1"/>
            <a:r>
              <a:rPr lang="fr-FR" dirty="0" smtClean="0"/>
              <a:t>Plus globalement, que représente la notion de richesse ?</a:t>
            </a:r>
          </a:p>
          <a:p>
            <a:r>
              <a:rPr lang="fr-FR" dirty="0" smtClean="0"/>
              <a:t>Le PIB est un indicateur parmi d’autres.</a:t>
            </a:r>
          </a:p>
          <a:p>
            <a:r>
              <a:rPr lang="fr-FR" dirty="0" smtClean="0"/>
              <a:t>La croissance économique n’est pas synonyme de développement d’un pays (même si, souvent, elle y contribue)</a:t>
            </a:r>
          </a:p>
          <a:p>
            <a:r>
              <a:rPr lang="fr-FR" dirty="0" smtClean="0"/>
              <a:t>La croissance économique n’est pas synonyme de bien-être de la population.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24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3300" dirty="0" smtClean="0"/>
              <a:t>Le circuit économique</a:t>
            </a:r>
            <a:endParaRPr lang="fr-FR" sz="33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93BFB9-C6C3-418B-A237-8BE9AD8A694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821971" y="489430"/>
            <a:ext cx="7621707" cy="460945"/>
          </a:xfrm>
        </p:spPr>
        <p:txBody>
          <a:bodyPr rtlCol="0"/>
          <a:lstStyle/>
          <a:p>
            <a:r>
              <a:rPr lang="fr-FR" altLang="fr-FR" sz="3200" dirty="0"/>
              <a:t>Les 3 temps de la valse économique</a:t>
            </a:r>
            <a:br>
              <a:rPr lang="fr-FR" altLang="fr-FR" sz="3200" dirty="0"/>
            </a:br>
            <a:r>
              <a:rPr lang="fr-FR" altLang="fr-FR" i="1" dirty="0"/>
              <a:t>(Denis Clerc, Déchiffrer l’économie, Editions La Découverte)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3957348" y="1734671"/>
            <a:ext cx="7632502" cy="3979465"/>
            <a:chOff x="900112" y="2060848"/>
            <a:chExt cx="7632502" cy="3979465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6012160" y="3573507"/>
              <a:ext cx="2520454" cy="64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fr-FR" altLang="fr-FR" sz="3600" dirty="0">
                  <a:solidFill>
                    <a:schemeClr val="accent2"/>
                  </a:solidFill>
                </a:rPr>
                <a:t>Répartir</a:t>
              </a: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3216385" y="2060848"/>
              <a:ext cx="3167843" cy="64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fr-FR" altLang="fr-FR" sz="3600" dirty="0">
                  <a:solidFill>
                    <a:schemeClr val="accent2"/>
                  </a:solidFill>
                </a:rPr>
                <a:t>Produire</a:t>
              </a:r>
            </a:p>
          </p:txBody>
        </p: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900112" y="4005403"/>
              <a:ext cx="3167843" cy="64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fr-FR" altLang="fr-FR" sz="3600" dirty="0">
                  <a:solidFill>
                    <a:schemeClr val="accent2"/>
                  </a:solidFill>
                </a:rPr>
                <a:t>Dépenser</a:t>
              </a:r>
            </a:p>
          </p:txBody>
        </p:sp>
        <p:pic>
          <p:nvPicPr>
            <p:cNvPr id="9" name="Picture 24" descr="C:\Users\stephanie\AppData\Local\Microsoft\Windows\Temporary Internet Files\Content.IE5\ZDPQGUUZ\MC900303571[1].wm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969" y="2637072"/>
              <a:ext cx="1907519" cy="1385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5" descr="C:\Users\stephanie\AppData\Local\Microsoft\Windows\Temporary Internet Files\Content.IE5\HV6C11UV\MC900383494[1].wm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180" y="4214813"/>
              <a:ext cx="1575405" cy="1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6" descr="C:\Users\stephanie\AppData\Local\Microsoft\Windows\Temporary Internet Files\Content.IE5\EQHV9YTZ\MC900441576[1].wm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367" y="4653058"/>
              <a:ext cx="2006301" cy="1352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ZoneTexte 11"/>
          <p:cNvSpPr txBox="1"/>
          <p:nvPr/>
        </p:nvSpPr>
        <p:spPr>
          <a:xfrm>
            <a:off x="5292436" y="5911273"/>
            <a:ext cx="641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 smtClean="0"/>
              <a:t>Economie « réelle », considérant la production de biens et de services : laissons de côté la question financière à ce stade.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543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B6BB3-5550-4815-BD28-CE07150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" y="2200757"/>
            <a:ext cx="3773301" cy="2456485"/>
          </a:xfrm>
        </p:spPr>
        <p:txBody>
          <a:bodyPr rtlCol="0"/>
          <a:lstStyle/>
          <a:p>
            <a:pPr rtl="0"/>
            <a:r>
              <a:rPr lang="fr-FR" dirty="0" smtClean="0"/>
              <a:t>Les acteurs économiques</a:t>
            </a:r>
            <a:endParaRPr lang="fr-FR" sz="33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A12AD7-986B-4DF0-AC91-424D9068759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rtl="0"/>
            <a:r>
              <a:rPr lang="fr-FR" sz="2400" u="sng" dirty="0" smtClean="0"/>
              <a:t>Les entreprises </a:t>
            </a:r>
            <a:r>
              <a:rPr lang="fr-FR" sz="2400" dirty="0" smtClean="0"/>
              <a:t>: unités organisationnelles de production de biens et de services</a:t>
            </a:r>
          </a:p>
          <a:p>
            <a:pPr rtl="0"/>
            <a:r>
              <a:rPr lang="fr-FR" sz="2400" u="sng" dirty="0" smtClean="0"/>
              <a:t>L’Etat</a:t>
            </a:r>
            <a:r>
              <a:rPr lang="fr-FR" sz="2400" dirty="0" smtClean="0"/>
              <a:t> : Etat central, administrations publiques, collectivités territoriales, organismes sociaux</a:t>
            </a:r>
          </a:p>
          <a:p>
            <a:pPr rtl="0"/>
            <a:r>
              <a:rPr lang="fr-FR" sz="2400" u="sng" dirty="0" smtClean="0"/>
              <a:t>Les ménages </a:t>
            </a:r>
            <a:r>
              <a:rPr lang="fr-FR" sz="2400" dirty="0" smtClean="0"/>
              <a:t>: l’ensemble des occupants d’un même logement</a:t>
            </a:r>
          </a:p>
          <a:p>
            <a:pPr marL="0" indent="0" rtl="0">
              <a:buNone/>
            </a:pPr>
            <a:r>
              <a:rPr lang="fr-FR" sz="2400" dirty="0" smtClean="0"/>
              <a:t>Interagissent au sein d’une économie</a:t>
            </a:r>
          </a:p>
          <a:p>
            <a:pPr marL="0" indent="0" rtl="0">
              <a:buNone/>
            </a:pPr>
            <a:r>
              <a:rPr lang="fr-FR" sz="2400" dirty="0" smtClean="0"/>
              <a:t>Échangent avec d’autres acteurs non résidents, regroupés sous le terme «</a:t>
            </a:r>
            <a:r>
              <a:rPr lang="fr-FR" sz="2400" u="sng" dirty="0" smtClean="0"/>
              <a:t> Reste du monde</a:t>
            </a:r>
            <a:r>
              <a:rPr lang="fr-FR" sz="2400" dirty="0" smtClean="0"/>
              <a:t> »</a:t>
            </a:r>
          </a:p>
          <a:p>
            <a:pPr marL="0" indent="0" algn="r" rtl="0">
              <a:buNone/>
            </a:pP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27803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6D7BD-5C62-4764-9E1D-D185EBAA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71338" cy="2456442"/>
          </a:xfrm>
        </p:spPr>
        <p:txBody>
          <a:bodyPr rtlCol="0"/>
          <a:lstStyle/>
          <a:p>
            <a:pPr rtl="0"/>
            <a:r>
              <a:rPr lang="fr-FR" sz="3300" dirty="0" smtClean="0"/>
              <a:t>Le rôle des acteurs</a:t>
            </a:r>
            <a:endParaRPr lang="fr-FR" sz="33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24E52-08A2-4D30-AA1E-AC7615D22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6333" y="3632200"/>
            <a:ext cx="3924561" cy="2901604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fr-FR" b="1" dirty="0" smtClean="0"/>
              <a:t>Consomment</a:t>
            </a:r>
            <a:r>
              <a:rPr lang="fr-FR" dirty="0" smtClean="0"/>
              <a:t> en achetant la production des </a:t>
            </a:r>
            <a:r>
              <a:rPr lang="fr-FR" u="sng" dirty="0" smtClean="0"/>
              <a:t>entreprises</a:t>
            </a:r>
            <a:endParaRPr lang="fr-FR" u="sng" dirty="0"/>
          </a:p>
          <a:p>
            <a:pPr rtl="0">
              <a:lnSpc>
                <a:spcPct val="100000"/>
              </a:lnSpc>
            </a:pPr>
            <a:r>
              <a:rPr lang="fr-FR" dirty="0" smtClean="0"/>
              <a:t>Proposent leur travail aux </a:t>
            </a:r>
            <a:r>
              <a:rPr lang="fr-FR" u="sng" dirty="0" smtClean="0"/>
              <a:t>entreprises</a:t>
            </a:r>
            <a:r>
              <a:rPr lang="fr-FR" dirty="0" smtClean="0"/>
              <a:t> / à </a:t>
            </a:r>
            <a:r>
              <a:rPr lang="fr-FR" u="sng" dirty="0" smtClean="0"/>
              <a:t>l’Etat</a:t>
            </a:r>
            <a:endParaRPr lang="fr-FR" u="sng" dirty="0"/>
          </a:p>
          <a:p>
            <a:pPr rtl="0">
              <a:lnSpc>
                <a:spcPct val="100000"/>
              </a:lnSpc>
            </a:pPr>
            <a:r>
              <a:rPr lang="fr-FR" dirty="0" smtClean="0"/>
              <a:t>Perçoivent des revenus (salaires, prestations sociales)</a:t>
            </a:r>
          </a:p>
          <a:p>
            <a:pPr rtl="0">
              <a:lnSpc>
                <a:spcPct val="100000"/>
              </a:lnSpc>
            </a:pPr>
            <a:r>
              <a:rPr lang="fr-FR" dirty="0" smtClean="0"/>
              <a:t>Payent des impôts à </a:t>
            </a:r>
            <a:r>
              <a:rPr lang="fr-FR" u="sng" dirty="0" smtClean="0"/>
              <a:t>l’Etat</a:t>
            </a:r>
            <a:endParaRPr lang="fr-FR" u="sng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E9033E-9FBE-4024-9E69-97553421B8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60" y="3632200"/>
            <a:ext cx="3420000" cy="2382651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fr-FR" b="1" dirty="0" smtClean="0"/>
              <a:t>Produisent</a:t>
            </a:r>
            <a:endParaRPr lang="fr-FR" b="1" dirty="0"/>
          </a:p>
          <a:p>
            <a:pPr rtl="0">
              <a:lnSpc>
                <a:spcPct val="100000"/>
              </a:lnSpc>
            </a:pPr>
            <a:r>
              <a:rPr lang="fr-FR" dirty="0" smtClean="0"/>
              <a:t>Vendent leurs produits aux </a:t>
            </a:r>
            <a:r>
              <a:rPr lang="fr-FR" u="sng" dirty="0" smtClean="0"/>
              <a:t>ménages</a:t>
            </a:r>
            <a:r>
              <a:rPr lang="fr-FR" dirty="0" smtClean="0"/>
              <a:t> et à </a:t>
            </a:r>
            <a:r>
              <a:rPr lang="fr-FR" u="sng" dirty="0" smtClean="0"/>
              <a:t>l’Etat</a:t>
            </a:r>
            <a:endParaRPr lang="fr-FR" u="sng" dirty="0"/>
          </a:p>
          <a:p>
            <a:pPr rtl="0">
              <a:lnSpc>
                <a:spcPct val="100000"/>
              </a:lnSpc>
            </a:pPr>
            <a:r>
              <a:rPr lang="fr-FR" dirty="0" smtClean="0"/>
              <a:t>Versent des salaires aux </a:t>
            </a:r>
            <a:r>
              <a:rPr lang="fr-FR" u="sng" dirty="0" smtClean="0"/>
              <a:t>ménages</a:t>
            </a:r>
          </a:p>
          <a:p>
            <a:pPr rtl="0">
              <a:lnSpc>
                <a:spcPct val="100000"/>
              </a:lnSpc>
            </a:pPr>
            <a:r>
              <a:rPr lang="fr-FR" dirty="0" smtClean="0"/>
              <a:t>Versent des impôts à </a:t>
            </a:r>
            <a:r>
              <a:rPr lang="fr-FR" u="sng" dirty="0" smtClean="0"/>
              <a:t>l’Etat</a:t>
            </a:r>
            <a:endParaRPr lang="fr-FR" u="sng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EDDEC1B-157C-4700-9E00-04350D2896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32200"/>
            <a:ext cx="3420000" cy="3045691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fr-FR" dirty="0" smtClean="0"/>
              <a:t>Perçoit les impôts</a:t>
            </a:r>
          </a:p>
          <a:p>
            <a:pPr rtl="0">
              <a:lnSpc>
                <a:spcPct val="100000"/>
              </a:lnSpc>
            </a:pPr>
            <a:r>
              <a:rPr lang="fr-FR" dirty="0" smtClean="0"/>
              <a:t>Effectue des dépenses publiques (en achetant aux </a:t>
            </a:r>
            <a:r>
              <a:rPr lang="fr-FR" u="sng" dirty="0" smtClean="0"/>
              <a:t>entreprises</a:t>
            </a:r>
            <a:r>
              <a:rPr lang="fr-FR" dirty="0" smtClean="0"/>
              <a:t>, en payant des salaires aux fonctionnaires)</a:t>
            </a:r>
          </a:p>
          <a:p>
            <a:pPr rtl="0">
              <a:lnSpc>
                <a:spcPct val="100000"/>
              </a:lnSpc>
            </a:pPr>
            <a:r>
              <a:rPr lang="fr-FR" dirty="0" smtClean="0"/>
              <a:t>Verse des prestations sociales aux </a:t>
            </a:r>
            <a:r>
              <a:rPr lang="fr-FR" u="sng" dirty="0" smtClean="0"/>
              <a:t>ménages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b="1" dirty="0" smtClean="0"/>
              <a:t>Répartit </a:t>
            </a:r>
            <a:endParaRPr lang="fr-FR" b="1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9C480C-C4D4-46AD-BCE6-04E0141475B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5601" y="2632550"/>
            <a:ext cx="3865294" cy="99965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fr-FR" sz="1800" dirty="0" smtClean="0"/>
              <a:t>Les ménages</a:t>
            </a:r>
            <a:endParaRPr lang="fr-FR" sz="18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AC642DB-12B2-406A-9349-B6C98765561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87159" y="2632550"/>
            <a:ext cx="3420000" cy="99965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fr-FR" sz="1800" dirty="0" smtClean="0"/>
              <a:t>Les entreprises</a:t>
            </a:r>
            <a:endParaRPr lang="fr-FR" sz="1800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4FDBFEE-D460-4EEA-8480-B58B8C156092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973423" y="2632550"/>
            <a:ext cx="3922243" cy="99965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fr-FR" sz="1800" dirty="0" smtClean="0"/>
              <a:t>L’Etat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57646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3300" dirty="0" smtClean="0"/>
              <a:t>Le circuit économique</a:t>
            </a:r>
            <a:endParaRPr lang="fr-FR" dirty="0"/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723304" y="2445636"/>
            <a:ext cx="9096374" cy="28998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rtl="0"/>
            <a:r>
              <a:rPr lang="fr-FR" sz="2400" dirty="0" smtClean="0">
                <a:solidFill>
                  <a:srgbClr val="0070C0"/>
                </a:solidFill>
              </a:rPr>
              <a:t>Illustration animée : </a:t>
            </a:r>
          </a:p>
          <a:p>
            <a:r>
              <a:rPr lang="fr-FR" sz="2400" dirty="0">
                <a:solidFill>
                  <a:srgbClr val="0070C0"/>
                </a:solidFill>
                <a:hlinkClick r:id="rId4"/>
              </a:rPr>
              <a:t>https://</a:t>
            </a:r>
            <a:r>
              <a:rPr lang="fr-FR" sz="2400" dirty="0" smtClean="0">
                <a:solidFill>
                  <a:srgbClr val="0070C0"/>
                </a:solidFill>
                <a:hlinkClick r:id="rId4"/>
              </a:rPr>
              <a:t>www.youtube.com/watch?v=06DnEsZJt9M&amp;t=207s</a:t>
            </a:r>
            <a:endParaRPr lang="fr-FR" sz="2400" dirty="0" smtClean="0">
              <a:solidFill>
                <a:srgbClr val="0070C0"/>
              </a:solidFill>
            </a:endParaRPr>
          </a:p>
          <a:p>
            <a:endParaRPr lang="fr-FR" sz="2400" dirty="0">
              <a:solidFill>
                <a:srgbClr val="0070C0"/>
              </a:solidFill>
            </a:endParaRPr>
          </a:p>
          <a:p>
            <a:r>
              <a:rPr lang="fr-FR" sz="2400" dirty="0" smtClean="0">
                <a:solidFill>
                  <a:srgbClr val="0070C0"/>
                </a:solidFill>
              </a:rPr>
              <a:t>Question subsidiaire : le circuit économique est-il un circuit fermé ? Est-ce un « jeu à somme nulle » ? </a:t>
            </a:r>
          </a:p>
          <a:p>
            <a:endParaRPr lang="fr-FR" sz="2400" dirty="0">
              <a:solidFill>
                <a:srgbClr val="0070C0"/>
              </a:solidFill>
            </a:endParaRPr>
          </a:p>
          <a:p>
            <a:endParaRPr lang="fr-F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La Tribune, 3 juillet 2020 :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sz="2400" b="1" dirty="0" smtClean="0"/>
              <a:t>Bercy </a:t>
            </a:r>
            <a:r>
              <a:rPr lang="fr-FR" sz="2400" b="1" dirty="0"/>
              <a:t>mise sur une croissance de 8% en 2021, un rebond qui n'effacera pas les </a:t>
            </a:r>
            <a:r>
              <a:rPr lang="fr-FR" sz="2400" b="1" dirty="0" smtClean="0"/>
              <a:t>pertes</a:t>
            </a:r>
          </a:p>
          <a:p>
            <a:pPr marL="0" indent="0">
              <a:buNone/>
            </a:pPr>
            <a:r>
              <a:rPr lang="fr-FR" b="1" dirty="0" smtClean="0"/>
              <a:t>Capital, 8 juillet 2020 :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sz="2400" b="1" dirty="0" smtClean="0"/>
              <a:t>L’économie </a:t>
            </a:r>
            <a:r>
              <a:rPr lang="fr-FR" sz="2400" b="1" dirty="0"/>
              <a:t>française va s’envoler cet été, selon l’Insee</a:t>
            </a:r>
          </a:p>
          <a:p>
            <a:pPr marL="0" indent="0">
              <a:buNone/>
            </a:pPr>
            <a:r>
              <a:rPr lang="fr-FR" b="1" dirty="0" smtClean="0"/>
              <a:t>Challenges, 8 juillet 2020 :</a:t>
            </a:r>
          </a:p>
          <a:p>
            <a:pPr marL="0" indent="0">
              <a:buNone/>
            </a:pPr>
            <a:r>
              <a:rPr lang="fr-FR" sz="2400" b="1" dirty="0" smtClean="0"/>
              <a:t>	France</a:t>
            </a:r>
            <a:r>
              <a:rPr lang="fr-FR" sz="2400" b="1" dirty="0"/>
              <a:t>: le recul du produit intérieur brut (PIB) limité à 9% en 2020, selon l'Insee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PIB et la croissance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croissance et le PIB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21971" y="2189018"/>
            <a:ext cx="7578350" cy="3862790"/>
          </a:xfrm>
        </p:spPr>
        <p:txBody>
          <a:bodyPr/>
          <a:lstStyle/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www.insee.fr/fr/information/2549709</a:t>
            </a:r>
            <a:endParaRPr lang="fr-FR" dirty="0" smtClean="0"/>
          </a:p>
          <a:p>
            <a:r>
              <a:rPr lang="fr-FR" dirty="0" smtClean="0"/>
              <a:t>Lien plateforme vers le </a:t>
            </a:r>
            <a:r>
              <a:rPr lang="fr-FR" dirty="0" err="1" smtClean="0"/>
              <a:t>pdf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Chamilo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Teams :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fr-FR" dirty="0" smtClean="0"/>
              <a:t>Comment mesure-t-on la croissance économique ?</a:t>
            </a:r>
          </a:p>
          <a:p>
            <a:r>
              <a:rPr lang="fr-FR" dirty="0" smtClean="0"/>
              <a:t>Rédigez une note de synthèse à partir des sources ci-dessous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6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croissance et le PIB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800" dirty="0" smtClean="0"/>
              <a:t>La croissance économique est l’évolution </a:t>
            </a:r>
            <a:r>
              <a:rPr lang="fr-FR" altLang="fr-FR" sz="2800" dirty="0"/>
              <a:t>de la production de biens et de services sur le territoire, entre deux périodes (année, trimestre)</a:t>
            </a:r>
          </a:p>
          <a:p>
            <a:r>
              <a:rPr lang="fr-FR" altLang="fr-FR" sz="2800" dirty="0"/>
              <a:t>Mesurée par la variation du PIB (Produit Intérieur Brut) :</a:t>
            </a:r>
          </a:p>
          <a:p>
            <a:pPr algn="ctr">
              <a:buNone/>
            </a:pPr>
            <a:r>
              <a:rPr lang="fr-FR" altLang="fr-FR" sz="2800" dirty="0"/>
              <a:t>Taux de croissance annuel =</a:t>
            </a:r>
          </a:p>
          <a:p>
            <a:pPr algn="ctr">
              <a:buNone/>
            </a:pPr>
            <a:r>
              <a:rPr lang="fr-FR" altLang="fr-FR" sz="2800" dirty="0"/>
              <a:t> (PIB</a:t>
            </a:r>
            <a:r>
              <a:rPr lang="fr-FR" altLang="fr-FR" sz="2800" baseline="-25000" dirty="0"/>
              <a:t>N</a:t>
            </a:r>
            <a:r>
              <a:rPr lang="fr-FR" altLang="fr-FR" sz="2800" dirty="0"/>
              <a:t> – PIB</a:t>
            </a:r>
            <a:r>
              <a:rPr lang="fr-FR" altLang="fr-FR" sz="2800" baseline="-25000" dirty="0"/>
              <a:t>N-1</a:t>
            </a:r>
            <a:r>
              <a:rPr lang="fr-FR" altLang="fr-FR" sz="2800" dirty="0"/>
              <a:t>)/PIB</a:t>
            </a:r>
            <a:r>
              <a:rPr lang="fr-FR" altLang="fr-FR" sz="2800" baseline="-25000" dirty="0"/>
              <a:t>N-1</a:t>
            </a:r>
            <a:r>
              <a:rPr lang="fr-FR" altLang="fr-FR" sz="2800" dirty="0"/>
              <a:t> x 100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calcul du PIB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sz="2400" dirty="0"/>
              <a:t>PIB = somme des valeurs ajoutées des producteurs résidant sur le territoire</a:t>
            </a:r>
          </a:p>
          <a:p>
            <a:pPr algn="ctr">
              <a:buNone/>
            </a:pPr>
            <a:r>
              <a:rPr lang="fr-FR" altLang="fr-FR" sz="2400" dirty="0"/>
              <a:t>Valeur ajoutée = </a:t>
            </a:r>
          </a:p>
          <a:p>
            <a:pPr algn="ctr">
              <a:buNone/>
            </a:pPr>
            <a:r>
              <a:rPr lang="fr-FR" altLang="fr-FR" sz="2400" dirty="0"/>
              <a:t>production – consommations intermédiaires</a:t>
            </a:r>
          </a:p>
          <a:p>
            <a:r>
              <a:rPr lang="fr-FR" altLang="fr-FR" sz="2400" dirty="0"/>
              <a:t>Valorisation au moyen des prix : </a:t>
            </a:r>
          </a:p>
          <a:p>
            <a:pPr lvl="1"/>
            <a:r>
              <a:rPr lang="fr-FR" altLang="fr-FR" sz="2400" dirty="0"/>
              <a:t>déduire l’inflation pour obtenir une croissance en volume</a:t>
            </a:r>
          </a:p>
          <a:p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fr-FR" dirty="0" smtClean="0"/>
              <a:t>PIB : Produit Intérieur Brut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9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438_TF78283625" id="{00A313E8-402D-4264-9CAD-999962509FC7}" vid="{52F382F5-EC16-4117-9399-604D1E3D09E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ACBD2-92A1-4EA7-847C-7739E3073049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4E174D3-B577-443C-ADE9-F433791913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61964A-D9CE-44DE-A141-B456A2E238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577</Words>
  <Application>Microsoft Office PowerPoint</Application>
  <PresentationFormat>Grand écran</PresentationFormat>
  <Paragraphs>106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Rockwell</vt:lpstr>
      <vt:lpstr>Tahoma</vt:lpstr>
      <vt:lpstr>Wingdings</vt:lpstr>
      <vt:lpstr>Atlas</vt:lpstr>
      <vt:lpstr>Economie Séance 1 : la croissance économique</vt:lpstr>
      <vt:lpstr>Le circuit économique</vt:lpstr>
      <vt:lpstr>Les acteurs économiques</vt:lpstr>
      <vt:lpstr>Le rôle des acteurs</vt:lpstr>
      <vt:lpstr>Le circuit économique</vt:lpstr>
      <vt:lpstr>Le PIB et la croissance</vt:lpstr>
      <vt:lpstr>La croissance et le PIB</vt:lpstr>
      <vt:lpstr>La croissance et le PIB</vt:lpstr>
      <vt:lpstr>Le calcul du PIB</vt:lpstr>
      <vt:lpstr>Le PIB français</vt:lpstr>
      <vt:lpstr>La croissance en France</vt:lpstr>
      <vt:lpstr>Evolution de la croissance en France</vt:lpstr>
      <vt:lpstr>Le PIB ne prend pas en compte</vt:lpstr>
      <vt:lpstr>D’autres indicateurs de richesse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2020-07-16T14:24:41Z</dcterms:created>
  <dcterms:modified xsi:type="dcterms:W3CDTF">2020-08-15T10:04:23Z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