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774431-5DE8-49A9-BF61-C8248C330AEC}" type="datetime1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F8E12B-567A-4C3D-A3C6-D0427463419D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5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5C70AC9-7DC1-4A62-81C5-0C56AB7F522A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2FE827-8DF4-44E9-BEE6-2E7688EA7466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693DA63-4C71-42EE-A1A2-DEE234AE967C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fr-FR" noProof="0"/>
              <a:t>Cliquez sur modifier le style du titre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302110B-A7B4-4C99-BFE8-B6D3F2818DA8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Zone de texte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485D3B9-DB1E-4416-B34F-ABD72F0652E0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394859-8492-4DAB-8B47-254F4072A7BC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0F21B-CD3C-4B15-A9EF-0740B0D9AB3D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94722-580D-4AE7-9EF3-257D981F4252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85912E8-3FED-47EB-AD3B-967A261E5C1A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FBBB4-D059-44AF-AFB3-B433004B4C7A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61FEFC4-FE21-45F4-80EC-7EDA95F28925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F6C1-C60B-4B51-83CD-29D2873BE728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AD6F7-C2FA-48B0-885C-E9B9F8C6C951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2ECC7-66AC-44E1-A73E-779223BBF389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C70B1-F08D-437C-9481-3A05F9F045CE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DF1FA-9B22-4B3A-9A46-EB9E6E68B8EC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561BD-FDE8-4AD0-B647-38444DB10825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C36F0-AA14-4F23-A206-D4ABA1074AEF}" type="datetime1">
              <a:rPr lang="fr-FR" noProof="0" smtClean="0"/>
              <a:t>18/09/2020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fr-FR" sz="5400" dirty="0" smtClean="0"/>
              <a:t>Emploi et chômage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 smtClean="0"/>
              <a:t>Séance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La productivité du travail …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7360" y="2212809"/>
            <a:ext cx="9662160" cy="4024125"/>
          </a:xfrm>
        </p:spPr>
        <p:txBody>
          <a:bodyPr>
            <a:normAutofit/>
          </a:bodyPr>
          <a:lstStyle/>
          <a:p>
            <a:r>
              <a:rPr lang="fr-FR" altLang="fr-FR" sz="2400" dirty="0">
                <a:solidFill>
                  <a:schemeClr val="bg1"/>
                </a:solidFill>
              </a:rPr>
              <a:t>Lorsque les gains de productivité sont nuls, le nombre d’emplois augmente au </a:t>
            </a:r>
            <a:r>
              <a:rPr lang="fr-FR" altLang="fr-FR" sz="2400" dirty="0" smtClean="0">
                <a:solidFill>
                  <a:schemeClr val="bg1"/>
                </a:solidFill>
              </a:rPr>
              <a:t>même </a:t>
            </a:r>
            <a:r>
              <a:rPr lang="fr-FR" altLang="fr-FR" sz="2400" dirty="0">
                <a:solidFill>
                  <a:schemeClr val="bg1"/>
                </a:solidFill>
              </a:rPr>
              <a:t>rythme que la </a:t>
            </a:r>
            <a:r>
              <a:rPr lang="fr-FR" altLang="fr-FR" sz="2400" dirty="0" smtClean="0">
                <a:solidFill>
                  <a:schemeClr val="bg1"/>
                </a:solidFill>
              </a:rPr>
              <a:t>croissance :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Il faut donc compter sur la croissance pour créer des emplois. Mais le PIB peut-il continuer à augmenter indéfiniment, sachant qu’il est produit au moyen de ressources naturelles pas infinies ?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Comment faire davantage de gains de productivité (est-ce bien raisonnable ?) :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Faire monter les salariés en qualifications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Améliorer la motivation au travail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Améliorer l’organisation du travail et le management</a:t>
            </a:r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La productivité du travail …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7360" y="2212809"/>
            <a:ext cx="9662160" cy="4024125"/>
          </a:xfrm>
        </p:spPr>
        <p:txBody>
          <a:bodyPr>
            <a:normAutofit/>
          </a:bodyPr>
          <a:lstStyle/>
          <a:p>
            <a:r>
              <a:rPr lang="fr-FR" altLang="fr-FR" sz="2400" dirty="0" smtClean="0">
                <a:solidFill>
                  <a:schemeClr val="bg1"/>
                </a:solidFill>
              </a:rPr>
              <a:t>Même dans l’hypothèse d’une croissance nulle, si on fait des gains de productivité, quelle conséquence sur l’emploi ? Et sur donc sur le chômage ?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Les gains de productivité favorisent le chômage …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Idée pour lutter contre le chômage tout en réalisant des gains de </a:t>
            </a:r>
            <a:r>
              <a:rPr lang="fr-FR" smtClean="0">
                <a:solidFill>
                  <a:schemeClr val="bg1"/>
                </a:solidFill>
              </a:rPr>
              <a:t>productivité ?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2000" b="1" dirty="0" smtClean="0"/>
              <a:t>TRAVAIL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5"/>
          </p:nvPr>
        </p:nvSpPr>
        <p:spPr>
          <a:xfrm>
            <a:off x="685799" y="2827867"/>
            <a:ext cx="3456431" cy="339083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Toute activité humaine engendrant un </a:t>
            </a:r>
            <a:r>
              <a:rPr lang="fr-FR" sz="2000" u="sng" dirty="0" smtClean="0"/>
              <a:t>revenu monétaire</a:t>
            </a:r>
            <a:endParaRPr lang="fr-FR" sz="2000" u="sng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000" b="1" dirty="0" smtClean="0"/>
              <a:t>EMPLOI (au sens du Bureau International du Travail –BIT)</a:t>
            </a:r>
            <a:endParaRPr lang="fr-FR" sz="2000" b="1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Est en emploi toute personne de 15 ans ou plus ayant travaillé lors d’une semaine de référence (salariés, employeurs, indépendants, aides dans l’entreprise familiale)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000" b="1" dirty="0" smtClean="0"/>
              <a:t>POPULATION ACTIVE</a:t>
            </a:r>
            <a:endParaRPr lang="fr-FR" sz="2000" b="1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Population active « occupée » + chômeurs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2000" b="1" dirty="0" smtClean="0"/>
              <a:t>Chômeur (au sens du BIT)</a:t>
            </a:r>
            <a:endParaRPr lang="fr-FR" sz="2000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fr-FR" altLang="fr-FR" dirty="0" smtClean="0"/>
              <a:t>Personne </a:t>
            </a:r>
            <a:r>
              <a:rPr lang="fr-FR" altLang="fr-FR" dirty="0"/>
              <a:t>sans aucun emploi, </a:t>
            </a:r>
            <a:endParaRPr lang="fr-FR" altLang="fr-FR" dirty="0" smtClean="0"/>
          </a:p>
          <a:p>
            <a:pPr marL="228600" lvl="1">
              <a:spcBef>
                <a:spcPts val="1000"/>
              </a:spcBef>
            </a:pPr>
            <a:r>
              <a:rPr lang="fr-FR" altLang="fr-FR" dirty="0" smtClean="0"/>
              <a:t>qui </a:t>
            </a:r>
            <a:r>
              <a:rPr lang="fr-FR" altLang="fr-FR" dirty="0"/>
              <a:t>en recherche activement un </a:t>
            </a:r>
            <a:endParaRPr lang="fr-FR" altLang="fr-FR" dirty="0" smtClean="0"/>
          </a:p>
          <a:p>
            <a:pPr marL="228600" lvl="1">
              <a:spcBef>
                <a:spcPts val="1000"/>
              </a:spcBef>
            </a:pPr>
            <a:r>
              <a:rPr lang="fr-FR" altLang="fr-FR" dirty="0" smtClean="0"/>
              <a:t>et </a:t>
            </a:r>
            <a:r>
              <a:rPr lang="fr-FR" altLang="fr-FR" dirty="0"/>
              <a:t>qui, si elle en trouve un, est disponible pour l’occuper.</a:t>
            </a:r>
          </a:p>
          <a:p>
            <a:endParaRPr lang="fr-FR" sz="2000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000" b="1" dirty="0" smtClean="0"/>
              <a:t>Demandeur d’emploi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fr-FR" altLang="fr-FR" dirty="0"/>
              <a:t>personne cherchant un emploi </a:t>
            </a:r>
            <a:endParaRPr lang="fr-FR" altLang="fr-FR" dirty="0" smtClean="0"/>
          </a:p>
          <a:p>
            <a:pPr marL="228600" lvl="1">
              <a:spcBef>
                <a:spcPts val="1000"/>
              </a:spcBef>
            </a:pPr>
            <a:r>
              <a:rPr lang="fr-FR" altLang="fr-FR" dirty="0" smtClean="0"/>
              <a:t>et </a:t>
            </a:r>
            <a:r>
              <a:rPr lang="fr-FR" altLang="fr-FR" dirty="0"/>
              <a:t>inscrite à Pôle Emploi, </a:t>
            </a:r>
            <a:endParaRPr lang="fr-FR" altLang="fr-FR" dirty="0" smtClean="0"/>
          </a:p>
          <a:p>
            <a:pPr marL="228600" lvl="1">
              <a:spcBef>
                <a:spcPts val="1000"/>
              </a:spcBef>
            </a:pPr>
            <a:r>
              <a:rPr lang="fr-FR" altLang="fr-FR" dirty="0" smtClean="0"/>
              <a:t>même </a:t>
            </a:r>
            <a:r>
              <a:rPr lang="fr-FR" altLang="fr-FR" dirty="0"/>
              <a:t>si elle occupe une activité réduite.</a:t>
            </a:r>
          </a:p>
          <a:p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76706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smtClean="0"/>
              <a:t>Productivité :</a:t>
            </a:r>
          </a:p>
          <a:p>
            <a:pPr lvl="1"/>
            <a:r>
              <a:rPr lang="fr-FR" altLang="fr-FR" dirty="0"/>
              <a:t>Rapport entre une production et les ressources mises en œuvre pour </a:t>
            </a:r>
            <a:r>
              <a:rPr lang="fr-FR" altLang="fr-FR" dirty="0" smtClean="0"/>
              <a:t>l’obtenir</a:t>
            </a:r>
          </a:p>
          <a:p>
            <a:pPr marL="457200" lvl="1" indent="0">
              <a:buNone/>
            </a:pPr>
            <a:endParaRPr lang="fr-FR" altLang="fr-FR" dirty="0"/>
          </a:p>
          <a:p>
            <a:r>
              <a:rPr lang="fr-FR" altLang="fr-FR" sz="2000" b="1" dirty="0"/>
              <a:t>Productivité horaire apparente du travail : </a:t>
            </a:r>
          </a:p>
          <a:p>
            <a:pPr lvl="1" algn="ctr">
              <a:buNone/>
            </a:pPr>
            <a:r>
              <a:rPr lang="fr-FR" altLang="fr-FR" b="1" dirty="0"/>
              <a:t>Valeur ajoutée / nombre d’heures </a:t>
            </a:r>
            <a:r>
              <a:rPr lang="fr-FR" altLang="fr-FR" b="1" dirty="0" smtClean="0"/>
              <a:t>travaillées</a:t>
            </a:r>
          </a:p>
          <a:p>
            <a:pPr lvl="1" algn="ctr">
              <a:buNone/>
            </a:pPr>
            <a:endParaRPr lang="fr-FR" altLang="fr-FR" b="1" dirty="0"/>
          </a:p>
          <a:p>
            <a:r>
              <a:rPr lang="fr-FR" altLang="fr-FR" sz="2000" dirty="0"/>
              <a:t>Productivité apparente du capital :</a:t>
            </a:r>
          </a:p>
          <a:p>
            <a:pPr lvl="1" algn="ctr">
              <a:buNone/>
            </a:pPr>
            <a:r>
              <a:rPr lang="fr-FR" altLang="fr-FR" dirty="0"/>
              <a:t>Valeur ajoutée / volume de capital mis en œuvre dans le processus de production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03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Evolution du taux de chômage depuis 1996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93925"/>
            <a:ext cx="4693920" cy="4024313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Environ 7 % aujourd’hui (avant </a:t>
            </a:r>
            <a:r>
              <a:rPr lang="fr-FR" dirty="0" err="1" smtClean="0">
                <a:solidFill>
                  <a:schemeClr val="bg1"/>
                </a:solidFill>
              </a:rPr>
              <a:t>Covid</a:t>
            </a:r>
            <a:r>
              <a:rPr lang="fr-FR" dirty="0" smtClean="0">
                <a:solidFill>
                  <a:schemeClr val="bg1"/>
                </a:solidFill>
              </a:rPr>
              <a:t>), en forte diminution depuis 2016 après un pic à 10 %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Evolution irrégulière sur la période, marquée par les crises économiques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2001 : crise de la net-économie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2008 : crise des </a:t>
            </a:r>
            <a:r>
              <a:rPr lang="fr-FR" dirty="0" err="1" smtClean="0">
                <a:solidFill>
                  <a:schemeClr val="bg1"/>
                </a:solidFill>
              </a:rPr>
              <a:t>subprimes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362200" y="901531"/>
            <a:ext cx="9606280" cy="129302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évolution du nombre de demandeurs d’emploi (de 2010 à 2020)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Catégories A, B, C : augmentation puis stabilisation (exception T2 2020)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Catégorie A : diminution à partir de 2016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Les catégories B et C augmentent nettement depuis 2016 : la diminution du chômage (diapo précédente) masque l’augmentation des « petits boulots »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Crise </a:t>
            </a:r>
            <a:r>
              <a:rPr lang="fr-FR" dirty="0" err="1" smtClean="0">
                <a:solidFill>
                  <a:schemeClr val="bg1"/>
                </a:solidFill>
              </a:rPr>
              <a:t>Covid</a:t>
            </a:r>
            <a:r>
              <a:rPr lang="fr-FR" dirty="0" smtClean="0">
                <a:solidFill>
                  <a:schemeClr val="bg1"/>
                </a:solidFill>
              </a:rPr>
              <a:t> : forte hausse de la catégorie A, diminution des catégories B et C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4" t="11904"/>
          <a:stretch/>
        </p:blipFill>
        <p:spPr bwMode="auto">
          <a:xfrm>
            <a:off x="1381760" y="2397760"/>
            <a:ext cx="4638040" cy="3554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0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Taux de chômage selon l’âge et le sexe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6120" y="2057401"/>
            <a:ext cx="5334000" cy="4024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jeunes sont particulièrement touchés par le chômage (autour de 20 %)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Jusqu’au T1 2020, les femmes ne sont pas plus touchées par le chômage que </a:t>
            </a:r>
            <a:r>
              <a:rPr lang="fr-FR" smtClean="0">
                <a:solidFill>
                  <a:schemeClr val="bg1"/>
                </a:solidFill>
              </a:rPr>
              <a:t>les </a:t>
            </a:r>
            <a:r>
              <a:rPr lang="fr-FR" smtClean="0">
                <a:solidFill>
                  <a:schemeClr val="bg1"/>
                </a:solidFill>
              </a:rPr>
              <a:t>hommes </a:t>
            </a:r>
            <a:r>
              <a:rPr lang="fr-FR" dirty="0" smtClean="0">
                <a:solidFill>
                  <a:schemeClr val="bg1"/>
                </a:solidFill>
              </a:rPr>
              <a:t>(ce qui était le cas jusqu’en 2009)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59" y="2057213"/>
            <a:ext cx="496764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Caractéristiques des personnes en emploi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16280" y="2212809"/>
            <a:ext cx="5334000" cy="4024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 taux d’emploi des personnes en âge de travailler était de 65 % en 2018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Les femmes sont moins souvent en emploi que les hommes (à noter cependant un taux d’emploi féminin élevé en France)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Le diplôme et la qualification sont une bonne garantie d’emploi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194558"/>
            <a:ext cx="6115050" cy="386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2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Les facteurs influençant le taux de chômage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7360" y="2212809"/>
            <a:ext cx="9662160" cy="4024125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L’âge des travailleurs : trop jeune ? Trop vieux ?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Le niveau de formation et de qualification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Les politiques de l’emploi (ex : contrats aidés)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La conjoncture économie : croissance !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68_TF67670762.potx" id="{860DAB5A-1FCD-4748-878D-E93E080E9356}" vid="{D3D9A060-71FB-4AA8-9CA6-B4E699ADC13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</Words>
  <Application>Microsoft Office PowerPoint</Application>
  <PresentationFormat>Grand écran</PresentationFormat>
  <Paragraphs>64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Traînée de condensation</vt:lpstr>
      <vt:lpstr>Emploi et chômage</vt:lpstr>
      <vt:lpstr>Définitions</vt:lpstr>
      <vt:lpstr>Définitions</vt:lpstr>
      <vt:lpstr>Définitions</vt:lpstr>
      <vt:lpstr>Evolution du taux de chômage depuis 1996</vt:lpstr>
      <vt:lpstr>évolution du nombre de demandeurs d’emploi (de 2010 à 2020)</vt:lpstr>
      <vt:lpstr>Taux de chômage selon l’âge et le sexe</vt:lpstr>
      <vt:lpstr>Caractéristiques des personnes en emploi</vt:lpstr>
      <vt:lpstr>Les facteurs influençant le taux de chômage</vt:lpstr>
      <vt:lpstr>La productivité du travail …</vt:lpstr>
      <vt:lpstr>La productivité du travail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2020-08-25T15:00:29Z</dcterms:created>
  <dcterms:modified xsi:type="dcterms:W3CDTF">2020-09-18T09:38:39Z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