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9926638" cy="67976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94C9C-1F65-47CA-B7E1-1AF4BD99862B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28E-BD62-4F72-8403-998906356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575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6D1-699D-46E0-B8E9-FD85F03B19A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15A-1363-4869-86AD-6F964F99210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1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6D1-699D-46E0-B8E9-FD85F03B19A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15A-1363-4869-86AD-6F964F992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49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6D1-699D-46E0-B8E9-FD85F03B19A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15A-1363-4869-86AD-6F964F992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37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6D1-699D-46E0-B8E9-FD85F03B19A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15A-1363-4869-86AD-6F964F992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36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6D1-699D-46E0-B8E9-FD85F03B19A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15A-1363-4869-86AD-6F964F99210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5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6D1-699D-46E0-B8E9-FD85F03B19A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15A-1363-4869-86AD-6F964F992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16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6D1-699D-46E0-B8E9-FD85F03B19A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15A-1363-4869-86AD-6F964F992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43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6D1-699D-46E0-B8E9-FD85F03B19A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15A-1363-4869-86AD-6F964F992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39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6D1-699D-46E0-B8E9-FD85F03B19A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15A-1363-4869-86AD-6F964F992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72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6F76D1-699D-46E0-B8E9-FD85F03B19A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4C15A-1363-4869-86AD-6F964F992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99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6D1-699D-46E0-B8E9-FD85F03B19A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15A-1363-4869-86AD-6F964F992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83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6F76D1-699D-46E0-B8E9-FD85F03B19A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74C15A-1363-4869-86AD-6F964F99210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53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Séance de révision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Economie – tronc commun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74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« Le PIB du pays a connu une baisse historique de 13,8% au deuxième trimestre </a:t>
            </a:r>
            <a:r>
              <a:rPr lang="fr-FR" dirty="0" smtClean="0"/>
              <a:t>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b="1" dirty="0"/>
              <a:t>Définition du PIB</a:t>
            </a:r>
            <a:r>
              <a:rPr lang="fr-FR" dirty="0"/>
              <a:t> </a:t>
            </a:r>
            <a:r>
              <a:rPr lang="fr-FR" dirty="0" smtClean="0"/>
              <a:t>: Production de biens et services sur le territoire pendant une période donnée</a:t>
            </a:r>
            <a:endParaRPr lang="fr-FR" dirty="0"/>
          </a:p>
          <a:p>
            <a:r>
              <a:rPr lang="fr-FR" dirty="0"/>
              <a:t> </a:t>
            </a:r>
          </a:p>
          <a:p>
            <a:pPr lvl="0"/>
            <a:r>
              <a:rPr lang="fr-FR" dirty="0"/>
              <a:t>Calcul du 13,8% </a:t>
            </a:r>
            <a:r>
              <a:rPr lang="fr-FR" dirty="0" smtClean="0"/>
              <a:t>: (PIB T2 2020 – PIB T1 2020)/PIB T1 2020 x 100 = - 13,8 %</a:t>
            </a:r>
            <a:endParaRPr lang="fr-FR" dirty="0"/>
          </a:p>
          <a:p>
            <a:pPr lvl="0"/>
            <a:r>
              <a:rPr lang="fr-FR" b="1" dirty="0"/>
              <a:t>Taux de croissance de l’année 2019</a:t>
            </a:r>
            <a:r>
              <a:rPr lang="fr-FR" dirty="0"/>
              <a:t> </a:t>
            </a:r>
            <a:r>
              <a:rPr lang="fr-FR" dirty="0" smtClean="0"/>
              <a:t>: + 1,5 %</a:t>
            </a:r>
            <a:endParaRPr lang="fr-FR" dirty="0"/>
          </a:p>
          <a:p>
            <a:pPr lvl="0"/>
            <a:r>
              <a:rPr lang="fr-FR" dirty="0"/>
              <a:t>Taux de croissance moyen de ces dix dernières années (2009-2019) </a:t>
            </a:r>
            <a:r>
              <a:rPr lang="fr-FR" dirty="0" smtClean="0"/>
              <a:t>: + 1 % par an en moyenne</a:t>
            </a:r>
            <a:endParaRPr lang="fr-FR" dirty="0"/>
          </a:p>
          <a:p>
            <a:pPr lvl="0"/>
            <a:r>
              <a:rPr lang="fr-FR" dirty="0"/>
              <a:t>Problèmes posés par le calcul du PIB </a:t>
            </a:r>
            <a:r>
              <a:rPr lang="fr-FR" b="1" dirty="0" smtClean="0"/>
              <a:t>: il ne prend pas en compte …</a:t>
            </a:r>
          </a:p>
          <a:p>
            <a:pPr lvl="1"/>
            <a:r>
              <a:rPr lang="fr-FR" dirty="0" smtClean="0"/>
              <a:t>La production domestique,</a:t>
            </a:r>
          </a:p>
          <a:p>
            <a:pPr lvl="1"/>
            <a:r>
              <a:rPr lang="fr-FR" dirty="0" smtClean="0"/>
              <a:t>La production bénévole,</a:t>
            </a:r>
          </a:p>
          <a:p>
            <a:pPr lvl="1"/>
            <a:r>
              <a:rPr lang="fr-FR" dirty="0" smtClean="0"/>
              <a:t>Les inégalités</a:t>
            </a:r>
          </a:p>
          <a:p>
            <a:pPr lvl="1"/>
            <a:r>
              <a:rPr lang="fr-FR" dirty="0" smtClean="0"/>
              <a:t>Les externalités négatives.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74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« Le taux de chômage, aujourd’hui à 7,1 %, devrait grimper en flèche dans les mois à venir </a:t>
            </a:r>
            <a:r>
              <a:rPr lang="fr-FR" sz="4000" dirty="0" smtClean="0"/>
              <a:t>»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dirty="0"/>
              <a:t>Définition du </a:t>
            </a:r>
            <a:r>
              <a:rPr lang="fr-FR" b="1" dirty="0"/>
              <a:t>chômage</a:t>
            </a:r>
            <a:r>
              <a:rPr lang="fr-FR" dirty="0"/>
              <a:t> </a:t>
            </a:r>
            <a:r>
              <a:rPr lang="fr-FR" dirty="0" smtClean="0"/>
              <a:t>: est chômeur, au sens du BIT, quelqu’un qui n’a pas travaillé du tout pendant la période de référence, qui recherche activement un emploi, et qui est disponible immédiatement pour l’occuper.</a:t>
            </a:r>
            <a:endParaRPr lang="fr-FR" dirty="0"/>
          </a:p>
          <a:p>
            <a:pPr lvl="0"/>
            <a:r>
              <a:rPr lang="fr-FR" dirty="0"/>
              <a:t>Pourquoi cibler particulièrement les jeunes dans la lutte contre le chômage ?</a:t>
            </a:r>
          </a:p>
          <a:p>
            <a:pPr marL="0" indent="0">
              <a:buNone/>
            </a:pPr>
            <a:r>
              <a:rPr lang="fr-FR" dirty="0"/>
              <a:t>  </a:t>
            </a:r>
            <a:r>
              <a:rPr lang="fr-FR" dirty="0" smtClean="0"/>
              <a:t>  Taux de chômage actuel en France : 7,1 % de la population active</a:t>
            </a:r>
          </a:p>
          <a:p>
            <a:pPr marL="201168" lvl="1" indent="0">
              <a:buNone/>
            </a:pPr>
            <a:r>
              <a:rPr lang="fr-FR" sz="2000" dirty="0" smtClean="0"/>
              <a:t>Taux de chômage des moins de 25 ans : 20 %</a:t>
            </a:r>
            <a:endParaRPr lang="fr-FR" sz="2000" dirty="0"/>
          </a:p>
          <a:p>
            <a:pPr lvl="0"/>
            <a:r>
              <a:rPr lang="fr-FR" dirty="0"/>
              <a:t>Quels sont les leviers de lutte contre le chômage 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Aides ciblées aux populations les plus touchées</a:t>
            </a:r>
          </a:p>
          <a:p>
            <a:pPr lvl="1"/>
            <a:r>
              <a:rPr lang="fr-FR" dirty="0" smtClean="0"/>
              <a:t>Aides à l’embauche (ex contrats aidés)</a:t>
            </a:r>
          </a:p>
          <a:p>
            <a:pPr lvl="1"/>
            <a:r>
              <a:rPr lang="fr-FR" dirty="0" smtClean="0"/>
              <a:t>Développement de l’accès à la formation tout au long de la vie</a:t>
            </a:r>
          </a:p>
          <a:p>
            <a:pPr lvl="1"/>
            <a:r>
              <a:rPr lang="fr-FR" dirty="0" smtClean="0"/>
              <a:t>Répartir le temps de travail</a:t>
            </a:r>
            <a:endParaRPr lang="fr-FR" dirty="0"/>
          </a:p>
          <a:p>
            <a:r>
              <a:rPr lang="fr-FR" dirty="0"/>
              <a:t> </a:t>
            </a:r>
          </a:p>
          <a:p>
            <a:pPr lvl="0"/>
            <a:r>
              <a:rPr lang="fr-FR" dirty="0"/>
              <a:t>Quel est le lien entre la croissance et l’emploi 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721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« Le taux de chômage, aujourd’hui à 7,1 %, devrait grimper en flèche dans les mois à venir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Quel est le lien entre la croissance et l’emploi 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Croissance économique = le PIB augmente =&gt; on produit davantage</a:t>
            </a:r>
          </a:p>
          <a:p>
            <a:pPr lvl="1"/>
            <a:r>
              <a:rPr lang="fr-FR" dirty="0" smtClean="0"/>
              <a:t>Pour produire plus, il faut plus de travail =&gt; création d’emplois (si on ne recours pas aux heures supplémentaires)</a:t>
            </a:r>
          </a:p>
          <a:p>
            <a:pPr lvl="1"/>
            <a:r>
              <a:rPr lang="fr-FR" dirty="0" smtClean="0"/>
              <a:t>A condition de ne pas travailler mieux !</a:t>
            </a:r>
          </a:p>
          <a:p>
            <a:pPr lvl="1"/>
            <a:r>
              <a:rPr lang="fr-FR" dirty="0" smtClean="0"/>
              <a:t>Les gains de productivité (= on crée plus de PIB avec la même quantité de travail) peuvent annuler les effets de la croissance sur l’emploi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Récession = le PIB diminue =&gt; on produit moins</a:t>
            </a:r>
          </a:p>
          <a:p>
            <a:pPr lvl="1"/>
            <a:r>
              <a:rPr lang="fr-FR" dirty="0" smtClean="0"/>
              <a:t>Donc on a besoin de moins de travail =&gt; destruction d’emplois (si on ne diminue pas le temps de travail de chacun : cas du chômage partiel pendant la crise sanitaire)</a:t>
            </a:r>
          </a:p>
          <a:p>
            <a:pPr lvl="1"/>
            <a:r>
              <a:rPr lang="fr-FR" dirty="0" smtClean="0"/>
              <a:t>L’existence de gains de productivité renforce l’effet négatif sur l’emploi.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49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000" dirty="0"/>
              <a:t>« La politique de l’argent quasi gratuit n’est pas prête de se tarir </a:t>
            </a:r>
            <a:r>
              <a:rPr lang="fr-FR" sz="4000" dirty="0" smtClean="0"/>
              <a:t>»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964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fr-FR" dirty="0" smtClean="0"/>
              <a:t>L’argent </a:t>
            </a:r>
            <a:r>
              <a:rPr lang="fr-FR" dirty="0"/>
              <a:t>est-il gratuit ? Quel est le prix de l’argent </a:t>
            </a:r>
            <a:r>
              <a:rPr lang="fr-FR" dirty="0" smtClean="0"/>
              <a:t>? </a:t>
            </a:r>
          </a:p>
          <a:p>
            <a:pPr lvl="1"/>
            <a:r>
              <a:rPr lang="fr-FR" dirty="0" smtClean="0"/>
              <a:t>Le </a:t>
            </a:r>
            <a:r>
              <a:rPr lang="fr-FR" b="1" dirty="0" smtClean="0"/>
              <a:t>taux d’intérêt </a:t>
            </a:r>
            <a:r>
              <a:rPr lang="fr-FR" dirty="0" smtClean="0"/>
              <a:t>auquel un agent économique peut emprunter. Aujourd’hui, les banques centrales prêtent aux banques commerciales à un taux nul, voire négatif. Les marchés financiers prêtent à certains Etats à des taux négatifs.</a:t>
            </a:r>
            <a:endParaRPr lang="fr-FR" dirty="0"/>
          </a:p>
          <a:p>
            <a:pPr lvl="0"/>
            <a:r>
              <a:rPr lang="fr-FR" dirty="0"/>
              <a:t>Quelles sont les fonctions de la monnaie 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Intermédiaire dans les échanges</a:t>
            </a:r>
          </a:p>
          <a:p>
            <a:pPr lvl="1"/>
            <a:r>
              <a:rPr lang="fr-FR" dirty="0" smtClean="0"/>
              <a:t>Unité de compte</a:t>
            </a:r>
          </a:p>
          <a:p>
            <a:pPr lvl="1"/>
            <a:r>
              <a:rPr lang="fr-FR" dirty="0" smtClean="0"/>
              <a:t>Réserve de valeur (prudence, spéculation)</a:t>
            </a:r>
            <a:endParaRPr lang="fr-FR" dirty="0"/>
          </a:p>
          <a:p>
            <a:pPr lvl="0"/>
            <a:r>
              <a:rPr lang="fr-FR" dirty="0"/>
              <a:t>Qui crée la monnaie 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Monnaie fiduciaire : la banque centrale</a:t>
            </a:r>
          </a:p>
          <a:p>
            <a:pPr lvl="1"/>
            <a:r>
              <a:rPr lang="fr-FR" dirty="0" smtClean="0"/>
              <a:t>Monnaie scripturale : les banques commerciales (par l’intermédiaire des crédits qu’elles accordent à leurs clients)</a:t>
            </a:r>
            <a:endParaRPr lang="fr-FR" dirty="0"/>
          </a:p>
          <a:p>
            <a:pPr lvl="0"/>
            <a:r>
              <a:rPr lang="fr-FR" dirty="0"/>
              <a:t> Qu’est-ce que l’inflation ?</a:t>
            </a:r>
          </a:p>
          <a:p>
            <a:pPr lvl="1"/>
            <a:r>
              <a:rPr lang="fr-FR" dirty="0" smtClean="0"/>
              <a:t>La perte de pouvoir d’achat de la monnaie sur une période.</a:t>
            </a:r>
          </a:p>
          <a:p>
            <a:pPr lvl="1"/>
            <a:r>
              <a:rPr lang="fr-FR" dirty="0" smtClean="0"/>
              <a:t>Inflation France 2019 : 1,1 %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289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politiques de relance et le circuit économique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881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Quels acteurs économiques les politiques de relance ciblent-elles ?</a:t>
            </a:r>
          </a:p>
          <a:p>
            <a:r>
              <a:rPr lang="fr-FR" dirty="0"/>
              <a:t>	Politique de relance par l’offre </a:t>
            </a:r>
            <a:r>
              <a:rPr lang="fr-FR" dirty="0" smtClean="0"/>
              <a:t>: </a:t>
            </a:r>
            <a:r>
              <a:rPr lang="fr-FR" b="1" dirty="0" smtClean="0"/>
              <a:t>Les entreprises</a:t>
            </a:r>
            <a:endParaRPr lang="fr-FR" dirty="0"/>
          </a:p>
          <a:p>
            <a:r>
              <a:rPr lang="fr-FR" dirty="0"/>
              <a:t>	Politique de relance par la demande </a:t>
            </a:r>
            <a:r>
              <a:rPr lang="fr-FR" dirty="0" smtClean="0"/>
              <a:t>: </a:t>
            </a:r>
            <a:r>
              <a:rPr lang="fr-FR" b="1" dirty="0" smtClean="0"/>
              <a:t>Les ménages</a:t>
            </a:r>
            <a:endParaRPr lang="fr-FR" dirty="0"/>
          </a:p>
          <a:p>
            <a:r>
              <a:rPr lang="fr-FR" dirty="0"/>
              <a:t>Quels principaux risques chacune de ces politiques présentent-elles ? Basez-vous sur vos connaissances du circuit économique. Quel peut-être le rôle de l’Etat dans une politique de relance 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Les entreprises peuvent profiter d’un effet d’aubaine (être aidées pour faire quelque chose qu’elles auraient fait de toute façon)</a:t>
            </a:r>
          </a:p>
          <a:p>
            <a:pPr lvl="1"/>
            <a:r>
              <a:rPr lang="fr-FR" dirty="0" smtClean="0"/>
              <a:t>Effet d’une diminution des charges des entreprises sur l’emploi ? Pourquoi une entreprise décide-t-elle d’embaucher ??? Autrement dit, une relance par l’offre peut-elle être efficace seule ?</a:t>
            </a:r>
          </a:p>
          <a:p>
            <a:pPr lvl="1"/>
            <a:r>
              <a:rPr lang="fr-FR" dirty="0" smtClean="0"/>
              <a:t>Les ménages peuvent épargner davantage ; ils peuvent orienter leur hausse de pouvoir d’achat vers des produits importés. Dans les deux cas, ces flux n’ont pas d’effet sur le PIB, donc sur l’emploi.</a:t>
            </a:r>
          </a:p>
          <a:p>
            <a:pPr lvl="1"/>
            <a:r>
              <a:rPr lang="fr-FR" dirty="0" smtClean="0"/>
              <a:t>Pourquoi le rôle de l’Etat se limite-t-il à définir ces politiques ? Pourquoi n’y participe-t-il pas davantage ? La relance par la demande pourrait aussi venir de l’Etat, par l’intermédiaire des achats publics.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978355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46</Words>
  <Application>Microsoft Office PowerPoint</Application>
  <PresentationFormat>Grand écran</PresentationFormat>
  <Paragraphs>58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Rétrospective</vt:lpstr>
      <vt:lpstr>Séance de révision</vt:lpstr>
      <vt:lpstr>« Le PIB du pays a connu une baisse historique de 13,8% au deuxième trimestre »</vt:lpstr>
      <vt:lpstr>« Le taux de chômage, aujourd’hui à 7,1 %, devrait grimper en flèche dans les mois à venir »</vt:lpstr>
      <vt:lpstr>« Le taux de chômage, aujourd’hui à 7,1 %, devrait grimper en flèche dans les mois à venir »</vt:lpstr>
      <vt:lpstr>« La politique de l’argent quasi gratuit n’est pas prête de se tarir »</vt:lpstr>
      <vt:lpstr>Les politiques de relance et le circuit économique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Séance de révision</dc:title>
  <dc:creator>diligens</dc:creator>
  <cp:lastModifiedBy>STÉPHANIE DILIGENT</cp:lastModifiedBy>
  <cp:revision>6</cp:revision>
  <cp:lastPrinted>2020-10-13T11:51:55Z</cp:lastPrinted>
  <dcterms:created xsi:type="dcterms:W3CDTF">2020-10-07T08:57:00Z</dcterms:created>
  <dcterms:modified xsi:type="dcterms:W3CDTF">2020-10-13T11:56:50Z</dcterms:modified>
</cp:coreProperties>
</file>