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409" r:id="rId3"/>
    <p:sldId id="428" r:id="rId5"/>
    <p:sldId id="429" r:id="rId6"/>
    <p:sldId id="430" r:id="rId7"/>
    <p:sldId id="431" r:id="rId8"/>
    <p:sldId id="432" r:id="rId9"/>
    <p:sldId id="411" r:id="rId10"/>
    <p:sldId id="433" r:id="rId11"/>
    <p:sldId id="434" r:id="rId12"/>
    <p:sldId id="447" r:id="rId13"/>
    <p:sldId id="435" r:id="rId14"/>
    <p:sldId id="419" r:id="rId15"/>
    <p:sldId id="436" r:id="rId16"/>
    <p:sldId id="437" r:id="rId17"/>
    <p:sldId id="438" r:id="rId18"/>
    <p:sldId id="423" r:id="rId19"/>
    <p:sldId id="422" r:id="rId20"/>
    <p:sldId id="439" r:id="rId21"/>
    <p:sldId id="440" r:id="rId22"/>
    <p:sldId id="441" r:id="rId23"/>
    <p:sldId id="442" r:id="rId24"/>
    <p:sldId id="443" r:id="rId25"/>
    <p:sldId id="444" r:id="rId26"/>
    <p:sldId id="450" r:id="rId27"/>
    <p:sldId id="451" r:id="rId28"/>
    <p:sldId id="445" r:id="rId29"/>
    <p:sldId id="448" r:id="rId30"/>
    <p:sldId id="446" r:id="rId31"/>
    <p:sldId id="420" r:id="rId32"/>
    <p:sldId id="424"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65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9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于是授权码（</a:t>
            </a:r>
            <a:r>
              <a:rPr lang="en-US" altLang="zh-CN"/>
              <a:t>code</a:t>
            </a:r>
            <a:r>
              <a:rPr lang="zh-CN" altLang="en-US"/>
              <a:t>）被送到了攻击者控制的路径</a:t>
            </a:r>
            <a:r>
              <a:rPr lang="en-US" altLang="zh-CN"/>
              <a:t> FAKEPATH</a:t>
            </a:r>
            <a:r>
              <a:rPr lang="zh-CN" altLang="en-US"/>
              <a:t>，而不是原本预期的安全路径</a:t>
            </a:r>
            <a:r>
              <a:rPr lang="en-US" altLang="zh-CN"/>
              <a:t> /callback</a:t>
            </a:r>
            <a:r>
              <a:rPr lang="zh-CN" altLang="en-US"/>
              <a:t>，形成授权绕过或信息泄露。</a:t>
            </a:r>
            <a:endParaRPr lang="zh-CN" altLang="en-US"/>
          </a:p>
          <a:p>
            <a:r>
              <a:rPr lang="zh-CN" altLang="en-US"/>
              <a:t>这些构造意图触发服务端或浏览器在路径解析中的差异行为，从而使攻击路径生效。</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OAuth 2.0 </a:t>
            </a:r>
            <a:r>
              <a:rPr lang="zh-CN" altLang="en-US"/>
              <a:t>规范（</a:t>
            </a:r>
            <a:r>
              <a:rPr lang="en-US" altLang="zh-CN"/>
              <a:t>RFC 6749</a:t>
            </a:r>
            <a:r>
              <a:rPr lang="zh-CN" altLang="en-US"/>
              <a:t>）允许客户端在注册</a:t>
            </a:r>
            <a:r>
              <a:rPr lang="en-US" altLang="zh-CN"/>
              <a:t> redirect_uri </a:t>
            </a:r>
            <a:r>
              <a:rPr lang="zh-CN" altLang="en-US"/>
              <a:t>时包含查询参数（即查询组件）：</a:t>
            </a:r>
            <a:endParaRPr lang="zh-CN" altLang="en-US"/>
          </a:p>
          <a:p>
            <a:r>
              <a:rPr lang="zh-CN" altLang="en-US">
                <a:sym typeface="+mn-ea"/>
              </a:rPr>
              <a:t>允许</a:t>
            </a:r>
            <a:r>
              <a:rPr lang="en-US" altLang="zh-CN">
                <a:sym typeface="+mn-ea"/>
              </a:rPr>
              <a:t> redirect_uri </a:t>
            </a:r>
            <a:r>
              <a:rPr lang="zh-CN" altLang="en-US">
                <a:sym typeface="+mn-ea"/>
              </a:rPr>
              <a:t>中包含查询参数（</a:t>
            </a:r>
            <a:r>
              <a:rPr lang="en-US" altLang="zh-CN">
                <a:sym typeface="+mn-ea"/>
              </a:rPr>
              <a:t>Section 3.1</a:t>
            </a:r>
            <a:r>
              <a:rPr lang="zh-CN" altLang="en-US">
                <a:sym typeface="+mn-ea"/>
              </a:rPr>
              <a:t>）</a:t>
            </a:r>
            <a:endParaRPr lang="zh-CN" altLang="en-US"/>
          </a:p>
          <a:p>
            <a:r>
              <a:rPr lang="zh-CN" altLang="en-US">
                <a:sym typeface="+mn-ea"/>
              </a:rPr>
              <a:t>要求</a:t>
            </a:r>
            <a:r>
              <a:rPr lang="en-US" altLang="zh-CN">
                <a:sym typeface="+mn-ea"/>
              </a:rPr>
              <a:t> IdP “</a:t>
            </a:r>
            <a:r>
              <a:rPr lang="zh-CN" altLang="en-US">
                <a:sym typeface="+mn-ea"/>
              </a:rPr>
              <a:t>保留</a:t>
            </a:r>
            <a:r>
              <a:rPr lang="en-US" altLang="zh-CN">
                <a:sym typeface="+mn-ea"/>
              </a:rPr>
              <a:t>”</a:t>
            </a:r>
            <a:r>
              <a:rPr lang="zh-CN" altLang="en-US">
                <a:sym typeface="+mn-ea"/>
              </a:rPr>
              <a:t>这些参数并在重定向时附加额外参数</a:t>
            </a:r>
            <a:endParaRPr lang="en-US" altLang="zh-CN"/>
          </a:p>
          <a:p>
            <a:r>
              <a:rPr lang="zh-CN" altLang="en-US">
                <a:sym typeface="+mn-ea"/>
              </a:rPr>
              <a:t>但没有说明如何处理</a:t>
            </a:r>
            <a:r>
              <a:rPr lang="en-US" altLang="zh-CN">
                <a:sym typeface="+mn-ea"/>
              </a:rPr>
              <a:t>“</a:t>
            </a:r>
            <a:r>
              <a:rPr lang="zh-CN" altLang="en-US">
                <a:sym typeface="+mn-ea"/>
              </a:rPr>
              <a:t>重名参数冲突</a:t>
            </a:r>
            <a:r>
              <a:rPr lang="en-US" altLang="zh-CN">
                <a:sym typeface="+mn-ea"/>
              </a:rPr>
              <a:t>”</a:t>
            </a:r>
            <a:r>
              <a:rPr lang="zh-CN" altLang="en-US">
                <a:sym typeface="+mn-ea"/>
              </a:rPr>
              <a:t>的情况</a:t>
            </a:r>
            <a:endParaRPr lang="zh-CN" altLang="en-US"/>
          </a:p>
          <a:p>
            <a:endParaRPr lang="en-US" altLang="zh-CN"/>
          </a:p>
          <a:p>
            <a:r>
              <a:rPr lang="zh-CN" altLang="en-US"/>
              <a:t>也就是说，一个合法的</a:t>
            </a:r>
            <a:r>
              <a:rPr lang="en-US" altLang="zh-CN"/>
              <a:t> redirect URI </a:t>
            </a:r>
            <a:r>
              <a:rPr lang="zh-CN" altLang="en-US"/>
              <a:t>可能是：</a:t>
            </a:r>
            <a:endParaRPr lang="zh-CN" altLang="en-US"/>
          </a:p>
          <a:p>
            <a:endParaRPr lang="zh-CN" altLang="en-US"/>
          </a:p>
          <a:p>
            <a:r>
              <a:rPr lang="en-US" altLang="zh-CN"/>
              <a:t>OPP</a:t>
            </a:r>
            <a:r>
              <a:rPr lang="zh-CN" altLang="en-US"/>
              <a:t>有一个明确的目标：影响</a:t>
            </a:r>
            <a:r>
              <a:rPr lang="en-US" altLang="zh-CN"/>
              <a:t>OAuth 2.0</a:t>
            </a:r>
            <a:r>
              <a:rPr lang="zh-CN" altLang="en-US"/>
              <a:t>流，以便在授权过程结束时，将受害者重定向到具有两个不同代码参数的客户机回调端点，一个是合法值，另一个是由攻击者注入的。我们在图</a:t>
            </a:r>
            <a:r>
              <a:rPr lang="en-US" altLang="zh-CN"/>
              <a:t>4</a:t>
            </a:r>
            <a:r>
              <a:rPr lang="zh-CN" altLang="en-US"/>
              <a:t>中展示了这种攻击，并在下面描述了它是如何发生的。我们强调，我们将在以下部分中描述此功能如何实现端到端攻击。在这里，我们唯一的目标是描述这项技术，并验证国内流离失所者确实受到了影响。</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%3F  </a:t>
            </a:r>
            <a:r>
              <a:rPr lang="zh-CN" altLang="en-US"/>
              <a:t>？</a:t>
            </a:r>
            <a:endParaRPr lang="zh-CN" altLang="en-US"/>
          </a:p>
          <a:p>
            <a:r>
              <a:rPr lang="en-US" altLang="zh-CN"/>
              <a:t>%3D  =</a:t>
            </a:r>
            <a:endParaRPr lang="en-US" altLang="zh-CN"/>
          </a:p>
          <a:p>
            <a:r>
              <a:rPr lang="en-US" altLang="zh-CN"/>
              <a:t>IdP</a:t>
            </a:r>
            <a:r>
              <a:rPr lang="zh-CN" altLang="en-US"/>
              <a:t>在完成授权后：</a:t>
            </a:r>
            <a:endParaRPr lang="en-US" altLang="zh-CN"/>
          </a:p>
          <a:p>
            <a:r>
              <a:rPr lang="zh-CN" altLang="en-US"/>
              <a:t>会验证</a:t>
            </a:r>
            <a:r>
              <a:rPr lang="en-US" altLang="zh-CN"/>
              <a:t> redirect_uri</a:t>
            </a:r>
            <a:r>
              <a:rPr lang="zh-CN" altLang="en-US"/>
              <a:t>（但因为其前缀匹配注册值，验证通过）；</a:t>
            </a:r>
            <a:endParaRPr lang="en-US" altLang="zh-CN"/>
          </a:p>
          <a:p>
            <a:r>
              <a:rPr lang="zh-CN" altLang="en-US"/>
              <a:t>不会过滤或识别出嵌入其中的</a:t>
            </a:r>
            <a:r>
              <a:rPr lang="en-US" altLang="zh-CN"/>
              <a:t> code </a:t>
            </a:r>
            <a:r>
              <a:rPr lang="zh-CN" altLang="en-US"/>
              <a:t>参数；</a:t>
            </a:r>
            <a:endParaRPr lang="en-US" altLang="zh-CN"/>
          </a:p>
          <a:p>
            <a:r>
              <a:rPr lang="zh-CN" altLang="en-US"/>
              <a:t>因此最终在重定向回</a:t>
            </a:r>
            <a:r>
              <a:rPr lang="en-US" altLang="zh-CN"/>
              <a:t> client </a:t>
            </a:r>
            <a:r>
              <a:rPr lang="zh-CN" altLang="en-US"/>
              <a:t>的过程中，会拼接一个新的合法</a:t>
            </a:r>
            <a:r>
              <a:rPr lang="en-US" altLang="zh-CN"/>
              <a:t> code</a:t>
            </a:r>
            <a:r>
              <a:rPr lang="zh-CN" altLang="en-US"/>
              <a:t>，构造出如下</a:t>
            </a:r>
            <a:r>
              <a:rPr lang="en-US" altLang="zh-CN"/>
              <a:t> URL</a:t>
            </a:r>
            <a:r>
              <a:rPr lang="zh-CN" altLang="en-US"/>
              <a:t>：</a:t>
            </a:r>
            <a:endParaRPr lang="zh-CN" altLang="en-US"/>
          </a:p>
          <a:p>
            <a:endParaRPr lang="zh-CN" altLang="en-US"/>
          </a:p>
          <a:p>
            <a:r>
              <a:rPr lang="zh-CN" altLang="en-US"/>
              <a:t>客户端解析</a:t>
            </a:r>
            <a:r>
              <a:rPr lang="en-US" altLang="zh-CN"/>
              <a:t>URL</a:t>
            </a:r>
            <a:r>
              <a:rPr lang="zh-CN" altLang="en-US"/>
              <a:t>时，如果解析逻辑错误（例如只取第一个参数值），可能会：</a:t>
            </a:r>
            <a:endParaRPr lang="en-US" altLang="zh-CN"/>
          </a:p>
          <a:p>
            <a:r>
              <a:rPr lang="zh-CN" altLang="en-US"/>
              <a:t>使用攻击者的</a:t>
            </a:r>
            <a:r>
              <a:rPr lang="en-US" altLang="zh-CN"/>
              <a:t> code</a:t>
            </a:r>
            <a:r>
              <a:rPr lang="zh-CN" altLang="en-US"/>
              <a:t>，忽略真正的用户</a:t>
            </a:r>
            <a:r>
              <a:rPr lang="en-US" altLang="zh-CN"/>
              <a:t> code</a:t>
            </a:r>
            <a:r>
              <a:rPr lang="zh-CN" altLang="en-US"/>
              <a:t>；</a:t>
            </a:r>
            <a:endParaRPr lang="en-US" altLang="zh-CN"/>
          </a:p>
          <a:p>
            <a:r>
              <a:rPr lang="zh-CN" altLang="en-US"/>
              <a:t>而用户的合法</a:t>
            </a:r>
            <a:r>
              <a:rPr lang="en-US" altLang="zh-CN"/>
              <a:t> code </a:t>
            </a:r>
            <a:r>
              <a:rPr lang="zh-CN" altLang="en-US"/>
              <a:t>则</a:t>
            </a:r>
            <a:r>
              <a:rPr lang="en-US" altLang="zh-CN"/>
              <a:t>“</a:t>
            </a:r>
            <a:r>
              <a:rPr lang="zh-CN" altLang="en-US"/>
              <a:t>未被使用</a:t>
            </a:r>
            <a:r>
              <a:rPr lang="en-US" altLang="zh-CN"/>
              <a:t>”</a:t>
            </a:r>
            <a:r>
              <a:rPr lang="zh-CN" altLang="en-US"/>
              <a:t>，可能泄露给攻击者；</a:t>
            </a:r>
            <a:endParaRPr lang="en-US" altLang="zh-CN"/>
          </a:p>
          <a:p>
            <a:r>
              <a:rPr lang="zh-CN" altLang="en-US"/>
              <a:t>攻击者就可以</a:t>
            </a:r>
            <a:r>
              <a:rPr lang="en-US" altLang="zh-CN"/>
              <a:t>“</a:t>
            </a:r>
            <a:r>
              <a:rPr lang="zh-CN" altLang="en-US"/>
              <a:t>脱离竞争条件</a:t>
            </a:r>
            <a:r>
              <a:rPr lang="en-US" altLang="zh-CN"/>
              <a:t>”</a:t>
            </a:r>
            <a:r>
              <a:rPr lang="zh-CN" altLang="en-US"/>
              <a:t>直接使用这个</a:t>
            </a:r>
            <a:r>
              <a:rPr lang="en-US" altLang="zh-CN"/>
              <a:t> code </a:t>
            </a:r>
            <a:r>
              <a:rPr lang="zh-CN" altLang="en-US"/>
              <a:t>获取访问令牌（</a:t>
            </a:r>
            <a:r>
              <a:rPr lang="en-US" altLang="zh-CN"/>
              <a:t>access token</a:t>
            </a:r>
            <a:r>
              <a:rPr lang="zh-CN" altLang="en-US"/>
              <a:t>）；</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注册一个简单的客户端</a:t>
            </a:r>
            <a:r>
              <a:rPr lang="en-US" altLang="zh-CN"/>
              <a:t>Client</a:t>
            </a:r>
            <a:r>
              <a:rPr lang="zh-CN" altLang="en-US"/>
              <a:t>，进行上述流程</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客户端不应该在重定向端点响应中包含任何第三方脚本（例如，第三方分析，社交插件，广告网络）。相反，它应该从</a:t>
            </a:r>
            <a:r>
              <a:rPr lang="en-US" altLang="zh-CN"/>
              <a:t>URI</a:t>
            </a:r>
            <a:r>
              <a:rPr lang="zh-CN" altLang="en-US"/>
              <a:t>中提取凭据，并再次将用户代理重定向到另一个端点，而不暴露凭据（在</a:t>
            </a:r>
            <a:r>
              <a:rPr lang="en-US" altLang="zh-CN"/>
              <a:t>URI</a:t>
            </a:r>
            <a:r>
              <a:rPr lang="zh-CN" altLang="en-US"/>
              <a:t>中或其他地方）。如果包含第三方脚本，客户端必须确保自己的脚本（用于从</a:t>
            </a:r>
            <a:r>
              <a:rPr lang="en-US" altLang="zh-CN"/>
              <a:t>URI</a:t>
            </a:r>
            <a:r>
              <a:rPr lang="zh-CN" altLang="en-US"/>
              <a:t>中提取和删除凭据）将首先执行。</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攻击者可结合其他常见漏洞进行泄露：</a:t>
            </a:r>
            <a:endParaRPr lang="zh-CN" altLang="en-US"/>
          </a:p>
          <a:p>
            <a:r>
              <a:rPr lang="en-US" altLang="zh-CN"/>
              <a:t>XSS</a:t>
            </a:r>
            <a:r>
              <a:rPr lang="zh-CN" altLang="en-US"/>
              <a:t>、</a:t>
            </a:r>
            <a:r>
              <a:rPr lang="en-US" altLang="zh-CN"/>
              <a:t>HTML</a:t>
            </a:r>
            <a:r>
              <a:rPr lang="zh-CN" altLang="en-US"/>
              <a:t>注入：提取</a:t>
            </a:r>
            <a:r>
              <a:rPr lang="en-US" altLang="zh-CN"/>
              <a:t> query </a:t>
            </a:r>
            <a:r>
              <a:rPr lang="zh-CN" altLang="en-US"/>
              <a:t>参数并上报</a:t>
            </a:r>
            <a:endParaRPr lang="en-US" altLang="zh-CN"/>
          </a:p>
          <a:p>
            <a:r>
              <a:rPr lang="en-US" altLang="zh-CN"/>
              <a:t>Open Redirect</a:t>
            </a:r>
            <a:r>
              <a:rPr lang="zh-CN" altLang="en-US"/>
              <a:t>：直接重定向到攻击者站点</a:t>
            </a:r>
            <a:endParaRPr lang="en-US" altLang="zh-CN"/>
          </a:p>
          <a:p>
            <a:r>
              <a:rPr lang="zh-CN" altLang="en-US"/>
              <a:t>多租户平台：攻击者注册路径获取</a:t>
            </a:r>
            <a:r>
              <a:rPr lang="en-US" altLang="zh-CN"/>
              <a:t> code</a:t>
            </a:r>
            <a:endParaRPr lang="en-US" altLang="zh-CN"/>
          </a:p>
          <a:p>
            <a:r>
              <a:rPr lang="zh-CN" altLang="en-US"/>
              <a:t>页面中包含第三方广告脚本或分析工具：可能转发</a:t>
            </a:r>
            <a:r>
              <a:rPr lang="en-US" altLang="zh-CN"/>
              <a:t> URI </a:t>
            </a:r>
            <a:r>
              <a:rPr lang="zh-CN" altLang="en-US"/>
              <a:t>和参数到外部域名（如广告平台）</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攻击者虽然控制了授权请求中的</a:t>
            </a:r>
            <a:r>
              <a:rPr lang="en-US" altLang="zh-CN"/>
              <a:t> redirect_uri</a:t>
            </a:r>
            <a:r>
              <a:rPr lang="zh-CN" altLang="en-US"/>
              <a:t>（注入路径混淆或参数污染），但</a:t>
            </a:r>
            <a:r>
              <a:rPr lang="en-US" altLang="zh-CN"/>
              <a:t> </a:t>
            </a:r>
            <a:r>
              <a:rPr lang="zh-CN" altLang="en-US"/>
              <a:t>无法控制</a:t>
            </a:r>
            <a:r>
              <a:rPr lang="en-US" altLang="zh-CN"/>
              <a:t> Client </a:t>
            </a:r>
            <a:r>
              <a:rPr lang="zh-CN" altLang="en-US"/>
              <a:t>在兑换流程中使用的</a:t>
            </a:r>
            <a:r>
              <a:rPr lang="en-US" altLang="zh-CN"/>
              <a:t> redirect_uri</a:t>
            </a:r>
            <a:r>
              <a:rPr lang="zh-CN" altLang="en-US"/>
              <a:t>。</a:t>
            </a:r>
            <a:endParaRPr lang="en-US" altLang="zh-CN"/>
          </a:p>
          <a:p>
            <a:r>
              <a:rPr lang="zh-CN" altLang="en-US"/>
              <a:t>因此，如果</a:t>
            </a:r>
            <a:r>
              <a:rPr lang="en-US" altLang="zh-CN"/>
              <a:t> IdP </a:t>
            </a:r>
            <a:r>
              <a:rPr lang="zh-CN" altLang="en-US"/>
              <a:t>在兑换阶段严格验证这两个</a:t>
            </a:r>
            <a:r>
              <a:rPr lang="en-US" altLang="zh-CN"/>
              <a:t> redirect_uri </a:t>
            </a:r>
            <a:r>
              <a:rPr lang="zh-CN" altLang="en-US"/>
              <a:t>是否一致，就能阻止攻击。</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结果：</a:t>
            </a:r>
            <a:endParaRPr lang="zh-CN" altLang="en-US"/>
          </a:p>
          <a:p>
            <a:r>
              <a:rPr lang="zh-CN" altLang="en-US"/>
              <a:t>攻击者可以：</a:t>
            </a:r>
            <a:endParaRPr lang="en-US" altLang="zh-CN"/>
          </a:p>
          <a:p>
            <a:r>
              <a:rPr lang="zh-CN" altLang="en-US"/>
              <a:t>利用路径混淆发起认证请求（注入</a:t>
            </a:r>
            <a:r>
              <a:rPr lang="en-US" altLang="zh-CN"/>
              <a:t> code</a:t>
            </a:r>
            <a:r>
              <a:rPr lang="zh-CN" altLang="en-US"/>
              <a:t>）</a:t>
            </a:r>
            <a:endParaRPr lang="en-US" altLang="zh-CN"/>
          </a:p>
          <a:p>
            <a:r>
              <a:rPr lang="zh-CN" altLang="en-US"/>
              <a:t>然后使用</a:t>
            </a:r>
            <a:r>
              <a:rPr lang="en-US" altLang="zh-CN"/>
              <a:t>“</a:t>
            </a:r>
            <a:r>
              <a:rPr lang="zh-CN" altLang="en-US"/>
              <a:t>干净</a:t>
            </a:r>
            <a:r>
              <a:rPr lang="en-US" altLang="zh-CN"/>
              <a:t>”</a:t>
            </a:r>
            <a:r>
              <a:rPr lang="zh-CN" altLang="en-US"/>
              <a:t>的</a:t>
            </a:r>
            <a:r>
              <a:rPr lang="en-US" altLang="zh-CN"/>
              <a:t> redirect_uri </a:t>
            </a:r>
            <a:r>
              <a:rPr lang="zh-CN" altLang="en-US"/>
              <a:t>向</a:t>
            </a:r>
            <a:r>
              <a:rPr lang="en-US" altLang="zh-CN"/>
              <a:t> IdP </a:t>
            </a:r>
            <a:r>
              <a:rPr lang="zh-CN" altLang="en-US"/>
              <a:t>请求</a:t>
            </a:r>
            <a:r>
              <a:rPr lang="en-US" altLang="zh-CN"/>
              <a:t> token</a:t>
            </a:r>
            <a:endParaRPr lang="en-US" altLang="zh-CN"/>
          </a:p>
          <a:p>
            <a:r>
              <a:rPr lang="zh-CN" altLang="en-US"/>
              <a:t>最终绕过验证，成功使用受害者的</a:t>
            </a:r>
            <a:r>
              <a:rPr lang="en-US" altLang="zh-CN"/>
              <a:t> code</a:t>
            </a:r>
            <a:endParaRPr lang="en-US" altLang="zh-CN"/>
          </a:p>
          <a:p>
            <a:endParaRPr lang="en-US" altLang="zh-CN"/>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结果：客户端自己构造出的</a:t>
            </a:r>
            <a:r>
              <a:rPr lang="en-US" altLang="zh-CN"/>
              <a:t> redirect_uri </a:t>
            </a:r>
            <a:r>
              <a:rPr lang="zh-CN" altLang="en-US"/>
              <a:t>包含攻击者之前注入的污染参数！</a:t>
            </a:r>
            <a:endParaRPr lang="en-US" altLang="zh-CN"/>
          </a:p>
          <a:p>
            <a:r>
              <a:rPr lang="en-US" altLang="en-US"/>
              <a:t>→</a:t>
            </a:r>
            <a:r>
              <a:rPr lang="en-US" altLang="zh-CN"/>
              <a:t> </a:t>
            </a:r>
            <a:r>
              <a:rPr lang="zh-CN" altLang="en-US"/>
              <a:t>这就满足了</a:t>
            </a:r>
            <a:r>
              <a:rPr lang="en-US" altLang="zh-CN"/>
              <a:t> IdP </a:t>
            </a:r>
            <a:r>
              <a:rPr lang="zh-CN" altLang="en-US"/>
              <a:t>在</a:t>
            </a:r>
            <a:r>
              <a:rPr lang="en-US" altLang="zh-CN"/>
              <a:t> Redeem </a:t>
            </a:r>
            <a:r>
              <a:rPr lang="zh-CN" altLang="en-US"/>
              <a:t>流程中的</a:t>
            </a:r>
            <a:r>
              <a:rPr lang="en-US" altLang="zh-CN"/>
              <a:t> "</a:t>
            </a:r>
            <a:r>
              <a:rPr lang="zh-CN" altLang="en-US"/>
              <a:t>必须完全一致</a:t>
            </a:r>
            <a:r>
              <a:rPr lang="en-US" altLang="zh-CN"/>
              <a:t>" </a:t>
            </a:r>
            <a:r>
              <a:rPr lang="zh-CN" altLang="en-US"/>
              <a:t>要求，绕过了原本的防御机制！</a:t>
            </a:r>
            <a:endParaRPr lang="zh-CN" altLang="en-US"/>
          </a:p>
          <a:p>
            <a:endParaRPr lang="zh-CN" altLang="en-US"/>
          </a:p>
          <a:p>
            <a:r>
              <a:rPr lang="zh-CN" altLang="en-US"/>
              <a:t>作者对前面已知存在参数污染漏洞的</a:t>
            </a:r>
            <a:r>
              <a:rPr lang="en-US" altLang="zh-CN"/>
              <a:t> 10 </a:t>
            </a:r>
            <a:r>
              <a:rPr lang="zh-CN" altLang="en-US"/>
              <a:t>个</a:t>
            </a:r>
            <a:r>
              <a:rPr lang="en-US" altLang="zh-CN"/>
              <a:t> IdP </a:t>
            </a:r>
            <a:r>
              <a:rPr lang="zh-CN" altLang="en-US"/>
              <a:t>进行了测试；</a:t>
            </a:r>
            <a:endParaRPr lang="en-US" altLang="zh-CN"/>
          </a:p>
          <a:p>
            <a:r>
              <a:rPr lang="zh-CN" altLang="en-US"/>
              <a:t>构造如上客户端行为后，发现</a:t>
            </a:r>
            <a:r>
              <a:rPr lang="en-US" altLang="zh-CN"/>
              <a:t> </a:t>
            </a:r>
            <a:r>
              <a:rPr lang="zh-CN" altLang="en-US"/>
              <a:t>有</a:t>
            </a:r>
            <a:r>
              <a:rPr lang="en-US" altLang="zh-CN"/>
              <a:t> 6 </a:t>
            </a:r>
            <a:r>
              <a:rPr lang="zh-CN" altLang="en-US"/>
              <a:t>个</a:t>
            </a:r>
            <a:r>
              <a:rPr lang="en-US" altLang="zh-CN"/>
              <a:t> IdP </a:t>
            </a:r>
            <a:r>
              <a:rPr lang="zh-CN" altLang="en-US"/>
              <a:t>完成了整个授权流程，没有阻止攻击：</a:t>
            </a:r>
            <a:endParaRPr lang="zh-CN" altLang="en-US"/>
          </a:p>
          <a:p>
            <a:r>
              <a:rPr lang="zh-CN" altLang="en-US"/>
              <a:t>这说明攻击者可以在客户端</a:t>
            </a:r>
            <a:r>
              <a:rPr lang="en-US" altLang="zh-CN"/>
              <a:t>“</a:t>
            </a:r>
            <a:r>
              <a:rPr lang="zh-CN" altLang="en-US"/>
              <a:t>间接</a:t>
            </a:r>
            <a:r>
              <a:rPr lang="en-US" altLang="zh-CN"/>
              <a:t>”</a:t>
            </a:r>
            <a:r>
              <a:rPr lang="zh-CN" altLang="en-US"/>
              <a:t>控制</a:t>
            </a:r>
            <a:r>
              <a:rPr lang="en-US" altLang="zh-CN"/>
              <a:t> token </a:t>
            </a:r>
            <a:r>
              <a:rPr lang="zh-CN" altLang="en-US"/>
              <a:t>请求中的</a:t>
            </a:r>
            <a:r>
              <a:rPr lang="en-US" altLang="zh-CN"/>
              <a:t> redirect_uri</a:t>
            </a:r>
            <a:r>
              <a:rPr lang="zh-CN" altLang="en-US"/>
              <a:t>，从而完成攻击链。</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/openapi/social/login.php/../../../../redirect.php </a:t>
            </a:r>
            <a:r>
              <a:rPr lang="zh-CN" altLang="en-US"/>
              <a:t>是路径混淆</a:t>
            </a:r>
            <a:r>
              <a:rPr lang="en-US" altLang="zh-CN"/>
              <a:t> payload</a:t>
            </a:r>
            <a:r>
              <a:rPr lang="zh-CN" altLang="en-US"/>
              <a:t>；</a:t>
            </a:r>
            <a:endParaRPr lang="en-US" altLang="zh-CN"/>
          </a:p>
          <a:p>
            <a:r>
              <a:rPr lang="en-US" altLang="zh-CN"/>
              <a:t>?target=https://attacker.com </a:t>
            </a:r>
            <a:r>
              <a:rPr lang="zh-CN" altLang="en-US"/>
              <a:t>是开放重定向的参数目标；</a:t>
            </a:r>
            <a:endParaRPr lang="en-US" altLang="zh-CN"/>
          </a:p>
          <a:p>
            <a:r>
              <a:rPr lang="en-US" altLang="zh-CN"/>
              <a:t>%252e%252e </a:t>
            </a:r>
            <a:r>
              <a:rPr lang="zh-CN" altLang="en-US"/>
              <a:t>是双重编码的</a:t>
            </a:r>
            <a:r>
              <a:rPr lang="en-US" altLang="zh-CN"/>
              <a:t> ..</a:t>
            </a:r>
            <a:r>
              <a:rPr lang="zh-CN" altLang="en-US"/>
              <a:t>，避免被某些防御机制识别；</a:t>
            </a:r>
            <a:endParaRPr lang="en-US" altLang="zh-CN"/>
          </a:p>
          <a:p>
            <a:r>
              <a:rPr lang="zh-CN" altLang="en-US"/>
              <a:t>目标是诱导</a:t>
            </a:r>
            <a:r>
              <a:rPr lang="en-US" altLang="zh-CN"/>
              <a:t> IdP </a:t>
            </a:r>
            <a:r>
              <a:rPr lang="zh-CN" altLang="en-US"/>
              <a:t>以为这个</a:t>
            </a:r>
            <a:r>
              <a:rPr lang="en-US" altLang="zh-CN"/>
              <a:t> redirect_uri </a:t>
            </a:r>
            <a:r>
              <a:rPr lang="zh-CN" altLang="en-US"/>
              <a:t>是注册的安全端点，而实际上重定向到了攻击者域名。</a:t>
            </a:r>
            <a:endParaRPr lang="zh-CN" altLang="en-US"/>
          </a:p>
          <a:p>
            <a:endParaRPr lang="zh-CN" altLang="en-US"/>
          </a:p>
          <a:p>
            <a:r>
              <a:rPr lang="en-US" altLang="zh-CN"/>
              <a:t>Open Redirect </a:t>
            </a:r>
            <a:r>
              <a:rPr lang="zh-CN" altLang="en-US"/>
              <a:t>是网站对</a:t>
            </a:r>
            <a:r>
              <a:rPr lang="en-US" altLang="zh-CN"/>
              <a:t> URL </a:t>
            </a:r>
            <a:r>
              <a:rPr lang="zh-CN" altLang="en-US"/>
              <a:t>跳转缺乏限制所导致的漏洞，攻击者可以将用户从可信页面</a:t>
            </a:r>
            <a:r>
              <a:rPr lang="en-US" altLang="zh-CN"/>
              <a:t>“</a:t>
            </a:r>
            <a:r>
              <a:rPr lang="zh-CN" altLang="en-US"/>
              <a:t>合法跳转</a:t>
            </a:r>
            <a:r>
              <a:rPr lang="en-US" altLang="zh-CN"/>
              <a:t>”</a:t>
            </a:r>
            <a:r>
              <a:rPr lang="zh-CN" altLang="en-US"/>
              <a:t>到恶意页面，常用于钓鱼和</a:t>
            </a:r>
            <a:r>
              <a:rPr lang="en-US" altLang="zh-CN"/>
              <a:t> OAuth </a:t>
            </a:r>
            <a:r>
              <a:rPr lang="zh-CN" altLang="en-US"/>
              <a:t>授权攻击中，是一种</a:t>
            </a:r>
            <a:r>
              <a:rPr lang="en-US" altLang="zh-CN"/>
              <a:t>“</a:t>
            </a:r>
            <a:r>
              <a:rPr lang="zh-CN" altLang="en-US"/>
              <a:t>看起来无害、实则危险</a:t>
            </a:r>
            <a:r>
              <a:rPr lang="en-US" altLang="zh-CN"/>
              <a:t>”</a:t>
            </a:r>
            <a:r>
              <a:rPr lang="zh-CN" altLang="en-US"/>
              <a:t>的系统级漏洞。</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用于不信任第三方应用时，允许用户授权第三方应用访问他们存储在另外的服务提供者上的信息，而不需要将用户名和密码提供给第三方应用或分享他们数据的所有内容。</a:t>
            </a:r>
            <a:endParaRPr lang="zh-CN" altLang="en-US"/>
          </a:p>
          <a:p>
            <a:r>
              <a:rPr lang="zh-CN" altLang="en-US"/>
              <a:t>既方便密码管理，也防止密码泄露。</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2.</a:t>
            </a:r>
            <a:r>
              <a:rPr lang="zh-CN" altLang="en-US"/>
              <a:t>由于</a:t>
            </a:r>
            <a:r>
              <a:rPr lang="en-US" altLang="zh-CN"/>
              <a:t> redirect_uri </a:t>
            </a:r>
            <a:r>
              <a:rPr lang="zh-CN" altLang="en-US"/>
              <a:t>合法且通过了</a:t>
            </a:r>
            <a:r>
              <a:rPr lang="en-US" altLang="zh-CN"/>
              <a:t> IdP </a:t>
            </a:r>
            <a:r>
              <a:rPr lang="zh-CN" altLang="en-US"/>
              <a:t>的</a:t>
            </a:r>
            <a:r>
              <a:rPr lang="en-US" altLang="zh-CN"/>
              <a:t>“</a:t>
            </a:r>
            <a:r>
              <a:rPr lang="zh-CN" altLang="en-US"/>
              <a:t>路径混淆式验证</a:t>
            </a:r>
            <a:r>
              <a:rPr lang="en-US" altLang="zh-CN"/>
              <a:t>”</a:t>
            </a:r>
            <a:r>
              <a:rPr lang="zh-CN" altLang="en-US"/>
              <a:t>，</a:t>
            </a:r>
            <a:r>
              <a:rPr lang="en-US" altLang="zh-CN"/>
              <a:t>NAVER </a:t>
            </a:r>
            <a:r>
              <a:rPr lang="zh-CN" altLang="en-US"/>
              <a:t>将用户带到正常的</a:t>
            </a:r>
            <a:r>
              <a:rPr lang="en-US" altLang="zh-CN"/>
              <a:t> OAuth </a:t>
            </a:r>
            <a:r>
              <a:rPr lang="zh-CN" altLang="en-US"/>
              <a:t>授权界面；</a:t>
            </a:r>
            <a:endParaRPr lang="en-US" altLang="zh-CN"/>
          </a:p>
          <a:p>
            <a:r>
              <a:rPr lang="zh-CN" altLang="en-US"/>
              <a:t>用户输入凭证并点击</a:t>
            </a:r>
            <a:r>
              <a:rPr lang="en-US" altLang="zh-CN"/>
              <a:t>“</a:t>
            </a:r>
            <a:r>
              <a:rPr lang="zh-CN" altLang="en-US"/>
              <a:t>授权</a:t>
            </a:r>
            <a:r>
              <a:rPr lang="en-US" altLang="zh-CN"/>
              <a:t>”</a:t>
            </a:r>
            <a:r>
              <a:rPr lang="zh-CN" altLang="en-US"/>
              <a:t>。</a:t>
            </a:r>
            <a:endParaRPr lang="zh-CN" altLang="en-US"/>
          </a:p>
          <a:p>
            <a:endParaRPr lang="zh-CN" altLang="en-US"/>
          </a:p>
          <a:p>
            <a:r>
              <a:rPr lang="en-US" altLang="zh-CN"/>
              <a:t>4.redirect.php </a:t>
            </a:r>
            <a:r>
              <a:rPr lang="zh-CN" altLang="en-US"/>
              <a:t>将带有</a:t>
            </a:r>
            <a:r>
              <a:rPr lang="en-US" altLang="zh-CN"/>
              <a:t> code=xyz </a:t>
            </a:r>
            <a:r>
              <a:rPr lang="zh-CN" altLang="en-US"/>
              <a:t>的</a:t>
            </a:r>
            <a:r>
              <a:rPr lang="en-US" altLang="zh-CN"/>
              <a:t> URL </a:t>
            </a:r>
            <a:r>
              <a:rPr lang="zh-CN" altLang="en-US"/>
              <a:t>请求重定向到攻击者网站；</a:t>
            </a:r>
            <a:endParaRPr lang="en-US" altLang="zh-CN"/>
          </a:p>
          <a:p>
            <a:r>
              <a:rPr lang="zh-CN" altLang="en-US"/>
              <a:t>攻击者此时可以获取</a:t>
            </a:r>
            <a:r>
              <a:rPr lang="en-US" altLang="zh-CN"/>
              <a:t> OAuth </a:t>
            </a:r>
            <a:r>
              <a:rPr lang="zh-CN" altLang="en-US"/>
              <a:t>授权码</a:t>
            </a:r>
            <a:r>
              <a:rPr lang="en-US" altLang="zh-CN"/>
              <a:t> xyz</a:t>
            </a:r>
            <a:r>
              <a:rPr lang="zh-CN" altLang="en-US"/>
              <a:t>。</a:t>
            </a:r>
            <a:endParaRPr lang="zh-CN" altLang="en-US"/>
          </a:p>
          <a:p>
            <a:endParaRPr lang="zh-CN" altLang="en-US"/>
          </a:p>
          <a:p>
            <a:r>
              <a:rPr lang="en-US" altLang="zh-CN"/>
              <a:t>5</a:t>
            </a:r>
            <a:r>
              <a:rPr lang="zh-CN" altLang="en-US"/>
              <a:t>因为</a:t>
            </a:r>
            <a:r>
              <a:rPr lang="en-US" altLang="zh-CN"/>
              <a:t> NAVER </a:t>
            </a:r>
            <a:r>
              <a:rPr lang="zh-CN" altLang="en-US"/>
              <a:t>没有正确验证</a:t>
            </a:r>
            <a:r>
              <a:rPr lang="en-US" altLang="zh-CN"/>
              <a:t> token </a:t>
            </a:r>
            <a:r>
              <a:rPr lang="zh-CN" altLang="en-US"/>
              <a:t>请求中的</a:t>
            </a:r>
            <a:r>
              <a:rPr lang="en-US" altLang="zh-CN"/>
              <a:t> redirect_uri </a:t>
            </a:r>
            <a:r>
              <a:rPr lang="zh-CN" altLang="en-US"/>
              <a:t>与最初授权时使用的是否一致</a:t>
            </a:r>
            <a:r>
              <a:rPr lang="en-US" altLang="zh-CN"/>
              <a:t> </a:t>
            </a:r>
            <a:r>
              <a:rPr lang="en-US" altLang="en-US"/>
              <a:t>→</a:t>
            </a:r>
            <a:r>
              <a:rPr lang="en-US" altLang="zh-CN"/>
              <a:t> </a:t>
            </a:r>
            <a:r>
              <a:rPr lang="zh-CN" altLang="en-US"/>
              <a:t>验证通过。</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案例二：广告网络中的</a:t>
            </a:r>
            <a:r>
              <a:rPr lang="en-US" altLang="zh-CN"/>
              <a:t> OAuth code </a:t>
            </a:r>
            <a:r>
              <a:rPr lang="zh-CN" altLang="en-US"/>
              <a:t>泄露</a:t>
            </a:r>
            <a:endParaRPr lang="zh-CN" altLang="en-US"/>
          </a:p>
          <a:p>
            <a:r>
              <a:rPr lang="zh-CN" altLang="en-US"/>
              <a:t>测量发现：约</a:t>
            </a:r>
            <a:r>
              <a:rPr lang="en-US" altLang="zh-CN"/>
              <a:t> 10% </a:t>
            </a:r>
            <a:r>
              <a:rPr lang="zh-CN" altLang="en-US"/>
              <a:t>的</a:t>
            </a:r>
            <a:r>
              <a:rPr lang="en-US" altLang="zh-CN"/>
              <a:t> OAuth </a:t>
            </a:r>
            <a:r>
              <a:rPr lang="zh-CN" altLang="en-US"/>
              <a:t>回调页面会将完整</a:t>
            </a:r>
            <a:r>
              <a:rPr lang="en-US" altLang="zh-CN"/>
              <a:t> URL </a:t>
            </a:r>
            <a:r>
              <a:rPr lang="zh-CN" altLang="en-US"/>
              <a:t>发送给广告网络（通过</a:t>
            </a:r>
            <a:r>
              <a:rPr lang="en-US" altLang="zh-CN"/>
              <a:t> Referer</a:t>
            </a:r>
            <a:r>
              <a:rPr lang="zh-CN" altLang="en-US"/>
              <a:t>）；</a:t>
            </a:r>
            <a:endParaRPr lang="en-US" altLang="zh-CN"/>
          </a:p>
          <a:p>
            <a:r>
              <a:rPr lang="zh-CN" altLang="en-US"/>
              <a:t>广告平台可通过</a:t>
            </a:r>
            <a:r>
              <a:rPr lang="en-US" altLang="zh-CN"/>
              <a:t> RTB</a:t>
            </a:r>
            <a:r>
              <a:rPr lang="zh-CN" altLang="en-US"/>
              <a:t>（实时竞价）机制</a:t>
            </a:r>
            <a:r>
              <a:rPr lang="en-US" altLang="zh-CN"/>
              <a:t> </a:t>
            </a:r>
            <a:r>
              <a:rPr lang="zh-CN" altLang="en-US"/>
              <a:t>读取访问者</a:t>
            </a:r>
            <a:r>
              <a:rPr lang="en-US" altLang="zh-CN"/>
              <a:t> URL </a:t>
            </a:r>
            <a:r>
              <a:rPr lang="zh-CN" altLang="en-US"/>
              <a:t>中的</a:t>
            </a:r>
            <a:r>
              <a:rPr lang="en-US" altLang="zh-CN"/>
              <a:t> OAuth code</a:t>
            </a:r>
            <a:r>
              <a:rPr lang="zh-CN" altLang="en-US"/>
              <a:t>；</a:t>
            </a:r>
            <a:endParaRPr lang="en-US" altLang="zh-CN"/>
          </a:p>
          <a:p>
            <a:r>
              <a:rPr lang="zh-CN" altLang="en-US"/>
              <a:t>原本</a:t>
            </a:r>
            <a:r>
              <a:rPr lang="en-US" altLang="zh-CN"/>
              <a:t> code </a:t>
            </a:r>
            <a:r>
              <a:rPr lang="zh-CN" altLang="en-US"/>
              <a:t>会被客户端消耗</a:t>
            </a:r>
            <a:r>
              <a:rPr lang="en-US" altLang="zh-CN"/>
              <a:t> </a:t>
            </a:r>
            <a:r>
              <a:rPr lang="en-US" altLang="en-US"/>
              <a:t>→</a:t>
            </a:r>
            <a:r>
              <a:rPr lang="en-US" altLang="zh-CN"/>
              <a:t> </a:t>
            </a:r>
            <a:r>
              <a:rPr lang="zh-CN" altLang="en-US"/>
              <a:t>广告商无法使用；</a:t>
            </a:r>
            <a:endParaRPr lang="en-US" altLang="zh-CN"/>
          </a:p>
          <a:p>
            <a:r>
              <a:rPr lang="zh-CN" altLang="en-US"/>
              <a:t>但配合</a:t>
            </a:r>
            <a:r>
              <a:rPr lang="en-US" altLang="zh-CN"/>
              <a:t> OPP </a:t>
            </a:r>
            <a:r>
              <a:rPr lang="zh-CN" altLang="en-US"/>
              <a:t>攻击，使</a:t>
            </a:r>
            <a:r>
              <a:rPr lang="en-US" altLang="zh-CN"/>
              <a:t> code </a:t>
            </a:r>
            <a:r>
              <a:rPr lang="zh-CN" altLang="en-US"/>
              <a:t>未被消费</a:t>
            </a:r>
            <a:r>
              <a:rPr lang="en-US" altLang="zh-CN"/>
              <a:t> </a:t>
            </a:r>
            <a:r>
              <a:rPr lang="en-US" altLang="en-US"/>
              <a:t>→</a:t>
            </a:r>
            <a:r>
              <a:rPr lang="en-US" altLang="zh-CN"/>
              <a:t> </a:t>
            </a:r>
            <a:r>
              <a:rPr lang="zh-CN" altLang="en-US"/>
              <a:t>广告商可抢先使用受害者</a:t>
            </a:r>
            <a:r>
              <a:rPr lang="en-US" altLang="zh-CN"/>
              <a:t> code </a:t>
            </a:r>
            <a:r>
              <a:rPr lang="zh-CN" altLang="en-US"/>
              <a:t>换取</a:t>
            </a:r>
            <a:r>
              <a:rPr lang="en-US" altLang="zh-CN"/>
              <a:t> token</a:t>
            </a:r>
            <a:r>
              <a:rPr lang="zh-CN" altLang="en-US"/>
              <a:t>。</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原始风险（有限）：</a:t>
            </a:r>
            <a:endParaRPr lang="zh-CN" altLang="en-US"/>
          </a:p>
          <a:p>
            <a:r>
              <a:rPr lang="zh-CN" altLang="en-US"/>
              <a:t>正常情况下，</a:t>
            </a:r>
            <a:r>
              <a:rPr lang="en-US" altLang="zh-CN"/>
              <a:t>OAuth </a:t>
            </a:r>
            <a:r>
              <a:rPr lang="zh-CN" altLang="en-US"/>
              <a:t>回调</a:t>
            </a:r>
            <a:r>
              <a:rPr lang="en-US" altLang="zh-CN"/>
              <a:t> URL </a:t>
            </a:r>
            <a:r>
              <a:rPr lang="zh-CN" altLang="en-US"/>
              <a:t>中的</a:t>
            </a:r>
            <a:r>
              <a:rPr lang="en-US" altLang="zh-CN"/>
              <a:t> code </a:t>
            </a:r>
            <a:r>
              <a:rPr lang="zh-CN" altLang="en-US"/>
              <a:t>授权码只在页面加载后由客户端</a:t>
            </a:r>
            <a:r>
              <a:rPr lang="en-US" altLang="zh-CN"/>
              <a:t> JavaScript </a:t>
            </a:r>
            <a:r>
              <a:rPr lang="zh-CN" altLang="en-US"/>
              <a:t>使用，并且会被立即发送给</a:t>
            </a:r>
            <a:r>
              <a:rPr lang="en-US" altLang="zh-CN"/>
              <a:t> IdP </a:t>
            </a:r>
            <a:r>
              <a:rPr lang="zh-CN" altLang="en-US"/>
              <a:t>换取</a:t>
            </a:r>
            <a:r>
              <a:rPr lang="en-US" altLang="zh-CN"/>
              <a:t> access token</a:t>
            </a:r>
            <a:r>
              <a:rPr lang="zh-CN" altLang="en-US"/>
              <a:t>。</a:t>
            </a:r>
            <a:endParaRPr lang="en-US" altLang="zh-CN"/>
          </a:p>
          <a:p>
            <a:r>
              <a:rPr lang="zh-CN" altLang="en-US"/>
              <a:t>即使</a:t>
            </a:r>
            <a:r>
              <a:rPr lang="en-US" altLang="zh-CN"/>
              <a:t> RTB </a:t>
            </a:r>
            <a:r>
              <a:rPr lang="zh-CN" altLang="en-US"/>
              <a:t>中泄露了</a:t>
            </a:r>
            <a:r>
              <a:rPr lang="en-US" altLang="zh-CN"/>
              <a:t> code</a:t>
            </a:r>
            <a:r>
              <a:rPr lang="zh-CN" altLang="en-US"/>
              <a:t>，攻击者也难以及时用掉它，因为：</a:t>
            </a:r>
            <a:r>
              <a:rPr lang="en-US" altLang="zh-CN"/>
              <a:t>code </a:t>
            </a:r>
            <a:r>
              <a:rPr lang="zh-CN" altLang="en-US"/>
              <a:t>是一次性的；有短有效期；客户端通常会立即使用它。</a:t>
            </a:r>
            <a:endParaRPr lang="zh-CN" altLang="en-US"/>
          </a:p>
          <a:p>
            <a:endParaRPr lang="en-US" altLang="zh-CN"/>
          </a:p>
          <a:p>
            <a:r>
              <a:rPr lang="zh-CN" altLang="en-US"/>
              <a:t>🧨</a:t>
            </a:r>
            <a:r>
              <a:rPr lang="en-US" altLang="zh-CN"/>
              <a:t> </a:t>
            </a:r>
            <a:r>
              <a:rPr lang="zh-CN" altLang="en-US"/>
              <a:t>论文提出的新攻击路径：</a:t>
            </a:r>
            <a:endParaRPr lang="zh-CN" altLang="en-US"/>
          </a:p>
          <a:p>
            <a:r>
              <a:rPr lang="zh-CN" altLang="en-US"/>
              <a:t>攻击者利用参数污染（</a:t>
            </a:r>
            <a:r>
              <a:rPr lang="en-US" altLang="zh-CN"/>
              <a:t>OPP</a:t>
            </a:r>
            <a:r>
              <a:rPr lang="zh-CN" altLang="en-US"/>
              <a:t>）或路径混淆，使客户端不处理真正的受害者</a:t>
            </a:r>
            <a:r>
              <a:rPr lang="en-US" altLang="zh-CN"/>
              <a:t> code</a:t>
            </a:r>
            <a:r>
              <a:rPr lang="zh-CN" altLang="en-US"/>
              <a:t>，而是使用攻击者提供的伪</a:t>
            </a:r>
            <a:r>
              <a:rPr lang="en-US" altLang="zh-CN"/>
              <a:t> code</a:t>
            </a:r>
            <a:r>
              <a:rPr lang="zh-CN" altLang="en-US"/>
              <a:t>。</a:t>
            </a:r>
            <a:endParaRPr lang="en-US" altLang="zh-CN"/>
          </a:p>
          <a:p>
            <a:r>
              <a:rPr lang="zh-CN" altLang="en-US"/>
              <a:t>这样，真正的</a:t>
            </a:r>
            <a:r>
              <a:rPr lang="en-US" altLang="zh-CN"/>
              <a:t> code </a:t>
            </a:r>
            <a:r>
              <a:rPr lang="zh-CN" altLang="en-US"/>
              <a:t>就不会被使用，它仍然停留在</a:t>
            </a:r>
            <a:r>
              <a:rPr lang="en-US" altLang="zh-CN"/>
              <a:t> URL </a:t>
            </a:r>
            <a:r>
              <a:rPr lang="zh-CN" altLang="en-US"/>
              <a:t>中。此时：</a:t>
            </a:r>
            <a:endParaRPr lang="en-US" altLang="zh-CN"/>
          </a:p>
          <a:p>
            <a:r>
              <a:rPr lang="zh-CN" altLang="en-US"/>
              <a:t>第三方广告网络的</a:t>
            </a:r>
            <a:r>
              <a:rPr lang="en-US" altLang="zh-CN"/>
              <a:t> JS </a:t>
            </a:r>
            <a:r>
              <a:rPr lang="zh-CN" altLang="en-US"/>
              <a:t>会记录</a:t>
            </a:r>
            <a:r>
              <a:rPr lang="en-US" altLang="zh-CN"/>
              <a:t> Referer </a:t>
            </a:r>
            <a:r>
              <a:rPr lang="zh-CN" altLang="en-US"/>
              <a:t>或页面</a:t>
            </a:r>
            <a:r>
              <a:rPr lang="en-US" altLang="zh-CN"/>
              <a:t> URL</a:t>
            </a:r>
            <a:r>
              <a:rPr lang="zh-CN" altLang="en-US"/>
              <a:t>；</a:t>
            </a:r>
            <a:endParaRPr lang="en-US" altLang="zh-CN"/>
          </a:p>
          <a:p>
            <a:r>
              <a:rPr lang="zh-CN" altLang="en-US"/>
              <a:t>这些信息会被发送给广告商参与竞价；</a:t>
            </a:r>
            <a:endParaRPr lang="en-US" altLang="zh-CN"/>
          </a:p>
          <a:p>
            <a:r>
              <a:rPr lang="zh-CN" altLang="en-US"/>
              <a:t>任何一个广告主只要出价即可获取</a:t>
            </a:r>
            <a:r>
              <a:rPr lang="en-US" altLang="zh-CN"/>
              <a:t> bid request </a:t>
            </a:r>
            <a:r>
              <a:rPr lang="zh-CN" altLang="en-US"/>
              <a:t>中的完整</a:t>
            </a:r>
            <a:r>
              <a:rPr lang="en-US" altLang="zh-CN"/>
              <a:t> URL</a:t>
            </a:r>
            <a:r>
              <a:rPr lang="zh-CN" altLang="en-US"/>
              <a:t>；</a:t>
            </a:r>
            <a:endParaRPr lang="en-US" altLang="zh-CN"/>
          </a:p>
          <a:p>
            <a:r>
              <a:rPr lang="zh-CN" altLang="en-US"/>
              <a:t>恶意广告主可以提取其中的</a:t>
            </a:r>
            <a:r>
              <a:rPr lang="en-US" altLang="zh-CN"/>
              <a:t> code</a:t>
            </a:r>
            <a:r>
              <a:rPr lang="zh-CN" altLang="en-US"/>
              <a:t>，随后向</a:t>
            </a:r>
            <a:r>
              <a:rPr lang="en-US" altLang="zh-CN"/>
              <a:t> IdP </a:t>
            </a:r>
            <a:r>
              <a:rPr lang="zh-CN" altLang="en-US"/>
              <a:t>发起</a:t>
            </a:r>
            <a:r>
              <a:rPr lang="en-US" altLang="zh-CN"/>
              <a:t> token </a:t>
            </a:r>
            <a:r>
              <a:rPr lang="zh-CN" altLang="en-US"/>
              <a:t>请求；</a:t>
            </a:r>
            <a:endParaRPr lang="zh-CN" altLang="en-US"/>
          </a:p>
          <a:p>
            <a:r>
              <a:rPr lang="zh-CN" altLang="en-US"/>
              <a:t>如果</a:t>
            </a:r>
            <a:r>
              <a:rPr lang="en-US" altLang="zh-CN"/>
              <a:t> IdP </a:t>
            </a:r>
            <a:r>
              <a:rPr lang="zh-CN" altLang="en-US"/>
              <a:t>的</a:t>
            </a:r>
            <a:r>
              <a:rPr lang="en-US" altLang="zh-CN"/>
              <a:t> redrect_uri </a:t>
            </a:r>
            <a:r>
              <a:rPr lang="zh-CN" altLang="en-US"/>
              <a:t>验证不严格，攻击者可成功换取</a:t>
            </a:r>
            <a:r>
              <a:rPr lang="en-US" altLang="zh-CN"/>
              <a:t> access token</a:t>
            </a:r>
            <a:r>
              <a:rPr lang="zh-CN" altLang="en-US"/>
              <a:t>；</a:t>
            </a:r>
            <a:endParaRPr lang="en-US" altLang="zh-CN"/>
          </a:p>
          <a:p>
            <a:r>
              <a:rPr lang="en-US" altLang="en-US"/>
              <a:t>→</a:t>
            </a:r>
            <a:r>
              <a:rPr lang="en-US" altLang="zh-CN"/>
              <a:t> </a:t>
            </a:r>
            <a:r>
              <a:rPr lang="zh-CN" altLang="en-US"/>
              <a:t>成功接管受害者账户！</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四个参与方：</a:t>
            </a:r>
            <a:r>
              <a:rPr lang="en-US" altLang="zh-CN"/>
              <a:t>Client</a:t>
            </a:r>
            <a:r>
              <a:rPr lang="zh-CN" altLang="en-US"/>
              <a:t>第三方应用，</a:t>
            </a:r>
            <a:r>
              <a:rPr lang="en-US" altLang="zh-CN"/>
              <a:t>Resource Owner</a:t>
            </a:r>
            <a:r>
              <a:rPr lang="zh-CN" altLang="en-US"/>
              <a:t>用户、认证服务器、资源服务器</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以授权码模式为例，</a:t>
            </a:r>
            <a:endParaRPr lang="zh-CN" altLang="en-US"/>
          </a:p>
          <a:p>
            <a:r>
              <a:rPr lang="zh-CN" altLang="en-US"/>
              <a:t>第一步，</a:t>
            </a:r>
            <a:r>
              <a:rPr lang="en-US" altLang="zh-CN"/>
              <a:t>A </a:t>
            </a:r>
            <a:r>
              <a:rPr lang="zh-CN" altLang="en-US"/>
              <a:t>网站提供一个链接，用户点击后就会跳转到</a:t>
            </a:r>
            <a:r>
              <a:rPr lang="en-US" altLang="zh-CN"/>
              <a:t> B </a:t>
            </a:r>
            <a:r>
              <a:rPr lang="zh-CN" altLang="en-US"/>
              <a:t>网站，授权用户数据给</a:t>
            </a:r>
            <a:r>
              <a:rPr lang="en-US" altLang="zh-CN"/>
              <a:t> A </a:t>
            </a:r>
            <a:r>
              <a:rPr lang="zh-CN" altLang="en-US"/>
              <a:t>网站使用。</a:t>
            </a:r>
            <a:endParaRPr lang="zh-CN" altLang="en-US"/>
          </a:p>
          <a:p>
            <a:r>
              <a:rPr lang="zh-CN" altLang="en-US"/>
              <a:t>第二步，用户跳转后，</a:t>
            </a:r>
            <a:r>
              <a:rPr lang="en-US" altLang="zh-CN"/>
              <a:t>B </a:t>
            </a:r>
            <a:r>
              <a:rPr lang="zh-CN" altLang="en-US"/>
              <a:t>网站会要求用户登录，然后询问是否同意给予</a:t>
            </a:r>
            <a:r>
              <a:rPr lang="en-US" altLang="zh-CN"/>
              <a:t> A </a:t>
            </a:r>
            <a:r>
              <a:rPr lang="zh-CN" altLang="en-US"/>
              <a:t>网站授权。用户表示同意，这时</a:t>
            </a:r>
            <a:r>
              <a:rPr lang="en-US" altLang="zh-CN"/>
              <a:t> B </a:t>
            </a:r>
            <a:r>
              <a:rPr lang="zh-CN" altLang="en-US"/>
              <a:t>网站就会跳回</a:t>
            </a:r>
            <a:r>
              <a:rPr lang="en-US" altLang="zh-CN"/>
              <a:t>redirect_uri</a:t>
            </a:r>
            <a:r>
              <a:rPr lang="zh-CN" altLang="en-US"/>
              <a:t>参数指定的网址。跳转时，会传回一个授权码，</a:t>
            </a:r>
            <a:endParaRPr lang="zh-CN" altLang="en-US"/>
          </a:p>
          <a:p>
            <a:r>
              <a:rPr lang="zh-CN" altLang="en-US"/>
              <a:t>第三步，</a:t>
            </a:r>
            <a:r>
              <a:rPr lang="en-US" altLang="zh-CN"/>
              <a:t>A </a:t>
            </a:r>
            <a:r>
              <a:rPr lang="zh-CN" altLang="en-US"/>
              <a:t>网站拿到授权码以后，就可以在后端，向</a:t>
            </a:r>
            <a:r>
              <a:rPr lang="en-US" altLang="zh-CN"/>
              <a:t> B </a:t>
            </a:r>
            <a:r>
              <a:rPr lang="zh-CN" altLang="en-US"/>
              <a:t>网站请求令牌。</a:t>
            </a:r>
            <a:endParaRPr lang="zh-CN" altLang="en-US"/>
          </a:p>
          <a:p>
            <a:r>
              <a:rPr lang="zh-CN" altLang="en-US"/>
              <a:t>第四步，</a:t>
            </a:r>
            <a:r>
              <a:rPr lang="en-US" altLang="zh-CN"/>
              <a:t>B </a:t>
            </a:r>
            <a:r>
              <a:rPr lang="zh-CN" altLang="en-US"/>
              <a:t>网站收到请求以后，就会颁发令牌。具体做法是向</a:t>
            </a:r>
            <a:r>
              <a:rPr lang="en-US" altLang="zh-CN"/>
              <a:t>redirect_uri</a:t>
            </a:r>
            <a:r>
              <a:rPr lang="zh-CN" altLang="en-US"/>
              <a:t>指定的网址，发送一段</a:t>
            </a:r>
            <a:r>
              <a:rPr lang="en-US" altLang="zh-CN"/>
              <a:t> JSON </a:t>
            </a:r>
            <a:r>
              <a:rPr lang="zh-CN" altLang="en-US"/>
              <a:t>数据。</a:t>
            </a:r>
            <a:endParaRPr lang="zh-CN" altLang="en-US"/>
          </a:p>
          <a:p>
            <a:endParaRPr lang="zh-CN" altLang="en-US"/>
          </a:p>
          <a:p>
            <a:r>
              <a:rPr lang="zh-CN" altLang="en-US"/>
              <a:t>不管哪一种授权方式，第三方应用申请令牌之前，都必须先到系统备案，说明自己的身份，然后会拿到两个身份识别码：客户端</a:t>
            </a:r>
            <a:r>
              <a:rPr lang="en-US" altLang="zh-CN"/>
              <a:t> ID</a:t>
            </a:r>
            <a:r>
              <a:rPr lang="zh-CN" altLang="en-US"/>
              <a:t>（</a:t>
            </a:r>
            <a:r>
              <a:rPr lang="en-US" altLang="zh-CN"/>
              <a:t>client ID</a:t>
            </a:r>
            <a:r>
              <a:rPr lang="zh-CN" altLang="en-US"/>
              <a:t>）和客户端密钥（</a:t>
            </a:r>
            <a:r>
              <a:rPr lang="en-US" altLang="zh-CN"/>
              <a:t>client secret</a:t>
            </a:r>
            <a:r>
              <a:rPr lang="zh-CN" altLang="en-US"/>
              <a:t>）。这是为了防止令牌被滥用，没有备案过的第三方应用，是不会拿到令牌的。</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授权服务器应该要求所有客户端在使用授权端点之前注册它们的重定向端点。</a:t>
            </a:r>
            <a:endParaRPr lang="zh-CN" altLang="en-US"/>
          </a:p>
          <a:p>
            <a:r>
              <a:rPr lang="zh-CN" altLang="en-US"/>
              <a:t>授权服务器应该要求客户端提供完整的重定向</a:t>
            </a:r>
            <a:r>
              <a:rPr lang="en-US" altLang="zh-CN"/>
              <a:t>URI</a:t>
            </a:r>
            <a:r>
              <a:rPr lang="zh-CN" altLang="en-US"/>
              <a:t>（客户端可以使用</a:t>
            </a:r>
            <a:r>
              <a:rPr lang="en-US" altLang="zh-CN"/>
              <a:t>“state”</a:t>
            </a:r>
            <a:r>
              <a:rPr lang="zh-CN" altLang="en-US"/>
              <a:t>请求参数来实现每个请求的自定义）。</a:t>
            </a:r>
            <a:endParaRPr lang="zh-CN" altLang="en-US"/>
          </a:p>
          <a:p>
            <a:r>
              <a:rPr lang="zh-CN" altLang="en-US"/>
              <a:t>如果不可能要求注册完整的重定向</a:t>
            </a:r>
            <a:r>
              <a:rPr lang="en-US" altLang="zh-CN"/>
              <a:t>URI</a:t>
            </a:r>
            <a:r>
              <a:rPr lang="zh-CN" altLang="en-US"/>
              <a:t>，则授权服务器应该要求注册</a:t>
            </a:r>
            <a:r>
              <a:rPr lang="en-US" altLang="zh-CN"/>
              <a:t>URI</a:t>
            </a:r>
            <a:r>
              <a:rPr lang="zh-CN" altLang="en-US"/>
              <a:t>方案、权限和路径（允许客户端在请求授权时仅动态更改重定向</a:t>
            </a:r>
            <a:r>
              <a:rPr lang="en-US" altLang="zh-CN"/>
              <a:t>URI</a:t>
            </a:r>
            <a:r>
              <a:rPr lang="zh-CN" altLang="en-US"/>
              <a:t>的查询组件）。</a:t>
            </a:r>
            <a:endParaRPr lang="zh-CN" altLang="en-US"/>
          </a:p>
          <a:p>
            <a:r>
              <a:rPr lang="zh-CN" altLang="en-US"/>
              <a:t>授权服务器允许客户端注册多个重定向端点。</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测试字符串是否相等通常基于对组成字符串的字符的配对比较，从第一个字符串开始，一直进行，</a:t>
            </a:r>
            <a:endParaRPr lang="zh-CN" altLang="en-US"/>
          </a:p>
          <a:p>
            <a:r>
              <a:rPr lang="zh-CN" altLang="en-US"/>
              <a:t>直到两个字符串都耗尽，并且发现所有字符都相等，</a:t>
            </a:r>
            <a:endParaRPr lang="zh-CN" altLang="en-US"/>
          </a:p>
          <a:p>
            <a:r>
              <a:rPr lang="zh-CN" altLang="en-US"/>
              <a:t>直到一对字符比较不相等，</a:t>
            </a:r>
            <a:endParaRPr lang="zh-CN" altLang="en-US"/>
          </a:p>
          <a:p>
            <a:r>
              <a:rPr lang="zh-CN" altLang="en-US"/>
              <a:t>或者直到其中一个字符串在另一个字符串之前耗尽。</a:t>
            </a:r>
            <a:endParaRPr lang="zh-CN" altLang="en-US"/>
          </a:p>
          <a:p>
            <a:endParaRPr lang="zh-CN" altLang="en-US"/>
          </a:p>
          <a:p>
            <a:r>
              <a:rPr lang="zh-CN" altLang="en-US"/>
              <a:t>规范描述了三个终止条件，但没有明确规定每种情况是否意味着</a:t>
            </a:r>
            <a:r>
              <a:rPr lang="en-US" altLang="zh-CN"/>
              <a:t>“</a:t>
            </a:r>
            <a:r>
              <a:rPr lang="zh-CN" altLang="en-US"/>
              <a:t>匹配</a:t>
            </a:r>
            <a:r>
              <a:rPr lang="en-US" altLang="zh-CN"/>
              <a:t>”</a:t>
            </a:r>
            <a:r>
              <a:rPr lang="zh-CN" altLang="en-US"/>
              <a:t>或</a:t>
            </a:r>
            <a:r>
              <a:rPr lang="en-US" altLang="zh-CN"/>
              <a:t>“</a:t>
            </a:r>
            <a:r>
              <a:rPr lang="zh-CN" altLang="en-US"/>
              <a:t>不匹配</a:t>
            </a:r>
            <a:r>
              <a:rPr lang="en-US" altLang="zh-CN"/>
              <a:t>”</a:t>
            </a:r>
            <a:r>
              <a:rPr lang="zh-CN" altLang="en-US"/>
              <a:t>。特别是以下情况：</a:t>
            </a:r>
            <a:endParaRPr lang="zh-CN" altLang="en-US"/>
          </a:p>
          <a:p>
            <a:r>
              <a:rPr lang="zh-CN" altLang="en-US"/>
              <a:t>两个</a:t>
            </a:r>
            <a:r>
              <a:rPr lang="en-US" altLang="zh-CN"/>
              <a:t> URI </a:t>
            </a:r>
            <a:r>
              <a:rPr lang="zh-CN" altLang="en-US"/>
              <a:t>具有相同前缀，但整体长度不同（如一个</a:t>
            </a:r>
            <a:r>
              <a:rPr lang="en-US" altLang="zh-CN"/>
              <a:t> URI </a:t>
            </a:r>
            <a:r>
              <a:rPr lang="zh-CN" altLang="en-US"/>
              <a:t>是另一个的</a:t>
            </a:r>
            <a:r>
              <a:rPr lang="en-US" altLang="zh-CN"/>
              <a:t>“</a:t>
            </a:r>
            <a:r>
              <a:rPr lang="zh-CN" altLang="en-US"/>
              <a:t>前缀</a:t>
            </a:r>
            <a:r>
              <a:rPr lang="en-US" altLang="zh-CN"/>
              <a:t>”</a:t>
            </a:r>
            <a:r>
              <a:rPr lang="zh-CN" altLang="en-US"/>
              <a:t>），</a:t>
            </a:r>
            <a:r>
              <a:rPr lang="en-US" altLang="zh-CN"/>
              <a:t>RFC </a:t>
            </a:r>
            <a:r>
              <a:rPr lang="zh-CN" altLang="en-US"/>
              <a:t>并未明确说明应视为非法。</a:t>
            </a:r>
            <a:endParaRPr lang="en-US" altLang="zh-CN"/>
          </a:p>
          <a:p>
            <a:r>
              <a:rPr lang="zh-CN" altLang="en-US"/>
              <a:t>问题本质：</a:t>
            </a:r>
            <a:endParaRPr lang="zh-CN" altLang="en-US"/>
          </a:p>
          <a:p>
            <a:r>
              <a:rPr lang="zh-CN" altLang="en-US"/>
              <a:t>当前的验证重点仅在于域名是否一致，而忽略了路径（</a:t>
            </a:r>
            <a:r>
              <a:rPr lang="en-US" altLang="zh-CN"/>
              <a:t>path</a:t>
            </a:r>
            <a:r>
              <a:rPr lang="zh-CN" altLang="en-US"/>
              <a:t>）、查询参数（</a:t>
            </a:r>
            <a:r>
              <a:rPr lang="en-US" altLang="zh-CN"/>
              <a:t>query string</a:t>
            </a:r>
            <a:r>
              <a:rPr lang="zh-CN" altLang="en-US"/>
              <a:t>）等内容。</a:t>
            </a:r>
            <a:endParaRPr lang="zh-CN" altLang="en-US"/>
          </a:p>
          <a:p>
            <a:r>
              <a:rPr lang="en-US" altLang="zh-CN"/>
              <a:t>IdP </a:t>
            </a:r>
            <a:r>
              <a:rPr lang="zh-CN" altLang="en-US"/>
              <a:t>实现者可能会误解这一模糊性为</a:t>
            </a:r>
            <a:r>
              <a:rPr lang="en-US" altLang="zh-CN"/>
              <a:t>“</a:t>
            </a:r>
            <a:r>
              <a:rPr lang="zh-CN" altLang="en-US"/>
              <a:t>灵活性</a:t>
            </a:r>
            <a:r>
              <a:rPr lang="en-US" altLang="zh-CN"/>
              <a:t>”</a:t>
            </a:r>
            <a:r>
              <a:rPr lang="zh-CN" altLang="en-US"/>
              <a:t>，允许动态路径、查询参数</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a:t>
            </a:r>
            <a:r>
              <a:rPr lang="en-US" altLang="zh-CN"/>
              <a:t> URI</a:t>
            </a:r>
            <a:r>
              <a:rPr lang="zh-CN" altLang="en-US"/>
              <a:t>（统一资源标识符）中，查询组件（</a:t>
            </a:r>
            <a:r>
              <a:rPr lang="en-US" altLang="zh-CN"/>
              <a:t>query component</a:t>
            </a:r>
            <a:r>
              <a:rPr lang="zh-CN" altLang="en-US"/>
              <a:t>）是指</a:t>
            </a:r>
            <a:r>
              <a:rPr lang="en-US" altLang="zh-CN"/>
              <a:t> ? </a:t>
            </a:r>
            <a:r>
              <a:rPr lang="zh-CN" altLang="en-US"/>
              <a:t>之后的部分，用于向服务器传递额外的参数，常用于</a:t>
            </a:r>
            <a:r>
              <a:rPr lang="en-US" altLang="zh-CN"/>
              <a:t> HTTP </a:t>
            </a:r>
            <a:r>
              <a:rPr lang="zh-CN" altLang="en-US"/>
              <a:t>请求中。查询组件是</a:t>
            </a:r>
            <a:r>
              <a:rPr lang="en-US" altLang="zh-CN"/>
              <a:t> URI </a:t>
            </a:r>
            <a:r>
              <a:rPr lang="zh-CN" altLang="en-US"/>
              <a:t>的组成部分之一</a:t>
            </a:r>
            <a:endParaRPr lang="zh-CN" altLang="en-US"/>
          </a:p>
          <a:p>
            <a:endParaRPr lang="zh-CN" altLang="en-US"/>
          </a:p>
          <a:p>
            <a:r>
              <a:rPr lang="zh-CN" altLang="en-US"/>
              <a:t>允许</a:t>
            </a:r>
            <a:r>
              <a:rPr lang="en-US" altLang="zh-CN"/>
              <a:t> redirect_uri </a:t>
            </a:r>
            <a:r>
              <a:rPr lang="zh-CN" altLang="en-US"/>
              <a:t>中包含查询参数（</a:t>
            </a:r>
            <a:r>
              <a:rPr lang="en-US" altLang="zh-CN"/>
              <a:t>Section 3.1</a:t>
            </a:r>
            <a:r>
              <a:rPr lang="zh-CN" altLang="en-US"/>
              <a:t>）</a:t>
            </a:r>
            <a:endParaRPr lang="zh-CN" altLang="en-US"/>
          </a:p>
          <a:p>
            <a:r>
              <a:rPr lang="zh-CN" altLang="en-US"/>
              <a:t>要求</a:t>
            </a:r>
            <a:r>
              <a:rPr lang="en-US" altLang="zh-CN"/>
              <a:t> IdP “</a:t>
            </a:r>
            <a:r>
              <a:rPr lang="zh-CN" altLang="en-US"/>
              <a:t>保留</a:t>
            </a:r>
            <a:r>
              <a:rPr lang="en-US" altLang="zh-CN"/>
              <a:t>”</a:t>
            </a:r>
            <a:r>
              <a:rPr lang="zh-CN" altLang="en-US"/>
              <a:t>这些参数并在重定向时附加额外参数</a:t>
            </a:r>
            <a:endParaRPr lang="en-US" altLang="zh-CN"/>
          </a:p>
          <a:p>
            <a:r>
              <a:rPr lang="zh-CN" altLang="en-US"/>
              <a:t>但没有说明如何处理</a:t>
            </a:r>
            <a:r>
              <a:rPr lang="en-US" altLang="zh-CN"/>
              <a:t>“</a:t>
            </a:r>
            <a:r>
              <a:rPr lang="zh-CN" altLang="en-US"/>
              <a:t>重名参数冲突</a:t>
            </a:r>
            <a:r>
              <a:rPr lang="en-US" altLang="zh-CN"/>
              <a:t>”</a:t>
            </a:r>
            <a:r>
              <a:rPr lang="zh-CN" altLang="en-US"/>
              <a:t>的情况</a:t>
            </a:r>
            <a:endParaRPr lang="zh-CN" altLang="en-US"/>
          </a:p>
          <a:p>
            <a:endParaRPr lang="zh-CN" altLang="en-US"/>
          </a:p>
          <a:p>
            <a:r>
              <a:rPr lang="zh-CN" altLang="en-US"/>
              <a:t>敌手能力：正常完成</a:t>
            </a:r>
            <a:r>
              <a:rPr lang="en-US" altLang="zh-CN"/>
              <a:t>OAuth</a:t>
            </a:r>
            <a:r>
              <a:rPr lang="zh-CN" altLang="en-US"/>
              <a:t>协议流交互、</a:t>
            </a:r>
            <a:r>
              <a:rPr lang="en-US" altLang="zh-CN"/>
              <a:t>CSRF</a:t>
            </a:r>
            <a:r>
              <a:rPr lang="zh-CN" altLang="en-US"/>
              <a:t>、对用户代理上的协议流恶意交互，用任何消息回复</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我们强调，我们在本文中提出的新的滥用向量是攻击的构建块，但它们本身并不是端到端攻击。</a:t>
            </a:r>
            <a:endParaRPr lang="zh-CN" altLang="en-US"/>
          </a:p>
          <a:p>
            <a:r>
              <a:rPr lang="zh-CN" altLang="en-US"/>
              <a:t>因此，我们的威胁模型假设目标客户端和</a:t>
            </a:r>
            <a:r>
              <a:rPr lang="en-US" altLang="zh-CN"/>
              <a:t>idp</a:t>
            </a:r>
            <a:r>
              <a:rPr lang="zh-CN" altLang="en-US"/>
              <a:t>可能包括其他众所周知的</a:t>
            </a:r>
            <a:r>
              <a:rPr lang="en-US" altLang="zh-CN"/>
              <a:t>web</a:t>
            </a:r>
            <a:r>
              <a:rPr lang="zh-CN" altLang="en-US"/>
              <a:t>应用程序漏洞。</a:t>
            </a:r>
            <a:endParaRPr lang="zh-CN" altLang="en-US"/>
          </a:p>
          <a:p>
            <a:r>
              <a:rPr lang="zh-CN" altLang="en-US"/>
              <a:t>然后，攻击者可以将我们的新发现与现有漏洞结合起来，以实现严重的破坏性影响，例如完全接管帐户，否则这是不可能的。</a:t>
            </a:r>
            <a:endParaRPr lang="zh-CN" altLang="en-US"/>
          </a:p>
          <a:p>
            <a:r>
              <a:rPr lang="zh-CN" altLang="en-US"/>
              <a:t>我们将在本文的其余部分讨论这些特定的先决条件。</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设计了一个实验，用包含路径混淆有效负载的重定向</a:t>
            </a:r>
            <a:r>
              <a:rPr lang="en-US" altLang="zh-CN"/>
              <a:t>URI</a:t>
            </a:r>
            <a:r>
              <a:rPr lang="zh-CN" altLang="en-US"/>
              <a:t>参数来练习流行的</a:t>
            </a:r>
            <a:r>
              <a:rPr lang="en-US" altLang="zh-CN"/>
              <a:t>idp</a:t>
            </a:r>
            <a:endParaRPr lang="en-US" altLang="zh-CN"/>
          </a:p>
          <a:p>
            <a:endParaRPr lang="en-US" altLang="zh-CN"/>
          </a:p>
          <a:p>
            <a:r>
              <a:rPr lang="zh-CN" altLang="en-US"/>
              <a:t>在本实验中，我们的目标是用路径混淆有效负载替换</a:t>
            </a:r>
            <a:r>
              <a:rPr lang="en-US" altLang="zh-CN"/>
              <a:t>OAuth 2.0</a:t>
            </a:r>
            <a:r>
              <a:rPr lang="zh-CN" altLang="en-US"/>
              <a:t>流中的合法重定向</a:t>
            </a:r>
            <a:r>
              <a:rPr lang="en-US" altLang="zh-CN"/>
              <a:t>URI</a:t>
            </a:r>
            <a:r>
              <a:rPr lang="zh-CN" altLang="en-US"/>
              <a:t>参数，并随后确定哪些</a:t>
            </a:r>
            <a:r>
              <a:rPr lang="en-US" altLang="zh-CN"/>
              <a:t>idp</a:t>
            </a:r>
            <a:r>
              <a:rPr lang="zh-CN" altLang="en-US"/>
              <a:t>未能通过验证检测到这种恶意修改并继续使用协议。</a:t>
            </a:r>
            <a:endParaRPr lang="zh-CN" altLang="en-US"/>
          </a:p>
          <a:p>
            <a:r>
              <a:rPr lang="zh-CN" altLang="en-US"/>
              <a:t>成功攻击的影响是</a:t>
            </a:r>
            <a:r>
              <a:rPr lang="en-US" altLang="zh-CN"/>
              <a:t>IdP</a:t>
            </a:r>
            <a:r>
              <a:rPr lang="zh-CN" altLang="en-US"/>
              <a:t>将受害者的用户代理重定向到客户机站点上的意外端点。</a:t>
            </a:r>
            <a:endParaRPr lang="zh-CN" altLang="en-US"/>
          </a:p>
          <a:p>
            <a:r>
              <a:rPr lang="zh-CN" altLang="en-US"/>
              <a:t>我们将在本文的其余部分解释这种能力如何转化为实际攻击；</a:t>
            </a:r>
            <a:endParaRPr lang="zh-CN" altLang="en-US"/>
          </a:p>
          <a:p>
            <a:r>
              <a:rPr lang="zh-CN" altLang="en-US"/>
              <a:t>然而，在这个实验中，我们的直接目标是检测易受攻击的</a:t>
            </a:r>
            <a:r>
              <a:rPr lang="en-US" altLang="zh-CN"/>
              <a:t>idp</a:t>
            </a:r>
            <a:r>
              <a:rPr lang="zh-CN" altLang="en-US"/>
              <a:t>，并验证</a:t>
            </a:r>
            <a:r>
              <a:rPr lang="en-US" altLang="zh-CN"/>
              <a:t>OAuth 2.0</a:t>
            </a:r>
            <a:r>
              <a:rPr lang="zh-CN" altLang="en-US"/>
              <a:t>中的路径混淆是可能的。</a:t>
            </a:r>
            <a:endParaRPr lang="zh-CN" altLang="en-US"/>
          </a:p>
          <a:p>
            <a:endParaRPr lang="zh-CN" altLang="en-US"/>
          </a:p>
          <a:p>
            <a:r>
              <a:rPr lang="en-US" altLang="zh-CN"/>
              <a:t>“Client.com/callback/”</a:t>
            </a:r>
            <a:r>
              <a:rPr lang="zh-CN" altLang="en-US"/>
              <a:t>代表合法的重定向端点，其余组件是恶意修改。攻击者的目标是将受害者重定向到客户端站点上指定的</a:t>
            </a:r>
            <a:r>
              <a:rPr lang="en-US" altLang="zh-CN"/>
              <a:t>FAKEPATH</a:t>
            </a:r>
            <a:r>
              <a:rPr lang="zh-CN" altLang="en-US"/>
              <a:t>端点，红色部分是混淆技术，包括路径遍历技巧、编码特殊字符和分层编码。创建越来越复杂的</a:t>
            </a:r>
            <a:r>
              <a:rPr lang="en-US" altLang="zh-CN"/>
              <a:t>url</a:t>
            </a:r>
            <a:r>
              <a:rPr lang="zh-CN" altLang="en-US"/>
              <a:t>，从而触发解析器的怪癖和验证缺陷。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advClick="0" advTm="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1.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24430" y="608330"/>
            <a:ext cx="7336155" cy="705485"/>
          </a:xfrm>
        </p:spPr>
        <p:txBody>
          <a:bodyPr>
            <a:normAutofit/>
          </a:bodyPr>
          <a:p>
            <a:r>
              <a:rPr lang="en-US" altLang="zh-CN">
                <a:sym typeface="+mn-ea"/>
              </a:rPr>
              <a:t>OAuth Redirect URI Attacks</a:t>
            </a:r>
            <a:endParaRPr lang="zh-CN" altLang="en-US"/>
          </a:p>
        </p:txBody>
      </p:sp>
      <p:sp>
        <p:nvSpPr>
          <p:cNvPr id="3" name="内容占位符 2"/>
          <p:cNvSpPr>
            <a:spLocks noGrp="1"/>
          </p:cNvSpPr>
          <p:nvPr>
            <p:ph idx="1"/>
          </p:nvPr>
        </p:nvSpPr>
        <p:spPr>
          <a:xfrm>
            <a:off x="969010" y="1923415"/>
            <a:ext cx="10968990" cy="1064895"/>
          </a:xfrm>
        </p:spPr>
        <p:txBody>
          <a:bodyPr/>
          <a:p>
            <a:r>
              <a:rPr lang="en-US" altLang="zh-CN"/>
              <a:t>ACSAC23</a:t>
            </a:r>
            <a:r>
              <a:rPr lang="zh-CN" altLang="en-US"/>
              <a:t>：</a:t>
            </a:r>
            <a:r>
              <a:rPr lang="en-US" altLang="zh-CN"/>
              <a:t>OAuth 2.0 Redirect URI Validation Falls Short, Literally</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388690"/>
            <a:ext cx="10969200" cy="705600"/>
          </a:xfrm>
        </p:spPr>
        <p:txBody>
          <a:bodyPr/>
          <a:p>
            <a:r>
              <a:rPr lang="zh-CN" altLang="en-US"/>
              <a:t>敌手能力</a:t>
            </a:r>
            <a:endParaRPr lang="zh-CN" altLang="en-US"/>
          </a:p>
        </p:txBody>
      </p:sp>
      <p:sp>
        <p:nvSpPr>
          <p:cNvPr id="3" name="内容占位符 2"/>
          <p:cNvSpPr>
            <a:spLocks noGrp="1"/>
          </p:cNvSpPr>
          <p:nvPr>
            <p:ph idx="1"/>
          </p:nvPr>
        </p:nvSpPr>
        <p:spPr>
          <a:xfrm>
            <a:off x="608400" y="1490400"/>
            <a:ext cx="10969200" cy="4759200"/>
          </a:xfrm>
        </p:spPr>
        <p:txBody>
          <a:bodyPr/>
          <a:p>
            <a:r>
              <a:rPr lang="zh-CN" altLang="en-US" sz="2400">
                <a:sym typeface="+mn-ea"/>
              </a:rPr>
              <a:t>正常完成</a:t>
            </a:r>
            <a:r>
              <a:rPr lang="en-US" altLang="zh-CN" sz="2400">
                <a:sym typeface="+mn-ea"/>
              </a:rPr>
              <a:t>OAuth</a:t>
            </a:r>
            <a:r>
              <a:rPr lang="zh-CN" altLang="en-US" sz="2400">
                <a:sym typeface="+mn-ea"/>
              </a:rPr>
              <a:t>协议流与</a:t>
            </a:r>
            <a:r>
              <a:rPr lang="en-US" altLang="zh-CN" sz="2400">
                <a:sym typeface="+mn-ea"/>
              </a:rPr>
              <a:t>idp</a:t>
            </a:r>
            <a:r>
              <a:rPr lang="zh-CN" altLang="en-US" sz="2400">
                <a:sym typeface="+mn-ea"/>
              </a:rPr>
              <a:t>交互</a:t>
            </a:r>
            <a:endParaRPr lang="zh-CN" altLang="en-US" sz="2400">
              <a:sym typeface="+mn-ea"/>
            </a:endParaRPr>
          </a:p>
          <a:p>
            <a:r>
              <a:rPr lang="zh-CN" altLang="en-US" sz="2400">
                <a:sym typeface="+mn-ea"/>
              </a:rPr>
              <a:t>可对用户代理上的协议流恶意交互，用任何消息回复</a:t>
            </a:r>
            <a:endParaRPr lang="zh-CN" altLang="en-US" sz="2400"/>
          </a:p>
          <a:p>
            <a:r>
              <a:rPr lang="zh-CN" altLang="en-US" sz="2400"/>
              <a:t>假设攻击者可以利用社会工程技术使受害者点击恶意链接。</a:t>
            </a:r>
            <a:endParaRPr lang="zh-CN" altLang="en-US" sz="2400"/>
          </a:p>
          <a:p>
            <a:r>
              <a:rPr lang="zh-CN" altLang="en-US" sz="2400">
                <a:sym typeface="+mn-ea"/>
              </a:rPr>
              <a:t>其他众所周知的</a:t>
            </a:r>
            <a:r>
              <a:rPr lang="en-US" altLang="zh-CN" sz="2400">
                <a:sym typeface="+mn-ea"/>
              </a:rPr>
              <a:t>web</a:t>
            </a:r>
            <a:r>
              <a:rPr lang="zh-CN" altLang="en-US" sz="2400">
                <a:sym typeface="+mn-ea"/>
              </a:rPr>
              <a:t>应用程序漏洞。（如</a:t>
            </a:r>
            <a:r>
              <a:rPr lang="en-US" altLang="zh-CN" sz="2400">
                <a:sym typeface="+mn-ea"/>
              </a:rPr>
              <a:t>CSRF</a:t>
            </a:r>
            <a:r>
              <a:rPr lang="zh-CN" altLang="en-US" sz="2400">
                <a:sym typeface="+mn-ea"/>
              </a:rPr>
              <a:t>等）</a:t>
            </a:r>
            <a:endParaRPr lang="zh-CN" altLang="en-US" sz="2400"/>
          </a:p>
          <a:p>
            <a:endParaRPr lang="zh-CN" altLang="en-US" sz="2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Attack</a:t>
            </a:r>
            <a:endParaRPr lang="en-US" altLang="zh-CN"/>
          </a:p>
        </p:txBody>
      </p:sp>
      <p:sp>
        <p:nvSpPr>
          <p:cNvPr id="3" name="内容占位符 2"/>
          <p:cNvSpPr>
            <a:spLocks noGrp="1"/>
          </p:cNvSpPr>
          <p:nvPr>
            <p:ph idx="1"/>
          </p:nvPr>
        </p:nvSpPr>
        <p:spPr/>
        <p:txBody>
          <a:bodyPr>
            <a:normAutofit/>
          </a:bodyPr>
          <a:p>
            <a:r>
              <a:rPr lang="en-US" altLang="en-US"/>
              <a:t>✅</a:t>
            </a:r>
            <a:r>
              <a:rPr lang="en-US" altLang="zh-CN"/>
              <a:t> Q1</a:t>
            </a:r>
            <a:r>
              <a:rPr lang="zh-CN" altLang="en-US"/>
              <a:t>：</a:t>
            </a:r>
            <a:r>
              <a:rPr lang="en-US" altLang="zh-CN"/>
              <a:t>OAuth 2.0 </a:t>
            </a:r>
            <a:r>
              <a:rPr lang="zh-CN" altLang="en-US"/>
              <a:t>是否容易受到路径混淆（</a:t>
            </a:r>
            <a:r>
              <a:rPr lang="en-US" altLang="zh-CN"/>
              <a:t>Path Confusion</a:t>
            </a:r>
            <a:r>
              <a:rPr lang="zh-CN" altLang="en-US"/>
              <a:t>）攻击？</a:t>
            </a:r>
            <a:endParaRPr lang="zh-CN" altLang="en-US"/>
          </a:p>
          <a:p>
            <a:r>
              <a:rPr lang="zh-CN" altLang="en-US"/>
              <a:t>即：如果攻击者向</a:t>
            </a:r>
            <a:r>
              <a:rPr lang="en-US" altLang="zh-CN"/>
              <a:t> redirect_uri </a:t>
            </a:r>
            <a:r>
              <a:rPr lang="zh-CN" altLang="en-US"/>
              <a:t>添加额外路径片段，身份提供者（</a:t>
            </a:r>
            <a:r>
              <a:rPr lang="en-US" altLang="zh-CN"/>
              <a:t>IdP</a:t>
            </a:r>
            <a:r>
              <a:rPr lang="zh-CN" altLang="en-US"/>
              <a:t>）是否会错误地将其视为合法</a:t>
            </a:r>
            <a:r>
              <a:rPr lang="en-US" altLang="zh-CN"/>
              <a:t> URI</a:t>
            </a:r>
            <a:r>
              <a:rPr lang="zh-CN" altLang="en-US"/>
              <a:t>，从而重定向到攻击者预期的路径？</a:t>
            </a:r>
            <a:endParaRPr lang="en-US" altLang="zh-CN"/>
          </a:p>
          <a:p>
            <a:r>
              <a:rPr lang="en-US" altLang="en-US"/>
              <a:t>✅</a:t>
            </a:r>
            <a:r>
              <a:rPr lang="en-US" altLang="zh-CN"/>
              <a:t> Q2</a:t>
            </a:r>
            <a:r>
              <a:rPr lang="zh-CN" altLang="en-US"/>
              <a:t>：</a:t>
            </a:r>
            <a:r>
              <a:rPr lang="en-US" altLang="zh-CN"/>
              <a:t>OAuth 2.0 </a:t>
            </a:r>
            <a:r>
              <a:rPr lang="zh-CN" altLang="en-US"/>
              <a:t>是否容易受到参数污染（</a:t>
            </a:r>
            <a:r>
              <a:rPr lang="en-US" altLang="zh-CN"/>
              <a:t>Parameter Pollution</a:t>
            </a:r>
            <a:r>
              <a:rPr lang="zh-CN" altLang="en-US"/>
              <a:t>）攻击？</a:t>
            </a:r>
            <a:endParaRPr lang="zh-CN" altLang="en-US"/>
          </a:p>
          <a:p>
            <a:r>
              <a:rPr lang="zh-CN" altLang="en-US"/>
              <a:t>即：攻击者能否通过在</a:t>
            </a:r>
            <a:r>
              <a:rPr lang="en-US" altLang="zh-CN"/>
              <a:t> redirect_uri </a:t>
            </a:r>
            <a:r>
              <a:rPr lang="zh-CN" altLang="en-US"/>
              <a:t>中注入重复参数（例如多个</a:t>
            </a:r>
            <a:r>
              <a:rPr lang="en-US" altLang="zh-CN"/>
              <a:t> code</a:t>
            </a:r>
            <a:r>
              <a:rPr lang="zh-CN" altLang="en-US"/>
              <a:t>），诱导客户端或</a:t>
            </a:r>
            <a:r>
              <a:rPr lang="en-US" altLang="zh-CN"/>
              <a:t> IdP </a:t>
            </a:r>
            <a:r>
              <a:rPr lang="zh-CN" altLang="en-US"/>
              <a:t>做出不一致的响应，从而造成安全问题？</a:t>
            </a:r>
            <a:endParaRPr lang="en-US" altLang="zh-CN"/>
          </a:p>
          <a:p>
            <a:r>
              <a:rPr lang="en-US" altLang="en-US"/>
              <a:t>✅</a:t>
            </a:r>
            <a:r>
              <a:rPr lang="en-US" altLang="zh-CN"/>
              <a:t> Q3</a:t>
            </a:r>
            <a:r>
              <a:rPr lang="zh-CN" altLang="en-US"/>
              <a:t>：攻击者能否将这些技术用于构建现实中的端到端攻击？</a:t>
            </a:r>
            <a:endParaRPr lang="zh-CN" altLang="en-US"/>
          </a:p>
          <a:p>
            <a:r>
              <a:rPr lang="zh-CN" altLang="en-US"/>
              <a:t>即：这些</a:t>
            </a:r>
            <a:r>
              <a:rPr lang="en-US" altLang="zh-CN"/>
              <a:t> URI </a:t>
            </a:r>
            <a:r>
              <a:rPr lang="zh-CN" altLang="en-US"/>
              <a:t>验证漏洞是否可以在真实环境中被利用，结合其他常见漏洞实现完整账户接管（</a:t>
            </a:r>
            <a:r>
              <a:rPr lang="en-US" altLang="zh-CN"/>
              <a:t>Account Takeover</a:t>
            </a:r>
            <a:r>
              <a:rPr lang="zh-CN" altLang="en-US"/>
              <a:t>）？</a:t>
            </a:r>
            <a:endParaRPr lang="en-US" altLang="zh-CN"/>
          </a:p>
          <a:p>
            <a:r>
              <a:rPr lang="en-US" altLang="en-US"/>
              <a:t>✅</a:t>
            </a:r>
            <a:r>
              <a:rPr lang="en-US" altLang="zh-CN"/>
              <a:t> Q4</a:t>
            </a:r>
            <a:r>
              <a:rPr lang="zh-CN" altLang="en-US"/>
              <a:t>：如何改进</a:t>
            </a:r>
            <a:r>
              <a:rPr lang="en-US" altLang="zh-CN"/>
              <a:t> OAuth 2.0 </a:t>
            </a:r>
            <a:r>
              <a:rPr lang="zh-CN" altLang="en-US"/>
              <a:t>的规范，以有效防御这些攻击？</a:t>
            </a:r>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93110"/>
            <a:ext cx="10969200" cy="705600"/>
          </a:xfrm>
        </p:spPr>
        <p:txBody>
          <a:bodyPr/>
          <a:p>
            <a:r>
              <a:rPr lang="en-US" altLang="zh-CN">
                <a:sym typeface="+mn-ea"/>
              </a:rPr>
              <a:t>Redirect Attacks</a:t>
            </a:r>
            <a:r>
              <a:rPr lang="zh-CN" altLang="en-US">
                <a:sym typeface="+mn-ea"/>
              </a:rPr>
              <a:t>：</a:t>
            </a:r>
            <a:endParaRPr lang="zh-CN" altLang="en-US">
              <a:sym typeface="+mn-ea"/>
            </a:endParaRPr>
          </a:p>
        </p:txBody>
      </p:sp>
      <p:sp>
        <p:nvSpPr>
          <p:cNvPr id="3" name="内容占位符 2"/>
          <p:cNvSpPr>
            <a:spLocks noGrp="1"/>
          </p:cNvSpPr>
          <p:nvPr>
            <p:ph idx="1"/>
          </p:nvPr>
        </p:nvSpPr>
        <p:spPr>
          <a:xfrm>
            <a:off x="621735" y="898580"/>
            <a:ext cx="10969200" cy="4759200"/>
          </a:xfrm>
        </p:spPr>
        <p:txBody>
          <a:bodyPr/>
          <a:p>
            <a:r>
              <a:rPr lang="zh-CN" altLang="en-US"/>
              <a:t>路径混淆</a:t>
            </a:r>
            <a:endParaRPr lang="zh-CN" altLang="en-US"/>
          </a:p>
        </p:txBody>
      </p:sp>
      <p:sp>
        <p:nvSpPr>
          <p:cNvPr id="4" name="文本框 3"/>
          <p:cNvSpPr txBox="1"/>
          <p:nvPr/>
        </p:nvSpPr>
        <p:spPr>
          <a:xfrm>
            <a:off x="621665" y="6489700"/>
            <a:ext cx="7561580" cy="368300"/>
          </a:xfrm>
          <a:prstGeom prst="rect">
            <a:avLst/>
          </a:prstGeom>
          <a:noFill/>
        </p:spPr>
        <p:txBody>
          <a:bodyPr wrap="square" rtlCol="0">
            <a:spAutoFit/>
          </a:bodyPr>
          <a:p>
            <a:r>
              <a:rPr lang="en-US" altLang="zh-CN"/>
              <a:t>ACSAC2024</a:t>
            </a:r>
            <a:r>
              <a:rPr lang="zh-CN" altLang="en-US"/>
              <a:t>：</a:t>
            </a:r>
            <a:r>
              <a:rPr lang="en-US" altLang="zh-CN"/>
              <a:t>OAuth 2.0 Redirect URI Validation Falls Short, Literally.</a:t>
            </a:r>
            <a:endParaRPr lang="en-US" altLang="zh-CN"/>
          </a:p>
        </p:txBody>
      </p:sp>
      <p:pic>
        <p:nvPicPr>
          <p:cNvPr id="5" name="图片 4"/>
          <p:cNvPicPr>
            <a:picLocks noChangeAspect="1"/>
          </p:cNvPicPr>
          <p:nvPr/>
        </p:nvPicPr>
        <p:blipFill>
          <a:blip r:embed="rId1"/>
          <a:stretch>
            <a:fillRect/>
          </a:stretch>
        </p:blipFill>
        <p:spPr>
          <a:xfrm>
            <a:off x="621665" y="1308735"/>
            <a:ext cx="5929630" cy="505206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路径混淆</a:t>
            </a:r>
            <a:endParaRPr lang="zh-CN" altLang="en-US"/>
          </a:p>
        </p:txBody>
      </p:sp>
      <p:pic>
        <p:nvPicPr>
          <p:cNvPr id="4" name="内容占位符 3"/>
          <p:cNvPicPr>
            <a:picLocks noChangeAspect="1"/>
          </p:cNvPicPr>
          <p:nvPr>
            <p:ph idx="1"/>
          </p:nvPr>
        </p:nvPicPr>
        <p:blipFill>
          <a:blip r:embed="rId1"/>
          <a:stretch>
            <a:fillRect/>
          </a:stretch>
        </p:blipFill>
        <p:spPr>
          <a:xfrm>
            <a:off x="1124585" y="1835785"/>
            <a:ext cx="9488170" cy="388493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08330" y="914400"/>
            <a:ext cx="5371465" cy="5029835"/>
          </a:xfrm>
          <a:prstGeom prst="rect">
            <a:avLst/>
          </a:prstGeom>
        </p:spPr>
      </p:pic>
      <p:sp>
        <p:nvSpPr>
          <p:cNvPr id="5" name="文本框 4"/>
          <p:cNvSpPr txBox="1"/>
          <p:nvPr/>
        </p:nvSpPr>
        <p:spPr>
          <a:xfrm>
            <a:off x="6209030" y="1459230"/>
            <a:ext cx="5368290" cy="2245360"/>
          </a:xfrm>
          <a:prstGeom prst="rect">
            <a:avLst/>
          </a:prstGeom>
          <a:noFill/>
        </p:spPr>
        <p:txBody>
          <a:bodyPr wrap="square" rtlCol="0">
            <a:spAutoFit/>
          </a:bodyPr>
          <a:p>
            <a:r>
              <a:rPr lang="en-US" altLang="en-US" sz="2000">
                <a:sym typeface="+mn-ea"/>
              </a:rPr>
              <a:t>✅</a:t>
            </a:r>
            <a:r>
              <a:rPr lang="en-US" altLang="zh-CN" sz="2000">
                <a:sym typeface="+mn-ea"/>
              </a:rPr>
              <a:t> Q1</a:t>
            </a:r>
            <a:r>
              <a:rPr lang="zh-CN" altLang="en-US" sz="2000">
                <a:sym typeface="+mn-ea"/>
              </a:rPr>
              <a:t>：</a:t>
            </a:r>
            <a:r>
              <a:rPr lang="en-US" altLang="zh-CN" sz="2000">
                <a:sym typeface="+mn-ea"/>
              </a:rPr>
              <a:t>OAuth 2.0 </a:t>
            </a:r>
            <a:r>
              <a:rPr lang="zh-CN" altLang="en-US" sz="2000">
                <a:sym typeface="+mn-ea"/>
              </a:rPr>
              <a:t>是否容易受到路径混淆（</a:t>
            </a:r>
            <a:r>
              <a:rPr lang="en-US" altLang="zh-CN" sz="2000">
                <a:sym typeface="+mn-ea"/>
              </a:rPr>
              <a:t>Path Confusion</a:t>
            </a:r>
            <a:r>
              <a:rPr lang="zh-CN" altLang="en-US" sz="2000">
                <a:sym typeface="+mn-ea"/>
              </a:rPr>
              <a:t>）攻击？</a:t>
            </a:r>
            <a:endParaRPr lang="zh-CN" altLang="en-US" sz="2000"/>
          </a:p>
          <a:p>
            <a:r>
              <a:rPr lang="zh-CN" altLang="en-US" sz="2000">
                <a:sym typeface="+mn-ea"/>
              </a:rPr>
              <a:t>即：如果攻击者向</a:t>
            </a:r>
            <a:r>
              <a:rPr lang="en-US" altLang="zh-CN" sz="2000">
                <a:sym typeface="+mn-ea"/>
              </a:rPr>
              <a:t> redirect_uri </a:t>
            </a:r>
            <a:r>
              <a:rPr lang="zh-CN" altLang="en-US" sz="2000">
                <a:sym typeface="+mn-ea"/>
              </a:rPr>
              <a:t>添加额外路径片段，身份提供者（</a:t>
            </a:r>
            <a:r>
              <a:rPr lang="en-US" altLang="zh-CN" sz="2000">
                <a:sym typeface="+mn-ea"/>
              </a:rPr>
              <a:t>IdP</a:t>
            </a:r>
            <a:r>
              <a:rPr lang="zh-CN" altLang="en-US" sz="2000">
                <a:sym typeface="+mn-ea"/>
              </a:rPr>
              <a:t>）是否会错误地将其视为合法</a:t>
            </a:r>
            <a:r>
              <a:rPr lang="en-US" altLang="zh-CN" sz="2000">
                <a:sym typeface="+mn-ea"/>
              </a:rPr>
              <a:t> URI</a:t>
            </a:r>
            <a:r>
              <a:rPr lang="zh-CN" altLang="en-US" sz="2000">
                <a:sym typeface="+mn-ea"/>
              </a:rPr>
              <a:t>，从而重定向到攻击者预期的路径？</a:t>
            </a:r>
            <a:endParaRPr lang="en-US" altLang="zh-CN" sz="2000"/>
          </a:p>
          <a:p>
            <a:endParaRPr lang="en-US" altLang="zh-CN" sz="20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49650"/>
            <a:ext cx="10969200" cy="705600"/>
          </a:xfrm>
        </p:spPr>
        <p:txBody>
          <a:bodyPr/>
          <a:p>
            <a:r>
              <a:rPr lang="zh-CN" altLang="en-US"/>
              <a:t>参数污染</a:t>
            </a:r>
            <a:endParaRPr lang="zh-CN" altLang="en-US"/>
          </a:p>
        </p:txBody>
      </p:sp>
      <p:pic>
        <p:nvPicPr>
          <p:cNvPr id="4" name="内容占位符 3"/>
          <p:cNvPicPr>
            <a:picLocks noChangeAspect="1"/>
          </p:cNvPicPr>
          <p:nvPr>
            <p:ph idx="1"/>
          </p:nvPr>
        </p:nvPicPr>
        <p:blipFill>
          <a:blip r:embed="rId1"/>
          <a:stretch>
            <a:fillRect/>
          </a:stretch>
        </p:blipFill>
        <p:spPr>
          <a:xfrm>
            <a:off x="1366520" y="3560445"/>
            <a:ext cx="7200900" cy="619125"/>
          </a:xfrm>
          <a:prstGeom prst="rect">
            <a:avLst/>
          </a:prstGeom>
        </p:spPr>
      </p:pic>
      <p:pic>
        <p:nvPicPr>
          <p:cNvPr id="7" name="图片 6"/>
          <p:cNvPicPr>
            <a:picLocks noChangeAspect="1"/>
          </p:cNvPicPr>
          <p:nvPr/>
        </p:nvPicPr>
        <p:blipFill>
          <a:blip r:embed="rId2"/>
          <a:stretch>
            <a:fillRect/>
          </a:stretch>
        </p:blipFill>
        <p:spPr>
          <a:xfrm>
            <a:off x="1366520" y="4547235"/>
            <a:ext cx="4824730" cy="1615440"/>
          </a:xfrm>
          <a:prstGeom prst="rect">
            <a:avLst/>
          </a:prstGeom>
        </p:spPr>
      </p:pic>
      <p:pic>
        <p:nvPicPr>
          <p:cNvPr id="5" name="内容占位符 3"/>
          <p:cNvPicPr>
            <a:picLocks noChangeAspect="1"/>
          </p:cNvPicPr>
          <p:nvPr/>
        </p:nvPicPr>
        <p:blipFill>
          <a:blip r:embed="rId3"/>
          <a:stretch>
            <a:fillRect/>
          </a:stretch>
        </p:blipFill>
        <p:spPr>
          <a:xfrm>
            <a:off x="1366520" y="1419225"/>
            <a:ext cx="6080760" cy="1773555"/>
          </a:xfrm>
          <a:prstGeom prst="rect">
            <a:avLst/>
          </a:prstGeom>
        </p:spPr>
      </p:pic>
      <p:sp>
        <p:nvSpPr>
          <p:cNvPr id="6" name="文本框 5"/>
          <p:cNvSpPr txBox="1"/>
          <p:nvPr/>
        </p:nvSpPr>
        <p:spPr>
          <a:xfrm>
            <a:off x="921385" y="6423025"/>
            <a:ext cx="8990965" cy="368300"/>
          </a:xfrm>
          <a:prstGeom prst="rect">
            <a:avLst/>
          </a:prstGeom>
          <a:noFill/>
        </p:spPr>
        <p:txBody>
          <a:bodyPr wrap="square" rtlCol="0">
            <a:spAutoFit/>
          </a:bodyPr>
          <a:p>
            <a:r>
              <a:rPr lang="en-US" altLang="zh-CN"/>
              <a:t>2021 https://security.lauritz-holtmann.de/post/sso-security-redirect-uri-ii/</a:t>
            </a:r>
            <a:endParaRPr lang="en-US" altLang="zh-CN"/>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93110"/>
            <a:ext cx="10969200" cy="705600"/>
          </a:xfrm>
        </p:spPr>
        <p:txBody>
          <a:bodyPr/>
          <a:p>
            <a:r>
              <a:rPr lang="en-US" altLang="zh-CN">
                <a:sym typeface="+mn-ea"/>
              </a:rPr>
              <a:t>Redirect Attacks</a:t>
            </a:r>
            <a:endParaRPr lang="zh-CN" altLang="en-US"/>
          </a:p>
        </p:txBody>
      </p:sp>
      <p:sp>
        <p:nvSpPr>
          <p:cNvPr id="3" name="内容占位符 2"/>
          <p:cNvSpPr>
            <a:spLocks noGrp="1"/>
          </p:cNvSpPr>
          <p:nvPr>
            <p:ph idx="1"/>
          </p:nvPr>
        </p:nvSpPr>
        <p:spPr>
          <a:xfrm>
            <a:off x="621735" y="898580"/>
            <a:ext cx="10969200" cy="4759200"/>
          </a:xfrm>
        </p:spPr>
        <p:txBody>
          <a:bodyPr/>
          <a:p>
            <a:r>
              <a:rPr lang="zh-CN" altLang="en-US"/>
              <a:t>参数污染</a:t>
            </a:r>
            <a:endParaRPr lang="zh-CN" altLang="en-US"/>
          </a:p>
        </p:txBody>
      </p:sp>
      <p:sp>
        <p:nvSpPr>
          <p:cNvPr id="5" name="文本框 4"/>
          <p:cNvSpPr txBox="1"/>
          <p:nvPr/>
        </p:nvSpPr>
        <p:spPr>
          <a:xfrm>
            <a:off x="608330" y="6212840"/>
            <a:ext cx="7561580" cy="645160"/>
          </a:xfrm>
          <a:prstGeom prst="rect">
            <a:avLst/>
          </a:prstGeom>
          <a:noFill/>
        </p:spPr>
        <p:txBody>
          <a:bodyPr wrap="square" rtlCol="0">
            <a:spAutoFit/>
          </a:bodyPr>
          <a:p>
            <a:r>
              <a:rPr lang="en-US" altLang="zh-CN"/>
              <a:t>ACSAC2024</a:t>
            </a:r>
            <a:r>
              <a:rPr lang="zh-CN" altLang="en-US"/>
              <a:t>：</a:t>
            </a:r>
            <a:r>
              <a:rPr lang="en-US" altLang="zh-CN"/>
              <a:t>OAuth 2.0 Redirect URI Validation Falls Short, Literally.</a:t>
            </a:r>
            <a:endParaRPr lang="en-US" altLang="zh-CN"/>
          </a:p>
          <a:p>
            <a:r>
              <a:rPr lang="en-US" altLang="zh-CN"/>
              <a:t>2021 https://security.lauritz-holtmann.de/post/sso-security-redirect-uri-ii/</a:t>
            </a:r>
            <a:endParaRPr lang="en-US" altLang="zh-CN"/>
          </a:p>
        </p:txBody>
      </p:sp>
      <p:pic>
        <p:nvPicPr>
          <p:cNvPr id="6" name="图片 5"/>
          <p:cNvPicPr>
            <a:picLocks noChangeAspect="1"/>
          </p:cNvPicPr>
          <p:nvPr/>
        </p:nvPicPr>
        <p:blipFill>
          <a:blip r:embed="rId1"/>
          <a:stretch>
            <a:fillRect/>
          </a:stretch>
        </p:blipFill>
        <p:spPr>
          <a:xfrm>
            <a:off x="680720" y="1830705"/>
            <a:ext cx="10909935" cy="2846070"/>
          </a:xfrm>
          <a:prstGeom prst="rect">
            <a:avLst/>
          </a:prstGeom>
        </p:spPr>
      </p:pic>
      <p:pic>
        <p:nvPicPr>
          <p:cNvPr id="8" name="图片 7"/>
          <p:cNvPicPr>
            <a:picLocks noChangeAspect="1"/>
          </p:cNvPicPr>
          <p:nvPr/>
        </p:nvPicPr>
        <p:blipFill>
          <a:blip r:embed="rId2"/>
          <a:stretch>
            <a:fillRect/>
          </a:stretch>
        </p:blipFill>
        <p:spPr>
          <a:xfrm>
            <a:off x="964565" y="5038090"/>
            <a:ext cx="8677275" cy="43815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82625" y="461010"/>
            <a:ext cx="5644515" cy="5935345"/>
          </a:xfrm>
          <a:prstGeom prst="rect">
            <a:avLst/>
          </a:prstGeom>
        </p:spPr>
      </p:pic>
      <p:sp>
        <p:nvSpPr>
          <p:cNvPr id="5" name="文本框 4"/>
          <p:cNvSpPr txBox="1"/>
          <p:nvPr/>
        </p:nvSpPr>
        <p:spPr>
          <a:xfrm>
            <a:off x="6579235" y="1025525"/>
            <a:ext cx="4675505" cy="2245360"/>
          </a:xfrm>
          <a:prstGeom prst="rect">
            <a:avLst/>
          </a:prstGeom>
          <a:noFill/>
        </p:spPr>
        <p:txBody>
          <a:bodyPr wrap="square" rtlCol="0">
            <a:spAutoFit/>
          </a:bodyPr>
          <a:p>
            <a:r>
              <a:rPr lang="en-US" altLang="en-US" sz="2000">
                <a:sym typeface="+mn-ea"/>
              </a:rPr>
              <a:t>✅</a:t>
            </a:r>
            <a:r>
              <a:rPr lang="en-US" altLang="zh-CN" sz="2000">
                <a:sym typeface="+mn-ea"/>
              </a:rPr>
              <a:t> Q2</a:t>
            </a:r>
            <a:r>
              <a:rPr lang="zh-CN" altLang="en-US" sz="2000">
                <a:sym typeface="+mn-ea"/>
              </a:rPr>
              <a:t>：</a:t>
            </a:r>
            <a:r>
              <a:rPr lang="en-US" altLang="zh-CN" sz="2000">
                <a:sym typeface="+mn-ea"/>
              </a:rPr>
              <a:t>OAuth 2.0 </a:t>
            </a:r>
            <a:r>
              <a:rPr lang="zh-CN" altLang="en-US" sz="2000">
                <a:sym typeface="+mn-ea"/>
              </a:rPr>
              <a:t>是否容易受到参数污染（</a:t>
            </a:r>
            <a:r>
              <a:rPr lang="en-US" altLang="zh-CN" sz="2000">
                <a:sym typeface="+mn-ea"/>
              </a:rPr>
              <a:t>Parameter Pollution</a:t>
            </a:r>
            <a:r>
              <a:rPr lang="zh-CN" altLang="en-US" sz="2000">
                <a:sym typeface="+mn-ea"/>
              </a:rPr>
              <a:t>）攻击？</a:t>
            </a:r>
            <a:endParaRPr lang="zh-CN" altLang="en-US" sz="2000"/>
          </a:p>
          <a:p>
            <a:r>
              <a:rPr lang="zh-CN" altLang="en-US" sz="2000">
                <a:sym typeface="+mn-ea"/>
              </a:rPr>
              <a:t>即：攻击者能否通过在</a:t>
            </a:r>
            <a:r>
              <a:rPr lang="en-US" altLang="zh-CN" sz="2000">
                <a:sym typeface="+mn-ea"/>
              </a:rPr>
              <a:t> redirect_uri </a:t>
            </a:r>
            <a:r>
              <a:rPr lang="zh-CN" altLang="en-US" sz="2000">
                <a:sym typeface="+mn-ea"/>
              </a:rPr>
              <a:t>中注入重复参数（例如多个</a:t>
            </a:r>
            <a:r>
              <a:rPr lang="en-US" altLang="zh-CN" sz="2000">
                <a:sym typeface="+mn-ea"/>
              </a:rPr>
              <a:t> code</a:t>
            </a:r>
            <a:r>
              <a:rPr lang="zh-CN" altLang="en-US" sz="2000">
                <a:sym typeface="+mn-ea"/>
              </a:rPr>
              <a:t>），诱导客户端或</a:t>
            </a:r>
            <a:r>
              <a:rPr lang="en-US" altLang="zh-CN" sz="2000">
                <a:sym typeface="+mn-ea"/>
              </a:rPr>
              <a:t> IdP </a:t>
            </a:r>
            <a:r>
              <a:rPr lang="zh-CN" altLang="en-US" sz="2000">
                <a:sym typeface="+mn-ea"/>
              </a:rPr>
              <a:t>做出不一致的响应，从而造成安全问题？</a:t>
            </a:r>
            <a:endParaRPr lang="en-US" altLang="zh-CN" sz="2000"/>
          </a:p>
          <a:p>
            <a:endParaRPr lang="en-US" altLang="zh-CN" sz="20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22980"/>
            <a:ext cx="10969200" cy="705600"/>
          </a:xfrm>
        </p:spPr>
        <p:txBody>
          <a:bodyPr/>
          <a:p>
            <a:r>
              <a:rPr lang="zh-CN" altLang="en-US"/>
              <a:t>账户接管</a:t>
            </a:r>
            <a:endParaRPr lang="zh-CN" altLang="en-US"/>
          </a:p>
        </p:txBody>
      </p:sp>
      <p:sp>
        <p:nvSpPr>
          <p:cNvPr id="3" name="内容占位符 2"/>
          <p:cNvSpPr>
            <a:spLocks noGrp="1"/>
          </p:cNvSpPr>
          <p:nvPr>
            <p:ph idx="1"/>
          </p:nvPr>
        </p:nvSpPr>
        <p:spPr>
          <a:xfrm>
            <a:off x="608400" y="1254180"/>
            <a:ext cx="10969200" cy="4759200"/>
          </a:xfrm>
        </p:spPr>
        <p:txBody>
          <a:bodyPr/>
          <a:p>
            <a:r>
              <a:rPr lang="zh-CN" altLang="en-US"/>
              <a:t>在</a:t>
            </a:r>
            <a:r>
              <a:rPr lang="en-US" altLang="zh-CN"/>
              <a:t> IdP </a:t>
            </a:r>
            <a:r>
              <a:rPr lang="zh-CN" altLang="en-US"/>
              <a:t>存在路径混淆或参数污染漏洞的前提下，攻击者如何完成一个完整的</a:t>
            </a:r>
            <a:r>
              <a:rPr lang="en-US" altLang="zh-CN"/>
              <a:t> OAuth 2.0 </a:t>
            </a:r>
            <a:r>
              <a:rPr lang="zh-CN" altLang="en-US"/>
              <a:t>攻击链，最终实现账户接管（</a:t>
            </a:r>
            <a:r>
              <a:rPr lang="en-US" altLang="zh-CN"/>
              <a:t>Account Takeover</a:t>
            </a:r>
            <a:r>
              <a:rPr lang="zh-CN" altLang="en-US"/>
              <a:t>）：</a:t>
            </a:r>
            <a:endParaRPr lang="zh-CN" altLang="en-US"/>
          </a:p>
          <a:p>
            <a:r>
              <a:rPr lang="en-US" altLang="zh-CN"/>
              <a:t>(1)</a:t>
            </a:r>
            <a:r>
              <a:rPr lang="zh-CN" altLang="en-US"/>
              <a:t>攻击者必须能够获得受害者的代码，</a:t>
            </a:r>
            <a:endParaRPr lang="zh-CN" altLang="en-US"/>
          </a:p>
          <a:p>
            <a:r>
              <a:rPr lang="en-US" altLang="zh-CN"/>
              <a:t>(2)</a:t>
            </a:r>
            <a:r>
              <a:rPr lang="zh-CN" altLang="en-US"/>
              <a:t>将其兑换为访问令牌，从而完全接管帐户。</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64255"/>
            <a:ext cx="10969200" cy="705600"/>
          </a:xfrm>
        </p:spPr>
        <p:txBody>
          <a:bodyPr/>
          <a:p>
            <a:r>
              <a:rPr lang="zh-CN" altLang="en-US"/>
              <a:t>账户接管</a:t>
            </a:r>
            <a:endParaRPr lang="zh-CN" altLang="en-US"/>
          </a:p>
        </p:txBody>
      </p:sp>
      <p:sp>
        <p:nvSpPr>
          <p:cNvPr id="3" name="内容占位符 2"/>
          <p:cNvSpPr>
            <a:spLocks noGrp="1"/>
          </p:cNvSpPr>
          <p:nvPr>
            <p:ph idx="1"/>
          </p:nvPr>
        </p:nvSpPr>
        <p:spPr>
          <a:xfrm>
            <a:off x="608330" y="1270635"/>
            <a:ext cx="11098530" cy="5047615"/>
          </a:xfrm>
        </p:spPr>
        <p:txBody>
          <a:bodyPr>
            <a:normAutofit/>
          </a:bodyPr>
          <a:p>
            <a:r>
              <a:rPr lang="zh-CN" altLang="en-US"/>
              <a:t>背景：</a:t>
            </a:r>
            <a:endParaRPr lang="zh-CN" altLang="en-US"/>
          </a:p>
          <a:p>
            <a:r>
              <a:rPr lang="en-US" altLang="zh-CN"/>
              <a:t>OAuth 2.0 </a:t>
            </a:r>
            <a:r>
              <a:rPr lang="zh-CN" altLang="en-US"/>
              <a:t>中的授权码</a:t>
            </a:r>
            <a:r>
              <a:rPr lang="en-US" altLang="zh-CN"/>
              <a:t> code </a:t>
            </a:r>
            <a:r>
              <a:rPr lang="zh-CN" altLang="en-US"/>
              <a:t>是敏感的一次性令牌，用于后续换取</a:t>
            </a:r>
            <a:r>
              <a:rPr lang="en-US" altLang="zh-CN"/>
              <a:t> access token</a:t>
            </a:r>
            <a:r>
              <a:rPr lang="zh-CN" altLang="en-US"/>
              <a:t>。</a:t>
            </a:r>
            <a:endParaRPr lang="en-US" altLang="zh-CN"/>
          </a:p>
          <a:p>
            <a:r>
              <a:rPr lang="zh-CN" altLang="en-US"/>
              <a:t>按照规范，</a:t>
            </a:r>
            <a:r>
              <a:rPr lang="en-US" altLang="zh-CN"/>
              <a:t>Client </a:t>
            </a:r>
            <a:r>
              <a:rPr lang="zh-CN" altLang="en-US"/>
              <a:t>应当在回调端点先提取</a:t>
            </a:r>
            <a:r>
              <a:rPr lang="en-US" altLang="zh-CN"/>
              <a:t> code</a:t>
            </a:r>
            <a:r>
              <a:rPr lang="zh-CN" altLang="en-US"/>
              <a:t>，再跳转以避免泄露，并不应该引入第三方脚本。</a:t>
            </a:r>
            <a:endParaRPr lang="en-US" altLang="zh-CN"/>
          </a:p>
          <a:p>
            <a:endParaRPr lang="zh-CN" altLang="en-US"/>
          </a:p>
          <a:p>
            <a:r>
              <a:rPr lang="zh-CN" altLang="en-US"/>
              <a:t>问题：</a:t>
            </a:r>
            <a:endParaRPr lang="zh-CN" altLang="en-US"/>
          </a:p>
          <a:p>
            <a:r>
              <a:rPr lang="zh-CN" altLang="en-US"/>
              <a:t>攻击者无法控制</a:t>
            </a:r>
            <a:r>
              <a:rPr lang="en-US" altLang="zh-CN"/>
              <a:t> code </a:t>
            </a:r>
            <a:r>
              <a:rPr lang="zh-CN" altLang="en-US"/>
              <a:t>的去向；</a:t>
            </a:r>
            <a:endParaRPr lang="zh-CN" altLang="en-US"/>
          </a:p>
          <a:p>
            <a:r>
              <a:rPr lang="zh-CN" altLang="en-US"/>
              <a:t>需要在极短时间内与受害者</a:t>
            </a:r>
            <a:r>
              <a:rPr lang="en-US" altLang="zh-CN"/>
              <a:t>“</a:t>
            </a:r>
            <a:r>
              <a:rPr lang="zh-CN" altLang="en-US"/>
              <a:t>抢先</a:t>
            </a:r>
            <a:r>
              <a:rPr lang="en-US" altLang="zh-CN"/>
              <a:t>”</a:t>
            </a:r>
            <a:r>
              <a:rPr lang="zh-CN" altLang="en-US"/>
              <a:t>使用</a:t>
            </a:r>
            <a:r>
              <a:rPr lang="en-US" altLang="zh-CN"/>
              <a:t> code</a:t>
            </a:r>
            <a:r>
              <a:rPr lang="zh-CN" altLang="en-US"/>
              <a:t>；</a:t>
            </a:r>
            <a:endParaRPr lang="zh-CN" altLang="en-US"/>
          </a:p>
          <a:p>
            <a:r>
              <a:rPr lang="zh-CN" altLang="en-US"/>
              <a:t>漏出的</a:t>
            </a:r>
            <a:r>
              <a:rPr lang="en-US" altLang="zh-CN"/>
              <a:t> code </a:t>
            </a:r>
            <a:r>
              <a:rPr lang="zh-CN" altLang="en-US"/>
              <a:t>通常对攻击者无用。</a:t>
            </a:r>
            <a:endParaRPr lang="zh-CN" altLang="en-US"/>
          </a:p>
        </p:txBody>
      </p:sp>
      <p:pic>
        <p:nvPicPr>
          <p:cNvPr id="4" name="图片 3"/>
          <p:cNvPicPr>
            <a:picLocks noChangeAspect="1"/>
          </p:cNvPicPr>
          <p:nvPr/>
        </p:nvPicPr>
        <p:blipFill>
          <a:blip r:embed="rId1"/>
          <a:stretch>
            <a:fillRect/>
          </a:stretch>
        </p:blipFill>
        <p:spPr>
          <a:xfrm>
            <a:off x="5970905" y="3251835"/>
            <a:ext cx="6221095" cy="332803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19780"/>
            <a:ext cx="10969200" cy="705600"/>
          </a:xfrm>
        </p:spPr>
        <p:txBody>
          <a:bodyPr/>
          <a:p>
            <a:r>
              <a:rPr lang="en-US" altLang="zh-CN"/>
              <a:t>OAuth2.0</a:t>
            </a:r>
            <a:endParaRPr lang="en-US" altLang="zh-CN"/>
          </a:p>
        </p:txBody>
      </p:sp>
      <p:sp>
        <p:nvSpPr>
          <p:cNvPr id="3" name="内容占位符 2"/>
          <p:cNvSpPr>
            <a:spLocks noGrp="1"/>
          </p:cNvSpPr>
          <p:nvPr>
            <p:ph idx="1"/>
          </p:nvPr>
        </p:nvSpPr>
        <p:spPr>
          <a:xfrm>
            <a:off x="608400" y="1049710"/>
            <a:ext cx="10969200" cy="4759200"/>
          </a:xfrm>
        </p:spPr>
        <p:txBody>
          <a:bodyPr/>
          <a:p>
            <a:r>
              <a:rPr lang="en-US" altLang="zh-CN"/>
              <a:t>OAuth </a:t>
            </a:r>
            <a:r>
              <a:rPr lang="zh-CN" altLang="en-US"/>
              <a:t>是一种开放式授权标准，</a:t>
            </a:r>
            <a:r>
              <a:rPr lang="en-US" altLang="zh-CN"/>
              <a:t>OAuth </a:t>
            </a:r>
            <a:r>
              <a:rPr lang="zh-CN" altLang="en-US"/>
              <a:t>使用</a:t>
            </a:r>
            <a:r>
              <a:rPr lang="en-US" altLang="zh-CN"/>
              <a:t> JSON </a:t>
            </a:r>
            <a:r>
              <a:rPr lang="zh-CN" altLang="en-US"/>
              <a:t>数据包和</a:t>
            </a:r>
            <a:r>
              <a:rPr lang="en-US" altLang="zh-CN"/>
              <a:t> API </a:t>
            </a:r>
            <a:r>
              <a:rPr lang="zh-CN" altLang="en-US"/>
              <a:t>调用，是现代</a:t>
            </a:r>
            <a:r>
              <a:rPr lang="en-US" altLang="zh-CN"/>
              <a:t> Web </a:t>
            </a:r>
            <a:r>
              <a:rPr lang="zh-CN" altLang="en-US"/>
              <a:t>的理想选择。</a:t>
            </a:r>
            <a:endParaRPr lang="zh-CN" altLang="en-US"/>
          </a:p>
          <a:p>
            <a:r>
              <a:rPr lang="en-US" altLang="zh-CN"/>
              <a:t>OAuth 2.0 </a:t>
            </a:r>
            <a:r>
              <a:rPr lang="zh-CN" altLang="en-US"/>
              <a:t>是一种</a:t>
            </a:r>
            <a:r>
              <a:rPr lang="zh-CN" altLang="en-US">
                <a:solidFill>
                  <a:srgbClr val="FF0000"/>
                </a:solidFill>
              </a:rPr>
              <a:t>授权</a:t>
            </a:r>
            <a:r>
              <a:rPr lang="zh-CN" altLang="en-US"/>
              <a:t>框架，允许第三方应用在用户授权下访问其存储在服务提供者上的资源，而无需共享用户凭证。</a:t>
            </a:r>
            <a:endParaRPr lang="zh-CN" altLang="en-US"/>
          </a:p>
        </p:txBody>
      </p:sp>
      <p:pic>
        <p:nvPicPr>
          <p:cNvPr id="6" name="图片 5"/>
          <p:cNvPicPr/>
          <p:nvPr/>
        </p:nvPicPr>
        <p:blipFill>
          <a:blip r:embed="rId1"/>
          <a:stretch>
            <a:fillRect/>
          </a:stretch>
        </p:blipFill>
        <p:spPr>
          <a:xfrm>
            <a:off x="2985770" y="2862580"/>
            <a:ext cx="5642610" cy="3790950"/>
          </a:xfrm>
          <a:prstGeom prst="rect">
            <a:avLst/>
          </a:prstGeom>
        </p:spPr>
      </p:pic>
      <p:pic>
        <p:nvPicPr>
          <p:cNvPr id="7" name="图片 6"/>
          <p:cNvPicPr>
            <a:picLocks noChangeAspect="1"/>
          </p:cNvPicPr>
          <p:nvPr/>
        </p:nvPicPr>
        <p:blipFill>
          <a:blip r:embed="rId2"/>
          <a:stretch>
            <a:fillRect/>
          </a:stretch>
        </p:blipFill>
        <p:spPr>
          <a:xfrm>
            <a:off x="2985770" y="2419350"/>
            <a:ext cx="6896100" cy="443865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1575" y="608400"/>
            <a:ext cx="10969200" cy="705600"/>
          </a:xfrm>
        </p:spPr>
        <p:txBody>
          <a:bodyPr/>
          <a:p>
            <a:r>
              <a:rPr lang="zh-CN" altLang="en-US"/>
              <a:t>账户接管</a:t>
            </a:r>
            <a:endParaRPr lang="zh-CN" altLang="en-US"/>
          </a:p>
        </p:txBody>
      </p:sp>
      <p:sp>
        <p:nvSpPr>
          <p:cNvPr id="3" name="内容占位符 2"/>
          <p:cNvSpPr>
            <a:spLocks noGrp="1"/>
          </p:cNvSpPr>
          <p:nvPr>
            <p:ph idx="1"/>
          </p:nvPr>
        </p:nvSpPr>
        <p:spPr/>
        <p:txBody>
          <a:bodyPr>
            <a:normAutofit lnSpcReduction="20000"/>
          </a:bodyPr>
          <a:p>
            <a:r>
              <a:rPr lang="zh-CN" altLang="en-US"/>
              <a:t>路径混淆（</a:t>
            </a:r>
            <a:r>
              <a:rPr lang="en-US" altLang="zh-CN"/>
              <a:t>Path Confusion</a:t>
            </a:r>
            <a:r>
              <a:rPr lang="zh-CN" altLang="en-US"/>
              <a:t>）</a:t>
            </a:r>
            <a:r>
              <a:rPr lang="en-US" altLang="zh-CN"/>
              <a:t> </a:t>
            </a:r>
            <a:r>
              <a:rPr lang="zh-CN" altLang="en-US"/>
              <a:t>和</a:t>
            </a:r>
            <a:r>
              <a:rPr lang="en-US" altLang="zh-CN"/>
              <a:t> </a:t>
            </a:r>
            <a:r>
              <a:rPr lang="zh-CN" altLang="en-US"/>
              <a:t>参数污染（</a:t>
            </a:r>
            <a:r>
              <a:rPr lang="en-US" altLang="zh-CN"/>
              <a:t>OPP</a:t>
            </a:r>
            <a:r>
              <a:rPr lang="zh-CN" altLang="en-US"/>
              <a:t>）</a:t>
            </a:r>
            <a:r>
              <a:rPr lang="en-US" altLang="zh-CN"/>
              <a:t> </a:t>
            </a:r>
            <a:r>
              <a:rPr lang="zh-CN" altLang="en-US"/>
              <a:t>打破了这个限制：</a:t>
            </a:r>
            <a:endParaRPr lang="zh-CN" altLang="en-US"/>
          </a:p>
          <a:p>
            <a:endParaRPr lang="en-US" altLang="zh-CN"/>
          </a:p>
          <a:p>
            <a:r>
              <a:rPr lang="en-US" altLang="en-US"/>
              <a:t>✅</a:t>
            </a:r>
            <a:r>
              <a:rPr lang="en-US" altLang="zh-CN"/>
              <a:t> </a:t>
            </a:r>
            <a:r>
              <a:rPr lang="zh-CN" altLang="en-US"/>
              <a:t>路径混淆的作用：</a:t>
            </a:r>
            <a:endParaRPr lang="zh-CN" altLang="en-US"/>
          </a:p>
          <a:p>
            <a:r>
              <a:rPr lang="zh-CN" altLang="en-US"/>
              <a:t>攻击者将受害者重定向到客户端中非预期的路径（非</a:t>
            </a:r>
            <a:r>
              <a:rPr lang="en-US" altLang="zh-CN"/>
              <a:t> OAuth </a:t>
            </a:r>
            <a:r>
              <a:rPr lang="zh-CN" altLang="en-US"/>
              <a:t>回调路径）；</a:t>
            </a:r>
            <a:endParaRPr lang="en-US" altLang="zh-CN"/>
          </a:p>
          <a:p>
            <a:r>
              <a:rPr lang="zh-CN" altLang="en-US"/>
              <a:t>该路径不会立即消耗</a:t>
            </a:r>
            <a:r>
              <a:rPr lang="en-US" altLang="zh-CN"/>
              <a:t> code </a:t>
            </a:r>
            <a:r>
              <a:rPr lang="en-US" altLang="en-US"/>
              <a:t>→</a:t>
            </a:r>
            <a:r>
              <a:rPr lang="en-US" altLang="zh-CN"/>
              <a:t> code </a:t>
            </a:r>
            <a:r>
              <a:rPr lang="zh-CN" altLang="en-US"/>
              <a:t>保持</a:t>
            </a:r>
            <a:r>
              <a:rPr lang="en-US" altLang="zh-CN"/>
              <a:t>“</a:t>
            </a:r>
            <a:r>
              <a:rPr lang="zh-CN" altLang="en-US"/>
              <a:t>未用</a:t>
            </a:r>
            <a:r>
              <a:rPr lang="en-US" altLang="zh-CN"/>
              <a:t>”</a:t>
            </a:r>
            <a:r>
              <a:rPr lang="zh-CN" altLang="en-US"/>
              <a:t>状态</a:t>
            </a:r>
            <a:r>
              <a:rPr lang="en-US" altLang="zh-CN"/>
              <a:t> </a:t>
            </a:r>
            <a:r>
              <a:rPr lang="en-US" altLang="en-US"/>
              <a:t>→</a:t>
            </a:r>
            <a:r>
              <a:rPr lang="en-US" altLang="zh-CN"/>
              <a:t> </a:t>
            </a:r>
            <a:r>
              <a:rPr lang="zh-CN" altLang="en-US"/>
              <a:t>攻击者有时间窃取使用。</a:t>
            </a:r>
            <a:endParaRPr lang="zh-CN" altLang="en-US"/>
          </a:p>
          <a:p>
            <a:endParaRPr lang="en-US" altLang="zh-CN"/>
          </a:p>
          <a:p>
            <a:r>
              <a:rPr lang="en-US" altLang="en-US"/>
              <a:t>✅</a:t>
            </a:r>
            <a:r>
              <a:rPr lang="en-US" altLang="zh-CN"/>
              <a:t> </a:t>
            </a:r>
            <a:r>
              <a:rPr lang="zh-CN" altLang="en-US"/>
              <a:t>参数污染的作用：</a:t>
            </a:r>
            <a:endParaRPr lang="zh-CN" altLang="en-US"/>
          </a:p>
          <a:p>
            <a:r>
              <a:rPr lang="zh-CN" altLang="en-US"/>
              <a:t>客户端处理的是攻击者提供的伪造</a:t>
            </a:r>
            <a:r>
              <a:rPr lang="en-US" altLang="zh-CN"/>
              <a:t> code</a:t>
            </a:r>
            <a:r>
              <a:rPr lang="zh-CN" altLang="en-US"/>
              <a:t>，而不是受害者真实的；</a:t>
            </a:r>
            <a:endParaRPr lang="en-US" altLang="zh-CN"/>
          </a:p>
          <a:p>
            <a:r>
              <a:rPr lang="zh-CN" altLang="en-US"/>
              <a:t>受害者真实</a:t>
            </a:r>
            <a:r>
              <a:rPr lang="en-US" altLang="zh-CN"/>
              <a:t> code </a:t>
            </a:r>
            <a:r>
              <a:rPr lang="zh-CN" altLang="en-US"/>
              <a:t>未被使用，可供攻击者随后利用。</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2935"/>
            <a:ext cx="10969200" cy="705600"/>
          </a:xfrm>
        </p:spPr>
        <p:txBody>
          <a:bodyPr/>
          <a:p>
            <a:r>
              <a:rPr lang="zh-CN" altLang="en-US"/>
              <a:t>授权码兑换过程中的验证绕过</a:t>
            </a:r>
            <a:endParaRPr lang="zh-CN" altLang="en-US"/>
          </a:p>
        </p:txBody>
      </p:sp>
      <p:sp>
        <p:nvSpPr>
          <p:cNvPr id="3" name="内容占位符 2"/>
          <p:cNvSpPr>
            <a:spLocks noGrp="1"/>
          </p:cNvSpPr>
          <p:nvPr>
            <p:ph idx="1"/>
          </p:nvPr>
        </p:nvSpPr>
        <p:spPr/>
        <p:txBody>
          <a:bodyPr/>
          <a:p>
            <a:endParaRPr lang="zh-CN" altLang="en-US"/>
          </a:p>
        </p:txBody>
      </p:sp>
      <p:pic>
        <p:nvPicPr>
          <p:cNvPr id="5" name="内容占位符 3"/>
          <p:cNvPicPr>
            <a:picLocks noChangeAspect="1"/>
          </p:cNvPicPr>
          <p:nvPr/>
        </p:nvPicPr>
        <p:blipFill>
          <a:blip r:embed="rId1"/>
          <a:stretch>
            <a:fillRect/>
          </a:stretch>
        </p:blipFill>
        <p:spPr>
          <a:xfrm>
            <a:off x="203200" y="768350"/>
            <a:ext cx="11786235" cy="6089650"/>
          </a:xfrm>
          <a:prstGeom prst="rect">
            <a:avLst/>
          </a:prstGeom>
        </p:spPr>
      </p:pic>
      <p:sp>
        <p:nvSpPr>
          <p:cNvPr id="6" name="矩形 5"/>
          <p:cNvSpPr/>
          <p:nvPr/>
        </p:nvSpPr>
        <p:spPr>
          <a:xfrm>
            <a:off x="2996565" y="3926205"/>
            <a:ext cx="6436360" cy="563245"/>
          </a:xfrm>
          <a:prstGeom prst="rect">
            <a:avLst/>
          </a:prstGeom>
          <a:noFill/>
          <a:ln w="28575" cmpd="sng">
            <a:solidFill>
              <a:schemeClr val="accent6"/>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608330" y="694690"/>
            <a:ext cx="10976610" cy="456057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32150"/>
            <a:ext cx="10969200" cy="705600"/>
          </a:xfrm>
        </p:spPr>
        <p:txBody>
          <a:bodyPr/>
          <a:p>
            <a:r>
              <a:rPr lang="zh-CN" altLang="en-US"/>
              <a:t>影响</a:t>
            </a:r>
            <a:r>
              <a:rPr lang="en-US" altLang="zh-CN"/>
              <a:t> Access Token Request</a:t>
            </a:r>
            <a:endParaRPr lang="en-US" altLang="zh-CN"/>
          </a:p>
        </p:txBody>
      </p:sp>
      <p:sp>
        <p:nvSpPr>
          <p:cNvPr id="3" name="内容占位符 2"/>
          <p:cNvSpPr>
            <a:spLocks noGrp="1"/>
          </p:cNvSpPr>
          <p:nvPr>
            <p:ph idx="1"/>
          </p:nvPr>
        </p:nvSpPr>
        <p:spPr>
          <a:xfrm>
            <a:off x="608400" y="837620"/>
            <a:ext cx="10969200" cy="4759200"/>
          </a:xfrm>
        </p:spPr>
        <p:txBody>
          <a:bodyPr/>
          <a:p>
            <a:r>
              <a:rPr lang="zh-CN" altLang="en-US"/>
              <a:t>在某些客户端中，</a:t>
            </a:r>
            <a:r>
              <a:rPr lang="en-US" altLang="zh-CN"/>
              <a:t>Access Token Request </a:t>
            </a:r>
            <a:r>
              <a:rPr lang="zh-CN" altLang="en-US"/>
              <a:t>中的</a:t>
            </a:r>
            <a:r>
              <a:rPr lang="en-US" altLang="zh-CN"/>
              <a:t> redirect_uri </a:t>
            </a:r>
            <a:r>
              <a:rPr lang="zh-CN" altLang="en-US"/>
              <a:t>并不是静态配置的，而是从</a:t>
            </a:r>
            <a:r>
              <a:rPr lang="en-US" altLang="zh-CN"/>
              <a:t> Authorization Response </a:t>
            </a:r>
            <a:r>
              <a:rPr lang="zh-CN" altLang="en-US"/>
              <a:t>中的</a:t>
            </a:r>
            <a:r>
              <a:rPr lang="en-US" altLang="zh-CN"/>
              <a:t> URL </a:t>
            </a:r>
            <a:r>
              <a:rPr lang="zh-CN" altLang="en-US"/>
              <a:t>动态拼接出来的。</a:t>
            </a:r>
            <a:endParaRPr lang="zh-CN" altLang="en-US"/>
          </a:p>
        </p:txBody>
      </p:sp>
      <p:pic>
        <p:nvPicPr>
          <p:cNvPr id="4" name="图片 3"/>
          <p:cNvPicPr>
            <a:picLocks noChangeAspect="1"/>
          </p:cNvPicPr>
          <p:nvPr/>
        </p:nvPicPr>
        <p:blipFill>
          <a:blip r:embed="rId1"/>
          <a:stretch>
            <a:fillRect/>
          </a:stretch>
        </p:blipFill>
        <p:spPr>
          <a:xfrm>
            <a:off x="255270" y="1882140"/>
            <a:ext cx="11681460" cy="480758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70"/>
            <a:ext cx="10969200" cy="705600"/>
          </a:xfrm>
        </p:spPr>
        <p:txBody>
          <a:bodyPr/>
          <a:p>
            <a:r>
              <a:rPr lang="zh-CN" altLang="en-US"/>
              <a:t>端对端账户接管</a:t>
            </a:r>
            <a:endParaRPr lang="zh-CN" altLang="en-US"/>
          </a:p>
        </p:txBody>
      </p:sp>
      <p:sp>
        <p:nvSpPr>
          <p:cNvPr id="3" name="内容占位符 2"/>
          <p:cNvSpPr>
            <a:spLocks noGrp="1"/>
          </p:cNvSpPr>
          <p:nvPr>
            <p:ph idx="1"/>
          </p:nvPr>
        </p:nvSpPr>
        <p:spPr>
          <a:xfrm>
            <a:off x="608400" y="705540"/>
            <a:ext cx="10969200" cy="4759200"/>
          </a:xfrm>
        </p:spPr>
        <p:txBody>
          <a:bodyPr>
            <a:normAutofit/>
          </a:bodyPr>
          <a:p>
            <a:r>
              <a:rPr lang="zh-CN" altLang="en-US" sz="2000"/>
              <a:t>📌</a:t>
            </a:r>
            <a:r>
              <a:rPr lang="en-US" altLang="zh-CN" sz="2000"/>
              <a:t> </a:t>
            </a:r>
            <a:r>
              <a:rPr lang="zh-CN" altLang="en-US" sz="2000"/>
              <a:t>背景设定</a:t>
            </a:r>
            <a:endParaRPr lang="zh-CN" altLang="en-US" sz="2000"/>
          </a:p>
          <a:p>
            <a:r>
              <a:rPr lang="zh-CN" altLang="en-US" sz="2000"/>
              <a:t>某网站（下称</a:t>
            </a:r>
            <a:r>
              <a:rPr lang="en-US" altLang="zh-CN" sz="2000"/>
              <a:t> </a:t>
            </a:r>
            <a:r>
              <a:rPr lang="zh-CN" altLang="en-US" sz="2000"/>
              <a:t>受害网站）在其回调路径中存在一个开放重定向漏洞；</a:t>
            </a:r>
            <a:endParaRPr lang="en-US" altLang="zh-CN" sz="2000"/>
          </a:p>
          <a:p>
            <a:r>
              <a:rPr lang="zh-CN" altLang="en-US" sz="2000"/>
              <a:t>这个漏洞早在</a:t>
            </a:r>
            <a:r>
              <a:rPr lang="en-US" altLang="zh-CN" sz="2000"/>
              <a:t> 2018 </a:t>
            </a:r>
            <a:r>
              <a:rPr lang="zh-CN" altLang="en-US" sz="2000"/>
              <a:t>年就被报告，评估为</a:t>
            </a:r>
            <a:r>
              <a:rPr lang="en-US" altLang="zh-CN" sz="2000"/>
              <a:t>“</a:t>
            </a:r>
            <a:r>
              <a:rPr lang="zh-CN" altLang="en-US" sz="2000"/>
              <a:t>低风险</a:t>
            </a:r>
            <a:r>
              <a:rPr lang="en-US" altLang="zh-CN" sz="2000"/>
              <a:t>”</a:t>
            </a:r>
            <a:r>
              <a:rPr lang="zh-CN" altLang="en-US" sz="2000"/>
              <a:t>，没有被修复；</a:t>
            </a:r>
            <a:endParaRPr lang="en-US" altLang="zh-CN" sz="2000"/>
          </a:p>
          <a:p>
            <a:r>
              <a:rPr lang="zh-CN" altLang="en-US" sz="2000"/>
              <a:t>受害网站</a:t>
            </a:r>
            <a:r>
              <a:rPr lang="en-US" altLang="zh-CN" sz="2000"/>
              <a:t> </a:t>
            </a:r>
            <a:r>
              <a:rPr lang="zh-CN" altLang="en-US" sz="2000"/>
              <a:t>使用了</a:t>
            </a:r>
            <a:r>
              <a:rPr lang="en-US" altLang="zh-CN" sz="2000"/>
              <a:t> NAVER </a:t>
            </a:r>
            <a:r>
              <a:rPr lang="zh-CN" altLang="en-US" sz="2000"/>
              <a:t>作为</a:t>
            </a:r>
            <a:r>
              <a:rPr lang="en-US" altLang="zh-CN" sz="2000"/>
              <a:t> OAuth </a:t>
            </a:r>
            <a:r>
              <a:rPr lang="zh-CN" altLang="en-US" sz="2000"/>
              <a:t>身份提供者（</a:t>
            </a:r>
            <a:r>
              <a:rPr lang="en-US" altLang="zh-CN" sz="2000"/>
              <a:t>IdP</a:t>
            </a:r>
            <a:r>
              <a:rPr lang="zh-CN" altLang="en-US" sz="2000"/>
              <a:t>）；</a:t>
            </a:r>
            <a:endParaRPr lang="en-US" altLang="zh-CN" sz="2000"/>
          </a:p>
          <a:p>
            <a:r>
              <a:rPr lang="en-US" altLang="zh-CN" sz="2000"/>
              <a:t>NAVER </a:t>
            </a:r>
            <a:r>
              <a:rPr lang="zh-CN" altLang="en-US" sz="2000"/>
              <a:t>本身存在路径混淆漏洞和兑换阶段验证不严；</a:t>
            </a:r>
            <a:endParaRPr lang="en-US" altLang="zh-CN" sz="2000"/>
          </a:p>
          <a:p>
            <a:r>
              <a:rPr lang="zh-CN" altLang="en-US" sz="2000"/>
              <a:t>攻击者将以上漏洞组合，发起攻击。</a:t>
            </a:r>
            <a:endParaRPr lang="zh-CN" altLang="en-US" sz="2000"/>
          </a:p>
        </p:txBody>
      </p:sp>
      <p:pic>
        <p:nvPicPr>
          <p:cNvPr id="4" name="图片 3"/>
          <p:cNvPicPr>
            <a:picLocks noChangeAspect="1"/>
          </p:cNvPicPr>
          <p:nvPr/>
        </p:nvPicPr>
        <p:blipFill>
          <a:blip r:embed="rId1"/>
          <a:stretch>
            <a:fillRect/>
          </a:stretch>
        </p:blipFill>
        <p:spPr>
          <a:xfrm>
            <a:off x="1649730" y="3851275"/>
            <a:ext cx="7308215" cy="297116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42055"/>
            <a:ext cx="10969200" cy="705600"/>
          </a:xfrm>
        </p:spPr>
        <p:txBody>
          <a:bodyPr/>
          <a:p>
            <a:r>
              <a:rPr lang="zh-CN" altLang="en-US"/>
              <a:t>攻击流程</a:t>
            </a:r>
            <a:endParaRPr lang="zh-CN" altLang="en-US"/>
          </a:p>
        </p:txBody>
      </p:sp>
      <p:sp>
        <p:nvSpPr>
          <p:cNvPr id="3" name="内容占位符 2"/>
          <p:cNvSpPr>
            <a:spLocks noGrp="1"/>
          </p:cNvSpPr>
          <p:nvPr>
            <p:ph idx="1"/>
          </p:nvPr>
        </p:nvSpPr>
        <p:spPr/>
        <p:txBody>
          <a:bodyPr/>
          <a:p>
            <a:r>
              <a:rPr lang="zh-CN" altLang="en-US"/>
              <a:t>步骤</a:t>
            </a:r>
            <a:r>
              <a:rPr lang="en-US" altLang="zh-CN"/>
              <a:t> 1</a:t>
            </a:r>
            <a:r>
              <a:rPr lang="zh-CN" altLang="en-US"/>
              <a:t>：诱导用户点击链接</a:t>
            </a:r>
            <a:endParaRPr lang="zh-CN" altLang="en-US"/>
          </a:p>
          <a:p>
            <a:r>
              <a:rPr lang="zh-CN" altLang="en-US"/>
              <a:t>步骤</a:t>
            </a:r>
            <a:r>
              <a:rPr lang="en-US" altLang="zh-CN"/>
              <a:t> 2</a:t>
            </a:r>
            <a:r>
              <a:rPr lang="zh-CN" altLang="en-US"/>
              <a:t>：用户访问</a:t>
            </a:r>
            <a:r>
              <a:rPr lang="en-US" altLang="zh-CN"/>
              <a:t> NAVER </a:t>
            </a:r>
            <a:r>
              <a:rPr lang="zh-CN" altLang="en-US"/>
              <a:t>登录页面</a:t>
            </a:r>
            <a:endParaRPr lang="zh-CN" altLang="en-US"/>
          </a:p>
          <a:p>
            <a:r>
              <a:rPr lang="zh-CN" altLang="en-US"/>
              <a:t>步骤</a:t>
            </a:r>
            <a:r>
              <a:rPr lang="en-US" altLang="zh-CN"/>
              <a:t> 3</a:t>
            </a:r>
            <a:r>
              <a:rPr lang="zh-CN" altLang="en-US"/>
              <a:t>：</a:t>
            </a:r>
            <a:r>
              <a:rPr lang="en-US" altLang="zh-CN"/>
              <a:t>NAVER </a:t>
            </a:r>
            <a:r>
              <a:rPr lang="zh-CN" altLang="en-US"/>
              <a:t>生成</a:t>
            </a:r>
            <a:r>
              <a:rPr lang="en-US" altLang="zh-CN"/>
              <a:t> code </a:t>
            </a:r>
            <a:r>
              <a:rPr lang="zh-CN" altLang="en-US"/>
              <a:t>并重定向</a:t>
            </a:r>
            <a:endParaRPr lang="zh-CN" altLang="en-US"/>
          </a:p>
          <a:p>
            <a:r>
              <a:rPr lang="zh-CN" altLang="en-US"/>
              <a:t>步骤</a:t>
            </a:r>
            <a:r>
              <a:rPr lang="en-US" altLang="zh-CN"/>
              <a:t> 4</a:t>
            </a:r>
            <a:r>
              <a:rPr lang="zh-CN" altLang="en-US"/>
              <a:t>：受害网站触发开放重定向</a:t>
            </a:r>
            <a:endParaRPr lang="zh-CN" altLang="en-US"/>
          </a:p>
          <a:p>
            <a:r>
              <a:rPr lang="zh-CN" altLang="en-US"/>
              <a:t>步骤</a:t>
            </a:r>
            <a:r>
              <a:rPr lang="en-US" altLang="zh-CN"/>
              <a:t> 5</a:t>
            </a:r>
            <a:r>
              <a:rPr lang="zh-CN" altLang="en-US"/>
              <a:t>：攻击者使用受害者的</a:t>
            </a:r>
            <a:r>
              <a:rPr lang="en-US" altLang="zh-CN"/>
              <a:t> code </a:t>
            </a:r>
            <a:r>
              <a:rPr lang="zh-CN" altLang="en-US"/>
              <a:t>发起兑换请求</a:t>
            </a:r>
            <a:endParaRPr lang="zh-CN" altLang="en-US"/>
          </a:p>
          <a:p>
            <a:r>
              <a:rPr lang="zh-CN" altLang="en-US"/>
              <a:t>步骤</a:t>
            </a:r>
            <a:r>
              <a:rPr lang="en-US" altLang="zh-CN"/>
              <a:t> 6</a:t>
            </a:r>
            <a:r>
              <a:rPr lang="zh-CN" altLang="en-US"/>
              <a:t>：攻击者获得</a:t>
            </a:r>
            <a:r>
              <a:rPr lang="en-US" altLang="zh-CN"/>
              <a:t> access token</a:t>
            </a:r>
            <a:r>
              <a:rPr lang="zh-CN" altLang="en-US"/>
              <a:t>，实现账户接管</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a:t>
            </a:r>
            <a:r>
              <a:rPr lang="en-US" altLang="zh-CN"/>
              <a:t>2</a:t>
            </a:r>
            <a:r>
              <a:rPr lang="zh-CN" altLang="en-US"/>
              <a:t>：</a:t>
            </a:r>
            <a:r>
              <a:rPr lang="zh-CN" altLang="en-US">
                <a:sym typeface="+mn-ea"/>
              </a:rPr>
              <a:t>广告网络中的</a:t>
            </a:r>
            <a:r>
              <a:rPr lang="en-US" altLang="zh-CN">
                <a:sym typeface="+mn-ea"/>
              </a:rPr>
              <a:t> OAuth code </a:t>
            </a:r>
            <a:r>
              <a:rPr lang="zh-CN" altLang="en-US">
                <a:sym typeface="+mn-ea"/>
              </a:rPr>
              <a:t>泄露</a:t>
            </a:r>
            <a:endParaRPr lang="zh-CN" altLang="en-US"/>
          </a:p>
        </p:txBody>
      </p:sp>
      <p:sp>
        <p:nvSpPr>
          <p:cNvPr id="3" name="内容占位符 2"/>
          <p:cNvSpPr>
            <a:spLocks noGrp="1"/>
          </p:cNvSpPr>
          <p:nvPr>
            <p:ph idx="1"/>
          </p:nvPr>
        </p:nvSpPr>
        <p:spPr/>
        <p:txBody>
          <a:bodyPr/>
          <a:p>
            <a:r>
              <a:rPr lang="en-US" altLang="zh-CN" sz="2400"/>
              <a:t>RTB</a:t>
            </a:r>
            <a:r>
              <a:rPr lang="zh-CN" altLang="en-US" sz="2400"/>
              <a:t>（实时竞价）</a:t>
            </a:r>
            <a:r>
              <a:rPr lang="en-US" altLang="zh-CN" sz="2400"/>
              <a:t> </a:t>
            </a:r>
            <a:r>
              <a:rPr lang="zh-CN" altLang="en-US" sz="2400"/>
              <a:t>是程序化广告技术中的一种核心机制，它允许广告主（</a:t>
            </a:r>
            <a:r>
              <a:rPr lang="en-US" altLang="zh-CN" sz="2400"/>
              <a:t>Advertisers</a:t>
            </a:r>
            <a:r>
              <a:rPr lang="zh-CN" altLang="en-US" sz="2400"/>
              <a:t>）在用户打开网页的那一瞬间通过竞价的方式投放广告。</a:t>
            </a:r>
            <a:endParaRPr lang="en-US" altLang="zh-CN" sz="2400"/>
          </a:p>
          <a:p>
            <a:r>
              <a:rPr lang="zh-CN" altLang="en-US" sz="2400"/>
              <a:t>这一过程基于用户请求网页时携带的数据（如浏览器信息、访问页面、</a:t>
            </a:r>
            <a:r>
              <a:rPr lang="en-US" altLang="zh-CN" sz="2400"/>
              <a:t>Referer</a:t>
            </a:r>
            <a:r>
              <a:rPr lang="zh-CN" altLang="en-US" sz="2400"/>
              <a:t>、设备</a:t>
            </a:r>
            <a:r>
              <a:rPr lang="en-US" altLang="zh-CN" sz="2400"/>
              <a:t> ID </a:t>
            </a:r>
            <a:r>
              <a:rPr lang="zh-CN" altLang="en-US" sz="2400"/>
              <a:t>等），</a:t>
            </a:r>
            <a:r>
              <a:rPr lang="en-US" altLang="zh-CN" sz="2400"/>
              <a:t>RTB </a:t>
            </a:r>
            <a:r>
              <a:rPr lang="zh-CN" altLang="en-US" sz="2400"/>
              <a:t>平台会将这些数据实时发给多个广告主，广告主根据规则（如目标人群、关键词）出价，最高出价者赢得广告展示位。</a:t>
            </a:r>
            <a:endParaRPr lang="zh-CN" altLang="en-US" sz="2400"/>
          </a:p>
          <a:p>
            <a:endParaRPr lang="en-US" altLang="zh-CN"/>
          </a:p>
          <a:p>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18815"/>
            <a:ext cx="10969200" cy="705600"/>
          </a:xfrm>
        </p:spPr>
        <p:txBody>
          <a:bodyPr/>
          <a:p>
            <a:r>
              <a:rPr lang="en-US" altLang="zh-CN"/>
              <a:t>RTB </a:t>
            </a:r>
            <a:r>
              <a:rPr lang="zh-CN" altLang="en-US"/>
              <a:t>过程的核心步骤</a:t>
            </a:r>
            <a:endParaRPr lang="zh-CN" altLang="en-US"/>
          </a:p>
        </p:txBody>
      </p:sp>
      <p:sp>
        <p:nvSpPr>
          <p:cNvPr id="3" name="内容占位符 2"/>
          <p:cNvSpPr>
            <a:spLocks noGrp="1"/>
          </p:cNvSpPr>
          <p:nvPr>
            <p:ph idx="1"/>
          </p:nvPr>
        </p:nvSpPr>
        <p:spPr/>
        <p:txBody>
          <a:bodyPr/>
          <a:p>
            <a:endParaRPr lang="en-US" altLang="zh-CN"/>
          </a:p>
          <a:p>
            <a:endParaRPr lang="en-US" altLang="zh-CN"/>
          </a:p>
        </p:txBody>
      </p:sp>
      <p:pic>
        <p:nvPicPr>
          <p:cNvPr id="4" name="图片 3"/>
          <p:cNvPicPr>
            <a:picLocks noChangeAspect="1"/>
          </p:cNvPicPr>
          <p:nvPr/>
        </p:nvPicPr>
        <p:blipFill>
          <a:blip r:embed="rId1"/>
          <a:stretch>
            <a:fillRect/>
          </a:stretch>
        </p:blipFill>
        <p:spPr>
          <a:xfrm>
            <a:off x="918210" y="819150"/>
            <a:ext cx="7724775" cy="603885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04870"/>
            <a:ext cx="10969200" cy="705600"/>
          </a:xfrm>
        </p:spPr>
        <p:txBody>
          <a:bodyPr/>
          <a:p>
            <a:r>
              <a:rPr lang="zh-CN" altLang="en-US"/>
              <a:t>结论</a:t>
            </a:r>
            <a:endParaRPr lang="zh-CN" altLang="en-US"/>
          </a:p>
        </p:txBody>
      </p:sp>
      <p:pic>
        <p:nvPicPr>
          <p:cNvPr id="4" name="内容占位符 3"/>
          <p:cNvPicPr>
            <a:picLocks noChangeAspect="1"/>
          </p:cNvPicPr>
          <p:nvPr>
            <p:ph idx="1"/>
          </p:nvPr>
        </p:nvPicPr>
        <p:blipFill>
          <a:blip r:embed="rId1"/>
          <a:stretch>
            <a:fillRect/>
          </a:stretch>
        </p:blipFill>
        <p:spPr>
          <a:xfrm>
            <a:off x="919480" y="1127125"/>
            <a:ext cx="10024745" cy="558292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09950"/>
            <a:ext cx="10969200" cy="705600"/>
          </a:xfrm>
        </p:spPr>
        <p:txBody>
          <a:bodyPr/>
          <a:p>
            <a:r>
              <a:rPr lang="zh-CN" altLang="en-US"/>
              <a:t>授权码拦截攻击缓解：</a:t>
            </a:r>
            <a:r>
              <a:rPr lang="en-US" altLang="zh-CN"/>
              <a:t>PKCE</a:t>
            </a:r>
            <a:endParaRPr lang="en-US" altLang="zh-CN"/>
          </a:p>
        </p:txBody>
      </p:sp>
      <p:pic>
        <p:nvPicPr>
          <p:cNvPr id="4" name="内容占位符 3"/>
          <p:cNvPicPr>
            <a:picLocks noChangeAspect="1"/>
          </p:cNvPicPr>
          <p:nvPr>
            <p:ph idx="1"/>
          </p:nvPr>
        </p:nvPicPr>
        <p:blipFill>
          <a:blip r:embed="rId1"/>
          <a:stretch>
            <a:fillRect/>
          </a:stretch>
        </p:blipFill>
        <p:spPr>
          <a:xfrm>
            <a:off x="304800" y="1015365"/>
            <a:ext cx="11582400" cy="569531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35985"/>
            <a:ext cx="10969200" cy="705600"/>
          </a:xfrm>
        </p:spPr>
        <p:txBody>
          <a:bodyPr/>
          <a:p>
            <a:r>
              <a:rPr lang="en-US" altLang="zh-CN"/>
              <a:t>OAuth</a:t>
            </a:r>
            <a:r>
              <a:rPr lang="zh-CN" altLang="en-US"/>
              <a:t>应用场景：音乐服务</a:t>
            </a:r>
            <a:endParaRPr lang="zh-CN" altLang="en-US"/>
          </a:p>
        </p:txBody>
      </p:sp>
      <p:sp>
        <p:nvSpPr>
          <p:cNvPr id="3" name="内容占位符 2"/>
          <p:cNvSpPr>
            <a:spLocks noGrp="1"/>
          </p:cNvSpPr>
          <p:nvPr>
            <p:ph idx="1"/>
          </p:nvPr>
        </p:nvSpPr>
        <p:spPr/>
        <p:txBody>
          <a:bodyPr/>
          <a:p>
            <a:endParaRPr lang="zh-CN" altLang="en-US"/>
          </a:p>
        </p:txBody>
      </p:sp>
      <p:pic>
        <p:nvPicPr>
          <p:cNvPr id="4" name="图片 3"/>
          <p:cNvPicPr/>
          <p:nvPr/>
        </p:nvPicPr>
        <p:blipFill>
          <a:blip r:embed="rId1"/>
          <a:stretch>
            <a:fillRect/>
          </a:stretch>
        </p:blipFill>
        <p:spPr>
          <a:xfrm>
            <a:off x="1780540" y="1490345"/>
            <a:ext cx="7510780" cy="4923155"/>
          </a:xfrm>
          <a:prstGeom prst="rect">
            <a:avLst/>
          </a:prstGeom>
        </p:spPr>
      </p:pic>
      <p:sp>
        <p:nvSpPr>
          <p:cNvPr id="5" name="文本框 4"/>
          <p:cNvSpPr txBox="1"/>
          <p:nvPr/>
        </p:nvSpPr>
        <p:spPr>
          <a:xfrm>
            <a:off x="154940" y="3461385"/>
            <a:ext cx="1556385" cy="645160"/>
          </a:xfrm>
          <a:prstGeom prst="rect">
            <a:avLst/>
          </a:prstGeom>
          <a:noFill/>
        </p:spPr>
        <p:txBody>
          <a:bodyPr wrap="square" rtlCol="0">
            <a:spAutoFit/>
          </a:bodyPr>
          <a:p>
            <a:r>
              <a:rPr lang="zh-CN" altLang="en-US"/>
              <a:t>音乐播放软件</a:t>
            </a:r>
            <a:endParaRPr lang="zh-CN" altLang="en-US"/>
          </a:p>
          <a:p>
            <a:r>
              <a:rPr lang="zh-CN" altLang="en-US"/>
              <a:t>（天猫精灵）</a:t>
            </a:r>
            <a:endParaRPr lang="zh-CN" altLang="en-US"/>
          </a:p>
        </p:txBody>
      </p:sp>
      <p:sp>
        <p:nvSpPr>
          <p:cNvPr id="7" name="文本框 6"/>
          <p:cNvSpPr txBox="1"/>
          <p:nvPr/>
        </p:nvSpPr>
        <p:spPr>
          <a:xfrm>
            <a:off x="9429115" y="1982470"/>
            <a:ext cx="1764030" cy="368300"/>
          </a:xfrm>
          <a:prstGeom prst="rect">
            <a:avLst/>
          </a:prstGeom>
          <a:noFill/>
        </p:spPr>
        <p:txBody>
          <a:bodyPr wrap="square" rtlCol="0">
            <a:spAutoFit/>
          </a:bodyPr>
          <a:p>
            <a:r>
              <a:rPr lang="zh-CN" altLang="en-US"/>
              <a:t>我</a:t>
            </a:r>
            <a:endParaRPr lang="zh-CN" altLang="en-US"/>
          </a:p>
        </p:txBody>
      </p:sp>
      <p:sp>
        <p:nvSpPr>
          <p:cNvPr id="8" name="文本框 7"/>
          <p:cNvSpPr txBox="1"/>
          <p:nvPr/>
        </p:nvSpPr>
        <p:spPr>
          <a:xfrm>
            <a:off x="9429115" y="4962525"/>
            <a:ext cx="1582420" cy="645160"/>
          </a:xfrm>
          <a:prstGeom prst="rect">
            <a:avLst/>
          </a:prstGeom>
          <a:noFill/>
        </p:spPr>
        <p:txBody>
          <a:bodyPr wrap="square" rtlCol="0">
            <a:spAutoFit/>
          </a:bodyPr>
          <a:p>
            <a:r>
              <a:rPr lang="zh-CN"/>
              <a:t>在线音乐服务（</a:t>
            </a:r>
            <a:r>
              <a:rPr lang="en-US" altLang="zh-CN"/>
              <a:t>qq</a:t>
            </a:r>
            <a:r>
              <a:rPr lang="zh-CN" altLang="en-US"/>
              <a:t>音乐</a:t>
            </a:r>
            <a:r>
              <a:rPr lang="zh-CN"/>
              <a:t>）</a:t>
            </a:r>
            <a:endParaRPr lang="zh-CN"/>
          </a:p>
        </p:txBody>
      </p:sp>
      <p:sp>
        <p:nvSpPr>
          <p:cNvPr id="9" name="文本框 8"/>
          <p:cNvSpPr txBox="1"/>
          <p:nvPr/>
        </p:nvSpPr>
        <p:spPr>
          <a:xfrm>
            <a:off x="9409430" y="3291840"/>
            <a:ext cx="1669415" cy="789305"/>
          </a:xfrm>
          <a:prstGeom prst="rect">
            <a:avLst/>
          </a:prstGeom>
          <a:noFill/>
        </p:spPr>
        <p:txBody>
          <a:bodyPr wrap="square" rtlCol="0">
            <a:noAutofit/>
          </a:bodyPr>
          <a:p>
            <a:r>
              <a:rPr lang="zh-CN" altLang="en-US"/>
              <a:t>授权服务器（腾讯</a:t>
            </a:r>
            <a:r>
              <a:rPr lang="en-US" altLang="zh-CN"/>
              <a:t>QQ</a:t>
            </a:r>
            <a:r>
              <a:rPr lang="zh-CN" altLang="en-US"/>
              <a:t>）</a:t>
            </a:r>
            <a:endParaRPr lang="zh-CN" altLang="en-US"/>
          </a:p>
        </p:txBody>
      </p:sp>
      <p:cxnSp>
        <p:nvCxnSpPr>
          <p:cNvPr id="6" name="直接连接符 5"/>
          <p:cNvCxnSpPr/>
          <p:nvPr/>
        </p:nvCxnSpPr>
        <p:spPr>
          <a:xfrm>
            <a:off x="4069715" y="2557780"/>
            <a:ext cx="2653030" cy="0"/>
          </a:xfrm>
          <a:prstGeom prst="line">
            <a:avLst/>
          </a:prstGeom>
          <a:ln>
            <a:solidFill>
              <a:schemeClr val="accent6"/>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缓解</a:t>
            </a:r>
            <a:endParaRPr lang="zh-CN" altLang="en-US"/>
          </a:p>
        </p:txBody>
      </p:sp>
      <p:sp>
        <p:nvSpPr>
          <p:cNvPr id="3" name="内容占位符 2"/>
          <p:cNvSpPr>
            <a:spLocks noGrp="1"/>
          </p:cNvSpPr>
          <p:nvPr>
            <p:ph idx="1"/>
          </p:nvPr>
        </p:nvSpPr>
        <p:spPr/>
        <p:txBody>
          <a:bodyPr/>
          <a:p>
            <a:r>
              <a:rPr lang="zh-CN" altLang="en-US"/>
              <a:t>客户端必须健壮地解析</a:t>
            </a:r>
            <a:r>
              <a:rPr lang="en-US" altLang="zh-CN"/>
              <a:t> URL </a:t>
            </a:r>
            <a:r>
              <a:rPr lang="zh-CN" altLang="en-US"/>
              <a:t>参数，防止使用污染后的</a:t>
            </a:r>
            <a:r>
              <a:rPr lang="en-US" altLang="zh-CN"/>
              <a:t> code</a:t>
            </a:r>
            <a:r>
              <a:rPr lang="zh-CN" altLang="en-US"/>
              <a:t>。</a:t>
            </a:r>
            <a:endParaRPr lang="en-US" altLang="zh-CN"/>
          </a:p>
          <a:p>
            <a:r>
              <a:rPr lang="en-US" altLang="zh-CN"/>
              <a:t>PKCE </a:t>
            </a:r>
            <a:r>
              <a:rPr lang="zh-CN" altLang="en-US"/>
              <a:t>应默认启用（即使在机密客户端中）。</a:t>
            </a:r>
            <a:endParaRPr lang="en-US" altLang="zh-CN"/>
          </a:p>
          <a:p>
            <a:r>
              <a:rPr lang="zh-CN" altLang="en-US"/>
              <a:t>禁止在</a:t>
            </a:r>
            <a:r>
              <a:rPr lang="en-US" altLang="zh-CN"/>
              <a:t> redirect_uri </a:t>
            </a:r>
            <a:r>
              <a:rPr lang="zh-CN" altLang="en-US"/>
              <a:t>中嵌入敏感参数名，如</a:t>
            </a:r>
            <a:r>
              <a:rPr lang="en-US" altLang="zh-CN"/>
              <a:t> code</a:t>
            </a:r>
            <a:r>
              <a:rPr lang="zh-CN" altLang="en-US"/>
              <a:t>、</a:t>
            </a:r>
            <a:r>
              <a:rPr lang="en-US" altLang="zh-CN"/>
              <a:t>state </a:t>
            </a:r>
            <a:r>
              <a:rPr lang="zh-CN" altLang="en-US"/>
              <a:t>等。</a:t>
            </a:r>
            <a:endParaRPr lang="en-US" altLang="zh-CN"/>
          </a:p>
          <a:p>
            <a:r>
              <a:rPr lang="zh-CN" altLang="en-US"/>
              <a:t>服务端应对</a:t>
            </a:r>
            <a:r>
              <a:rPr lang="en-US" altLang="zh-CN"/>
              <a:t> redirect_uri </a:t>
            </a:r>
            <a:r>
              <a:rPr lang="zh-CN" altLang="en-US"/>
              <a:t>做严格字节级匹配，包含</a:t>
            </a:r>
            <a:r>
              <a:rPr lang="en-US" altLang="zh-CN"/>
              <a:t> query string </a:t>
            </a:r>
            <a:r>
              <a:rPr lang="zh-CN" altLang="en-US"/>
              <a:t>长度和结构。</a:t>
            </a:r>
            <a:endParaRPr lang="zh-CN" altLang="en-US"/>
          </a:p>
          <a:p>
            <a:endParaRPr lang="en-US" altLang="zh-CN"/>
          </a:p>
          <a:p>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72155"/>
            <a:ext cx="10969200" cy="705600"/>
          </a:xfrm>
        </p:spPr>
        <p:txBody>
          <a:bodyPr/>
          <a:p>
            <a:r>
              <a:rPr lang="en-US" altLang="zh-CN"/>
              <a:t>OAuth</a:t>
            </a:r>
            <a:r>
              <a:rPr lang="zh-CN" altLang="en-US"/>
              <a:t>授权模式：授权码模式</a:t>
            </a:r>
            <a:endParaRPr lang="zh-CN" altLang="en-US"/>
          </a:p>
        </p:txBody>
      </p:sp>
      <p:sp>
        <p:nvSpPr>
          <p:cNvPr id="9" name="文本框 8"/>
          <p:cNvSpPr txBox="1"/>
          <p:nvPr/>
        </p:nvSpPr>
        <p:spPr>
          <a:xfrm>
            <a:off x="10212705" y="1748790"/>
            <a:ext cx="1866900" cy="368300"/>
          </a:xfrm>
          <a:prstGeom prst="rect">
            <a:avLst/>
          </a:prstGeom>
          <a:noFill/>
        </p:spPr>
        <p:txBody>
          <a:bodyPr wrap="square" rtlCol="0">
            <a:spAutoFit/>
          </a:bodyPr>
          <a:p>
            <a:r>
              <a:rPr lang="zh-CN" altLang="en-US"/>
              <a:t>以</a:t>
            </a:r>
            <a:r>
              <a:rPr lang="en-US" altLang="zh-CN"/>
              <a:t>Web</a:t>
            </a:r>
            <a:r>
              <a:rPr lang="zh-CN" altLang="en-US"/>
              <a:t>应用为例</a:t>
            </a:r>
            <a:endParaRPr lang="zh-CN" altLang="en-US"/>
          </a:p>
        </p:txBody>
      </p:sp>
      <p:pic>
        <p:nvPicPr>
          <p:cNvPr id="11" name="内容占位符 10"/>
          <p:cNvPicPr>
            <a:picLocks noChangeAspect="1"/>
          </p:cNvPicPr>
          <p:nvPr>
            <p:ph idx="1"/>
          </p:nvPr>
        </p:nvPicPr>
        <p:blipFill>
          <a:blip r:embed="rId1"/>
          <a:stretch>
            <a:fillRect/>
          </a:stretch>
        </p:blipFill>
        <p:spPr>
          <a:xfrm>
            <a:off x="1179195" y="786765"/>
            <a:ext cx="8866505" cy="6053455"/>
          </a:xfrm>
          <a:prstGeom prst="rect">
            <a:avLst/>
          </a:prstGeom>
        </p:spPr>
      </p:pic>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2935"/>
            <a:ext cx="10969200" cy="705600"/>
          </a:xfrm>
        </p:spPr>
        <p:txBody>
          <a:bodyPr/>
          <a:p>
            <a:r>
              <a:rPr lang="zh-CN" altLang="en-US"/>
              <a:t>授权码模式</a:t>
            </a:r>
            <a:endParaRPr lang="zh-CN" altLang="en-US"/>
          </a:p>
        </p:txBody>
      </p:sp>
      <p:pic>
        <p:nvPicPr>
          <p:cNvPr id="4" name="内容占位符 3"/>
          <p:cNvPicPr>
            <a:picLocks noChangeAspect="1"/>
          </p:cNvPicPr>
          <p:nvPr>
            <p:ph idx="1"/>
          </p:nvPr>
        </p:nvPicPr>
        <p:blipFill>
          <a:blip r:embed="rId1"/>
          <a:stretch>
            <a:fillRect/>
          </a:stretch>
        </p:blipFill>
        <p:spPr>
          <a:xfrm>
            <a:off x="203200" y="768350"/>
            <a:ext cx="11786235" cy="6089650"/>
          </a:xfrm>
          <a:prstGeom prst="rect">
            <a:avLst/>
          </a:prstGeom>
        </p:spPr>
      </p:pic>
      <p:sp>
        <p:nvSpPr>
          <p:cNvPr id="5" name="矩形 4"/>
          <p:cNvSpPr/>
          <p:nvPr/>
        </p:nvSpPr>
        <p:spPr>
          <a:xfrm>
            <a:off x="6817360" y="2266950"/>
            <a:ext cx="2698115" cy="779145"/>
          </a:xfrm>
          <a:prstGeom prst="rect">
            <a:avLst/>
          </a:prstGeom>
          <a:noFill/>
          <a:ln w="28575" cmpd="sng">
            <a:solidFill>
              <a:schemeClr val="accent6"/>
            </a:solidFill>
            <a:prstDash val="solid"/>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r>
              <a:rPr lang="en-US" altLang="zh-CN"/>
              <a:t>Authorization Request</a:t>
            </a:r>
            <a:endParaRPr lang="en-US" altLang="zh-CN"/>
          </a:p>
        </p:txBody>
      </p:sp>
      <p:pic>
        <p:nvPicPr>
          <p:cNvPr id="4" name="内容占位符 3"/>
          <p:cNvPicPr>
            <a:picLocks noChangeAspect="1"/>
          </p:cNvPicPr>
          <p:nvPr>
            <p:ph idx="1"/>
          </p:nvPr>
        </p:nvPicPr>
        <p:blipFill>
          <a:blip r:embed="rId1"/>
          <a:stretch>
            <a:fillRect/>
          </a:stretch>
        </p:blipFill>
        <p:spPr>
          <a:xfrm>
            <a:off x="876935" y="1724025"/>
            <a:ext cx="10201275" cy="112522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71215"/>
            <a:ext cx="10969200" cy="705600"/>
          </a:xfrm>
        </p:spPr>
        <p:txBody>
          <a:bodyPr/>
          <a:p>
            <a:r>
              <a:rPr lang="en-US" altLang="zh-CN"/>
              <a:t>Redirect Attacks</a:t>
            </a:r>
            <a:endParaRPr lang="en-US" altLang="zh-CN"/>
          </a:p>
        </p:txBody>
      </p:sp>
      <p:sp>
        <p:nvSpPr>
          <p:cNvPr id="3" name="内容占位符 2"/>
          <p:cNvSpPr>
            <a:spLocks noGrp="1"/>
          </p:cNvSpPr>
          <p:nvPr>
            <p:ph idx="1"/>
          </p:nvPr>
        </p:nvSpPr>
        <p:spPr>
          <a:xfrm>
            <a:off x="608400" y="1153215"/>
            <a:ext cx="10969200" cy="4759200"/>
          </a:xfrm>
        </p:spPr>
        <p:txBody>
          <a:bodyPr/>
          <a:p>
            <a:r>
              <a:rPr lang="zh-CN" altLang="en-US"/>
              <a:t>实现良好的授权服务器在将用户代理重定向回客户端之前验证</a:t>
            </a:r>
            <a:r>
              <a:rPr lang="en-US" altLang="zh-CN"/>
              <a:t>redirect_uri</a:t>
            </a:r>
            <a:r>
              <a:rPr lang="zh-CN" altLang="en-US"/>
              <a:t>参数。</a:t>
            </a:r>
            <a:endParaRPr lang="zh-CN" altLang="en-US"/>
          </a:p>
          <a:p>
            <a:r>
              <a:rPr lang="zh-CN" altLang="en-US"/>
              <a:t>应该为每个客户端配置</a:t>
            </a:r>
            <a:r>
              <a:rPr lang="en-US" altLang="zh-CN"/>
              <a:t>redirect_uri</a:t>
            </a:r>
            <a:r>
              <a:rPr lang="zh-CN" altLang="en-US"/>
              <a:t>值的</a:t>
            </a:r>
            <a:r>
              <a:rPr lang="en-US" altLang="zh-CN"/>
              <a:t>allowlist</a:t>
            </a:r>
            <a:r>
              <a:rPr lang="zh-CN" altLang="en-US"/>
              <a:t>。</a:t>
            </a:r>
            <a:endParaRPr lang="zh-CN" altLang="en-US"/>
          </a:p>
          <a:p>
            <a:r>
              <a:rPr lang="zh-CN" altLang="en-US"/>
              <a:t>这样的设计确保用户代理只能被重定向到客户端，并且授权码只会被披露给给定的客户端。相反，如果授权服务器忽略或错误地实现此验证，则恶意行为者可以操纵受害者完成将其授权码泄露给不受信任方的流程。</a:t>
            </a:r>
            <a:endParaRPr lang="zh-CN" altLang="en-US"/>
          </a:p>
          <a:p>
            <a:endParaRPr lang="zh-CN" altLang="en-US"/>
          </a:p>
          <a:p>
            <a:pPr marL="0" indent="0">
              <a:buNone/>
            </a:pPr>
            <a:r>
              <a:rPr lang="zh-CN" altLang="en-US"/>
              <a:t>攻击结果：通过敌手设置</a:t>
            </a:r>
            <a:r>
              <a:rPr lang="en-US" altLang="zh-CN"/>
              <a:t>Redirect_uri </a:t>
            </a:r>
            <a:r>
              <a:rPr lang="zh-CN" altLang="en-US"/>
              <a:t>窃取授权码，获取用户资源</a:t>
            </a:r>
            <a:endParaRPr lang="zh-CN" altLang="en-US"/>
          </a:p>
        </p:txBody>
      </p:sp>
      <p:pic>
        <p:nvPicPr>
          <p:cNvPr id="4" name="图片 3"/>
          <p:cNvPicPr>
            <a:picLocks noChangeAspect="1"/>
          </p:cNvPicPr>
          <p:nvPr/>
        </p:nvPicPr>
        <p:blipFill>
          <a:blip r:embed="rId1"/>
          <a:stretch>
            <a:fillRect/>
          </a:stretch>
        </p:blipFill>
        <p:spPr>
          <a:xfrm>
            <a:off x="1297305" y="1837055"/>
            <a:ext cx="9293860" cy="448119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90265"/>
            <a:ext cx="10969200" cy="705600"/>
          </a:xfrm>
        </p:spPr>
        <p:txBody>
          <a:bodyPr/>
          <a:p>
            <a:r>
              <a:rPr lang="en-US" altLang="zh-CN"/>
              <a:t>motivation</a:t>
            </a:r>
            <a:endParaRPr lang="en-US" altLang="zh-CN"/>
          </a:p>
        </p:txBody>
      </p:sp>
      <p:pic>
        <p:nvPicPr>
          <p:cNvPr id="4" name="内容占位符 3"/>
          <p:cNvPicPr>
            <a:picLocks noChangeAspect="1"/>
          </p:cNvPicPr>
          <p:nvPr>
            <p:ph idx="1"/>
          </p:nvPr>
        </p:nvPicPr>
        <p:blipFill>
          <a:blip r:embed="rId1"/>
          <a:stretch>
            <a:fillRect/>
          </a:stretch>
        </p:blipFill>
        <p:spPr>
          <a:xfrm>
            <a:off x="838835" y="1216660"/>
            <a:ext cx="7512685" cy="1301750"/>
          </a:xfrm>
          <a:prstGeom prst="rect">
            <a:avLst/>
          </a:prstGeom>
        </p:spPr>
      </p:pic>
      <p:pic>
        <p:nvPicPr>
          <p:cNvPr id="5" name="图片 4"/>
          <p:cNvPicPr>
            <a:picLocks noChangeAspect="1"/>
          </p:cNvPicPr>
          <p:nvPr/>
        </p:nvPicPr>
        <p:blipFill>
          <a:blip r:embed="rId2"/>
          <a:stretch>
            <a:fillRect/>
          </a:stretch>
        </p:blipFill>
        <p:spPr>
          <a:xfrm>
            <a:off x="838835" y="2739390"/>
            <a:ext cx="8119110" cy="328739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19475"/>
            <a:ext cx="10969200" cy="705600"/>
          </a:xfrm>
        </p:spPr>
        <p:txBody>
          <a:bodyPr/>
          <a:p>
            <a:r>
              <a:rPr lang="en-US" altLang="zh-CN"/>
              <a:t>motivation</a:t>
            </a:r>
            <a:endParaRPr lang="en-US" altLang="zh-CN"/>
          </a:p>
        </p:txBody>
      </p:sp>
      <p:pic>
        <p:nvPicPr>
          <p:cNvPr id="4" name="内容占位符 3"/>
          <p:cNvPicPr>
            <a:picLocks noChangeAspect="1"/>
          </p:cNvPicPr>
          <p:nvPr>
            <p:ph idx="1"/>
          </p:nvPr>
        </p:nvPicPr>
        <p:blipFill>
          <a:blip r:embed="rId1"/>
          <a:stretch>
            <a:fillRect/>
          </a:stretch>
        </p:blipFill>
        <p:spPr>
          <a:xfrm>
            <a:off x="1811655" y="1202690"/>
            <a:ext cx="6080760" cy="1773555"/>
          </a:xfrm>
          <a:prstGeom prst="rect">
            <a:avLst/>
          </a:prstGeom>
        </p:spPr>
      </p:pic>
      <p:pic>
        <p:nvPicPr>
          <p:cNvPr id="5" name="图片 4"/>
          <p:cNvPicPr>
            <a:picLocks noChangeAspect="1"/>
          </p:cNvPicPr>
          <p:nvPr/>
        </p:nvPicPr>
        <p:blipFill>
          <a:blip r:embed="rId2"/>
          <a:stretch>
            <a:fillRect/>
          </a:stretch>
        </p:blipFill>
        <p:spPr>
          <a:xfrm>
            <a:off x="1325880" y="3154680"/>
            <a:ext cx="8039100" cy="352425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TEMPLATE_CATEGORY" val="custom"/>
  <p:tag name="KSO_WM_TEMPLATE_INDEX" val="20205081"/>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commondata" val="eyJoZGlkIjoiYmU5YzA5NDM4OWY5MWFmOTI1YzViMzUyZGFiMGI1MjQ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2877</Words>
  <Application>WPS 演示</Application>
  <PresentationFormat>宽屏</PresentationFormat>
  <Paragraphs>163</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微软雅黑</vt:lpstr>
      <vt:lpstr>Arial Unicode MS</vt:lpstr>
      <vt:lpstr>Calibri</vt:lpstr>
      <vt:lpstr>楷体</vt:lpstr>
      <vt:lpstr>WPS</vt:lpstr>
      <vt:lpstr>PowerPoint 演示文稿</vt:lpstr>
      <vt:lpstr>OAuth2.0</vt:lpstr>
      <vt:lpstr>OAuth应用场景：音乐服务</vt:lpstr>
      <vt:lpstr>OAuth授权模式：授权码模式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案例：广告网络中的 OAuth code 泄露</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Tomorrow</cp:lastModifiedBy>
  <cp:revision>201</cp:revision>
  <dcterms:created xsi:type="dcterms:W3CDTF">2019-06-19T02:08:00Z</dcterms:created>
  <dcterms:modified xsi:type="dcterms:W3CDTF">2025-04-25T05:25:16Z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C304F3F880D74F08AA9B10B2D5F1E456_13</vt:lpwstr>
  </property>
</Properties>
</file>