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27"/>
  </p:notesMasterIdLst>
  <p:sldIdLst>
    <p:sldId id="256" r:id="rId3"/>
    <p:sldId id="257" r:id="rId4"/>
    <p:sldId id="269" r:id="rId5"/>
    <p:sldId id="265" r:id="rId6"/>
    <p:sldId id="266" r:id="rId7"/>
    <p:sldId id="267" r:id="rId8"/>
    <p:sldId id="268" r:id="rId9"/>
    <p:sldId id="260" r:id="rId10"/>
    <p:sldId id="279" r:id="rId11"/>
    <p:sldId id="280" r:id="rId12"/>
    <p:sldId id="281" r:id="rId13"/>
    <p:sldId id="259" r:id="rId14"/>
    <p:sldId id="263" r:id="rId15"/>
    <p:sldId id="258" r:id="rId16"/>
    <p:sldId id="262" r:id="rId17"/>
    <p:sldId id="271" r:id="rId18"/>
    <p:sldId id="272" r:id="rId19"/>
    <p:sldId id="273" r:id="rId20"/>
    <p:sldId id="274" r:id="rId21"/>
    <p:sldId id="275" r:id="rId22"/>
    <p:sldId id="276" r:id="rId23"/>
    <p:sldId id="277" r:id="rId24"/>
    <p:sldId id="278" r:id="rId25"/>
    <p:sldId id="2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6953" autoAdjust="0"/>
  </p:normalViewPr>
  <p:slideViewPr>
    <p:cSldViewPr>
      <p:cViewPr>
        <p:scale>
          <a:sx n="75" d="100"/>
          <a:sy n="75" d="100"/>
        </p:scale>
        <p:origin x="-123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jpeg"/><Relationship Id="rId1" Type="http://schemas.openxmlformats.org/officeDocument/2006/relationships/image" Target="../media/image111.jpeg"/><Relationship Id="rId5" Type="http://schemas.openxmlformats.org/officeDocument/2006/relationships/image" Target="../media/image51.jpe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90160-D328-4B69-A035-90D3C82FA0A6}" type="doc">
      <dgm:prSet loTypeId="urn:microsoft.com/office/officeart/2005/8/layout/pList2#1" loCatId="list" qsTypeId="urn:microsoft.com/office/officeart/2005/8/quickstyle/simple5" qsCatId="simple" csTypeId="urn:microsoft.com/office/officeart/2005/8/colors/colorful2" csCatId="colorful" phldr="1"/>
      <dgm:spPr/>
    </dgm:pt>
    <dgm:pt modelId="{476E4177-EF8D-419E-AB8A-93E66CC82482}">
      <dgm:prSet phldrT="[Text]" custT="1"/>
      <dgm:spPr/>
      <dgm:t>
        <a:bodyPr lIns="73152" tIns="274320" rIns="73152"/>
        <a:lstStyle/>
        <a:p>
          <a:pPr algn="l" defTabSz="914400">
            <a:buNone/>
          </a:pPr>
          <a:r>
            <a:rPr lang="fr-FR" sz="2200" noProof="0" dirty="0" smtClean="0">
              <a:latin typeface="Corbel" pitchFamily="34" charset="0"/>
            </a:rPr>
            <a:t>Contexte</a:t>
          </a:r>
          <a:endParaRPr lang="fr-FR" sz="2200" noProof="0" dirty="0">
            <a:latin typeface="Corbel" pitchFamily="34" charset="0"/>
          </a:endParaRPr>
        </a:p>
      </dgm:t>
    </dgm:pt>
    <dgm:pt modelId="{50A25A56-CEA1-40EB-822C-18475EA4B47A}" type="parTrans" cxnId="{9A40B199-C1E6-4AA6-9486-07915ED7CAE7}">
      <dgm:prSet/>
      <dgm:spPr/>
      <dgm:t>
        <a:bodyPr/>
        <a:lstStyle/>
        <a:p>
          <a:endParaRPr lang="fr-FR" noProof="0"/>
        </a:p>
      </dgm:t>
    </dgm:pt>
    <dgm:pt modelId="{A91F7A1B-DD1E-4B26-839C-2A5EF0A403AD}" type="sibTrans" cxnId="{9A40B199-C1E6-4AA6-9486-07915ED7CAE7}">
      <dgm:prSet/>
      <dgm:spPr/>
      <dgm:t>
        <a:bodyPr/>
        <a:lstStyle/>
        <a:p>
          <a:endParaRPr lang="fr-FR" noProof="0"/>
        </a:p>
      </dgm:t>
    </dgm:pt>
    <dgm:pt modelId="{5DD0A7D4-5781-4819-AF33-C5CE25A2D297}">
      <dgm:prSet phldrT="[Text]" custT="1"/>
      <dgm:spPr/>
      <dgm:t>
        <a:bodyPr lIns="73152" tIns="274320" rIns="73152"/>
        <a:lstStyle/>
        <a:p>
          <a:pPr algn="ctr" defTabSz="914400">
            <a:buNone/>
          </a:pPr>
          <a:r>
            <a:rPr lang="fr-FR" sz="2200" noProof="0" smtClean="0">
              <a:latin typeface="Corbel" pitchFamily="34" charset="0"/>
            </a:rPr>
            <a:t>Accès </a:t>
          </a:r>
          <a:r>
            <a:rPr lang="fr-FR" sz="2200" noProof="0" dirty="0" smtClean="0">
              <a:latin typeface="Corbel" pitchFamily="34" charset="0"/>
            </a:rPr>
            <a:t>au RIRCD</a:t>
          </a:r>
          <a:endParaRPr lang="fr-FR" sz="2200" noProof="0" dirty="0">
            <a:latin typeface="Corbel" pitchFamily="34" charset="0"/>
          </a:endParaRPr>
        </a:p>
      </dgm:t>
    </dgm:pt>
    <dgm:pt modelId="{05B7C26E-C389-4346-849B-05526EF2C457}" type="parTrans" cxnId="{7417CC53-98FE-43F4-BF56-8508FB7DA803}">
      <dgm:prSet/>
      <dgm:spPr/>
      <dgm:t>
        <a:bodyPr/>
        <a:lstStyle/>
        <a:p>
          <a:endParaRPr lang="fr-FR" noProof="0"/>
        </a:p>
      </dgm:t>
    </dgm:pt>
    <dgm:pt modelId="{FD53903F-8A86-4D24-917A-36748269F973}" type="sibTrans" cxnId="{7417CC53-98FE-43F4-BF56-8508FB7DA803}">
      <dgm:prSet/>
      <dgm:spPr/>
      <dgm:t>
        <a:bodyPr/>
        <a:lstStyle/>
        <a:p>
          <a:endParaRPr lang="fr-FR" noProof="0"/>
        </a:p>
      </dgm:t>
    </dgm:pt>
    <dgm:pt modelId="{77AF15ED-F058-4A0B-B979-9880C6062DF0}">
      <dgm:prSet phldrT="[Text]" custT="1"/>
      <dgm:spPr/>
      <dgm:t>
        <a:bodyPr lIns="73152" tIns="274320" rIns="73152"/>
        <a:lstStyle/>
        <a:p>
          <a:pPr algn="ctr" defTabSz="914400">
            <a:buNone/>
          </a:pPr>
          <a:r>
            <a:rPr lang="fr-FR" sz="2000" b="1" noProof="0" smtClean="0">
              <a:latin typeface="Corbel" pitchFamily="34" charset="0"/>
            </a:rPr>
            <a:t>Pyramide </a:t>
          </a:r>
          <a:r>
            <a:rPr lang="fr-FR" sz="2000" b="1" noProof="0" dirty="0" smtClean="0">
              <a:latin typeface="Corbel" pitchFamily="34" charset="0"/>
            </a:rPr>
            <a:t>des indicateurs</a:t>
          </a:r>
          <a:endParaRPr lang="fr-FR" sz="2000" b="1" noProof="0" dirty="0">
            <a:latin typeface="Corbel" pitchFamily="34" charset="0"/>
          </a:endParaRPr>
        </a:p>
      </dgm:t>
    </dgm:pt>
    <dgm:pt modelId="{0DF2CDB2-0880-4047-8447-A17EAE7580E4}" type="parTrans" cxnId="{CD3B69F4-72CF-49E2-8926-8FD63E771977}">
      <dgm:prSet/>
      <dgm:spPr/>
      <dgm:t>
        <a:bodyPr/>
        <a:lstStyle/>
        <a:p>
          <a:endParaRPr lang="fr-FR" noProof="0"/>
        </a:p>
      </dgm:t>
    </dgm:pt>
    <dgm:pt modelId="{E3B236AA-E864-46E4-BC91-F2D73633FEA4}" type="sibTrans" cxnId="{CD3B69F4-72CF-49E2-8926-8FD63E771977}">
      <dgm:prSet/>
      <dgm:spPr/>
      <dgm:t>
        <a:bodyPr/>
        <a:lstStyle/>
        <a:p>
          <a:endParaRPr lang="fr-FR" noProof="0"/>
        </a:p>
      </dgm:t>
    </dgm:pt>
    <dgm:pt modelId="{C20F2834-7A4B-463C-ABDE-12FFE93933A3}">
      <dgm:prSet phldrT="[Text]" custT="1"/>
      <dgm:spPr/>
      <dgm:t>
        <a:bodyPr lIns="73152" tIns="274320" rIns="73152"/>
        <a:lstStyle/>
        <a:p>
          <a:pPr algn="ctr" defTabSz="914400">
            <a:buNone/>
          </a:pPr>
          <a:r>
            <a:rPr lang="fr-FR" sz="2000" b="1" noProof="0" dirty="0" smtClean="0">
              <a:latin typeface="Corbel" pitchFamily="34" charset="0"/>
            </a:rPr>
            <a:t>Formulaire numérique d’identification</a:t>
          </a:r>
          <a:endParaRPr lang="fr-FR" sz="2000" b="1" noProof="0" dirty="0">
            <a:latin typeface="Corbel" pitchFamily="34" charset="0"/>
          </a:endParaRPr>
        </a:p>
      </dgm:t>
    </dgm:pt>
    <dgm:pt modelId="{CAE5F0D1-5C6A-4BF8-ACC0-DB67084C99C7}" type="sibTrans" cxnId="{4C839C11-576D-4F8B-A506-F28B1DFFF881}">
      <dgm:prSet/>
      <dgm:spPr/>
      <dgm:t>
        <a:bodyPr/>
        <a:lstStyle/>
        <a:p>
          <a:endParaRPr lang="fr-FR" noProof="0"/>
        </a:p>
      </dgm:t>
    </dgm:pt>
    <dgm:pt modelId="{BCFE97E8-F389-4CB9-AF67-54F99688D24C}" type="parTrans" cxnId="{4C839C11-576D-4F8B-A506-F28B1DFFF881}">
      <dgm:prSet/>
      <dgm:spPr/>
      <dgm:t>
        <a:bodyPr/>
        <a:lstStyle/>
        <a:p>
          <a:endParaRPr lang="fr-FR" noProof="0"/>
        </a:p>
      </dgm:t>
    </dgm:pt>
    <dgm:pt modelId="{5DF8D196-4D3D-4940-9F32-682169997D7A}">
      <dgm:prSet phldrT="[Text]" custT="1"/>
      <dgm:spPr/>
      <dgm:t>
        <a:bodyPr lIns="73152" tIns="274320" rIns="73152"/>
        <a:lstStyle/>
        <a:p>
          <a:pPr algn="ctr" defTabSz="914400">
            <a:buNone/>
          </a:pPr>
          <a:r>
            <a:rPr lang="fr-FR" sz="2000" b="1" noProof="0" dirty="0" smtClean="0">
              <a:latin typeface="Corbel" pitchFamily="34" charset="0"/>
            </a:rPr>
            <a:t>Confidentialité</a:t>
          </a:r>
          <a:endParaRPr lang="fr-FR" sz="2000" b="1" noProof="0" dirty="0">
            <a:latin typeface="Corbel" pitchFamily="34" charset="0"/>
          </a:endParaRPr>
        </a:p>
      </dgm:t>
    </dgm:pt>
    <dgm:pt modelId="{90C1E242-23BD-452C-B222-DCFA2D4DAE3B}" type="sibTrans" cxnId="{B9B85342-AC50-4E97-8E9E-2FD870B1E881}">
      <dgm:prSet/>
      <dgm:spPr/>
      <dgm:t>
        <a:bodyPr/>
        <a:lstStyle/>
        <a:p>
          <a:endParaRPr lang="fr-FR" noProof="0"/>
        </a:p>
      </dgm:t>
    </dgm:pt>
    <dgm:pt modelId="{51CE1848-AB2A-4E28-8CF5-8442E546E0C5}" type="parTrans" cxnId="{B9B85342-AC50-4E97-8E9E-2FD870B1E881}">
      <dgm:prSet/>
      <dgm:spPr/>
      <dgm:t>
        <a:bodyPr/>
        <a:lstStyle/>
        <a:p>
          <a:endParaRPr lang="fr-FR" noProof="0"/>
        </a:p>
      </dgm:t>
    </dgm:pt>
    <dgm:pt modelId="{9E4DC8AD-1AC7-4E53-B32C-25202AFDB195}" type="pres">
      <dgm:prSet presAssocID="{AA690160-D328-4B69-A035-90D3C82FA0A6}" presName="Name0" presStyleCnt="0">
        <dgm:presLayoutVars>
          <dgm:dir/>
          <dgm:resizeHandles val="exact"/>
        </dgm:presLayoutVars>
      </dgm:prSet>
      <dgm:spPr/>
    </dgm:pt>
    <dgm:pt modelId="{ACBF4AF3-FAB8-444C-81AB-52C89640E279}" type="pres">
      <dgm:prSet presAssocID="{AA690160-D328-4B69-A035-90D3C82FA0A6}" presName="bkgdShp" presStyleLbl="alignAccFollowNode1" presStyleIdx="0" presStyleCnt="1"/>
      <dgm:spPr/>
    </dgm:pt>
    <dgm:pt modelId="{78248EF9-FFBB-4EB0-94C4-16A1D0A1A170}" type="pres">
      <dgm:prSet presAssocID="{AA690160-D328-4B69-A035-90D3C82FA0A6}" presName="linComp" presStyleCnt="0"/>
      <dgm:spPr/>
    </dgm:pt>
    <dgm:pt modelId="{CC8831C0-DF59-484B-83B2-A708366B3EB6}" type="pres">
      <dgm:prSet presAssocID="{476E4177-EF8D-419E-AB8A-93E66CC82482}" presName="compNode" presStyleCnt="0"/>
      <dgm:spPr/>
    </dgm:pt>
    <dgm:pt modelId="{2572025E-E8B8-4F94-94D0-DC22D7F762FB}" type="pres">
      <dgm:prSet presAssocID="{476E4177-EF8D-419E-AB8A-93E66CC82482}" presName="node" presStyleLbl="node1" presStyleIdx="0" presStyleCnt="5">
        <dgm:presLayoutVars>
          <dgm:bulletEnabled val="1"/>
        </dgm:presLayoutVars>
      </dgm:prSet>
      <dgm:spPr/>
      <dgm:t>
        <a:bodyPr/>
        <a:lstStyle/>
        <a:p>
          <a:endParaRPr lang="en-US"/>
        </a:p>
      </dgm:t>
    </dgm:pt>
    <dgm:pt modelId="{2E2B4276-DB06-4C66-80FF-919CDE10A5FE}" type="pres">
      <dgm:prSet presAssocID="{476E4177-EF8D-419E-AB8A-93E66CC82482}" presName="invisiNode" presStyleLbl="node1" presStyleIdx="0" presStyleCnt="5"/>
      <dgm:spPr/>
    </dgm:pt>
    <dgm:pt modelId="{C43EB61A-2E04-409F-8F87-79F190ED3CE0}" type="pres">
      <dgm:prSet presAssocID="{476E4177-EF8D-419E-AB8A-93E66CC82482}" presName="imagNode" presStyleLbl="fgImgPlace1" presStyleIdx="0" presStyleCnt="5" custLinFactX="100000" custLinFactNeighborX="117614" custLinFactNeighborY="-898"/>
      <dgm:spPr>
        <a:blipFill rotWithShape="0">
          <a:blip xmlns:r="http://schemas.openxmlformats.org/officeDocument/2006/relationships" r:embed="rId1"/>
          <a:stretch>
            <a:fillRect/>
          </a:stretch>
        </a:blipFill>
      </dgm:spPr>
      <dgm:t>
        <a:bodyPr/>
        <a:lstStyle/>
        <a:p>
          <a:endParaRPr lang="fr-FR"/>
        </a:p>
      </dgm:t>
    </dgm:pt>
    <dgm:pt modelId="{3DB5F289-A8C3-40D5-8393-8636D9BFFD29}" type="pres">
      <dgm:prSet presAssocID="{A91F7A1B-DD1E-4B26-839C-2A5EF0A403AD}" presName="sibTrans" presStyleLbl="sibTrans2D1" presStyleIdx="0" presStyleCnt="0"/>
      <dgm:spPr/>
      <dgm:t>
        <a:bodyPr/>
        <a:lstStyle/>
        <a:p>
          <a:endParaRPr lang="en-US"/>
        </a:p>
      </dgm:t>
    </dgm:pt>
    <dgm:pt modelId="{0C509E44-86D3-42D8-94FF-9B9788BAB857}" type="pres">
      <dgm:prSet presAssocID="{5DD0A7D4-5781-4819-AF33-C5CE25A2D297}" presName="compNode" presStyleCnt="0"/>
      <dgm:spPr/>
    </dgm:pt>
    <dgm:pt modelId="{E4B0666F-2CF1-4C21-A251-46E6EBFF7C1D}" type="pres">
      <dgm:prSet presAssocID="{5DD0A7D4-5781-4819-AF33-C5CE25A2D297}" presName="node" presStyleLbl="node1" presStyleIdx="1" presStyleCnt="5" custLinFactX="100000" custLinFactNeighborX="125384" custLinFactNeighborY="99">
        <dgm:presLayoutVars>
          <dgm:bulletEnabled val="1"/>
        </dgm:presLayoutVars>
      </dgm:prSet>
      <dgm:spPr/>
      <dgm:t>
        <a:bodyPr/>
        <a:lstStyle/>
        <a:p>
          <a:endParaRPr lang="en-US"/>
        </a:p>
      </dgm:t>
    </dgm:pt>
    <dgm:pt modelId="{BBFA0B92-8C45-4EAA-A200-A78384D846A7}" type="pres">
      <dgm:prSet presAssocID="{5DD0A7D4-5781-4819-AF33-C5CE25A2D297}" presName="invisiNode" presStyleLbl="node1" presStyleIdx="1" presStyleCnt="5"/>
      <dgm:spPr/>
    </dgm:pt>
    <dgm:pt modelId="{BF646D7A-C7D0-4489-A68F-61F32B7DB0C6}" type="pres">
      <dgm:prSet presAssocID="{5DD0A7D4-5781-4819-AF33-C5CE25A2D297}" presName="imagNode" presStyleLbl="fgImgPlace1" presStyleIdx="1" presStyleCnt="5" custLinFactX="100000" custLinFactNeighborX="125384" custLinFactNeighborY="165"/>
      <dgm:spPr>
        <a:blipFill rotWithShape="0">
          <a:blip xmlns:r="http://schemas.openxmlformats.org/officeDocument/2006/relationships" r:embed="rId2"/>
          <a:stretch>
            <a:fillRect/>
          </a:stretch>
        </a:blipFill>
      </dgm:spPr>
      <dgm:t>
        <a:bodyPr/>
        <a:lstStyle/>
        <a:p>
          <a:endParaRPr lang="fr-FR"/>
        </a:p>
      </dgm:t>
    </dgm:pt>
    <dgm:pt modelId="{CAAEED2F-AC44-4514-84C2-160FDC42F579}" type="pres">
      <dgm:prSet presAssocID="{FD53903F-8A86-4D24-917A-36748269F973}" presName="sibTrans" presStyleLbl="sibTrans2D1" presStyleIdx="0" presStyleCnt="0"/>
      <dgm:spPr/>
      <dgm:t>
        <a:bodyPr/>
        <a:lstStyle/>
        <a:p>
          <a:endParaRPr lang="en-US"/>
        </a:p>
      </dgm:t>
    </dgm:pt>
    <dgm:pt modelId="{3617A269-0CD9-4948-9932-FA1AD12DE27E}" type="pres">
      <dgm:prSet presAssocID="{77AF15ED-F058-4A0B-B979-9880C6062DF0}" presName="compNode" presStyleCnt="0"/>
      <dgm:spPr/>
    </dgm:pt>
    <dgm:pt modelId="{5284ED54-4761-44DA-8086-D5FD397A1C95}" type="pres">
      <dgm:prSet presAssocID="{77AF15ED-F058-4A0B-B979-9880C6062DF0}" presName="node" presStyleLbl="node1" presStyleIdx="2" presStyleCnt="5">
        <dgm:presLayoutVars>
          <dgm:bulletEnabled val="1"/>
        </dgm:presLayoutVars>
      </dgm:prSet>
      <dgm:spPr/>
      <dgm:t>
        <a:bodyPr/>
        <a:lstStyle/>
        <a:p>
          <a:endParaRPr lang="en-US"/>
        </a:p>
      </dgm:t>
    </dgm:pt>
    <dgm:pt modelId="{9666B65F-B8AB-44AD-8F33-AF566667E781}" type="pres">
      <dgm:prSet presAssocID="{77AF15ED-F058-4A0B-B979-9880C6062DF0}" presName="invisiNode" presStyleLbl="node1" presStyleIdx="2" presStyleCnt="5"/>
      <dgm:spPr/>
    </dgm:pt>
    <dgm:pt modelId="{41BC1ABA-1F87-4B1E-94EC-41724CD12655}" type="pres">
      <dgm:prSet presAssocID="{77AF15ED-F058-4A0B-B979-9880C6062DF0}" presName="imagNode" presStyleLbl="fgImgPlace1" presStyleIdx="2" presStyleCnt="5" custLinFactX="-100000" custLinFactNeighborX="-122857" custLinFactNeighborY="-898"/>
      <dgm:spPr>
        <a:blipFill rotWithShape="1">
          <a:blip xmlns:r="http://schemas.openxmlformats.org/officeDocument/2006/relationships" r:embed="rId3"/>
          <a:stretch>
            <a:fillRect/>
          </a:stretch>
        </a:blipFill>
      </dgm:spPr>
    </dgm:pt>
    <dgm:pt modelId="{A9D6457D-CBBF-4A28-8C38-C3F75EA43CF1}" type="pres">
      <dgm:prSet presAssocID="{E3B236AA-E864-46E4-BC91-F2D73633FEA4}" presName="sibTrans" presStyleLbl="sibTrans2D1" presStyleIdx="0" presStyleCnt="0"/>
      <dgm:spPr/>
      <dgm:t>
        <a:bodyPr/>
        <a:lstStyle/>
        <a:p>
          <a:endParaRPr lang="en-US"/>
        </a:p>
      </dgm:t>
    </dgm:pt>
    <dgm:pt modelId="{CDFA4098-C274-4C84-9513-F0698696D98A}" type="pres">
      <dgm:prSet presAssocID="{5DF8D196-4D3D-4940-9F32-682169997D7A}" presName="compNode" presStyleCnt="0"/>
      <dgm:spPr/>
    </dgm:pt>
    <dgm:pt modelId="{87B5BDBA-3C7A-41F1-8C33-F13937A84B36}" type="pres">
      <dgm:prSet presAssocID="{5DF8D196-4D3D-4940-9F32-682169997D7A}" presName="node" presStyleLbl="node1" presStyleIdx="3" presStyleCnt="5" custLinFactX="-100000" custLinFactNeighborX="-122814" custLinFactNeighborY="2699">
        <dgm:presLayoutVars>
          <dgm:bulletEnabled val="1"/>
        </dgm:presLayoutVars>
      </dgm:prSet>
      <dgm:spPr/>
      <dgm:t>
        <a:bodyPr/>
        <a:lstStyle/>
        <a:p>
          <a:endParaRPr lang="en-US"/>
        </a:p>
      </dgm:t>
    </dgm:pt>
    <dgm:pt modelId="{928528D1-DD5F-4687-9BFE-878C43D23D5D}" type="pres">
      <dgm:prSet presAssocID="{5DF8D196-4D3D-4940-9F32-682169997D7A}" presName="invisiNode" presStyleLbl="node1" presStyleIdx="3" presStyleCnt="5"/>
      <dgm:spPr/>
    </dgm:pt>
    <dgm:pt modelId="{D88C7409-AB93-4FE3-A61D-F51EE8A4B008}" type="pres">
      <dgm:prSet presAssocID="{5DF8D196-4D3D-4940-9F32-682169997D7A}" presName="imagNode" presStyleLbl="fgImgPlace1" presStyleIdx="3" presStyleCnt="5" custLinFactX="12201" custLinFactNeighborX="100000" custLinFactNeighborY="165"/>
      <dgm:spPr>
        <a:blipFill rotWithShape="0">
          <a:blip xmlns:r="http://schemas.openxmlformats.org/officeDocument/2006/relationships" r:embed="rId4"/>
          <a:stretch>
            <a:fillRect/>
          </a:stretch>
        </a:blipFill>
      </dgm:spPr>
    </dgm:pt>
    <dgm:pt modelId="{CA6E58D0-F06D-4082-9183-0F2955E6C631}" type="pres">
      <dgm:prSet presAssocID="{90C1E242-23BD-452C-B222-DCFA2D4DAE3B}" presName="sibTrans" presStyleLbl="sibTrans2D1" presStyleIdx="0" presStyleCnt="0"/>
      <dgm:spPr/>
      <dgm:t>
        <a:bodyPr/>
        <a:lstStyle/>
        <a:p>
          <a:endParaRPr lang="en-US"/>
        </a:p>
      </dgm:t>
    </dgm:pt>
    <dgm:pt modelId="{8AC8F713-1879-4B70-BB31-C5C195E24471}" type="pres">
      <dgm:prSet presAssocID="{C20F2834-7A4B-463C-ABDE-12FFE93933A3}" presName="compNode" presStyleCnt="0"/>
      <dgm:spPr/>
    </dgm:pt>
    <dgm:pt modelId="{9B706799-997B-4F74-B652-58B58A51EA58}" type="pres">
      <dgm:prSet presAssocID="{C20F2834-7A4B-463C-ABDE-12FFE93933A3}" presName="node" presStyleLbl="node1" presStyleIdx="4" presStyleCnt="5">
        <dgm:presLayoutVars>
          <dgm:bulletEnabled val="1"/>
        </dgm:presLayoutVars>
      </dgm:prSet>
      <dgm:spPr/>
      <dgm:t>
        <a:bodyPr/>
        <a:lstStyle/>
        <a:p>
          <a:endParaRPr lang="en-US"/>
        </a:p>
      </dgm:t>
    </dgm:pt>
    <dgm:pt modelId="{AF8C36F4-A127-4733-8CAC-70994BB842F2}" type="pres">
      <dgm:prSet presAssocID="{C20F2834-7A4B-463C-ABDE-12FFE93933A3}" presName="invisiNode" presStyleLbl="node1" presStyleIdx="4" presStyleCnt="5"/>
      <dgm:spPr/>
    </dgm:pt>
    <dgm:pt modelId="{B68F94D2-D73D-420A-802B-DFDC9BE4ED4C}" type="pres">
      <dgm:prSet presAssocID="{C20F2834-7A4B-463C-ABDE-12FFE93933A3}" presName="imagNode" presStyleLbl="fgImgPlace1" presStyleIdx="4" presStyleCnt="5" custLinFactX="-132285" custLinFactNeighborX="-200000" custLinFactNeighborY="4663"/>
      <dgm:spPr>
        <a:blipFill rotWithShape="0">
          <a:blip xmlns:r="http://schemas.openxmlformats.org/officeDocument/2006/relationships" r:embed="rId5"/>
          <a:stretch>
            <a:fillRect/>
          </a:stretch>
        </a:blipFill>
      </dgm:spPr>
    </dgm:pt>
  </dgm:ptLst>
  <dgm:cxnLst>
    <dgm:cxn modelId="{9A40B199-C1E6-4AA6-9486-07915ED7CAE7}" srcId="{AA690160-D328-4B69-A035-90D3C82FA0A6}" destId="{476E4177-EF8D-419E-AB8A-93E66CC82482}" srcOrd="0" destOrd="0" parTransId="{50A25A56-CEA1-40EB-822C-18475EA4B47A}" sibTransId="{A91F7A1B-DD1E-4B26-839C-2A5EF0A403AD}"/>
    <dgm:cxn modelId="{7417CC53-98FE-43F4-BF56-8508FB7DA803}" srcId="{AA690160-D328-4B69-A035-90D3C82FA0A6}" destId="{5DD0A7D4-5781-4819-AF33-C5CE25A2D297}" srcOrd="1" destOrd="0" parTransId="{05B7C26E-C389-4346-849B-05526EF2C457}" sibTransId="{FD53903F-8A86-4D24-917A-36748269F973}"/>
    <dgm:cxn modelId="{A22C2BFB-4080-48EB-A16D-3776A5A58E4A}" type="presOf" srcId="{FD53903F-8A86-4D24-917A-36748269F973}" destId="{CAAEED2F-AC44-4514-84C2-160FDC42F579}" srcOrd="0" destOrd="0" presId="urn:microsoft.com/office/officeart/2005/8/layout/pList2#1"/>
    <dgm:cxn modelId="{6CF0D760-DBF8-468A-A195-C86CFD4C4AF6}" type="presOf" srcId="{C20F2834-7A4B-463C-ABDE-12FFE93933A3}" destId="{9B706799-997B-4F74-B652-58B58A51EA58}" srcOrd="0" destOrd="0" presId="urn:microsoft.com/office/officeart/2005/8/layout/pList2#1"/>
    <dgm:cxn modelId="{6A4F3537-CF94-47D1-ABA7-58AF37683953}" type="presOf" srcId="{77AF15ED-F058-4A0B-B979-9880C6062DF0}" destId="{5284ED54-4761-44DA-8086-D5FD397A1C95}" srcOrd="0" destOrd="0" presId="urn:microsoft.com/office/officeart/2005/8/layout/pList2#1"/>
    <dgm:cxn modelId="{7646E28E-46FE-4619-A40D-8223AB09BDDF}" type="presOf" srcId="{E3B236AA-E864-46E4-BC91-F2D73633FEA4}" destId="{A9D6457D-CBBF-4A28-8C38-C3F75EA43CF1}" srcOrd="0" destOrd="0" presId="urn:microsoft.com/office/officeart/2005/8/layout/pList2#1"/>
    <dgm:cxn modelId="{D6C2B20E-D8EE-4EC0-8F0F-74659E9D7331}" type="presOf" srcId="{5DD0A7D4-5781-4819-AF33-C5CE25A2D297}" destId="{E4B0666F-2CF1-4C21-A251-46E6EBFF7C1D}" srcOrd="0" destOrd="0" presId="urn:microsoft.com/office/officeart/2005/8/layout/pList2#1"/>
    <dgm:cxn modelId="{CD3B69F4-72CF-49E2-8926-8FD63E771977}" srcId="{AA690160-D328-4B69-A035-90D3C82FA0A6}" destId="{77AF15ED-F058-4A0B-B979-9880C6062DF0}" srcOrd="2" destOrd="0" parTransId="{0DF2CDB2-0880-4047-8447-A17EAE7580E4}" sibTransId="{E3B236AA-E864-46E4-BC91-F2D73633FEA4}"/>
    <dgm:cxn modelId="{4C839C11-576D-4F8B-A506-F28B1DFFF881}" srcId="{AA690160-D328-4B69-A035-90D3C82FA0A6}" destId="{C20F2834-7A4B-463C-ABDE-12FFE93933A3}" srcOrd="4" destOrd="0" parTransId="{BCFE97E8-F389-4CB9-AF67-54F99688D24C}" sibTransId="{CAE5F0D1-5C6A-4BF8-ACC0-DB67084C99C7}"/>
    <dgm:cxn modelId="{F4BF0727-3CCF-4669-A4BD-891E0BFB8EE4}" type="presOf" srcId="{476E4177-EF8D-419E-AB8A-93E66CC82482}" destId="{2572025E-E8B8-4F94-94D0-DC22D7F762FB}" srcOrd="0" destOrd="0" presId="urn:microsoft.com/office/officeart/2005/8/layout/pList2#1"/>
    <dgm:cxn modelId="{114D0FE8-F9D9-4BD0-9EBB-6F3E7E326AA9}" type="presOf" srcId="{A91F7A1B-DD1E-4B26-839C-2A5EF0A403AD}" destId="{3DB5F289-A8C3-40D5-8393-8636D9BFFD29}" srcOrd="0" destOrd="0" presId="urn:microsoft.com/office/officeart/2005/8/layout/pList2#1"/>
    <dgm:cxn modelId="{B9B85342-AC50-4E97-8E9E-2FD870B1E881}" srcId="{AA690160-D328-4B69-A035-90D3C82FA0A6}" destId="{5DF8D196-4D3D-4940-9F32-682169997D7A}" srcOrd="3" destOrd="0" parTransId="{51CE1848-AB2A-4E28-8CF5-8442E546E0C5}" sibTransId="{90C1E242-23BD-452C-B222-DCFA2D4DAE3B}"/>
    <dgm:cxn modelId="{2E4EDC28-B07B-4C37-B240-91344E6AC168}" type="presOf" srcId="{90C1E242-23BD-452C-B222-DCFA2D4DAE3B}" destId="{CA6E58D0-F06D-4082-9183-0F2955E6C631}" srcOrd="0" destOrd="0" presId="urn:microsoft.com/office/officeart/2005/8/layout/pList2#1"/>
    <dgm:cxn modelId="{9D2D6E57-4563-4E9D-B64C-4CC5CA52CD21}" type="presOf" srcId="{AA690160-D328-4B69-A035-90D3C82FA0A6}" destId="{9E4DC8AD-1AC7-4E53-B32C-25202AFDB195}" srcOrd="0" destOrd="0" presId="urn:microsoft.com/office/officeart/2005/8/layout/pList2#1"/>
    <dgm:cxn modelId="{D82F44E0-3E3D-4945-B44D-E0989771C1DC}" type="presOf" srcId="{5DF8D196-4D3D-4940-9F32-682169997D7A}" destId="{87B5BDBA-3C7A-41F1-8C33-F13937A84B36}" srcOrd="0" destOrd="0" presId="urn:microsoft.com/office/officeart/2005/8/layout/pList2#1"/>
    <dgm:cxn modelId="{9BF6F6B0-BEB4-49F1-924E-275E9EBD4217}" type="presParOf" srcId="{9E4DC8AD-1AC7-4E53-B32C-25202AFDB195}" destId="{ACBF4AF3-FAB8-444C-81AB-52C89640E279}" srcOrd="0" destOrd="0" presId="urn:microsoft.com/office/officeart/2005/8/layout/pList2#1"/>
    <dgm:cxn modelId="{84171304-7FF2-4994-9F0C-39B3B49D5C7D}" type="presParOf" srcId="{9E4DC8AD-1AC7-4E53-B32C-25202AFDB195}" destId="{78248EF9-FFBB-4EB0-94C4-16A1D0A1A170}" srcOrd="1" destOrd="0" presId="urn:microsoft.com/office/officeart/2005/8/layout/pList2#1"/>
    <dgm:cxn modelId="{2EAAFD75-AF37-4B50-A287-9EF102E9E495}" type="presParOf" srcId="{78248EF9-FFBB-4EB0-94C4-16A1D0A1A170}" destId="{CC8831C0-DF59-484B-83B2-A708366B3EB6}" srcOrd="0" destOrd="0" presId="urn:microsoft.com/office/officeart/2005/8/layout/pList2#1"/>
    <dgm:cxn modelId="{0CE73E52-A51A-4C10-8992-7996BA1807E0}" type="presParOf" srcId="{CC8831C0-DF59-484B-83B2-A708366B3EB6}" destId="{2572025E-E8B8-4F94-94D0-DC22D7F762FB}" srcOrd="0" destOrd="0" presId="urn:microsoft.com/office/officeart/2005/8/layout/pList2#1"/>
    <dgm:cxn modelId="{8ECB9AD0-C7CF-4C1E-85A6-5A75A2C93A65}" type="presParOf" srcId="{CC8831C0-DF59-484B-83B2-A708366B3EB6}" destId="{2E2B4276-DB06-4C66-80FF-919CDE10A5FE}" srcOrd="1" destOrd="0" presId="urn:microsoft.com/office/officeart/2005/8/layout/pList2#1"/>
    <dgm:cxn modelId="{DD2108F8-5767-4374-AEC6-71123F2150BC}" type="presParOf" srcId="{CC8831C0-DF59-484B-83B2-A708366B3EB6}" destId="{C43EB61A-2E04-409F-8F87-79F190ED3CE0}" srcOrd="2" destOrd="0" presId="urn:microsoft.com/office/officeart/2005/8/layout/pList2#1"/>
    <dgm:cxn modelId="{28E950C9-757B-4363-9952-94547141B46C}" type="presParOf" srcId="{78248EF9-FFBB-4EB0-94C4-16A1D0A1A170}" destId="{3DB5F289-A8C3-40D5-8393-8636D9BFFD29}" srcOrd="1" destOrd="0" presId="urn:microsoft.com/office/officeart/2005/8/layout/pList2#1"/>
    <dgm:cxn modelId="{EA568BDF-2F77-4A97-B7B3-64BAC2B1A245}" type="presParOf" srcId="{78248EF9-FFBB-4EB0-94C4-16A1D0A1A170}" destId="{0C509E44-86D3-42D8-94FF-9B9788BAB857}" srcOrd="2" destOrd="0" presId="urn:microsoft.com/office/officeart/2005/8/layout/pList2#1"/>
    <dgm:cxn modelId="{1995A220-FDCC-49B1-AA51-3AABC75D0F44}" type="presParOf" srcId="{0C509E44-86D3-42D8-94FF-9B9788BAB857}" destId="{E4B0666F-2CF1-4C21-A251-46E6EBFF7C1D}" srcOrd="0" destOrd="0" presId="urn:microsoft.com/office/officeart/2005/8/layout/pList2#1"/>
    <dgm:cxn modelId="{F45B8C2F-85ED-4548-BB51-BD0B12D4AAD4}" type="presParOf" srcId="{0C509E44-86D3-42D8-94FF-9B9788BAB857}" destId="{BBFA0B92-8C45-4EAA-A200-A78384D846A7}" srcOrd="1" destOrd="0" presId="urn:microsoft.com/office/officeart/2005/8/layout/pList2#1"/>
    <dgm:cxn modelId="{2326CB72-CA4C-4D8D-92D7-C22178014557}" type="presParOf" srcId="{0C509E44-86D3-42D8-94FF-9B9788BAB857}" destId="{BF646D7A-C7D0-4489-A68F-61F32B7DB0C6}" srcOrd="2" destOrd="0" presId="urn:microsoft.com/office/officeart/2005/8/layout/pList2#1"/>
    <dgm:cxn modelId="{F78741FD-E94F-4C03-B4D6-84E5777A94D5}" type="presParOf" srcId="{78248EF9-FFBB-4EB0-94C4-16A1D0A1A170}" destId="{CAAEED2F-AC44-4514-84C2-160FDC42F579}" srcOrd="3" destOrd="0" presId="urn:microsoft.com/office/officeart/2005/8/layout/pList2#1"/>
    <dgm:cxn modelId="{4135BFAA-D0BA-447A-B014-C8AF0B493813}" type="presParOf" srcId="{78248EF9-FFBB-4EB0-94C4-16A1D0A1A170}" destId="{3617A269-0CD9-4948-9932-FA1AD12DE27E}" srcOrd="4" destOrd="0" presId="urn:microsoft.com/office/officeart/2005/8/layout/pList2#1"/>
    <dgm:cxn modelId="{35644B62-CEB3-4E1C-8E54-06F6FFF4CDF4}" type="presParOf" srcId="{3617A269-0CD9-4948-9932-FA1AD12DE27E}" destId="{5284ED54-4761-44DA-8086-D5FD397A1C95}" srcOrd="0" destOrd="0" presId="urn:microsoft.com/office/officeart/2005/8/layout/pList2#1"/>
    <dgm:cxn modelId="{E6014D90-8E5C-4F62-A1B2-E7BC9921C5AE}" type="presParOf" srcId="{3617A269-0CD9-4948-9932-FA1AD12DE27E}" destId="{9666B65F-B8AB-44AD-8F33-AF566667E781}" srcOrd="1" destOrd="0" presId="urn:microsoft.com/office/officeart/2005/8/layout/pList2#1"/>
    <dgm:cxn modelId="{E3F64436-9A93-445E-9422-B118E769FDCB}" type="presParOf" srcId="{3617A269-0CD9-4948-9932-FA1AD12DE27E}" destId="{41BC1ABA-1F87-4B1E-94EC-41724CD12655}" srcOrd="2" destOrd="0" presId="urn:microsoft.com/office/officeart/2005/8/layout/pList2#1"/>
    <dgm:cxn modelId="{3F41925C-F284-4B48-AB06-93C11AD20C1D}" type="presParOf" srcId="{78248EF9-FFBB-4EB0-94C4-16A1D0A1A170}" destId="{A9D6457D-CBBF-4A28-8C38-C3F75EA43CF1}" srcOrd="5" destOrd="0" presId="urn:microsoft.com/office/officeart/2005/8/layout/pList2#1"/>
    <dgm:cxn modelId="{CE48AF1F-081C-48D9-BCC5-24881243CD1D}" type="presParOf" srcId="{78248EF9-FFBB-4EB0-94C4-16A1D0A1A170}" destId="{CDFA4098-C274-4C84-9513-F0698696D98A}" srcOrd="6" destOrd="0" presId="urn:microsoft.com/office/officeart/2005/8/layout/pList2#1"/>
    <dgm:cxn modelId="{F16D78A1-2D52-4CA6-8799-14964B5E1E1D}" type="presParOf" srcId="{CDFA4098-C274-4C84-9513-F0698696D98A}" destId="{87B5BDBA-3C7A-41F1-8C33-F13937A84B36}" srcOrd="0" destOrd="0" presId="urn:microsoft.com/office/officeart/2005/8/layout/pList2#1"/>
    <dgm:cxn modelId="{4AD916A2-F505-4061-AA3F-CCE585FD5819}" type="presParOf" srcId="{CDFA4098-C274-4C84-9513-F0698696D98A}" destId="{928528D1-DD5F-4687-9BFE-878C43D23D5D}" srcOrd="1" destOrd="0" presId="urn:microsoft.com/office/officeart/2005/8/layout/pList2#1"/>
    <dgm:cxn modelId="{9E24D239-5AFC-4068-88EE-3B66C7B774AE}" type="presParOf" srcId="{CDFA4098-C274-4C84-9513-F0698696D98A}" destId="{D88C7409-AB93-4FE3-A61D-F51EE8A4B008}" srcOrd="2" destOrd="0" presId="urn:microsoft.com/office/officeart/2005/8/layout/pList2#1"/>
    <dgm:cxn modelId="{D16396F8-6D43-42C7-8837-D36E8CD94412}" type="presParOf" srcId="{78248EF9-FFBB-4EB0-94C4-16A1D0A1A170}" destId="{CA6E58D0-F06D-4082-9183-0F2955E6C631}" srcOrd="7" destOrd="0" presId="urn:microsoft.com/office/officeart/2005/8/layout/pList2#1"/>
    <dgm:cxn modelId="{43C31E3B-4290-41C3-8AE9-F98891C8D5D9}" type="presParOf" srcId="{78248EF9-FFBB-4EB0-94C4-16A1D0A1A170}" destId="{8AC8F713-1879-4B70-BB31-C5C195E24471}" srcOrd="8" destOrd="0" presId="urn:microsoft.com/office/officeart/2005/8/layout/pList2#1"/>
    <dgm:cxn modelId="{0CD61CF8-F0B5-4BAF-A625-C7DA6315C09F}" type="presParOf" srcId="{8AC8F713-1879-4B70-BB31-C5C195E24471}" destId="{9B706799-997B-4F74-B652-58B58A51EA58}" srcOrd="0" destOrd="0" presId="urn:microsoft.com/office/officeart/2005/8/layout/pList2#1"/>
    <dgm:cxn modelId="{5AC6560F-68C4-46FE-A491-3CFF3B045368}" type="presParOf" srcId="{8AC8F713-1879-4B70-BB31-C5C195E24471}" destId="{AF8C36F4-A127-4733-8CAC-70994BB842F2}" srcOrd="1" destOrd="0" presId="urn:microsoft.com/office/officeart/2005/8/layout/pList2#1"/>
    <dgm:cxn modelId="{177AF293-275E-4907-B258-2281FD4CCD6D}" type="presParOf" srcId="{8AC8F713-1879-4B70-BB31-C5C195E24471}" destId="{B68F94D2-D73D-420A-802B-DFDC9BE4ED4C}" srcOrd="2" destOrd="0" presId="urn:microsoft.com/office/officeart/2005/8/layout/pList2#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F4AF3-FAB8-444C-81AB-52C89640E279}">
      <dsp:nvSpPr>
        <dsp:cNvPr id="0" name=""/>
        <dsp:cNvSpPr/>
      </dsp:nvSpPr>
      <dsp:spPr>
        <a:xfrm>
          <a:off x="0" y="0"/>
          <a:ext cx="8458199" cy="1828799"/>
        </a:xfrm>
        <a:prstGeom prst="roundRect">
          <a:avLst>
            <a:gd name="adj" fmla="val 1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43EB61A-2E04-409F-8F87-79F190ED3CE0}">
      <dsp:nvSpPr>
        <dsp:cNvPr id="0" name=""/>
        <dsp:cNvSpPr/>
      </dsp:nvSpPr>
      <dsp:spPr>
        <a:xfrm>
          <a:off x="3458320" y="231796"/>
          <a:ext cx="1471346" cy="1341120"/>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2572025E-E8B8-4F94-94D0-DC22D7F762FB}">
      <dsp:nvSpPr>
        <dsp:cNvPr id="0" name=""/>
        <dsp:cNvSpPr/>
      </dsp:nvSpPr>
      <dsp:spPr>
        <a:xfrm rot="10800000">
          <a:off x="256463" y="1828799"/>
          <a:ext cx="1471346" cy="2235200"/>
        </a:xfrm>
        <a:prstGeom prst="round2SameRect">
          <a:avLst>
            <a:gd name="adj1" fmla="val 10500"/>
            <a:gd name="adj2" fmla="val 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152" tIns="274320" rIns="73152" bIns="156464" numCol="1" spcCol="1270" anchor="t" anchorCtr="0">
          <a:noAutofit/>
        </a:bodyPr>
        <a:lstStyle/>
        <a:p>
          <a:pPr lvl="0" algn="l" defTabSz="914400">
            <a:lnSpc>
              <a:spcPct val="90000"/>
            </a:lnSpc>
            <a:spcBef>
              <a:spcPct val="0"/>
            </a:spcBef>
            <a:spcAft>
              <a:spcPct val="35000"/>
            </a:spcAft>
            <a:buNone/>
          </a:pPr>
          <a:r>
            <a:rPr lang="fr-FR" sz="2200" kern="1200" noProof="0" dirty="0" smtClean="0">
              <a:latin typeface="Corbel" pitchFamily="34" charset="0"/>
            </a:rPr>
            <a:t>Contexte</a:t>
          </a:r>
          <a:endParaRPr lang="fr-FR" sz="2200" kern="1200" noProof="0" dirty="0">
            <a:latin typeface="Corbel" pitchFamily="34" charset="0"/>
          </a:endParaRPr>
        </a:p>
      </dsp:txBody>
      <dsp:txXfrm rot="10800000">
        <a:off x="301712" y="1828799"/>
        <a:ext cx="1380848" cy="2189951"/>
      </dsp:txXfrm>
    </dsp:sp>
    <dsp:sp modelId="{BF646D7A-C7D0-4489-A68F-61F32B7DB0C6}">
      <dsp:nvSpPr>
        <dsp:cNvPr id="0" name=""/>
        <dsp:cNvSpPr/>
      </dsp:nvSpPr>
      <dsp:spPr>
        <a:xfrm>
          <a:off x="5191125" y="246052"/>
          <a:ext cx="1471346" cy="1341120"/>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4B0666F-2CF1-4C21-A251-46E6EBFF7C1D}">
      <dsp:nvSpPr>
        <dsp:cNvPr id="0" name=""/>
        <dsp:cNvSpPr/>
      </dsp:nvSpPr>
      <dsp:spPr>
        <a:xfrm rot="10800000">
          <a:off x="5191125" y="1828799"/>
          <a:ext cx="1471346" cy="2235200"/>
        </a:xfrm>
        <a:prstGeom prst="round2SameRect">
          <a:avLst>
            <a:gd name="adj1" fmla="val 10500"/>
            <a:gd name="adj2" fmla="val 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fr-FR" sz="2200" kern="1200" noProof="0" smtClean="0">
              <a:latin typeface="Corbel" pitchFamily="34" charset="0"/>
            </a:rPr>
            <a:t>Accès </a:t>
          </a:r>
          <a:r>
            <a:rPr lang="fr-FR" sz="2200" kern="1200" noProof="0" dirty="0" smtClean="0">
              <a:latin typeface="Corbel" pitchFamily="34" charset="0"/>
            </a:rPr>
            <a:t>au RIRCD</a:t>
          </a:r>
          <a:endParaRPr lang="fr-FR" sz="2200" kern="1200" noProof="0" dirty="0">
            <a:latin typeface="Corbel" pitchFamily="34" charset="0"/>
          </a:endParaRPr>
        </a:p>
      </dsp:txBody>
      <dsp:txXfrm rot="10800000">
        <a:off x="5236374" y="1828799"/>
        <a:ext cx="1380848" cy="2189951"/>
      </dsp:txXfrm>
    </dsp:sp>
    <dsp:sp modelId="{41BC1ABA-1F87-4B1E-94EC-41724CD12655}">
      <dsp:nvSpPr>
        <dsp:cNvPr id="0" name=""/>
        <dsp:cNvSpPr/>
      </dsp:nvSpPr>
      <dsp:spPr>
        <a:xfrm>
          <a:off x="214427" y="231796"/>
          <a:ext cx="1471346" cy="1341120"/>
        </a:xfrm>
        <a:prstGeom prst="roundRect">
          <a:avLst>
            <a:gd name="adj" fmla="val 10000"/>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5284ED54-4761-44DA-8086-D5FD397A1C95}">
      <dsp:nvSpPr>
        <dsp:cNvPr id="0" name=""/>
        <dsp:cNvSpPr/>
      </dsp:nvSpPr>
      <dsp:spPr>
        <a:xfrm rot="10800000">
          <a:off x="3493426" y="1828799"/>
          <a:ext cx="1471346" cy="2235200"/>
        </a:xfrm>
        <a:prstGeom prst="round2SameRect">
          <a:avLst>
            <a:gd name="adj1" fmla="val 10500"/>
            <a:gd name="adj2" fmla="val 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152" tIns="274320" rIns="73152" bIns="142240" numCol="1" spcCol="1270" anchor="t" anchorCtr="0">
          <a:noAutofit/>
        </a:bodyPr>
        <a:lstStyle/>
        <a:p>
          <a:pPr lvl="0" algn="ctr" defTabSz="914400">
            <a:lnSpc>
              <a:spcPct val="90000"/>
            </a:lnSpc>
            <a:spcBef>
              <a:spcPct val="0"/>
            </a:spcBef>
            <a:spcAft>
              <a:spcPct val="35000"/>
            </a:spcAft>
            <a:buNone/>
          </a:pPr>
          <a:r>
            <a:rPr lang="fr-FR" sz="2000" b="1" kern="1200" noProof="0" dirty="0" smtClean="0">
              <a:latin typeface="Corbel" pitchFamily="34" charset="0"/>
            </a:rPr>
            <a:t>Pyramide des indicateurs</a:t>
          </a:r>
          <a:endParaRPr lang="fr-FR" sz="2000" b="1" kern="1200" noProof="0" dirty="0">
            <a:latin typeface="Corbel" pitchFamily="34" charset="0"/>
          </a:endParaRPr>
        </a:p>
      </dsp:txBody>
      <dsp:txXfrm rot="10800000">
        <a:off x="3538675" y="1828799"/>
        <a:ext cx="1380848" cy="2189951"/>
      </dsp:txXfrm>
    </dsp:sp>
    <dsp:sp modelId="{D88C7409-AB93-4FE3-A61D-F51EE8A4B008}">
      <dsp:nvSpPr>
        <dsp:cNvPr id="0" name=""/>
        <dsp:cNvSpPr/>
      </dsp:nvSpPr>
      <dsp:spPr>
        <a:xfrm>
          <a:off x="6762773" y="246052"/>
          <a:ext cx="1471346" cy="1341120"/>
        </a:xfrm>
        <a:prstGeom prst="roundRect">
          <a:avLst>
            <a:gd name="adj" fmla="val 10000"/>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87B5BDBA-3C7A-41F1-8C33-F13937A84B36}">
      <dsp:nvSpPr>
        <dsp:cNvPr id="0" name=""/>
        <dsp:cNvSpPr/>
      </dsp:nvSpPr>
      <dsp:spPr>
        <a:xfrm rot="10800000">
          <a:off x="1833541" y="1828799"/>
          <a:ext cx="1471346" cy="2235200"/>
        </a:xfrm>
        <a:prstGeom prst="round2SameRect">
          <a:avLst>
            <a:gd name="adj1" fmla="val 10500"/>
            <a:gd name="adj2" fmla="val 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152" tIns="274320" rIns="73152" bIns="142240" numCol="1" spcCol="1270" anchor="t" anchorCtr="0">
          <a:noAutofit/>
        </a:bodyPr>
        <a:lstStyle/>
        <a:p>
          <a:pPr lvl="0" algn="ctr" defTabSz="914400">
            <a:lnSpc>
              <a:spcPct val="90000"/>
            </a:lnSpc>
            <a:spcBef>
              <a:spcPct val="0"/>
            </a:spcBef>
            <a:spcAft>
              <a:spcPct val="35000"/>
            </a:spcAft>
            <a:buNone/>
          </a:pPr>
          <a:r>
            <a:rPr lang="fr-FR" sz="2000" b="1" kern="1200" noProof="0" dirty="0" smtClean="0">
              <a:latin typeface="Corbel" pitchFamily="34" charset="0"/>
            </a:rPr>
            <a:t>Confidentialité</a:t>
          </a:r>
          <a:endParaRPr lang="fr-FR" sz="2000" b="1" kern="1200" noProof="0" dirty="0">
            <a:latin typeface="Corbel" pitchFamily="34" charset="0"/>
          </a:endParaRPr>
        </a:p>
      </dsp:txBody>
      <dsp:txXfrm rot="10800000">
        <a:off x="1878790" y="1828799"/>
        <a:ext cx="1380848" cy="2189951"/>
      </dsp:txXfrm>
    </dsp:sp>
    <dsp:sp modelId="{B68F94D2-D73D-420A-802B-DFDC9BE4ED4C}">
      <dsp:nvSpPr>
        <dsp:cNvPr id="0" name=""/>
        <dsp:cNvSpPr/>
      </dsp:nvSpPr>
      <dsp:spPr>
        <a:xfrm>
          <a:off x="1841324" y="306376"/>
          <a:ext cx="1471346" cy="1341120"/>
        </a:xfrm>
        <a:prstGeom prst="roundRect">
          <a:avLst>
            <a:gd name="adj" fmla="val 10000"/>
          </a:avLst>
        </a:prstGeom>
        <a:blipFill rotWithShape="0">
          <a:blip xmlns:r="http://schemas.openxmlformats.org/officeDocument/2006/relationships" r:embed="rId5"/>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9B706799-997B-4F74-B652-58B58A51EA58}">
      <dsp:nvSpPr>
        <dsp:cNvPr id="0" name=""/>
        <dsp:cNvSpPr/>
      </dsp:nvSpPr>
      <dsp:spPr>
        <a:xfrm rot="10800000">
          <a:off x="6730389" y="1828799"/>
          <a:ext cx="1471346" cy="2235200"/>
        </a:xfrm>
        <a:prstGeom prst="round2SameRect">
          <a:avLst>
            <a:gd name="adj1" fmla="val 10500"/>
            <a:gd name="adj2" fmla="val 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3152" tIns="274320" rIns="73152" bIns="142240" numCol="1" spcCol="1270" anchor="t" anchorCtr="0">
          <a:noAutofit/>
        </a:bodyPr>
        <a:lstStyle/>
        <a:p>
          <a:pPr lvl="0" algn="ctr" defTabSz="914400">
            <a:lnSpc>
              <a:spcPct val="90000"/>
            </a:lnSpc>
            <a:spcBef>
              <a:spcPct val="0"/>
            </a:spcBef>
            <a:spcAft>
              <a:spcPct val="35000"/>
            </a:spcAft>
            <a:buNone/>
          </a:pPr>
          <a:r>
            <a:rPr lang="fr-FR" sz="2000" b="1" kern="1200" noProof="0" dirty="0" smtClean="0">
              <a:latin typeface="Corbel" pitchFamily="34" charset="0"/>
            </a:rPr>
            <a:t>Formulaire numérique d’identification</a:t>
          </a:r>
          <a:endParaRPr lang="fr-FR" sz="2000" b="1" kern="1200" noProof="0" dirty="0">
            <a:latin typeface="Corbel" pitchFamily="34" charset="0"/>
          </a:endParaRPr>
        </a:p>
      </dsp:txBody>
      <dsp:txXfrm rot="10800000">
        <a:off x="6775638" y="1828799"/>
        <a:ext cx="1380848" cy="2189951"/>
      </dsp:txXfrm>
    </dsp:sp>
  </dsp:spTree>
</dsp:drawing>
</file>

<file path=ppt/diagrams/layout1.xml><?xml version="1.0" encoding="utf-8"?>
<dgm:layoutDef xmlns:dgm="http://schemas.openxmlformats.org/drawingml/2006/diagram" xmlns:a="http://schemas.openxmlformats.org/drawingml/2006/main" uniqueId="urn:microsoft.com/office/officeart/2005/8/layout/pList2#1">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C4AB8-25BE-445F-8073-7AAC05BD37FF}" type="datetimeFigureOut">
              <a:rPr lang="en-US" smtClean="0"/>
              <a:pPr/>
              <a:t>5/9/2018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66074-CEC2-4EBF-B1F3-E97A96BEB2E0}" type="slidenum">
              <a:rPr lang="en-US" smtClean="0"/>
              <a:pPr/>
              <a:t>‹N°›</a:t>
            </a:fld>
            <a:endParaRPr lang="en-US"/>
          </a:p>
        </p:txBody>
      </p:sp>
    </p:spTree>
    <p:extLst>
      <p:ext uri="{BB962C8B-B14F-4D97-AF65-F5344CB8AC3E}">
        <p14:creationId xmlns="" xmlns:p14="http://schemas.microsoft.com/office/powerpoint/2010/main" val="249820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sz="1200" dirty="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566074-CEC2-4EBF-B1F3-E97A96BEB2E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566074-CEC2-4EBF-B1F3-E97A96BEB2E0}"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566074-CEC2-4EBF-B1F3-E97A96BEB2E0}"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D566074-CEC2-4EBF-B1F3-E97A96BEB2E0}"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403660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108176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2538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394167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145208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251815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130041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172616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12947073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933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6492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C7614-15A9-43A8-9E98-106A33ED6C41}" type="datetimeFigureOut">
              <a:rPr lang="en-US" smtClean="0">
                <a:solidFill>
                  <a:prstClr val="black">
                    <a:tint val="75000"/>
                  </a:prstClr>
                </a:solidFill>
              </a:rPr>
              <a:pPr/>
              <a:t>5/9/2018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 xmlns:p14="http://schemas.microsoft.com/office/powerpoint/2010/main" val="5456515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rircd.sante.gov.dz/"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27E66"/>
            </a:gs>
            <a:gs pos="71000">
              <a:schemeClr val="tx1"/>
            </a:gs>
          </a:gsLst>
          <a:lin ang="5400000" scaled="1"/>
          <a:tileRect/>
        </a:gradFill>
        <a:effectLst/>
      </p:bgPr>
    </p:bg>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 xmlns:p14="http://schemas.microsoft.com/office/powerpoint/2010/main" val="846155421"/>
              </p:ext>
            </p:extLst>
          </p:nvPr>
        </p:nvGraphicFramePr>
        <p:xfrm>
          <a:off x="381000" y="13970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ZoneTexte 1"/>
          <p:cNvSpPr txBox="1"/>
          <p:nvPr/>
        </p:nvSpPr>
        <p:spPr>
          <a:xfrm>
            <a:off x="515156" y="313524"/>
            <a:ext cx="8119686" cy="830997"/>
          </a:xfrm>
          <a:prstGeom prst="rect">
            <a:avLst/>
          </a:prstGeom>
          <a:noFill/>
        </p:spPr>
        <p:txBody>
          <a:bodyPr wrap="square" rtlCol="0">
            <a:spAutoFit/>
          </a:bodyPr>
          <a:lstStyle/>
          <a:p>
            <a:pPr algn="ctr"/>
            <a:r>
              <a:rPr lang="fr-FR" sz="2400" b="1" i="1" dirty="0" smtClean="0">
                <a:solidFill>
                  <a:schemeClr val="bg1"/>
                </a:solidFill>
              </a:rPr>
              <a:t>REGISTRE  NATIONAL DES INSUFFISANTS RÉNAUX CHRONIQUES DIALYSES</a:t>
            </a:r>
            <a:endParaRPr lang="fr-FR" sz="2400" dirty="0">
              <a:solidFill>
                <a:schemeClr val="bg1"/>
              </a:solidFill>
            </a:endParaRPr>
          </a:p>
        </p:txBody>
      </p:sp>
    </p:spTree>
    <p:extLst>
      <p:ext uri="{BB962C8B-B14F-4D97-AF65-F5344CB8AC3E}">
        <p14:creationId xmlns="" xmlns:p14="http://schemas.microsoft.com/office/powerpoint/2010/main" val="719913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1">
                                            <p:graphicEl>
                                              <a:dgm id="{ACBF4AF3-FAB8-444C-81AB-52C89640E279}"/>
                                            </p:graphicEl>
                                          </p:spTgt>
                                        </p:tgtEl>
                                        <p:attrNameLst>
                                          <p:attrName>style.visibility</p:attrName>
                                        </p:attrNameLst>
                                      </p:cBhvr>
                                      <p:to>
                                        <p:strVal val="visible"/>
                                      </p:to>
                                    </p:set>
                                    <p:anim calcmode="lin" valueType="num">
                                      <p:cBhvr>
                                        <p:cTn id="7" dur="1000" fill="hold"/>
                                        <p:tgtEl>
                                          <p:spTgt spid="11">
                                            <p:graphicEl>
                                              <a:dgm id="{ACBF4AF3-FAB8-444C-81AB-52C89640E279}"/>
                                            </p:graphicEl>
                                          </p:spTgt>
                                        </p:tgtEl>
                                        <p:attrNameLst>
                                          <p:attrName>ppt_w</p:attrName>
                                        </p:attrNameLst>
                                      </p:cBhvr>
                                      <p:tavLst>
                                        <p:tav tm="0">
                                          <p:val>
                                            <p:strVal val="#ppt_w+.3"/>
                                          </p:val>
                                        </p:tav>
                                        <p:tav tm="100000">
                                          <p:val>
                                            <p:strVal val="#ppt_w"/>
                                          </p:val>
                                        </p:tav>
                                      </p:tavLst>
                                    </p:anim>
                                    <p:anim calcmode="lin" valueType="num">
                                      <p:cBhvr>
                                        <p:cTn id="8" dur="1000" fill="hold"/>
                                        <p:tgtEl>
                                          <p:spTgt spid="11">
                                            <p:graphicEl>
                                              <a:dgm id="{ACBF4AF3-FAB8-444C-81AB-52C89640E279}"/>
                                            </p:graphicEl>
                                          </p:spTgt>
                                        </p:tgtEl>
                                        <p:attrNameLst>
                                          <p:attrName>ppt_h</p:attrName>
                                        </p:attrNameLst>
                                      </p:cBhvr>
                                      <p:tavLst>
                                        <p:tav tm="0">
                                          <p:val>
                                            <p:strVal val="#ppt_h"/>
                                          </p:val>
                                        </p:tav>
                                        <p:tav tm="100000">
                                          <p:val>
                                            <p:strVal val="#ppt_h"/>
                                          </p:val>
                                        </p:tav>
                                      </p:tavLst>
                                    </p:anim>
                                    <p:animEffect transition="in" filter="fade">
                                      <p:cBhvr>
                                        <p:cTn id="9" dur="1000"/>
                                        <p:tgtEl>
                                          <p:spTgt spid="11">
                                            <p:graphicEl>
                                              <a:dgm id="{ACBF4AF3-FAB8-444C-81AB-52C89640E279}"/>
                                            </p:graphicEl>
                                          </p:spTgt>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graphicEl>
                                              <a:dgm id="{C43EB61A-2E04-409F-8F87-79F190ED3CE0}"/>
                                            </p:graphicEl>
                                          </p:spTgt>
                                        </p:tgtEl>
                                        <p:attrNameLst>
                                          <p:attrName>style.visibility</p:attrName>
                                        </p:attrNameLst>
                                      </p:cBhvr>
                                      <p:to>
                                        <p:strVal val="visible"/>
                                      </p:to>
                                    </p:set>
                                    <p:animEffect transition="in" filter="fade">
                                      <p:cBhvr>
                                        <p:cTn id="13" dur="1000"/>
                                        <p:tgtEl>
                                          <p:spTgt spid="11">
                                            <p:graphicEl>
                                              <a:dgm id="{C43EB61A-2E04-409F-8F87-79F190ED3CE0}"/>
                                            </p:graphicEl>
                                          </p:spTgt>
                                        </p:tgtEl>
                                      </p:cBhvr>
                                    </p:animEffect>
                                    <p:anim calcmode="lin" valueType="num">
                                      <p:cBhvr>
                                        <p:cTn id="14" dur="1000" fill="hold"/>
                                        <p:tgtEl>
                                          <p:spTgt spid="11">
                                            <p:graphicEl>
                                              <a:dgm id="{C43EB61A-2E04-409F-8F87-79F190ED3CE0}"/>
                                            </p:graphicEl>
                                          </p:spTgt>
                                        </p:tgtEl>
                                        <p:attrNameLst>
                                          <p:attrName>ppt_x</p:attrName>
                                        </p:attrNameLst>
                                      </p:cBhvr>
                                      <p:tavLst>
                                        <p:tav tm="0">
                                          <p:val>
                                            <p:strVal val="#ppt_x"/>
                                          </p:val>
                                        </p:tav>
                                        <p:tav tm="100000">
                                          <p:val>
                                            <p:strVal val="#ppt_x"/>
                                          </p:val>
                                        </p:tav>
                                      </p:tavLst>
                                    </p:anim>
                                    <p:anim calcmode="lin" valueType="num">
                                      <p:cBhvr>
                                        <p:cTn id="15" dur="1000" fill="hold"/>
                                        <p:tgtEl>
                                          <p:spTgt spid="11">
                                            <p:graphicEl>
                                              <a:dgm id="{C43EB61A-2E04-409F-8F87-79F190ED3CE0}"/>
                                            </p:graphicEl>
                                          </p:spTgt>
                                        </p:tgtEl>
                                        <p:attrNameLst>
                                          <p:attrName>ppt_y</p:attrName>
                                        </p:attrNameLst>
                                      </p:cBhvr>
                                      <p:tavLst>
                                        <p:tav tm="0">
                                          <p:val>
                                            <p:strVal val="#ppt_y+.1"/>
                                          </p:val>
                                        </p:tav>
                                        <p:tav tm="100000">
                                          <p:val>
                                            <p:strVal val="#ppt_y"/>
                                          </p:val>
                                        </p:tav>
                                      </p:tavLst>
                                    </p:anim>
                                  </p:childTnLst>
                                </p:cTn>
                              </p:par>
                              <p:par>
                                <p:cTn id="16" presetID="12" presetClass="entr" presetSubtype="1" fill="hold" grpId="0" nodeType="withEffect">
                                  <p:stCondLst>
                                    <p:cond delay="0"/>
                                  </p:stCondLst>
                                  <p:childTnLst>
                                    <p:set>
                                      <p:cBhvr>
                                        <p:cTn id="17" dur="1" fill="hold">
                                          <p:stCondLst>
                                            <p:cond delay="0"/>
                                          </p:stCondLst>
                                        </p:cTn>
                                        <p:tgtEl>
                                          <p:spTgt spid="11">
                                            <p:graphicEl>
                                              <a:dgm id="{2572025E-E8B8-4F94-94D0-DC22D7F762FB}"/>
                                            </p:graphicEl>
                                          </p:spTgt>
                                        </p:tgtEl>
                                        <p:attrNameLst>
                                          <p:attrName>style.visibility</p:attrName>
                                        </p:attrNameLst>
                                      </p:cBhvr>
                                      <p:to>
                                        <p:strVal val="visible"/>
                                      </p:to>
                                    </p:set>
                                    <p:animEffect transition="in" filter="slide(fromTop)">
                                      <p:cBhvr>
                                        <p:cTn id="18" dur="1000"/>
                                        <p:tgtEl>
                                          <p:spTgt spid="11">
                                            <p:graphicEl>
                                              <a:dgm id="{2572025E-E8B8-4F94-94D0-DC22D7F762FB}"/>
                                            </p:graphicEl>
                                          </p:spTgt>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1">
                                            <p:graphicEl>
                                              <a:dgm id="{BF646D7A-C7D0-4489-A68F-61F32B7DB0C6}"/>
                                            </p:graphicEl>
                                          </p:spTgt>
                                        </p:tgtEl>
                                        <p:attrNameLst>
                                          <p:attrName>style.visibility</p:attrName>
                                        </p:attrNameLst>
                                      </p:cBhvr>
                                      <p:to>
                                        <p:strVal val="visible"/>
                                      </p:to>
                                    </p:set>
                                    <p:animEffect transition="in" filter="fade">
                                      <p:cBhvr>
                                        <p:cTn id="22" dur="1000"/>
                                        <p:tgtEl>
                                          <p:spTgt spid="11">
                                            <p:graphicEl>
                                              <a:dgm id="{BF646D7A-C7D0-4489-A68F-61F32B7DB0C6}"/>
                                            </p:graphicEl>
                                          </p:spTgt>
                                        </p:tgtEl>
                                      </p:cBhvr>
                                    </p:animEffect>
                                    <p:anim calcmode="lin" valueType="num">
                                      <p:cBhvr>
                                        <p:cTn id="23" dur="1000" fill="hold"/>
                                        <p:tgtEl>
                                          <p:spTgt spid="11">
                                            <p:graphicEl>
                                              <a:dgm id="{BF646D7A-C7D0-4489-A68F-61F32B7DB0C6}"/>
                                            </p:graphicEl>
                                          </p:spTgt>
                                        </p:tgtEl>
                                        <p:attrNameLst>
                                          <p:attrName>ppt_x</p:attrName>
                                        </p:attrNameLst>
                                      </p:cBhvr>
                                      <p:tavLst>
                                        <p:tav tm="0">
                                          <p:val>
                                            <p:strVal val="#ppt_x"/>
                                          </p:val>
                                        </p:tav>
                                        <p:tav tm="100000">
                                          <p:val>
                                            <p:strVal val="#ppt_x"/>
                                          </p:val>
                                        </p:tav>
                                      </p:tavLst>
                                    </p:anim>
                                    <p:anim calcmode="lin" valueType="num">
                                      <p:cBhvr>
                                        <p:cTn id="24" dur="1000" fill="hold"/>
                                        <p:tgtEl>
                                          <p:spTgt spid="11">
                                            <p:graphicEl>
                                              <a:dgm id="{BF646D7A-C7D0-4489-A68F-61F32B7DB0C6}"/>
                                            </p:graphicEl>
                                          </p:spTgt>
                                        </p:tgtEl>
                                        <p:attrNameLst>
                                          <p:attrName>ppt_y</p:attrName>
                                        </p:attrNameLst>
                                      </p:cBhvr>
                                      <p:tavLst>
                                        <p:tav tm="0">
                                          <p:val>
                                            <p:strVal val="#ppt_y+.1"/>
                                          </p:val>
                                        </p:tav>
                                        <p:tav tm="100000">
                                          <p:val>
                                            <p:strVal val="#ppt_y"/>
                                          </p:val>
                                        </p:tav>
                                      </p:tavLst>
                                    </p:anim>
                                  </p:childTnLst>
                                </p:cTn>
                              </p:par>
                              <p:par>
                                <p:cTn id="25" presetID="12" presetClass="entr" presetSubtype="1" fill="hold" grpId="0" nodeType="withEffect">
                                  <p:stCondLst>
                                    <p:cond delay="0"/>
                                  </p:stCondLst>
                                  <p:childTnLst>
                                    <p:set>
                                      <p:cBhvr>
                                        <p:cTn id="26" dur="1" fill="hold">
                                          <p:stCondLst>
                                            <p:cond delay="0"/>
                                          </p:stCondLst>
                                        </p:cTn>
                                        <p:tgtEl>
                                          <p:spTgt spid="11">
                                            <p:graphicEl>
                                              <a:dgm id="{E4B0666F-2CF1-4C21-A251-46E6EBFF7C1D}"/>
                                            </p:graphicEl>
                                          </p:spTgt>
                                        </p:tgtEl>
                                        <p:attrNameLst>
                                          <p:attrName>style.visibility</p:attrName>
                                        </p:attrNameLst>
                                      </p:cBhvr>
                                      <p:to>
                                        <p:strVal val="visible"/>
                                      </p:to>
                                    </p:set>
                                    <p:animEffect transition="in" filter="slide(fromTop)">
                                      <p:cBhvr>
                                        <p:cTn id="27" dur="1000"/>
                                        <p:tgtEl>
                                          <p:spTgt spid="11">
                                            <p:graphicEl>
                                              <a:dgm id="{E4B0666F-2CF1-4C21-A251-46E6EBFF7C1D}"/>
                                            </p:graphicEl>
                                          </p:spTgt>
                                        </p:tgtEl>
                                      </p:cBhvr>
                                    </p:animEffect>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11">
                                            <p:graphicEl>
                                              <a:dgm id="{41BC1ABA-1F87-4B1E-94EC-41724CD12655}"/>
                                            </p:graphicEl>
                                          </p:spTgt>
                                        </p:tgtEl>
                                        <p:attrNameLst>
                                          <p:attrName>style.visibility</p:attrName>
                                        </p:attrNameLst>
                                      </p:cBhvr>
                                      <p:to>
                                        <p:strVal val="visible"/>
                                      </p:to>
                                    </p:set>
                                    <p:animEffect transition="in" filter="fade">
                                      <p:cBhvr>
                                        <p:cTn id="31" dur="1000"/>
                                        <p:tgtEl>
                                          <p:spTgt spid="11">
                                            <p:graphicEl>
                                              <a:dgm id="{41BC1ABA-1F87-4B1E-94EC-41724CD12655}"/>
                                            </p:graphicEl>
                                          </p:spTgt>
                                        </p:tgtEl>
                                      </p:cBhvr>
                                    </p:animEffect>
                                    <p:anim calcmode="lin" valueType="num">
                                      <p:cBhvr>
                                        <p:cTn id="32" dur="1000" fill="hold"/>
                                        <p:tgtEl>
                                          <p:spTgt spid="11">
                                            <p:graphicEl>
                                              <a:dgm id="{41BC1ABA-1F87-4B1E-94EC-41724CD12655}"/>
                                            </p:graphicEl>
                                          </p:spTgt>
                                        </p:tgtEl>
                                        <p:attrNameLst>
                                          <p:attrName>ppt_x</p:attrName>
                                        </p:attrNameLst>
                                      </p:cBhvr>
                                      <p:tavLst>
                                        <p:tav tm="0">
                                          <p:val>
                                            <p:strVal val="#ppt_x"/>
                                          </p:val>
                                        </p:tav>
                                        <p:tav tm="100000">
                                          <p:val>
                                            <p:strVal val="#ppt_x"/>
                                          </p:val>
                                        </p:tav>
                                      </p:tavLst>
                                    </p:anim>
                                    <p:anim calcmode="lin" valueType="num">
                                      <p:cBhvr>
                                        <p:cTn id="33" dur="1000" fill="hold"/>
                                        <p:tgtEl>
                                          <p:spTgt spid="11">
                                            <p:graphicEl>
                                              <a:dgm id="{41BC1ABA-1F87-4B1E-94EC-41724CD12655}"/>
                                            </p:graphicEl>
                                          </p:spTgt>
                                        </p:tgtEl>
                                        <p:attrNameLst>
                                          <p:attrName>ppt_y</p:attrName>
                                        </p:attrNameLst>
                                      </p:cBhvr>
                                      <p:tavLst>
                                        <p:tav tm="0">
                                          <p:val>
                                            <p:strVal val="#ppt_y+.1"/>
                                          </p:val>
                                        </p:tav>
                                        <p:tav tm="100000">
                                          <p:val>
                                            <p:strVal val="#ppt_y"/>
                                          </p:val>
                                        </p:tav>
                                      </p:tavLst>
                                    </p:anim>
                                  </p:childTnLst>
                                </p:cTn>
                              </p:par>
                              <p:par>
                                <p:cTn id="34" presetID="12" presetClass="entr" presetSubtype="1" fill="hold" grpId="0" nodeType="withEffect">
                                  <p:stCondLst>
                                    <p:cond delay="0"/>
                                  </p:stCondLst>
                                  <p:childTnLst>
                                    <p:set>
                                      <p:cBhvr>
                                        <p:cTn id="35" dur="1" fill="hold">
                                          <p:stCondLst>
                                            <p:cond delay="0"/>
                                          </p:stCondLst>
                                        </p:cTn>
                                        <p:tgtEl>
                                          <p:spTgt spid="11">
                                            <p:graphicEl>
                                              <a:dgm id="{5284ED54-4761-44DA-8086-D5FD397A1C95}"/>
                                            </p:graphicEl>
                                          </p:spTgt>
                                        </p:tgtEl>
                                        <p:attrNameLst>
                                          <p:attrName>style.visibility</p:attrName>
                                        </p:attrNameLst>
                                      </p:cBhvr>
                                      <p:to>
                                        <p:strVal val="visible"/>
                                      </p:to>
                                    </p:set>
                                    <p:animEffect transition="in" filter="slide(fromTop)">
                                      <p:cBhvr>
                                        <p:cTn id="36" dur="1000"/>
                                        <p:tgtEl>
                                          <p:spTgt spid="11">
                                            <p:graphicEl>
                                              <a:dgm id="{5284ED54-4761-44DA-8086-D5FD397A1C95}"/>
                                            </p:graphicEl>
                                          </p:spTgt>
                                        </p:tgtEl>
                                      </p:cBhvr>
                                    </p:animEffect>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11">
                                            <p:graphicEl>
                                              <a:dgm id="{D88C7409-AB93-4FE3-A61D-F51EE8A4B008}"/>
                                            </p:graphicEl>
                                          </p:spTgt>
                                        </p:tgtEl>
                                        <p:attrNameLst>
                                          <p:attrName>style.visibility</p:attrName>
                                        </p:attrNameLst>
                                      </p:cBhvr>
                                      <p:to>
                                        <p:strVal val="visible"/>
                                      </p:to>
                                    </p:set>
                                    <p:animEffect transition="in" filter="fade">
                                      <p:cBhvr>
                                        <p:cTn id="40" dur="1000"/>
                                        <p:tgtEl>
                                          <p:spTgt spid="11">
                                            <p:graphicEl>
                                              <a:dgm id="{D88C7409-AB93-4FE3-A61D-F51EE8A4B008}"/>
                                            </p:graphicEl>
                                          </p:spTgt>
                                        </p:tgtEl>
                                      </p:cBhvr>
                                    </p:animEffect>
                                    <p:anim calcmode="lin" valueType="num">
                                      <p:cBhvr>
                                        <p:cTn id="41" dur="1000" fill="hold"/>
                                        <p:tgtEl>
                                          <p:spTgt spid="11">
                                            <p:graphicEl>
                                              <a:dgm id="{D88C7409-AB93-4FE3-A61D-F51EE8A4B008}"/>
                                            </p:graphicEl>
                                          </p:spTgt>
                                        </p:tgtEl>
                                        <p:attrNameLst>
                                          <p:attrName>ppt_x</p:attrName>
                                        </p:attrNameLst>
                                      </p:cBhvr>
                                      <p:tavLst>
                                        <p:tav tm="0">
                                          <p:val>
                                            <p:strVal val="#ppt_x"/>
                                          </p:val>
                                        </p:tav>
                                        <p:tav tm="100000">
                                          <p:val>
                                            <p:strVal val="#ppt_x"/>
                                          </p:val>
                                        </p:tav>
                                      </p:tavLst>
                                    </p:anim>
                                    <p:anim calcmode="lin" valueType="num">
                                      <p:cBhvr>
                                        <p:cTn id="42" dur="1000" fill="hold"/>
                                        <p:tgtEl>
                                          <p:spTgt spid="11">
                                            <p:graphicEl>
                                              <a:dgm id="{D88C7409-AB93-4FE3-A61D-F51EE8A4B008}"/>
                                            </p:graphicEl>
                                          </p:spTgt>
                                        </p:tgtEl>
                                        <p:attrNameLst>
                                          <p:attrName>ppt_y</p:attrName>
                                        </p:attrNameLst>
                                      </p:cBhvr>
                                      <p:tavLst>
                                        <p:tav tm="0">
                                          <p:val>
                                            <p:strVal val="#ppt_y+.1"/>
                                          </p:val>
                                        </p:tav>
                                        <p:tav tm="100000">
                                          <p:val>
                                            <p:strVal val="#ppt_y"/>
                                          </p:val>
                                        </p:tav>
                                      </p:tavLst>
                                    </p:anim>
                                  </p:childTnLst>
                                </p:cTn>
                              </p:par>
                              <p:par>
                                <p:cTn id="43" presetID="12" presetClass="entr" presetSubtype="1" fill="hold" grpId="0" nodeType="withEffect">
                                  <p:stCondLst>
                                    <p:cond delay="0"/>
                                  </p:stCondLst>
                                  <p:childTnLst>
                                    <p:set>
                                      <p:cBhvr>
                                        <p:cTn id="44" dur="1" fill="hold">
                                          <p:stCondLst>
                                            <p:cond delay="0"/>
                                          </p:stCondLst>
                                        </p:cTn>
                                        <p:tgtEl>
                                          <p:spTgt spid="11">
                                            <p:graphicEl>
                                              <a:dgm id="{87B5BDBA-3C7A-41F1-8C33-F13937A84B36}"/>
                                            </p:graphicEl>
                                          </p:spTgt>
                                        </p:tgtEl>
                                        <p:attrNameLst>
                                          <p:attrName>style.visibility</p:attrName>
                                        </p:attrNameLst>
                                      </p:cBhvr>
                                      <p:to>
                                        <p:strVal val="visible"/>
                                      </p:to>
                                    </p:set>
                                    <p:animEffect transition="in" filter="slide(fromTop)">
                                      <p:cBhvr>
                                        <p:cTn id="45" dur="1000"/>
                                        <p:tgtEl>
                                          <p:spTgt spid="11">
                                            <p:graphicEl>
                                              <a:dgm id="{87B5BDBA-3C7A-41F1-8C33-F13937A84B36}"/>
                                            </p:graphicEl>
                                          </p:spTgt>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11">
                                            <p:graphicEl>
                                              <a:dgm id="{B68F94D2-D73D-420A-802B-DFDC9BE4ED4C}"/>
                                            </p:graphicEl>
                                          </p:spTgt>
                                        </p:tgtEl>
                                        <p:attrNameLst>
                                          <p:attrName>style.visibility</p:attrName>
                                        </p:attrNameLst>
                                      </p:cBhvr>
                                      <p:to>
                                        <p:strVal val="visible"/>
                                      </p:to>
                                    </p:set>
                                    <p:animEffect transition="in" filter="fade">
                                      <p:cBhvr>
                                        <p:cTn id="49" dur="1000"/>
                                        <p:tgtEl>
                                          <p:spTgt spid="11">
                                            <p:graphicEl>
                                              <a:dgm id="{B68F94D2-D73D-420A-802B-DFDC9BE4ED4C}"/>
                                            </p:graphicEl>
                                          </p:spTgt>
                                        </p:tgtEl>
                                      </p:cBhvr>
                                    </p:animEffect>
                                    <p:anim calcmode="lin" valueType="num">
                                      <p:cBhvr>
                                        <p:cTn id="50" dur="1000" fill="hold"/>
                                        <p:tgtEl>
                                          <p:spTgt spid="11">
                                            <p:graphicEl>
                                              <a:dgm id="{B68F94D2-D73D-420A-802B-DFDC9BE4ED4C}"/>
                                            </p:graphicEl>
                                          </p:spTgt>
                                        </p:tgtEl>
                                        <p:attrNameLst>
                                          <p:attrName>ppt_x</p:attrName>
                                        </p:attrNameLst>
                                      </p:cBhvr>
                                      <p:tavLst>
                                        <p:tav tm="0">
                                          <p:val>
                                            <p:strVal val="#ppt_x"/>
                                          </p:val>
                                        </p:tav>
                                        <p:tav tm="100000">
                                          <p:val>
                                            <p:strVal val="#ppt_x"/>
                                          </p:val>
                                        </p:tav>
                                      </p:tavLst>
                                    </p:anim>
                                    <p:anim calcmode="lin" valueType="num">
                                      <p:cBhvr>
                                        <p:cTn id="51" dur="1000" fill="hold"/>
                                        <p:tgtEl>
                                          <p:spTgt spid="11">
                                            <p:graphicEl>
                                              <a:dgm id="{B68F94D2-D73D-420A-802B-DFDC9BE4ED4C}"/>
                                            </p:graphicEl>
                                          </p:spTgt>
                                        </p:tgtEl>
                                        <p:attrNameLst>
                                          <p:attrName>ppt_y</p:attrName>
                                        </p:attrNameLst>
                                      </p:cBhvr>
                                      <p:tavLst>
                                        <p:tav tm="0">
                                          <p:val>
                                            <p:strVal val="#ppt_y+.1"/>
                                          </p:val>
                                        </p:tav>
                                        <p:tav tm="100000">
                                          <p:val>
                                            <p:strVal val="#ppt_y"/>
                                          </p:val>
                                        </p:tav>
                                      </p:tavLst>
                                    </p:anim>
                                  </p:childTnLst>
                                </p:cTn>
                              </p:par>
                              <p:par>
                                <p:cTn id="52" presetID="12" presetClass="entr" presetSubtype="1" fill="hold" grpId="0" nodeType="withEffect">
                                  <p:stCondLst>
                                    <p:cond delay="0"/>
                                  </p:stCondLst>
                                  <p:childTnLst>
                                    <p:set>
                                      <p:cBhvr>
                                        <p:cTn id="53" dur="1" fill="hold">
                                          <p:stCondLst>
                                            <p:cond delay="0"/>
                                          </p:stCondLst>
                                        </p:cTn>
                                        <p:tgtEl>
                                          <p:spTgt spid="11">
                                            <p:graphicEl>
                                              <a:dgm id="{9B706799-997B-4F74-B652-58B58A51EA58}"/>
                                            </p:graphicEl>
                                          </p:spTgt>
                                        </p:tgtEl>
                                        <p:attrNameLst>
                                          <p:attrName>style.visibility</p:attrName>
                                        </p:attrNameLst>
                                      </p:cBhvr>
                                      <p:to>
                                        <p:strVal val="visible"/>
                                      </p:to>
                                    </p:set>
                                    <p:animEffect transition="in" filter="slide(fromTop)">
                                      <p:cBhvr>
                                        <p:cTn id="54" dur="1000"/>
                                        <p:tgtEl>
                                          <p:spTgt spid="11">
                                            <p:graphicEl>
                                              <a:dgm id="{9B706799-997B-4F74-B652-58B58A51EA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sz="quarter" idx="1"/>
          </p:nvPr>
        </p:nvPicPr>
        <p:blipFill>
          <a:blip r:embed="rId3"/>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4"/>
          <p:cNvSpPr>
            <a:spLocks noGrp="1"/>
          </p:cNvSpPr>
          <p:nvPr>
            <p:ph sz="quarter" idx="1"/>
          </p:nvPr>
        </p:nvSpPr>
        <p:spPr/>
        <p:txBody>
          <a:bodyPr/>
          <a:lstStyle/>
          <a:p>
            <a:endParaRPr lang="fr-FR"/>
          </a:p>
        </p:txBody>
      </p:sp>
      <p:pic>
        <p:nvPicPr>
          <p:cNvPr id="2052"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lvl="0">
              <a:defRPr/>
            </a:pPr>
            <a:r>
              <a:rPr lang="fr-FR" sz="3600" dirty="0" smtClean="0">
                <a:solidFill>
                  <a:schemeClr val="tx2"/>
                </a:solidFill>
                <a:effectLst>
                  <a:outerShdw blurRad="38100" dist="38100" dir="2700000" algn="tl">
                    <a:srgbClr val="000000">
                      <a:alpha val="43137"/>
                    </a:srgbClr>
                  </a:outerShdw>
                </a:effectLst>
              </a:rPr>
              <a:t>Composantes du RIRCD </a:t>
            </a:r>
            <a:br>
              <a:rPr lang="fr-FR" sz="3600" dirty="0" smtClean="0">
                <a:solidFill>
                  <a:schemeClr val="tx2"/>
                </a:solidFill>
                <a:effectLst>
                  <a:outerShdw blurRad="38100" dist="38100" dir="2700000" algn="tl">
                    <a:srgbClr val="000000">
                      <a:alpha val="43137"/>
                    </a:srgbClr>
                  </a:outerShdw>
                </a:effectLst>
              </a:rPr>
            </a:br>
            <a:r>
              <a:rPr lang="fr-FR" sz="3600" dirty="0" smtClean="0">
                <a:solidFill>
                  <a:schemeClr val="tx2"/>
                </a:solidFill>
                <a:effectLst>
                  <a:outerShdw blurRad="38100" dist="38100" dir="2700000" algn="tl">
                    <a:srgbClr val="000000">
                      <a:alpha val="43137"/>
                    </a:srgbClr>
                  </a:outerShdw>
                </a:effectLst>
              </a:rPr>
              <a:t>Pyramide des Indicateurs </a:t>
            </a:r>
            <a:endParaRPr lang="fr-FR" sz="3600" dirty="0">
              <a:solidFill>
                <a:schemeClr val="tx2"/>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pPr>
              <a:buNone/>
            </a:pPr>
            <a:endParaRPr lang="fr-FR" dirty="0"/>
          </a:p>
        </p:txBody>
      </p:sp>
      <p:sp>
        <p:nvSpPr>
          <p:cNvPr id="4" name="Espace réservé du contenu 1"/>
          <p:cNvSpPr txBox="1">
            <a:spLocks/>
          </p:cNvSpPr>
          <p:nvPr/>
        </p:nvSpPr>
        <p:spPr>
          <a:xfrm>
            <a:off x="502613" y="2295736"/>
            <a:ext cx="7620000" cy="4095328"/>
          </a:xfrm>
          <a:prstGeom prst="rect">
            <a:avLst/>
          </a:prstGeom>
        </p:spPr>
        <p:txBody>
          <a:bodyPr vert="horz" lIns="91440" tIns="45720" rIns="91440" bIns="45720" rtlCol="0">
            <a:normAutofit/>
          </a:bodyPr>
          <a:lstStyle/>
          <a:p>
            <a:pPr marL="5715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fr-FR" sz="3200" b="0" i="0" u="none" strike="noStrike" kern="1200" cap="none" spc="0" normalizeH="0" baseline="0" noProof="0" smtClean="0">
              <a:ln>
                <a:noFill/>
              </a:ln>
              <a:solidFill>
                <a:schemeClr val="tx1"/>
              </a:solidFill>
              <a:effectLst/>
              <a:uLnTx/>
              <a:uFillTx/>
              <a:latin typeface="+mn-lt"/>
              <a:ea typeface="+mn-ea"/>
              <a:cs typeface="+mn-cs"/>
            </a:endParaRPr>
          </a:p>
          <a:p>
            <a:pPr marL="5715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fr-FR"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9" name="Groupe 8"/>
          <p:cNvGrpSpPr/>
          <p:nvPr/>
        </p:nvGrpSpPr>
        <p:grpSpPr>
          <a:xfrm>
            <a:off x="535542" y="1409194"/>
            <a:ext cx="2560106" cy="4681479"/>
            <a:chOff x="535542" y="1409194"/>
            <a:chExt cx="2560106" cy="4681479"/>
          </a:xfrm>
        </p:grpSpPr>
        <p:sp>
          <p:nvSpPr>
            <p:cNvPr id="10" name="Bande diagonale 9"/>
            <p:cNvSpPr/>
            <p:nvPr/>
          </p:nvSpPr>
          <p:spPr>
            <a:xfrm>
              <a:off x="687978" y="2978001"/>
              <a:ext cx="1692061" cy="3112672"/>
            </a:xfrm>
            <a:prstGeom prst="diagStrip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Flèche vers le haut 10"/>
            <p:cNvSpPr/>
            <p:nvPr/>
          </p:nvSpPr>
          <p:spPr>
            <a:xfrm rot="1766042">
              <a:off x="1510285" y="1409194"/>
              <a:ext cx="1585363" cy="1911201"/>
            </a:xfrm>
            <a:prstGeom prst="upArrow">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rot="17927473">
              <a:off x="-414943" y="2588456"/>
              <a:ext cx="2824299" cy="923330"/>
            </a:xfrm>
            <a:prstGeom prst="rect">
              <a:avLst/>
            </a:prstGeom>
            <a:noFill/>
          </p:spPr>
          <p:txBody>
            <a:bodyPr wrap="none" rtlCol="0">
              <a:spAutoFit/>
            </a:bodyPr>
            <a:lstStyle/>
            <a:p>
              <a:r>
                <a:rPr lang="fr-FR" dirty="0"/>
                <a:t>Consolidation  des données,</a:t>
              </a:r>
              <a:br>
                <a:rPr lang="fr-FR" dirty="0"/>
              </a:br>
              <a:r>
                <a:rPr lang="fr-FR" dirty="0"/>
                <a:t>Amélioration </a:t>
              </a:r>
              <a:r>
                <a:rPr lang="fr-FR" dirty="0" smtClean="0"/>
                <a:t>de la qualité, </a:t>
              </a:r>
              <a:br>
                <a:rPr lang="fr-FR" dirty="0" smtClean="0"/>
              </a:br>
              <a:r>
                <a:rPr lang="fr-FR" dirty="0" smtClean="0"/>
                <a:t>Analyses  &amp;  Synthèses</a:t>
              </a:r>
              <a:endParaRPr lang="fr-FR" dirty="0"/>
            </a:p>
          </p:txBody>
        </p:sp>
      </p:grpSp>
      <p:grpSp>
        <p:nvGrpSpPr>
          <p:cNvPr id="13" name="Groupe 12"/>
          <p:cNvGrpSpPr/>
          <p:nvPr/>
        </p:nvGrpSpPr>
        <p:grpSpPr>
          <a:xfrm>
            <a:off x="1228045" y="5214950"/>
            <a:ext cx="7558797" cy="907941"/>
            <a:chOff x="1228045" y="5214950"/>
            <a:chExt cx="7558797" cy="907941"/>
          </a:xfrm>
        </p:grpSpPr>
        <p:sp>
          <p:nvSpPr>
            <p:cNvPr id="14" name="Trapèze 13"/>
            <p:cNvSpPr/>
            <p:nvPr/>
          </p:nvSpPr>
          <p:spPr>
            <a:xfrm>
              <a:off x="1228045" y="5240068"/>
              <a:ext cx="5225903" cy="838200"/>
            </a:xfrm>
            <a:prstGeom prst="trapezoid">
              <a:avLst>
                <a:gd name="adj" fmla="val 5417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936437" y="5316849"/>
              <a:ext cx="4077591" cy="369332"/>
            </a:xfrm>
            <a:prstGeom prst="rect">
              <a:avLst/>
            </a:prstGeom>
            <a:noFill/>
          </p:spPr>
          <p:txBody>
            <a:bodyPr wrap="none" rtlCol="0">
              <a:spAutoFit/>
            </a:bodyPr>
            <a:lstStyle/>
            <a:p>
              <a:r>
                <a:rPr lang="fr-FR" b="1" dirty="0" smtClean="0">
                  <a:solidFill>
                    <a:schemeClr val="bg1"/>
                  </a:solidFill>
                  <a:effectLst>
                    <a:outerShdw blurRad="38100" dist="38100" dir="2700000" algn="tl">
                      <a:srgbClr val="000000">
                        <a:alpha val="43137"/>
                      </a:srgbClr>
                    </a:outerShdw>
                  </a:effectLst>
                </a:rPr>
                <a:t>UNITES DE DIALYSE(publiques et privées)</a:t>
              </a:r>
              <a:endParaRPr lang="fr-FR" b="1" dirty="0">
                <a:solidFill>
                  <a:schemeClr val="bg1"/>
                </a:solidFill>
                <a:effectLst>
                  <a:outerShdw blurRad="38100" dist="38100" dir="2700000" algn="tl">
                    <a:srgbClr val="000000">
                      <a:alpha val="43137"/>
                    </a:srgbClr>
                  </a:outerShdw>
                </a:effectLst>
              </a:endParaRPr>
            </a:p>
          </p:txBody>
        </p:sp>
        <p:sp>
          <p:nvSpPr>
            <p:cNvPr id="16" name="ZoneTexte 15"/>
            <p:cNvSpPr txBox="1"/>
            <p:nvPr/>
          </p:nvSpPr>
          <p:spPr>
            <a:xfrm>
              <a:off x="1394269" y="5683534"/>
              <a:ext cx="4775603" cy="307777"/>
            </a:xfrm>
            <a:prstGeom prst="rect">
              <a:avLst/>
            </a:prstGeom>
            <a:noFill/>
          </p:spPr>
          <p:txBody>
            <a:bodyPr wrap="none" rtlCol="0">
              <a:spAutoFit/>
            </a:bodyPr>
            <a:lstStyle/>
            <a:p>
              <a:r>
                <a:rPr lang="fr-FR" sz="1400" dirty="0" smtClean="0"/>
                <a:t>(saisir ,contrôler et mettre à jour les données au niveau local…)</a:t>
              </a:r>
              <a:endParaRPr lang="fr-FR" sz="1400" dirty="0"/>
            </a:p>
          </p:txBody>
        </p:sp>
        <p:sp>
          <p:nvSpPr>
            <p:cNvPr id="17" name="Parenthèse fermante 16"/>
            <p:cNvSpPr/>
            <p:nvPr/>
          </p:nvSpPr>
          <p:spPr>
            <a:xfrm>
              <a:off x="6507110" y="5257937"/>
              <a:ext cx="116965" cy="824634"/>
            </a:xfrm>
            <a:prstGeom prst="righ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p:cNvSpPr txBox="1"/>
            <p:nvPr/>
          </p:nvSpPr>
          <p:spPr>
            <a:xfrm>
              <a:off x="6683644" y="5214950"/>
              <a:ext cx="2103198" cy="907941"/>
            </a:xfrm>
            <a:prstGeom prst="rect">
              <a:avLst/>
            </a:prstGeom>
            <a:noFill/>
          </p:spPr>
          <p:txBody>
            <a:bodyPr wrap="square" rtlCol="0">
              <a:spAutoFit/>
            </a:bodyPr>
            <a:lstStyle/>
            <a:p>
              <a:r>
                <a:rPr lang="fr-FR" sz="1400" b="1" dirty="0" smtClean="0"/>
                <a:t>Niveau 1:</a:t>
              </a:r>
            </a:p>
            <a:p>
              <a:r>
                <a:rPr lang="fr-FR" sz="1300" dirty="0" smtClean="0"/>
                <a:t>Renseigner et mettre à jour le formulaire numérique d’identification </a:t>
              </a:r>
              <a:endParaRPr lang="fr-FR" sz="1300" dirty="0"/>
            </a:p>
          </p:txBody>
        </p:sp>
      </p:grpSp>
      <p:grpSp>
        <p:nvGrpSpPr>
          <p:cNvPr id="19" name="Groupe 18"/>
          <p:cNvGrpSpPr/>
          <p:nvPr/>
        </p:nvGrpSpPr>
        <p:grpSpPr>
          <a:xfrm>
            <a:off x="1706511" y="4287750"/>
            <a:ext cx="6788495" cy="893850"/>
            <a:chOff x="1706511" y="4287750"/>
            <a:chExt cx="6788495" cy="893850"/>
          </a:xfrm>
        </p:grpSpPr>
        <p:sp>
          <p:nvSpPr>
            <p:cNvPr id="20" name="Trapèze 19"/>
            <p:cNvSpPr/>
            <p:nvPr/>
          </p:nvSpPr>
          <p:spPr>
            <a:xfrm>
              <a:off x="1706511" y="4343400"/>
              <a:ext cx="4267200" cy="838200"/>
            </a:xfrm>
            <a:prstGeom prst="trapezoid">
              <a:avLst>
                <a:gd name="adj" fmla="val 54175"/>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000232" y="4429133"/>
              <a:ext cx="3929089" cy="369332"/>
            </a:xfrm>
            <a:prstGeom prst="rect">
              <a:avLst/>
            </a:prstGeom>
            <a:noFill/>
          </p:spPr>
          <p:txBody>
            <a:bodyPr wrap="square" rtlCol="0">
              <a:spAutoFit/>
            </a:bodyPr>
            <a:lstStyle/>
            <a:p>
              <a:r>
                <a:rPr lang="fr-FR" b="1" dirty="0" smtClean="0">
                  <a:solidFill>
                    <a:schemeClr val="bg1"/>
                  </a:solidFill>
                  <a:effectLst>
                    <a:outerShdw blurRad="38100" dist="38100" dir="2700000" algn="tl">
                      <a:srgbClr val="000000">
                        <a:alpha val="43137"/>
                      </a:srgbClr>
                    </a:outerShdw>
                  </a:effectLst>
                </a:rPr>
                <a:t>RESPONSABLE DE L’UNITE DE DIALYSE</a:t>
              </a:r>
              <a:endParaRPr lang="fr-FR" b="1" dirty="0">
                <a:solidFill>
                  <a:schemeClr val="bg1"/>
                </a:solidFill>
                <a:effectLst>
                  <a:outerShdw blurRad="38100" dist="38100" dir="2700000" algn="tl">
                    <a:srgbClr val="000000">
                      <a:alpha val="43137"/>
                    </a:srgbClr>
                  </a:outerShdw>
                </a:effectLst>
              </a:endParaRPr>
            </a:p>
          </p:txBody>
        </p:sp>
        <p:sp>
          <p:nvSpPr>
            <p:cNvPr id="22" name="ZoneTexte 21"/>
            <p:cNvSpPr txBox="1"/>
            <p:nvPr/>
          </p:nvSpPr>
          <p:spPr>
            <a:xfrm>
              <a:off x="1978660" y="4782879"/>
              <a:ext cx="3105594" cy="307777"/>
            </a:xfrm>
            <a:prstGeom prst="rect">
              <a:avLst/>
            </a:prstGeom>
            <a:noFill/>
          </p:spPr>
          <p:txBody>
            <a:bodyPr wrap="none" rtlCol="0">
              <a:spAutoFit/>
            </a:bodyPr>
            <a:lstStyle/>
            <a:p>
              <a:r>
                <a:rPr lang="fr-FR" sz="1400" dirty="0" smtClean="0">
                  <a:solidFill>
                    <a:schemeClr val="bg1">
                      <a:lumMod val="95000"/>
                    </a:schemeClr>
                  </a:solidFill>
                </a:rPr>
                <a:t>Validation locale, Édition des Rapports…</a:t>
              </a:r>
              <a:endParaRPr lang="fr-FR" sz="1400" dirty="0">
                <a:solidFill>
                  <a:schemeClr val="bg1">
                    <a:lumMod val="95000"/>
                  </a:schemeClr>
                </a:solidFill>
              </a:endParaRPr>
            </a:p>
          </p:txBody>
        </p:sp>
        <p:sp>
          <p:nvSpPr>
            <p:cNvPr id="23" name="Parenthèse fermante 22"/>
            <p:cNvSpPr/>
            <p:nvPr/>
          </p:nvSpPr>
          <p:spPr>
            <a:xfrm>
              <a:off x="6507110" y="4287750"/>
              <a:ext cx="116966" cy="893850"/>
            </a:xfrm>
            <a:prstGeom prst="righ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ZoneTexte 23"/>
            <p:cNvSpPr txBox="1"/>
            <p:nvPr/>
          </p:nvSpPr>
          <p:spPr>
            <a:xfrm>
              <a:off x="6707657" y="4343400"/>
              <a:ext cx="1787349" cy="738664"/>
            </a:xfrm>
            <a:prstGeom prst="rect">
              <a:avLst/>
            </a:prstGeom>
            <a:noFill/>
          </p:spPr>
          <p:txBody>
            <a:bodyPr wrap="none" rtlCol="0">
              <a:spAutoFit/>
            </a:bodyPr>
            <a:lstStyle/>
            <a:p>
              <a:r>
                <a:rPr lang="fr-FR" sz="1400" b="1" dirty="0" smtClean="0"/>
                <a:t>Niveau  2:</a:t>
              </a:r>
              <a:r>
                <a:rPr lang="fr-FR" sz="1400" dirty="0" smtClean="0"/>
                <a:t/>
              </a:r>
              <a:br>
                <a:rPr lang="fr-FR" sz="1400" dirty="0" smtClean="0"/>
              </a:br>
              <a:r>
                <a:rPr lang="fr-FR" sz="1400" dirty="0" smtClean="0"/>
                <a:t>Calcul des indicateurs</a:t>
              </a:r>
              <a:br>
                <a:rPr lang="fr-FR" sz="1400" dirty="0" smtClean="0"/>
              </a:br>
              <a:r>
                <a:rPr lang="fr-FR" sz="1400" dirty="0" smtClean="0"/>
                <a:t>par unité</a:t>
              </a:r>
              <a:endParaRPr lang="fr-FR" sz="1400" dirty="0"/>
            </a:p>
          </p:txBody>
        </p:sp>
      </p:grpSp>
      <p:grpSp>
        <p:nvGrpSpPr>
          <p:cNvPr id="25" name="Groupe 24"/>
          <p:cNvGrpSpPr/>
          <p:nvPr/>
        </p:nvGrpSpPr>
        <p:grpSpPr>
          <a:xfrm>
            <a:off x="2209863" y="3395846"/>
            <a:ext cx="6135615" cy="954107"/>
            <a:chOff x="2209863" y="3395846"/>
            <a:chExt cx="6135615" cy="954107"/>
          </a:xfrm>
        </p:grpSpPr>
        <p:sp>
          <p:nvSpPr>
            <p:cNvPr id="26" name="Trapèze 25"/>
            <p:cNvSpPr/>
            <p:nvPr/>
          </p:nvSpPr>
          <p:spPr>
            <a:xfrm>
              <a:off x="2209863" y="3471351"/>
              <a:ext cx="2197856" cy="816399"/>
            </a:xfrm>
            <a:prstGeom prst="trapezoid">
              <a:avLst>
                <a:gd name="adj" fmla="val 5290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3084975" y="3533994"/>
              <a:ext cx="562975" cy="369332"/>
            </a:xfrm>
            <a:prstGeom prst="rect">
              <a:avLst/>
            </a:prstGeom>
            <a:noFill/>
          </p:spPr>
          <p:txBody>
            <a:bodyPr wrap="none" rtlCol="0">
              <a:spAutoFit/>
            </a:bodyPr>
            <a:lstStyle/>
            <a:p>
              <a:r>
                <a:rPr lang="fr-FR" b="1" dirty="0" smtClean="0">
                  <a:solidFill>
                    <a:schemeClr val="bg1"/>
                  </a:solidFill>
                  <a:effectLst>
                    <a:outerShdw blurRad="38100" dist="38100" dir="2700000" algn="tl">
                      <a:srgbClr val="000000">
                        <a:alpha val="43137"/>
                      </a:srgbClr>
                    </a:outerShdw>
                  </a:effectLst>
                </a:rPr>
                <a:t>DSP</a:t>
              </a:r>
              <a:endParaRPr lang="fr-FR" b="1" dirty="0">
                <a:solidFill>
                  <a:schemeClr val="bg1"/>
                </a:solidFill>
                <a:effectLst>
                  <a:outerShdw blurRad="38100" dist="38100" dir="2700000" algn="tl">
                    <a:srgbClr val="000000">
                      <a:alpha val="43137"/>
                    </a:srgbClr>
                  </a:outerShdw>
                </a:effectLst>
              </a:endParaRPr>
            </a:p>
          </p:txBody>
        </p:sp>
        <p:sp>
          <p:nvSpPr>
            <p:cNvPr id="28" name="ZoneTexte 27"/>
            <p:cNvSpPr txBox="1"/>
            <p:nvPr/>
          </p:nvSpPr>
          <p:spPr>
            <a:xfrm>
              <a:off x="2312746" y="3924592"/>
              <a:ext cx="1815112" cy="307777"/>
            </a:xfrm>
            <a:prstGeom prst="rect">
              <a:avLst/>
            </a:prstGeom>
            <a:noFill/>
          </p:spPr>
          <p:txBody>
            <a:bodyPr wrap="none" rtlCol="0">
              <a:spAutoFit/>
            </a:bodyPr>
            <a:lstStyle/>
            <a:p>
              <a:r>
                <a:rPr lang="fr-FR" sz="1400" dirty="0" smtClean="0"/>
                <a:t>Control, Consolidation</a:t>
              </a:r>
              <a:endParaRPr lang="fr-FR" sz="1400" dirty="0"/>
            </a:p>
          </p:txBody>
        </p:sp>
        <p:sp>
          <p:nvSpPr>
            <p:cNvPr id="29" name="Parenthèse fermante 28"/>
            <p:cNvSpPr/>
            <p:nvPr/>
          </p:nvSpPr>
          <p:spPr>
            <a:xfrm>
              <a:off x="6507110" y="3470661"/>
              <a:ext cx="120503" cy="761018"/>
            </a:xfrm>
            <a:prstGeom prst="righ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ZoneTexte 29"/>
            <p:cNvSpPr txBox="1"/>
            <p:nvPr/>
          </p:nvSpPr>
          <p:spPr>
            <a:xfrm>
              <a:off x="6707657" y="3395846"/>
              <a:ext cx="1637821" cy="954107"/>
            </a:xfrm>
            <a:prstGeom prst="rect">
              <a:avLst/>
            </a:prstGeom>
            <a:noFill/>
          </p:spPr>
          <p:txBody>
            <a:bodyPr wrap="none" rtlCol="0">
              <a:spAutoFit/>
            </a:bodyPr>
            <a:lstStyle/>
            <a:p>
              <a:r>
                <a:rPr lang="fr-FR" sz="1400" b="1" dirty="0" smtClean="0"/>
                <a:t>Niveau  3:</a:t>
              </a:r>
              <a:r>
                <a:rPr lang="fr-FR" sz="1400" dirty="0" smtClean="0"/>
                <a:t/>
              </a:r>
              <a:br>
                <a:rPr lang="fr-FR" sz="1400" dirty="0" smtClean="0"/>
              </a:br>
              <a:r>
                <a:rPr lang="fr-FR" sz="1400" dirty="0" smtClean="0"/>
                <a:t>Indicateurs agrégés </a:t>
              </a:r>
              <a:br>
                <a:rPr lang="fr-FR" sz="1400" dirty="0" smtClean="0"/>
              </a:br>
              <a:r>
                <a:rPr lang="fr-FR" sz="1400" dirty="0" smtClean="0"/>
                <a:t>par communes,</a:t>
              </a:r>
              <a:br>
                <a:rPr lang="fr-FR" sz="1400" dirty="0" smtClean="0"/>
              </a:br>
              <a:r>
                <a:rPr lang="fr-FR" sz="1400" dirty="0" smtClean="0"/>
                <a:t>wilaya, et régions…</a:t>
              </a:r>
            </a:p>
          </p:txBody>
        </p:sp>
      </p:grpSp>
      <p:grpSp>
        <p:nvGrpSpPr>
          <p:cNvPr id="31" name="Groupe 30"/>
          <p:cNvGrpSpPr/>
          <p:nvPr/>
        </p:nvGrpSpPr>
        <p:grpSpPr>
          <a:xfrm>
            <a:off x="3564846" y="2569534"/>
            <a:ext cx="1722668" cy="2011543"/>
            <a:chOff x="3564846" y="2569534"/>
            <a:chExt cx="1722668" cy="2011543"/>
          </a:xfrm>
        </p:grpSpPr>
        <p:sp>
          <p:nvSpPr>
            <p:cNvPr id="32" name="Trapèze 31"/>
            <p:cNvSpPr/>
            <p:nvPr/>
          </p:nvSpPr>
          <p:spPr>
            <a:xfrm>
              <a:off x="3564846" y="2569534"/>
              <a:ext cx="1430667" cy="838200"/>
            </a:xfrm>
            <a:prstGeom prst="trapezoid">
              <a:avLst>
                <a:gd name="adj" fmla="val 5417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Parallélogramme 32"/>
            <p:cNvSpPr/>
            <p:nvPr/>
          </p:nvSpPr>
          <p:spPr>
            <a:xfrm rot="14460061">
              <a:off x="4026218" y="3422992"/>
              <a:ext cx="1468090" cy="848080"/>
            </a:xfrm>
            <a:prstGeom prst="parallelogram">
              <a:avLst>
                <a:gd name="adj" fmla="val 5528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Bande diagonale 33"/>
            <p:cNvSpPr/>
            <p:nvPr/>
          </p:nvSpPr>
          <p:spPr>
            <a:xfrm rot="3644910">
              <a:off x="3824319" y="2949075"/>
              <a:ext cx="1158819" cy="1083469"/>
            </a:xfrm>
            <a:prstGeom prst="diagStripe">
              <a:avLst>
                <a:gd name="adj" fmla="val 386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5" name="Groupe 34"/>
            <p:cNvGrpSpPr/>
            <p:nvPr/>
          </p:nvGrpSpPr>
          <p:grpSpPr>
            <a:xfrm>
              <a:off x="4285156" y="3329422"/>
              <a:ext cx="1002358" cy="1153699"/>
              <a:chOff x="4636045" y="3329422"/>
              <a:chExt cx="1002358" cy="1153699"/>
            </a:xfrm>
          </p:grpSpPr>
          <p:sp>
            <p:nvSpPr>
              <p:cNvPr id="37" name="ZoneTexte 32"/>
              <p:cNvSpPr txBox="1"/>
              <p:nvPr/>
            </p:nvSpPr>
            <p:spPr>
              <a:xfrm>
                <a:off x="4636045" y="3329422"/>
                <a:ext cx="738279" cy="523220"/>
              </a:xfrm>
              <a:prstGeom prst="rect">
                <a:avLst/>
              </a:prstGeom>
              <a:noFill/>
            </p:spPr>
            <p:txBody>
              <a:bodyPr wrap="none" rtlCol="0">
                <a:spAutoFit/>
              </a:bodyPr>
              <a:lstStyle/>
              <a:p>
                <a:r>
                  <a:rPr lang="fr-FR" sz="1400" dirty="0" smtClean="0">
                    <a:solidFill>
                      <a:schemeClr val="bg1">
                        <a:lumMod val="95000"/>
                      </a:schemeClr>
                    </a:solidFill>
                  </a:rPr>
                  <a:t>    +</a:t>
                </a:r>
              </a:p>
              <a:p>
                <a:r>
                  <a:rPr lang="fr-FR" sz="1400" dirty="0" smtClean="0">
                    <a:solidFill>
                      <a:schemeClr val="bg1">
                        <a:lumMod val="95000"/>
                      </a:schemeClr>
                    </a:solidFill>
                  </a:rPr>
                  <a:t>Edition</a:t>
                </a:r>
                <a:r>
                  <a:rPr lang="fr-FR" sz="1400" dirty="0" smtClean="0">
                    <a:solidFill>
                      <a:schemeClr val="bg1"/>
                    </a:solidFill>
                  </a:rPr>
                  <a:t> </a:t>
                </a:r>
                <a:endParaRPr lang="fr-FR" sz="1400" dirty="0">
                  <a:solidFill>
                    <a:schemeClr val="bg1"/>
                  </a:solidFill>
                </a:endParaRPr>
              </a:p>
            </p:txBody>
          </p:sp>
          <p:sp>
            <p:nvSpPr>
              <p:cNvPr id="38" name="ZoneTexte 37"/>
              <p:cNvSpPr txBox="1"/>
              <p:nvPr/>
            </p:nvSpPr>
            <p:spPr>
              <a:xfrm>
                <a:off x="4791696" y="3529014"/>
                <a:ext cx="846707" cy="954107"/>
              </a:xfrm>
              <a:prstGeom prst="rect">
                <a:avLst/>
              </a:prstGeom>
              <a:noFill/>
            </p:spPr>
            <p:txBody>
              <a:bodyPr wrap="square" rtlCol="0">
                <a:spAutoFit/>
              </a:bodyPr>
              <a:lstStyle/>
              <a:p>
                <a:r>
                  <a:rPr lang="fr-FR" sz="1400" dirty="0" smtClean="0">
                    <a:solidFill>
                      <a:schemeClr val="bg1">
                        <a:lumMod val="95000"/>
                      </a:schemeClr>
                    </a:solidFill>
                  </a:rPr>
                  <a:t>         </a:t>
                </a:r>
                <a:br>
                  <a:rPr lang="fr-FR" sz="1400" dirty="0" smtClean="0">
                    <a:solidFill>
                      <a:schemeClr val="bg1">
                        <a:lumMod val="95000"/>
                      </a:schemeClr>
                    </a:solidFill>
                  </a:rPr>
                </a:br>
                <a:r>
                  <a:rPr lang="fr-FR" sz="1400" dirty="0" smtClean="0">
                    <a:solidFill>
                      <a:schemeClr val="bg1">
                        <a:lumMod val="95000"/>
                      </a:schemeClr>
                    </a:solidFill>
                  </a:rPr>
                  <a:t> de Rapports</a:t>
                </a:r>
                <a:br>
                  <a:rPr lang="fr-FR" sz="1400" dirty="0" smtClean="0">
                    <a:solidFill>
                      <a:schemeClr val="bg1">
                        <a:lumMod val="95000"/>
                      </a:schemeClr>
                    </a:solidFill>
                  </a:rPr>
                </a:br>
                <a:endParaRPr lang="fr-FR" sz="1400" dirty="0">
                  <a:solidFill>
                    <a:schemeClr val="bg1">
                      <a:lumMod val="95000"/>
                    </a:schemeClr>
                  </a:solidFill>
                </a:endParaRPr>
              </a:p>
            </p:txBody>
          </p:sp>
        </p:grpSp>
        <p:sp>
          <p:nvSpPr>
            <p:cNvPr id="36" name="ZoneTexte 35"/>
            <p:cNvSpPr txBox="1"/>
            <p:nvPr/>
          </p:nvSpPr>
          <p:spPr>
            <a:xfrm>
              <a:off x="3961724" y="2615535"/>
              <a:ext cx="623889" cy="369332"/>
            </a:xfrm>
            <a:prstGeom prst="rect">
              <a:avLst/>
            </a:prstGeom>
            <a:noFill/>
          </p:spPr>
          <p:txBody>
            <a:bodyPr wrap="none" rtlCol="0">
              <a:spAutoFit/>
            </a:bodyPr>
            <a:lstStyle/>
            <a:p>
              <a:r>
                <a:rPr lang="fr-FR" b="1" dirty="0" smtClean="0">
                  <a:solidFill>
                    <a:schemeClr val="bg1"/>
                  </a:solidFill>
                  <a:effectLst>
                    <a:outerShdw blurRad="38100" dist="38100" dir="2700000" algn="tl">
                      <a:srgbClr val="000000">
                        <a:alpha val="43137"/>
                      </a:srgbClr>
                    </a:outerShdw>
                  </a:effectLst>
                </a:rPr>
                <a:t>ANG</a:t>
              </a:r>
              <a:endParaRPr lang="fr-FR" b="1" dirty="0">
                <a:solidFill>
                  <a:schemeClr val="bg1"/>
                </a:solidFill>
                <a:effectLst>
                  <a:outerShdw blurRad="38100" dist="38100" dir="2700000" algn="tl">
                    <a:srgbClr val="000000">
                      <a:alpha val="43137"/>
                    </a:srgbClr>
                  </a:outerShdw>
                </a:effectLst>
              </a:endParaRPr>
            </a:p>
          </p:txBody>
        </p:sp>
      </p:grpSp>
      <p:grpSp>
        <p:nvGrpSpPr>
          <p:cNvPr id="39" name="Groupe 38"/>
          <p:cNvGrpSpPr/>
          <p:nvPr/>
        </p:nvGrpSpPr>
        <p:grpSpPr>
          <a:xfrm>
            <a:off x="2677763" y="1261285"/>
            <a:ext cx="5805495" cy="2138497"/>
            <a:chOff x="2677763" y="1261285"/>
            <a:chExt cx="5805495" cy="2138497"/>
          </a:xfrm>
        </p:grpSpPr>
        <p:sp>
          <p:nvSpPr>
            <p:cNvPr id="40" name="Parallélogramme 39"/>
            <p:cNvSpPr/>
            <p:nvPr/>
          </p:nvSpPr>
          <p:spPr>
            <a:xfrm>
              <a:off x="2677763" y="2518585"/>
              <a:ext cx="1283961" cy="881197"/>
            </a:xfrm>
            <a:prstGeom prst="parallelogram">
              <a:avLst>
                <a:gd name="adj" fmla="val 55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riangle isocèle 3"/>
            <p:cNvSpPr/>
            <p:nvPr/>
          </p:nvSpPr>
          <p:spPr>
            <a:xfrm>
              <a:off x="3162992" y="1261285"/>
              <a:ext cx="1332903" cy="1257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effectLst>
                  <a:outerShdw blurRad="38100" dist="38100" dir="2700000" algn="tl">
                    <a:srgbClr val="000000">
                      <a:alpha val="43137"/>
                    </a:srgbClr>
                  </a:outerShdw>
                </a:effectLst>
              </a:endParaRPr>
            </a:p>
          </p:txBody>
        </p:sp>
        <p:sp>
          <p:nvSpPr>
            <p:cNvPr id="42" name="ZoneTexte 41"/>
            <p:cNvSpPr txBox="1"/>
            <p:nvPr/>
          </p:nvSpPr>
          <p:spPr>
            <a:xfrm>
              <a:off x="3382078" y="1820234"/>
              <a:ext cx="894797" cy="369332"/>
            </a:xfrm>
            <a:prstGeom prst="rect">
              <a:avLst/>
            </a:prstGeom>
            <a:noFill/>
          </p:spPr>
          <p:txBody>
            <a:bodyPr wrap="none" rtlCol="0">
              <a:spAutoFit/>
            </a:bodyPr>
            <a:lstStyle/>
            <a:p>
              <a:r>
                <a:rPr lang="fr-FR" b="1" dirty="0" smtClean="0">
                  <a:solidFill>
                    <a:schemeClr val="bg1"/>
                  </a:solidFill>
                  <a:effectLst>
                    <a:outerShdw blurRad="38100" dist="38100" dir="2700000" algn="tl">
                      <a:srgbClr val="000000">
                        <a:alpha val="43137"/>
                      </a:srgbClr>
                    </a:outerShdw>
                  </a:effectLst>
                </a:rPr>
                <a:t>MSPRH</a:t>
              </a:r>
              <a:endParaRPr lang="fr-FR" b="1" dirty="0">
                <a:solidFill>
                  <a:schemeClr val="bg1"/>
                </a:solidFill>
                <a:effectLst>
                  <a:outerShdw blurRad="38100" dist="38100" dir="2700000" algn="tl">
                    <a:srgbClr val="000000">
                      <a:alpha val="43137"/>
                    </a:srgbClr>
                  </a:outerShdw>
                </a:effectLst>
              </a:endParaRPr>
            </a:p>
          </p:txBody>
        </p:sp>
        <p:sp>
          <p:nvSpPr>
            <p:cNvPr id="43" name="Parenthèse fermante 42"/>
            <p:cNvSpPr/>
            <p:nvPr/>
          </p:nvSpPr>
          <p:spPr>
            <a:xfrm>
              <a:off x="6507110" y="1368061"/>
              <a:ext cx="116966" cy="2031721"/>
            </a:xfrm>
            <a:prstGeom prst="rightBracke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ZoneTexte 43"/>
            <p:cNvSpPr txBox="1"/>
            <p:nvPr/>
          </p:nvSpPr>
          <p:spPr>
            <a:xfrm>
              <a:off x="6706681" y="1482136"/>
              <a:ext cx="1776577" cy="1169551"/>
            </a:xfrm>
            <a:prstGeom prst="rect">
              <a:avLst/>
            </a:prstGeom>
            <a:noFill/>
          </p:spPr>
          <p:txBody>
            <a:bodyPr wrap="none" rtlCol="0">
              <a:spAutoFit/>
            </a:bodyPr>
            <a:lstStyle/>
            <a:p>
              <a:r>
                <a:rPr lang="fr-FR" sz="1400" b="1" dirty="0" smtClean="0"/>
                <a:t>Niveau  4:</a:t>
              </a:r>
              <a:r>
                <a:rPr lang="fr-FR" sz="1400" dirty="0" smtClean="0"/>
                <a:t/>
              </a:r>
              <a:br>
                <a:rPr lang="fr-FR" sz="1400" dirty="0" smtClean="0"/>
              </a:br>
              <a:r>
                <a:rPr lang="fr-FR" sz="1400" dirty="0" smtClean="0"/>
                <a:t>Indicateurs nationaux</a:t>
              </a:r>
              <a:br>
                <a:rPr lang="fr-FR" sz="1400" dirty="0" smtClean="0"/>
              </a:br>
              <a:r>
                <a:rPr lang="fr-FR" sz="1400" dirty="0" smtClean="0"/>
                <a:t>pour une ou plusieurs</a:t>
              </a:r>
              <a:br>
                <a:rPr lang="fr-FR" sz="1400" dirty="0" smtClean="0"/>
              </a:br>
              <a:r>
                <a:rPr lang="fr-FR" sz="1400" dirty="0" smtClean="0"/>
                <a:t>périodes</a:t>
              </a:r>
              <a:br>
                <a:rPr lang="fr-FR" sz="1400" dirty="0" smtClean="0"/>
              </a:br>
              <a:endParaRPr lang="fr-FR" sz="1400" dirty="0"/>
            </a:p>
          </p:txBody>
        </p:sp>
        <p:sp>
          <p:nvSpPr>
            <p:cNvPr id="45" name="Parallélogramme 44"/>
            <p:cNvSpPr/>
            <p:nvPr/>
          </p:nvSpPr>
          <p:spPr>
            <a:xfrm>
              <a:off x="3120493" y="2361248"/>
              <a:ext cx="960619" cy="265750"/>
            </a:xfrm>
            <a:prstGeom prst="parallelogram">
              <a:avLst>
                <a:gd name="adj" fmla="val 650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35"/>
            <p:cNvGrpSpPr/>
            <p:nvPr/>
          </p:nvGrpSpPr>
          <p:grpSpPr>
            <a:xfrm>
              <a:off x="3039493" y="2138780"/>
              <a:ext cx="1216167" cy="490034"/>
              <a:chOff x="3285054" y="2103912"/>
              <a:chExt cx="1216167" cy="407067"/>
            </a:xfrm>
          </p:grpSpPr>
          <p:sp>
            <p:nvSpPr>
              <p:cNvPr id="47" name="ZoneTexte 46"/>
              <p:cNvSpPr txBox="1"/>
              <p:nvPr/>
            </p:nvSpPr>
            <p:spPr>
              <a:xfrm>
                <a:off x="3572187" y="2103912"/>
                <a:ext cx="914033" cy="255669"/>
              </a:xfrm>
              <a:prstGeom prst="rect">
                <a:avLst/>
              </a:prstGeom>
              <a:noFill/>
            </p:spPr>
            <p:txBody>
              <a:bodyPr wrap="none" rtlCol="0">
                <a:spAutoFit/>
              </a:bodyPr>
              <a:lstStyle/>
              <a:p>
                <a:r>
                  <a:rPr lang="fr-FR" sz="1400" dirty="0" smtClean="0">
                    <a:solidFill>
                      <a:schemeClr val="bg1">
                        <a:lumMod val="95000"/>
                      </a:schemeClr>
                    </a:solidFill>
                  </a:rPr>
                  <a:t>Décisions</a:t>
                </a:r>
                <a:r>
                  <a:rPr lang="fr-FR" sz="1400" dirty="0" smtClean="0">
                    <a:solidFill>
                      <a:schemeClr val="bg1"/>
                    </a:solidFill>
                  </a:rPr>
                  <a:t> </a:t>
                </a:r>
                <a:endParaRPr lang="fr-FR" sz="1400" dirty="0">
                  <a:solidFill>
                    <a:schemeClr val="bg1"/>
                  </a:solidFill>
                </a:endParaRPr>
              </a:p>
            </p:txBody>
          </p:sp>
          <p:sp>
            <p:nvSpPr>
              <p:cNvPr id="48" name="ZoneTexte 47"/>
              <p:cNvSpPr txBox="1"/>
              <p:nvPr/>
            </p:nvSpPr>
            <p:spPr>
              <a:xfrm>
                <a:off x="3285054" y="2255312"/>
                <a:ext cx="1216167" cy="255667"/>
              </a:xfrm>
              <a:prstGeom prst="rect">
                <a:avLst/>
              </a:prstGeom>
              <a:noFill/>
            </p:spPr>
            <p:txBody>
              <a:bodyPr wrap="none" rtlCol="0">
                <a:spAutoFit/>
              </a:bodyPr>
              <a:lstStyle/>
              <a:p>
                <a:r>
                  <a:rPr lang="fr-FR" sz="1400" dirty="0" smtClean="0">
                    <a:solidFill>
                      <a:schemeClr val="bg1">
                        <a:lumMod val="95000"/>
                      </a:schemeClr>
                    </a:solidFill>
                  </a:rPr>
                  <a:t>   Stratégiques</a:t>
                </a:r>
                <a:endParaRPr lang="fr-FR" sz="1400" dirty="0">
                  <a:solidFill>
                    <a:schemeClr val="bg1">
                      <a:lumMod val="95000"/>
                    </a:schemeClr>
                  </a:solidFill>
                </a:endParaRPr>
              </a:p>
            </p:txBody>
          </p:sp>
        </p:grpSp>
      </p:grpSp>
      <p:sp>
        <p:nvSpPr>
          <p:cNvPr id="95" name="ZoneTexte 32"/>
          <p:cNvSpPr txBox="1"/>
          <p:nvPr/>
        </p:nvSpPr>
        <p:spPr>
          <a:xfrm>
            <a:off x="3786183" y="2935722"/>
            <a:ext cx="1143008" cy="523220"/>
          </a:xfrm>
          <a:prstGeom prst="rect">
            <a:avLst/>
          </a:prstGeom>
          <a:noFill/>
        </p:spPr>
        <p:txBody>
          <a:bodyPr wrap="square" rtlCol="0">
            <a:spAutoFit/>
          </a:bodyPr>
          <a:lstStyle/>
          <a:p>
            <a:pPr algn="ctr"/>
            <a:r>
              <a:rPr lang="fr-FR" sz="1400" dirty="0" smtClean="0">
                <a:solidFill>
                  <a:schemeClr val="bg1">
                    <a:lumMod val="95000"/>
                  </a:schemeClr>
                </a:solidFill>
              </a:rPr>
              <a:t>Analyse</a:t>
            </a:r>
          </a:p>
          <a:p>
            <a:pPr algn="ctr"/>
            <a:r>
              <a:rPr lang="fr-FR" sz="1400" dirty="0" smtClean="0">
                <a:solidFill>
                  <a:schemeClr val="bg1">
                    <a:lumMod val="95000"/>
                  </a:schemeClr>
                </a:solidFill>
              </a:rPr>
              <a:t> des données</a:t>
            </a:r>
            <a:endParaRPr lang="fr-FR"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chemeClr val="tx2"/>
                </a:solidFill>
              </a:rPr>
              <a:t>Organisation et Formation</a:t>
            </a:r>
            <a:endParaRPr lang="fr-FR" sz="4000" dirty="0">
              <a:solidFill>
                <a:schemeClr val="tx2"/>
              </a:solidFill>
            </a:endParaRPr>
          </a:p>
        </p:txBody>
      </p:sp>
      <p:sp>
        <p:nvSpPr>
          <p:cNvPr id="3" name="Espace réservé du contenu 2"/>
          <p:cNvSpPr>
            <a:spLocks noGrp="1"/>
          </p:cNvSpPr>
          <p:nvPr>
            <p:ph idx="1"/>
          </p:nvPr>
        </p:nvSpPr>
        <p:spPr/>
        <p:txBody>
          <a:bodyPr>
            <a:noAutofit/>
          </a:bodyPr>
          <a:lstStyle/>
          <a:p>
            <a:pPr algn="just">
              <a:buNone/>
            </a:pPr>
            <a:r>
              <a:rPr lang="fr-FR" sz="1600" dirty="0" smtClean="0"/>
              <a:t>Un référent au niveau </a:t>
            </a:r>
            <a:r>
              <a:rPr lang="fr-FR" sz="1600" dirty="0" err="1" smtClean="0"/>
              <a:t>Dsp</a:t>
            </a:r>
            <a:r>
              <a:rPr lang="fr-FR" sz="1600" dirty="0" smtClean="0"/>
              <a:t> et deux au niveau unité de dialyse sont identifiés.</a:t>
            </a:r>
          </a:p>
          <a:p>
            <a:pPr algn="just"/>
            <a:endParaRPr lang="fr-FR" sz="1600" dirty="0" smtClean="0"/>
          </a:p>
          <a:p>
            <a:pPr algn="just">
              <a:buNone/>
            </a:pPr>
            <a:r>
              <a:rPr lang="fr-FR" sz="1600" b="1" dirty="0" smtClean="0"/>
              <a:t>1-    </a:t>
            </a:r>
            <a:r>
              <a:rPr lang="fr-FR" sz="1600" b="1" u="sng" dirty="0" smtClean="0"/>
              <a:t> Sites pilotes:</a:t>
            </a:r>
          </a:p>
          <a:p>
            <a:pPr algn="just">
              <a:buNone/>
            </a:pPr>
            <a:r>
              <a:rPr lang="fr-FR" sz="1600" b="1" dirty="0" smtClean="0"/>
              <a:t>       - trois EPH de La wilaya de Tipaza </a:t>
            </a:r>
            <a:r>
              <a:rPr lang="fr-FR" sz="1600" dirty="0" smtClean="0"/>
              <a:t>(</a:t>
            </a:r>
            <a:r>
              <a:rPr lang="fr-FR" sz="1600" dirty="0" err="1" smtClean="0"/>
              <a:t>Kolea</a:t>
            </a:r>
            <a:r>
              <a:rPr lang="fr-FR" sz="1600" dirty="0" smtClean="0"/>
              <a:t>, Sidi </a:t>
            </a:r>
            <a:r>
              <a:rPr lang="fr-FR" sz="1600" dirty="0" err="1" smtClean="0"/>
              <a:t>Ghiles</a:t>
            </a:r>
            <a:r>
              <a:rPr lang="fr-FR" sz="1600" dirty="0" smtClean="0"/>
              <a:t>, Hadjout) et toutes les cliniques privées(6). 10/01/2018</a:t>
            </a:r>
          </a:p>
          <a:p>
            <a:pPr algn="just">
              <a:buNone/>
            </a:pPr>
            <a:r>
              <a:rPr lang="fr-FR" sz="1600" dirty="0" smtClean="0"/>
              <a:t>        - </a:t>
            </a:r>
            <a:r>
              <a:rPr lang="fr-FR" sz="1600" b="1" dirty="0" smtClean="0"/>
              <a:t>quatre CHU d’Alger</a:t>
            </a:r>
            <a:r>
              <a:rPr lang="fr-FR" sz="1600" dirty="0" smtClean="0"/>
              <a:t> (Mustapha; </a:t>
            </a:r>
            <a:r>
              <a:rPr lang="fr-FR" sz="1600" dirty="0" err="1" smtClean="0"/>
              <a:t>Bab</a:t>
            </a:r>
            <a:r>
              <a:rPr lang="fr-FR" sz="1600" dirty="0" smtClean="0"/>
              <a:t> El Oued, </a:t>
            </a:r>
            <a:r>
              <a:rPr lang="fr-FR" sz="1600" dirty="0" err="1" smtClean="0"/>
              <a:t>Bni</a:t>
            </a:r>
            <a:r>
              <a:rPr lang="fr-FR" sz="1600" dirty="0" smtClean="0"/>
              <a:t> </a:t>
            </a:r>
            <a:r>
              <a:rPr lang="fr-FR" sz="1600" dirty="0" err="1" smtClean="0"/>
              <a:t>Messous</a:t>
            </a:r>
            <a:r>
              <a:rPr lang="fr-FR" sz="1600" dirty="0" smtClean="0"/>
              <a:t> et </a:t>
            </a:r>
            <a:r>
              <a:rPr lang="fr-FR" sz="1600" dirty="0" err="1" smtClean="0"/>
              <a:t>Parnet</a:t>
            </a:r>
            <a:r>
              <a:rPr lang="fr-FR" sz="1600" dirty="0" smtClean="0"/>
              <a:t>). 15/10/2018</a:t>
            </a:r>
          </a:p>
          <a:p>
            <a:pPr algn="just">
              <a:buNone/>
            </a:pPr>
            <a:r>
              <a:rPr lang="fr-FR" sz="1600" dirty="0" smtClean="0"/>
              <a:t>	- </a:t>
            </a:r>
            <a:r>
              <a:rPr lang="fr-FR" sz="1600" b="1" dirty="0" smtClean="0"/>
              <a:t>Formation dans la wilaya de Batna</a:t>
            </a:r>
            <a:r>
              <a:rPr lang="fr-FR" sz="1600" dirty="0" smtClean="0"/>
              <a:t> : tous les centres de dialyses publics et privés 29/03/2018</a:t>
            </a:r>
          </a:p>
          <a:p>
            <a:pPr algn="just">
              <a:buNone/>
            </a:pPr>
            <a:r>
              <a:rPr lang="fr-FR" sz="1600" dirty="0" smtClean="0">
                <a:latin typeface="Arial" pitchFamily="34" charset="0"/>
                <a:cs typeface="Arial" pitchFamily="34" charset="0"/>
              </a:rPr>
              <a:t>    -</a:t>
            </a:r>
            <a:endParaRPr lang="fr-FR" sz="1600" dirty="0" smtClean="0">
              <a:latin typeface="Calibri (Corps)"/>
              <a:cs typeface="Arial" pitchFamily="34" charset="0"/>
            </a:endParaRPr>
          </a:p>
          <a:p>
            <a:pPr algn="just">
              <a:buNone/>
            </a:pPr>
            <a:r>
              <a:rPr lang="fr-FR" sz="1600" dirty="0" smtClean="0">
                <a:latin typeface="Calibri (Corps)"/>
                <a:cs typeface="Arial" pitchFamily="34" charset="0"/>
              </a:rPr>
              <a:t>2-   </a:t>
            </a:r>
            <a:r>
              <a:rPr lang="fr-FR" sz="1600" b="1" u="sng" dirty="0" smtClean="0">
                <a:latin typeface="Calibri (Corps)"/>
                <a:cs typeface="Arial" pitchFamily="34" charset="0"/>
              </a:rPr>
              <a:t>Généralisation :</a:t>
            </a:r>
          </a:p>
          <a:p>
            <a:pPr algn="just">
              <a:buNone/>
            </a:pPr>
            <a:endParaRPr lang="fr-FR" sz="1600" dirty="0" smtClean="0">
              <a:latin typeface="Calibri (Corps)"/>
              <a:cs typeface="Arial" pitchFamily="34" charset="0"/>
            </a:endParaRPr>
          </a:p>
          <a:p>
            <a:pPr algn="just">
              <a:buNone/>
            </a:pPr>
            <a:r>
              <a:rPr lang="fr-FR" sz="1600" dirty="0" smtClean="0">
                <a:latin typeface="Calibri (Corps)"/>
                <a:cs typeface="Arial" pitchFamily="34" charset="0"/>
              </a:rPr>
              <a:t>	  Regroupement              OUEST (ORAN): 29/04/2018</a:t>
            </a:r>
          </a:p>
          <a:p>
            <a:pPr algn="just">
              <a:buNone/>
            </a:pPr>
            <a:r>
              <a:rPr lang="fr-FR" sz="1600" dirty="0" smtClean="0">
                <a:latin typeface="Calibri (Corps)"/>
                <a:cs typeface="Arial" pitchFamily="34" charset="0"/>
              </a:rPr>
              <a:t>        Regroupement              EST (CONSTANTINE): 03/05/2018</a:t>
            </a:r>
          </a:p>
          <a:p>
            <a:pPr algn="just">
              <a:buNone/>
            </a:pPr>
            <a:r>
              <a:rPr lang="fr-FR" sz="1600" dirty="0" smtClean="0">
                <a:latin typeface="Calibri (Corps)"/>
                <a:cs typeface="Arial" pitchFamily="34" charset="0"/>
              </a:rPr>
              <a:t>        Regroupement              CENTRE(ALGER): 07/05/2018</a:t>
            </a:r>
          </a:p>
          <a:p>
            <a:pPr algn="just">
              <a:buNone/>
            </a:pPr>
            <a:endParaRPr lang="fr-FR" sz="1600" dirty="0" smtClean="0">
              <a:latin typeface="Calibri (Corps)"/>
              <a:cs typeface="Arial" pitchFamily="34" charset="0"/>
            </a:endParaRPr>
          </a:p>
          <a:p>
            <a:pPr algn="just">
              <a:buNone/>
            </a:pPr>
            <a:endParaRPr lang="fr-FR" sz="1600" dirty="0" smtClean="0">
              <a:latin typeface="Calibri (Corps)"/>
              <a:cs typeface="Arial" pitchFamily="34" charset="0"/>
            </a:endParaRPr>
          </a:p>
          <a:p>
            <a:pPr algn="just">
              <a:buNone/>
            </a:pPr>
            <a:endParaRPr lang="fr-FR" sz="1600" dirty="0" smtClean="0">
              <a:latin typeface="Calibri (Corps)"/>
              <a:cs typeface="Arial" pitchFamily="34" charset="0"/>
            </a:endParaRPr>
          </a:p>
          <a:p>
            <a:pPr algn="just">
              <a:buNone/>
            </a:pPr>
            <a:endParaRPr lang="fr-FR" sz="1600" dirty="0" smtClean="0"/>
          </a:p>
          <a:p>
            <a:pPr algn="just">
              <a:buNone/>
            </a:pPr>
            <a:endParaRPr lang="fr-FR" sz="1600" dirty="0" smtClean="0"/>
          </a:p>
          <a:p>
            <a:pPr algn="just">
              <a:buNone/>
            </a:pPr>
            <a:r>
              <a:rPr lang="fr-FR" sz="1600" dirty="0" smtClean="0"/>
              <a:t> </a:t>
            </a:r>
            <a:endParaRPr lang="fr-FR"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ACCES AU RIRCD</a:t>
            </a:r>
            <a:endParaRPr lang="fr-FR" dirty="0">
              <a:solidFill>
                <a:schemeClr val="tx2"/>
              </a:solidFill>
            </a:endParaRPr>
          </a:p>
        </p:txBody>
      </p:sp>
      <p:pic>
        <p:nvPicPr>
          <p:cNvPr id="4" name="Espace réservé du contenu 3" descr="RIRCD1.jpg"/>
          <p:cNvPicPr>
            <a:picLocks noGrp="1" noChangeAspect="1"/>
          </p:cNvPicPr>
          <p:nvPr>
            <p:ph idx="1"/>
          </p:nvPr>
        </p:nvPicPr>
        <p:blipFill>
          <a:blip r:embed="rId3"/>
          <a:stretch>
            <a:fillRect/>
          </a:stretch>
        </p:blipFill>
        <p:spPr>
          <a:xfrm>
            <a:off x="1502983" y="1600200"/>
            <a:ext cx="6138033" cy="4525963"/>
          </a:xfrm>
        </p:spPr>
      </p:pic>
    </p:spTree>
    <p:extLst>
      <p:ext uri="{BB962C8B-B14F-4D97-AF65-F5344CB8AC3E}">
        <p14:creationId xmlns="" xmlns:p14="http://schemas.microsoft.com/office/powerpoint/2010/main" val="61303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Autofit/>
          </a:bodyPr>
          <a:lstStyle/>
          <a:p>
            <a:r>
              <a:rPr lang="fr-FR" sz="4000" b="1" dirty="0" smtClean="0"/>
              <a:t/>
            </a:r>
            <a:br>
              <a:rPr lang="fr-FR" sz="4000" b="1" dirty="0" smtClean="0"/>
            </a:br>
            <a:r>
              <a:rPr lang="fr-FR" sz="4000" dirty="0" smtClean="0">
                <a:solidFill>
                  <a:schemeClr val="tx2"/>
                </a:solidFill>
              </a:rPr>
              <a:t>FORMULAIRE D’IDENTIFICATION</a:t>
            </a:r>
            <a:r>
              <a:rPr lang="fr-FR" sz="4000" dirty="0" smtClean="0"/>
              <a:t/>
            </a:r>
            <a:br>
              <a:rPr lang="fr-FR" sz="4000" dirty="0" smtClean="0"/>
            </a:br>
            <a:endParaRPr lang="fr-FR" sz="4000" dirty="0"/>
          </a:p>
        </p:txBody>
      </p:sp>
      <p:pic>
        <p:nvPicPr>
          <p:cNvPr id="6" name="Espace réservé du contenu 5"/>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785786" y="1000108"/>
            <a:ext cx="7858180" cy="571504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èche courbée vers la gauche 13"/>
          <p:cNvSpPr/>
          <p:nvPr/>
        </p:nvSpPr>
        <p:spPr>
          <a:xfrm>
            <a:off x="6156325" y="2997200"/>
            <a:ext cx="1655763" cy="2735263"/>
          </a:xfrm>
          <a:prstGeom prst="curvedLef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pic>
        <p:nvPicPr>
          <p:cNvPr id="17411" name="Picture 16"/>
          <p:cNvPicPr>
            <a:picLocks noChangeAspect="1" noChangeArrowheads="1"/>
          </p:cNvPicPr>
          <p:nvPr/>
        </p:nvPicPr>
        <p:blipFill>
          <a:blip r:embed="rId2"/>
          <a:srcRect/>
          <a:stretch>
            <a:fillRect/>
          </a:stretch>
        </p:blipFill>
        <p:spPr bwMode="auto">
          <a:xfrm>
            <a:off x="4668838" y="549275"/>
            <a:ext cx="4475162" cy="2808288"/>
          </a:xfrm>
          <a:prstGeom prst="rect">
            <a:avLst/>
          </a:prstGeom>
          <a:noFill/>
          <a:ln w="9525">
            <a:noFill/>
            <a:miter lim="800000"/>
            <a:headEnd/>
            <a:tailEnd/>
          </a:ln>
        </p:spPr>
      </p:pic>
      <p:sp>
        <p:nvSpPr>
          <p:cNvPr id="17412" name="Rectangle 3"/>
          <p:cNvSpPr>
            <a:spLocks noChangeArrowheads="1"/>
          </p:cNvSpPr>
          <p:nvPr/>
        </p:nvSpPr>
        <p:spPr bwMode="auto">
          <a:xfrm>
            <a:off x="1187450" y="115888"/>
            <a:ext cx="7056438" cy="461962"/>
          </a:xfrm>
          <a:prstGeom prst="rect">
            <a:avLst/>
          </a:prstGeom>
          <a:noFill/>
          <a:ln w="9525">
            <a:noFill/>
            <a:miter lim="800000"/>
            <a:headEnd/>
            <a:tailEnd/>
          </a:ln>
        </p:spPr>
        <p:txBody>
          <a:bodyPr anchor="ctr">
            <a:spAutoFit/>
          </a:bodyPr>
          <a:lstStyle/>
          <a:p>
            <a:r>
              <a:rPr lang="fr-FR" sz="2400" b="1" u="sng">
                <a:solidFill>
                  <a:srgbClr val="0070C0"/>
                </a:solidFill>
                <a:latin typeface="Times New Roman" pitchFamily="18" charset="0"/>
                <a:ea typeface="Calibri" pitchFamily="34" charset="0"/>
                <a:cs typeface="Times New Roman" pitchFamily="18" charset="0"/>
              </a:rPr>
              <a:t>ACCES ET UTILISATION AU SYSTEME RIRCD</a:t>
            </a:r>
            <a:endParaRPr lang="fr-FR" sz="2400">
              <a:solidFill>
                <a:srgbClr val="0070C0"/>
              </a:solidFill>
              <a:latin typeface="Calibri" pitchFamily="34" charset="0"/>
              <a:ea typeface="Calibri" pitchFamily="34" charset="0"/>
              <a:cs typeface="Times New Roman" pitchFamily="18" charset="0"/>
            </a:endParaRPr>
          </a:p>
        </p:txBody>
      </p:sp>
      <p:pic>
        <p:nvPicPr>
          <p:cNvPr id="17413" name="Picture 8" descr="RÃ©sultat de recherche d'images pour &quot;ordinateur de medecins&quot;"/>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7088" y="820738"/>
            <a:ext cx="3600450" cy="2247900"/>
          </a:xfrm>
          <a:prstGeom prst="rect">
            <a:avLst/>
          </a:prstGeom>
          <a:noFill/>
          <a:ln w="9525">
            <a:noFill/>
            <a:miter lim="800000"/>
            <a:headEnd/>
            <a:tailEnd/>
          </a:ln>
        </p:spPr>
      </p:pic>
      <p:pic>
        <p:nvPicPr>
          <p:cNvPr id="17414" name="Picture 11" descr="Image associÃ©e"/>
          <p:cNvPicPr>
            <a:picLocks noChangeAspect="1" noChangeArrowheads="1"/>
          </p:cNvPicPr>
          <p:nvPr/>
        </p:nvPicPr>
        <p:blipFill>
          <a:blip r:embed="rId4"/>
          <a:srcRect/>
          <a:stretch>
            <a:fillRect/>
          </a:stretch>
        </p:blipFill>
        <p:spPr bwMode="auto">
          <a:xfrm>
            <a:off x="2700338" y="1268413"/>
            <a:ext cx="990600" cy="379412"/>
          </a:xfrm>
          <a:prstGeom prst="rect">
            <a:avLst/>
          </a:prstGeom>
          <a:noFill/>
          <a:ln w="9525">
            <a:noFill/>
            <a:miter lim="800000"/>
            <a:headEnd/>
            <a:tailEnd/>
          </a:ln>
        </p:spPr>
      </p:pic>
      <p:pic>
        <p:nvPicPr>
          <p:cNvPr id="17415" name="Picture 13" descr="RÃ©sultat de recherche d'images pour &quot;google chrome png&quot;"/>
          <p:cNvPicPr>
            <a:picLocks noChangeAspect="1" noChangeArrowheads="1"/>
          </p:cNvPicPr>
          <p:nvPr/>
        </p:nvPicPr>
        <p:blipFill>
          <a:blip r:embed="rId5"/>
          <a:srcRect/>
          <a:stretch>
            <a:fillRect/>
          </a:stretch>
        </p:blipFill>
        <p:spPr bwMode="auto">
          <a:xfrm>
            <a:off x="2987675" y="692150"/>
            <a:ext cx="1182688" cy="360363"/>
          </a:xfrm>
          <a:prstGeom prst="rect">
            <a:avLst/>
          </a:prstGeom>
          <a:noFill/>
          <a:ln w="9525">
            <a:noFill/>
            <a:miter lim="800000"/>
            <a:headEnd/>
            <a:tailEnd/>
          </a:ln>
        </p:spPr>
      </p:pic>
      <p:sp>
        <p:nvSpPr>
          <p:cNvPr id="17416" name="Rectangle 10"/>
          <p:cNvSpPr>
            <a:spLocks noChangeArrowheads="1"/>
          </p:cNvSpPr>
          <p:nvPr/>
        </p:nvSpPr>
        <p:spPr bwMode="auto">
          <a:xfrm>
            <a:off x="5292725" y="549275"/>
            <a:ext cx="3319463" cy="460375"/>
          </a:xfrm>
          <a:prstGeom prst="rect">
            <a:avLst/>
          </a:prstGeom>
          <a:noFill/>
          <a:ln w="9525">
            <a:noFill/>
            <a:miter lim="800000"/>
            <a:headEnd/>
            <a:tailEnd/>
          </a:ln>
        </p:spPr>
        <p:txBody>
          <a:bodyPr wrap="none">
            <a:spAutoFit/>
          </a:bodyPr>
          <a:lstStyle/>
          <a:p>
            <a:pPr eaLnBrk="0" hangingPunct="0"/>
            <a:r>
              <a:rPr lang="fr-FR" sz="2400" b="1">
                <a:latin typeface="Calibri" pitchFamily="34" charset="0"/>
                <a:cs typeface="Times New Roman" pitchFamily="18" charset="0"/>
                <a:hlinkClick r:id="rId6"/>
              </a:rPr>
              <a:t>http://rircd.sante.gov.dz</a:t>
            </a:r>
            <a:endParaRPr lang="fr-FR" sz="2400"/>
          </a:p>
        </p:txBody>
      </p:sp>
      <p:pic>
        <p:nvPicPr>
          <p:cNvPr id="17417" name="Picture 17"/>
          <p:cNvPicPr>
            <a:picLocks noChangeAspect="1" noChangeArrowheads="1"/>
          </p:cNvPicPr>
          <p:nvPr/>
        </p:nvPicPr>
        <p:blipFill>
          <a:blip r:embed="rId7"/>
          <a:srcRect/>
          <a:stretch>
            <a:fillRect/>
          </a:stretch>
        </p:blipFill>
        <p:spPr bwMode="auto">
          <a:xfrm>
            <a:off x="0" y="3011488"/>
            <a:ext cx="6145213" cy="3846512"/>
          </a:xfrm>
          <a:prstGeom prst="rect">
            <a:avLst/>
          </a:prstGeom>
          <a:noFill/>
          <a:ln w="9525">
            <a:noFill/>
            <a:miter lim="800000"/>
            <a:headEnd/>
            <a:tailEnd/>
          </a:ln>
        </p:spPr>
      </p:pic>
      <p:sp>
        <p:nvSpPr>
          <p:cNvPr id="16" name="Flèche courbée vers le haut 15"/>
          <p:cNvSpPr/>
          <p:nvPr/>
        </p:nvSpPr>
        <p:spPr>
          <a:xfrm rot="19476680">
            <a:off x="3768725" y="1235075"/>
            <a:ext cx="1849438" cy="798513"/>
          </a:xfrm>
          <a:prstGeom prst="curved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pic>
        <p:nvPicPr>
          <p:cNvPr id="17419" name="Picture 6"/>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429000" y="5357813"/>
            <a:ext cx="352425" cy="388937"/>
          </a:xfrm>
          <a:prstGeom prst="rect">
            <a:avLst/>
          </a:prstGeom>
          <a:noFill/>
          <a:ln w="9525">
            <a:noFill/>
            <a:miter lim="800000"/>
            <a:headEnd/>
            <a:tailEnd/>
          </a:ln>
        </p:spPr>
      </p:pic>
      <p:sp>
        <p:nvSpPr>
          <p:cNvPr id="17420" name="Rectangle 11"/>
          <p:cNvSpPr>
            <a:spLocks noChangeArrowheads="1"/>
          </p:cNvSpPr>
          <p:nvPr/>
        </p:nvSpPr>
        <p:spPr bwMode="auto">
          <a:xfrm>
            <a:off x="2286000" y="5072063"/>
            <a:ext cx="492125" cy="338137"/>
          </a:xfrm>
          <a:prstGeom prst="rect">
            <a:avLst/>
          </a:prstGeom>
          <a:noFill/>
          <a:ln w="9525">
            <a:noFill/>
            <a:miter lim="800000"/>
            <a:headEnd/>
            <a:tailEnd/>
          </a:ln>
        </p:spPr>
        <p:txBody>
          <a:bodyPr wrap="none">
            <a:spAutoFit/>
          </a:bodyPr>
          <a:lstStyle/>
          <a:p>
            <a:r>
              <a:rPr lang="fr-FR" sz="1600" b="1">
                <a:latin typeface="Times New Roman" pitchFamily="18" charset="0"/>
                <a:cs typeface="Times New Roman" pitchFamily="18" charset="0"/>
              </a:rPr>
              <a:t>…..</a:t>
            </a:r>
            <a:endParaRPr lang="fr-FR" sz="1600" b="1"/>
          </a:p>
        </p:txBody>
      </p:sp>
      <p:sp>
        <p:nvSpPr>
          <p:cNvPr id="17421" name="Rectangle 12"/>
          <p:cNvSpPr>
            <a:spLocks noChangeArrowheads="1"/>
          </p:cNvSpPr>
          <p:nvPr/>
        </p:nvSpPr>
        <p:spPr bwMode="auto">
          <a:xfrm>
            <a:off x="2286000" y="4857750"/>
            <a:ext cx="768350" cy="307975"/>
          </a:xfrm>
          <a:prstGeom prst="rect">
            <a:avLst/>
          </a:prstGeom>
          <a:noFill/>
          <a:ln w="9525">
            <a:noFill/>
            <a:miter lim="800000"/>
            <a:headEnd/>
            <a:tailEnd/>
          </a:ln>
        </p:spPr>
        <p:txBody>
          <a:bodyPr wrap="none">
            <a:spAutoFit/>
          </a:bodyPr>
          <a:lstStyle/>
          <a:p>
            <a:r>
              <a:rPr lang="fr-FR" sz="1400">
                <a:latin typeface="Times New Roman" pitchFamily="18" charset="0"/>
                <a:cs typeface="Times New Roman" pitchFamily="18" charset="0"/>
              </a:rPr>
              <a:t>Dr.xxxx</a:t>
            </a:r>
            <a:endParaRPr lang="fr-FR"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from="(-#ppt_w/2)" to="(#ppt_x)" calcmode="lin" valueType="num">
                                      <p:cBhvr>
                                        <p:cTn id="13" dur="600" fill="hold">
                                          <p:stCondLst>
                                            <p:cond delay="0"/>
                                          </p:stCondLst>
                                        </p:cTn>
                                        <p:tgtEl>
                                          <p:spTgt spid="17413"/>
                                        </p:tgtEl>
                                        <p:attrNameLst>
                                          <p:attrName>ppt_x</p:attrName>
                                        </p:attrNameLst>
                                      </p:cBhvr>
                                    </p:anim>
                                    <p:anim from="0" to="-1.0" calcmode="lin" valueType="num">
                                      <p:cBhvr>
                                        <p:cTn id="14" dur="200" decel="50000" autoRev="1" fill="hold">
                                          <p:stCondLst>
                                            <p:cond delay="600"/>
                                          </p:stCondLst>
                                        </p:cTn>
                                        <p:tgtEl>
                                          <p:spTgt spid="17413"/>
                                        </p:tgtEl>
                                        <p:attrNameLst>
                                          <p:attrName>xshear</p:attrName>
                                        </p:attrNameLst>
                                      </p:cBhvr>
                                    </p:anim>
                                    <p:animScale>
                                      <p:cBhvr>
                                        <p:cTn id="15" dur="200" decel="100000" autoRev="1" fill="hold">
                                          <p:stCondLst>
                                            <p:cond delay="600"/>
                                          </p:stCondLst>
                                        </p:cTn>
                                        <p:tgtEl>
                                          <p:spTgt spid="17413"/>
                                        </p:tgtEl>
                                      </p:cBhvr>
                                      <p:from x="100000" y="100000"/>
                                      <p:to x="80000" y="100000"/>
                                    </p:animScale>
                                    <p:anim by="(#ppt_h/3+#ppt_w*0.1)" calcmode="lin" valueType="num">
                                      <p:cBhvr additive="sum">
                                        <p:cTn id="16" dur="200" decel="100000" autoRev="1" fill="hold">
                                          <p:stCondLst>
                                            <p:cond delay="600"/>
                                          </p:stCondLst>
                                        </p:cTn>
                                        <p:tgtEl>
                                          <p:spTgt spid="17413"/>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wipe(down)">
                                      <p:cBhvr>
                                        <p:cTn id="21" dur="580">
                                          <p:stCondLst>
                                            <p:cond delay="0"/>
                                          </p:stCondLst>
                                        </p:cTn>
                                        <p:tgtEl>
                                          <p:spTgt spid="17414"/>
                                        </p:tgtEl>
                                      </p:cBhvr>
                                    </p:animEffect>
                                    <p:anim calcmode="lin" valueType="num">
                                      <p:cBhvr>
                                        <p:cTn id="22" dur="1822" tmFilter="0,0; 0.14,0.36; 0.43,0.73; 0.71,0.91; 1.0,1.0">
                                          <p:stCondLst>
                                            <p:cond delay="0"/>
                                          </p:stCondLst>
                                        </p:cTn>
                                        <p:tgtEl>
                                          <p:spTgt spid="1741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741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741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741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7414"/>
                                        </p:tgtEl>
                                        <p:attrNameLst>
                                          <p:attrName>ppt_y</p:attrName>
                                        </p:attrNameLst>
                                      </p:cBhvr>
                                      <p:tavLst>
                                        <p:tav tm="0" fmla="#ppt_y-sin(pi*$)/81">
                                          <p:val>
                                            <p:fltVal val="0"/>
                                          </p:val>
                                        </p:tav>
                                        <p:tav tm="100000">
                                          <p:val>
                                            <p:fltVal val="1"/>
                                          </p:val>
                                        </p:tav>
                                      </p:tavLst>
                                    </p:anim>
                                    <p:animScale>
                                      <p:cBhvr>
                                        <p:cTn id="27" dur="26">
                                          <p:stCondLst>
                                            <p:cond delay="650"/>
                                          </p:stCondLst>
                                        </p:cTn>
                                        <p:tgtEl>
                                          <p:spTgt spid="17414"/>
                                        </p:tgtEl>
                                      </p:cBhvr>
                                      <p:to x="100000" y="60000"/>
                                    </p:animScale>
                                    <p:animScale>
                                      <p:cBhvr>
                                        <p:cTn id="28" dur="166" decel="50000">
                                          <p:stCondLst>
                                            <p:cond delay="676"/>
                                          </p:stCondLst>
                                        </p:cTn>
                                        <p:tgtEl>
                                          <p:spTgt spid="17414"/>
                                        </p:tgtEl>
                                      </p:cBhvr>
                                      <p:to x="100000" y="100000"/>
                                    </p:animScale>
                                    <p:animScale>
                                      <p:cBhvr>
                                        <p:cTn id="29" dur="26">
                                          <p:stCondLst>
                                            <p:cond delay="1312"/>
                                          </p:stCondLst>
                                        </p:cTn>
                                        <p:tgtEl>
                                          <p:spTgt spid="17414"/>
                                        </p:tgtEl>
                                      </p:cBhvr>
                                      <p:to x="100000" y="80000"/>
                                    </p:animScale>
                                    <p:animScale>
                                      <p:cBhvr>
                                        <p:cTn id="30" dur="166" decel="50000">
                                          <p:stCondLst>
                                            <p:cond delay="1338"/>
                                          </p:stCondLst>
                                        </p:cTn>
                                        <p:tgtEl>
                                          <p:spTgt spid="17414"/>
                                        </p:tgtEl>
                                      </p:cBhvr>
                                      <p:to x="100000" y="100000"/>
                                    </p:animScale>
                                    <p:animScale>
                                      <p:cBhvr>
                                        <p:cTn id="31" dur="26">
                                          <p:stCondLst>
                                            <p:cond delay="1642"/>
                                          </p:stCondLst>
                                        </p:cTn>
                                        <p:tgtEl>
                                          <p:spTgt spid="17414"/>
                                        </p:tgtEl>
                                      </p:cBhvr>
                                      <p:to x="100000" y="90000"/>
                                    </p:animScale>
                                    <p:animScale>
                                      <p:cBhvr>
                                        <p:cTn id="32" dur="166" decel="50000">
                                          <p:stCondLst>
                                            <p:cond delay="1668"/>
                                          </p:stCondLst>
                                        </p:cTn>
                                        <p:tgtEl>
                                          <p:spTgt spid="17414"/>
                                        </p:tgtEl>
                                      </p:cBhvr>
                                      <p:to x="100000" y="100000"/>
                                    </p:animScale>
                                    <p:animScale>
                                      <p:cBhvr>
                                        <p:cTn id="33" dur="26">
                                          <p:stCondLst>
                                            <p:cond delay="1808"/>
                                          </p:stCondLst>
                                        </p:cTn>
                                        <p:tgtEl>
                                          <p:spTgt spid="17414"/>
                                        </p:tgtEl>
                                      </p:cBhvr>
                                      <p:to x="100000" y="95000"/>
                                    </p:animScale>
                                    <p:animScale>
                                      <p:cBhvr>
                                        <p:cTn id="34" dur="166" decel="50000">
                                          <p:stCondLst>
                                            <p:cond delay="1834"/>
                                          </p:stCondLst>
                                        </p:cTn>
                                        <p:tgtEl>
                                          <p:spTgt spid="17414"/>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wipe(down)">
                                      <p:cBhvr>
                                        <p:cTn id="37" dur="580">
                                          <p:stCondLst>
                                            <p:cond delay="0"/>
                                          </p:stCondLst>
                                        </p:cTn>
                                        <p:tgtEl>
                                          <p:spTgt spid="17415"/>
                                        </p:tgtEl>
                                      </p:cBhvr>
                                    </p:animEffect>
                                    <p:anim calcmode="lin" valueType="num">
                                      <p:cBhvr>
                                        <p:cTn id="38" dur="1822" tmFilter="0,0; 0.14,0.36; 0.43,0.73; 0.71,0.91; 1.0,1.0">
                                          <p:stCondLst>
                                            <p:cond delay="0"/>
                                          </p:stCondLst>
                                        </p:cTn>
                                        <p:tgtEl>
                                          <p:spTgt spid="17415"/>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7415"/>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7415"/>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7415"/>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7415"/>
                                        </p:tgtEl>
                                        <p:attrNameLst>
                                          <p:attrName>ppt_y</p:attrName>
                                        </p:attrNameLst>
                                      </p:cBhvr>
                                      <p:tavLst>
                                        <p:tav tm="0" fmla="#ppt_y-sin(pi*$)/81">
                                          <p:val>
                                            <p:fltVal val="0"/>
                                          </p:val>
                                        </p:tav>
                                        <p:tav tm="100000">
                                          <p:val>
                                            <p:fltVal val="1"/>
                                          </p:val>
                                        </p:tav>
                                      </p:tavLst>
                                    </p:anim>
                                    <p:animScale>
                                      <p:cBhvr>
                                        <p:cTn id="43" dur="26">
                                          <p:stCondLst>
                                            <p:cond delay="650"/>
                                          </p:stCondLst>
                                        </p:cTn>
                                        <p:tgtEl>
                                          <p:spTgt spid="17415"/>
                                        </p:tgtEl>
                                      </p:cBhvr>
                                      <p:to x="100000" y="60000"/>
                                    </p:animScale>
                                    <p:animScale>
                                      <p:cBhvr>
                                        <p:cTn id="44" dur="166" decel="50000">
                                          <p:stCondLst>
                                            <p:cond delay="676"/>
                                          </p:stCondLst>
                                        </p:cTn>
                                        <p:tgtEl>
                                          <p:spTgt spid="17415"/>
                                        </p:tgtEl>
                                      </p:cBhvr>
                                      <p:to x="100000" y="100000"/>
                                    </p:animScale>
                                    <p:animScale>
                                      <p:cBhvr>
                                        <p:cTn id="45" dur="26">
                                          <p:stCondLst>
                                            <p:cond delay="1312"/>
                                          </p:stCondLst>
                                        </p:cTn>
                                        <p:tgtEl>
                                          <p:spTgt spid="17415"/>
                                        </p:tgtEl>
                                      </p:cBhvr>
                                      <p:to x="100000" y="80000"/>
                                    </p:animScale>
                                    <p:animScale>
                                      <p:cBhvr>
                                        <p:cTn id="46" dur="166" decel="50000">
                                          <p:stCondLst>
                                            <p:cond delay="1338"/>
                                          </p:stCondLst>
                                        </p:cTn>
                                        <p:tgtEl>
                                          <p:spTgt spid="17415"/>
                                        </p:tgtEl>
                                      </p:cBhvr>
                                      <p:to x="100000" y="100000"/>
                                    </p:animScale>
                                    <p:animScale>
                                      <p:cBhvr>
                                        <p:cTn id="47" dur="26">
                                          <p:stCondLst>
                                            <p:cond delay="1642"/>
                                          </p:stCondLst>
                                        </p:cTn>
                                        <p:tgtEl>
                                          <p:spTgt spid="17415"/>
                                        </p:tgtEl>
                                      </p:cBhvr>
                                      <p:to x="100000" y="90000"/>
                                    </p:animScale>
                                    <p:animScale>
                                      <p:cBhvr>
                                        <p:cTn id="48" dur="166" decel="50000">
                                          <p:stCondLst>
                                            <p:cond delay="1668"/>
                                          </p:stCondLst>
                                        </p:cTn>
                                        <p:tgtEl>
                                          <p:spTgt spid="17415"/>
                                        </p:tgtEl>
                                      </p:cBhvr>
                                      <p:to x="100000" y="100000"/>
                                    </p:animScale>
                                    <p:animScale>
                                      <p:cBhvr>
                                        <p:cTn id="49" dur="26">
                                          <p:stCondLst>
                                            <p:cond delay="1808"/>
                                          </p:stCondLst>
                                        </p:cTn>
                                        <p:tgtEl>
                                          <p:spTgt spid="17415"/>
                                        </p:tgtEl>
                                      </p:cBhvr>
                                      <p:to x="100000" y="95000"/>
                                    </p:animScale>
                                    <p:animScale>
                                      <p:cBhvr>
                                        <p:cTn id="50" dur="166" decel="50000">
                                          <p:stCondLst>
                                            <p:cond delay="1834"/>
                                          </p:stCondLst>
                                        </p:cTn>
                                        <p:tgtEl>
                                          <p:spTgt spid="17415"/>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17411"/>
                                        </p:tgtEl>
                                        <p:attrNameLst>
                                          <p:attrName>style.visibility</p:attrName>
                                        </p:attrNameLst>
                                      </p:cBhvr>
                                      <p:to>
                                        <p:strVal val="visible"/>
                                      </p:to>
                                    </p:set>
                                    <p:anim calcmode="lin" valueType="num">
                                      <p:cBhvr>
                                        <p:cTn id="61" dur="500" fill="hold"/>
                                        <p:tgtEl>
                                          <p:spTgt spid="17411"/>
                                        </p:tgtEl>
                                        <p:attrNameLst>
                                          <p:attrName>ppt_w</p:attrName>
                                        </p:attrNameLst>
                                      </p:cBhvr>
                                      <p:tavLst>
                                        <p:tav tm="0">
                                          <p:val>
                                            <p:fltVal val="0"/>
                                          </p:val>
                                        </p:tav>
                                        <p:tav tm="100000">
                                          <p:val>
                                            <p:strVal val="#ppt_w"/>
                                          </p:val>
                                        </p:tav>
                                      </p:tavLst>
                                    </p:anim>
                                    <p:anim calcmode="lin" valueType="num">
                                      <p:cBhvr>
                                        <p:cTn id="62" dur="500" fill="hold"/>
                                        <p:tgtEl>
                                          <p:spTgt spid="17411"/>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17416"/>
                                        </p:tgtEl>
                                        <p:attrNameLst>
                                          <p:attrName>style.visibility</p:attrName>
                                        </p:attrNameLst>
                                      </p:cBhvr>
                                      <p:to>
                                        <p:strVal val="visible"/>
                                      </p:to>
                                    </p:set>
                                    <p:anim calcmode="discrete" valueType="clr">
                                      <p:cBhvr override="childStyle">
                                        <p:cTn id="67" dur="500"/>
                                        <p:tgtEl>
                                          <p:spTgt spid="17416"/>
                                        </p:tgtEl>
                                        <p:attrNameLst>
                                          <p:attrName>style.color</p:attrName>
                                        </p:attrNameLst>
                                      </p:cBhvr>
                                      <p:tavLst>
                                        <p:tav tm="0">
                                          <p:val>
                                            <p:clrVal>
                                              <a:schemeClr val="accent2"/>
                                            </p:clrVal>
                                          </p:val>
                                        </p:tav>
                                        <p:tav tm="50000">
                                          <p:val>
                                            <p:clrVal>
                                              <a:schemeClr val="hlink"/>
                                            </p:clrVal>
                                          </p:val>
                                        </p:tav>
                                      </p:tavLst>
                                    </p:anim>
                                    <p:anim calcmode="discrete" valueType="clr">
                                      <p:cBhvr>
                                        <p:cTn id="68" dur="500"/>
                                        <p:tgtEl>
                                          <p:spTgt spid="17416"/>
                                        </p:tgtEl>
                                        <p:attrNameLst>
                                          <p:attrName>fillcolor</p:attrName>
                                        </p:attrNameLst>
                                      </p:cBhvr>
                                      <p:tavLst>
                                        <p:tav tm="0">
                                          <p:val>
                                            <p:clrVal>
                                              <a:schemeClr val="accent2"/>
                                            </p:clrVal>
                                          </p:val>
                                        </p:tav>
                                        <p:tav tm="50000">
                                          <p:val>
                                            <p:clrVal>
                                              <a:schemeClr val="hlink"/>
                                            </p:clrVal>
                                          </p:val>
                                        </p:tav>
                                      </p:tavLst>
                                    </p:anim>
                                    <p:set>
                                      <p:cBhvr>
                                        <p:cTn id="69" dur="500"/>
                                        <p:tgtEl>
                                          <p:spTgt spid="17416"/>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30" presetClass="entr" presetSubtype="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800" decel="100000"/>
                                        <p:tgtEl>
                                          <p:spTgt spid="14"/>
                                        </p:tgtEl>
                                      </p:cBhvr>
                                    </p:animEffect>
                                    <p:anim calcmode="lin" valueType="num">
                                      <p:cBhvr>
                                        <p:cTn id="75" dur="800" decel="100000" fill="hold"/>
                                        <p:tgtEl>
                                          <p:spTgt spid="14"/>
                                        </p:tgtEl>
                                        <p:attrNameLst>
                                          <p:attrName>style.rotation</p:attrName>
                                        </p:attrNameLst>
                                      </p:cBhvr>
                                      <p:tavLst>
                                        <p:tav tm="0">
                                          <p:val>
                                            <p:fltVal val="-90"/>
                                          </p:val>
                                        </p:tav>
                                        <p:tav tm="100000">
                                          <p:val>
                                            <p:fltVal val="0"/>
                                          </p:val>
                                        </p:tav>
                                      </p:tavLst>
                                    </p:anim>
                                    <p:anim calcmode="lin" valueType="num">
                                      <p:cBhvr>
                                        <p:cTn id="76" dur="800" decel="100000" fill="hold"/>
                                        <p:tgtEl>
                                          <p:spTgt spid="14"/>
                                        </p:tgtEl>
                                        <p:attrNameLst>
                                          <p:attrName>ppt_x</p:attrName>
                                        </p:attrNameLst>
                                      </p:cBhvr>
                                      <p:tavLst>
                                        <p:tav tm="0">
                                          <p:val>
                                            <p:strVal val="#ppt_x+0.4"/>
                                          </p:val>
                                        </p:tav>
                                        <p:tav tm="100000">
                                          <p:val>
                                            <p:strVal val="#ppt_x-0.05"/>
                                          </p:val>
                                        </p:tav>
                                      </p:tavLst>
                                    </p:anim>
                                    <p:anim calcmode="lin" valueType="num">
                                      <p:cBhvr>
                                        <p:cTn id="77" dur="800" decel="100000" fill="hold"/>
                                        <p:tgtEl>
                                          <p:spTgt spid="14"/>
                                        </p:tgtEl>
                                        <p:attrNameLst>
                                          <p:attrName>ppt_y</p:attrName>
                                        </p:attrNameLst>
                                      </p:cBhvr>
                                      <p:tavLst>
                                        <p:tav tm="0">
                                          <p:val>
                                            <p:strVal val="#ppt_y-0.4"/>
                                          </p:val>
                                        </p:tav>
                                        <p:tav tm="100000">
                                          <p:val>
                                            <p:strVal val="#ppt_y+0.1"/>
                                          </p:val>
                                        </p:tav>
                                      </p:tavLst>
                                    </p:anim>
                                    <p:anim calcmode="lin" valueType="num">
                                      <p:cBhvr>
                                        <p:cTn id="78"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79"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0" presetClass="entr" presetSubtype="0" fill="hold" grpId="0" nodeType="clickEffect">
                                  <p:stCondLst>
                                    <p:cond delay="0"/>
                                  </p:stCondLst>
                                  <p:childTnLst>
                                    <p:set>
                                      <p:cBhvr>
                                        <p:cTn id="83" dur="1" fill="hold">
                                          <p:stCondLst>
                                            <p:cond delay="0"/>
                                          </p:stCondLst>
                                        </p:cTn>
                                        <p:tgtEl>
                                          <p:spTgt spid="17420"/>
                                        </p:tgtEl>
                                        <p:attrNameLst>
                                          <p:attrName>style.visibility</p:attrName>
                                        </p:attrNameLst>
                                      </p:cBhvr>
                                      <p:to>
                                        <p:strVal val="visible"/>
                                      </p:to>
                                    </p:set>
                                    <p:animEffect transition="in" filter="fade">
                                      <p:cBhvr>
                                        <p:cTn id="84" dur="800" decel="100000"/>
                                        <p:tgtEl>
                                          <p:spTgt spid="17420"/>
                                        </p:tgtEl>
                                      </p:cBhvr>
                                    </p:animEffect>
                                    <p:anim calcmode="lin" valueType="num">
                                      <p:cBhvr>
                                        <p:cTn id="85" dur="800" decel="100000" fill="hold"/>
                                        <p:tgtEl>
                                          <p:spTgt spid="17420"/>
                                        </p:tgtEl>
                                        <p:attrNameLst>
                                          <p:attrName>style.rotation</p:attrName>
                                        </p:attrNameLst>
                                      </p:cBhvr>
                                      <p:tavLst>
                                        <p:tav tm="0">
                                          <p:val>
                                            <p:fltVal val="-90"/>
                                          </p:val>
                                        </p:tav>
                                        <p:tav tm="100000">
                                          <p:val>
                                            <p:fltVal val="0"/>
                                          </p:val>
                                        </p:tav>
                                      </p:tavLst>
                                    </p:anim>
                                    <p:anim calcmode="lin" valueType="num">
                                      <p:cBhvr>
                                        <p:cTn id="86" dur="800" decel="100000" fill="hold"/>
                                        <p:tgtEl>
                                          <p:spTgt spid="17420"/>
                                        </p:tgtEl>
                                        <p:attrNameLst>
                                          <p:attrName>ppt_x</p:attrName>
                                        </p:attrNameLst>
                                      </p:cBhvr>
                                      <p:tavLst>
                                        <p:tav tm="0">
                                          <p:val>
                                            <p:strVal val="#ppt_x+0.4"/>
                                          </p:val>
                                        </p:tav>
                                        <p:tav tm="100000">
                                          <p:val>
                                            <p:strVal val="#ppt_x-0.05"/>
                                          </p:val>
                                        </p:tav>
                                      </p:tavLst>
                                    </p:anim>
                                    <p:anim calcmode="lin" valueType="num">
                                      <p:cBhvr>
                                        <p:cTn id="87" dur="800" decel="100000" fill="hold"/>
                                        <p:tgtEl>
                                          <p:spTgt spid="17420"/>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17420"/>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17420"/>
                                        </p:tgtEl>
                                        <p:attrNameLst>
                                          <p:attrName>ppt_y</p:attrName>
                                        </p:attrNameLst>
                                      </p:cBhvr>
                                      <p:tavLst>
                                        <p:tav tm="0">
                                          <p:val>
                                            <p:strVal val="#ppt_y+0.1"/>
                                          </p:val>
                                        </p:tav>
                                        <p:tav tm="100000">
                                          <p:val>
                                            <p:strVal val="#ppt_y"/>
                                          </p:val>
                                        </p:tav>
                                      </p:tavLst>
                                    </p:anim>
                                  </p:childTnLst>
                                </p:cTn>
                              </p:par>
                              <p:par>
                                <p:cTn id="90" presetID="30" presetClass="entr" presetSubtype="0" fill="hold" grpId="0" nodeType="withEffect">
                                  <p:stCondLst>
                                    <p:cond delay="0"/>
                                  </p:stCondLst>
                                  <p:childTnLst>
                                    <p:set>
                                      <p:cBhvr>
                                        <p:cTn id="91" dur="1" fill="hold">
                                          <p:stCondLst>
                                            <p:cond delay="0"/>
                                          </p:stCondLst>
                                        </p:cTn>
                                        <p:tgtEl>
                                          <p:spTgt spid="17421"/>
                                        </p:tgtEl>
                                        <p:attrNameLst>
                                          <p:attrName>style.visibility</p:attrName>
                                        </p:attrNameLst>
                                      </p:cBhvr>
                                      <p:to>
                                        <p:strVal val="visible"/>
                                      </p:to>
                                    </p:set>
                                    <p:animEffect transition="in" filter="fade">
                                      <p:cBhvr>
                                        <p:cTn id="92" dur="800" decel="100000"/>
                                        <p:tgtEl>
                                          <p:spTgt spid="17421"/>
                                        </p:tgtEl>
                                      </p:cBhvr>
                                    </p:animEffect>
                                    <p:anim calcmode="lin" valueType="num">
                                      <p:cBhvr>
                                        <p:cTn id="93" dur="800" decel="100000" fill="hold"/>
                                        <p:tgtEl>
                                          <p:spTgt spid="17421"/>
                                        </p:tgtEl>
                                        <p:attrNameLst>
                                          <p:attrName>style.rotation</p:attrName>
                                        </p:attrNameLst>
                                      </p:cBhvr>
                                      <p:tavLst>
                                        <p:tav tm="0">
                                          <p:val>
                                            <p:fltVal val="-90"/>
                                          </p:val>
                                        </p:tav>
                                        <p:tav tm="100000">
                                          <p:val>
                                            <p:fltVal val="0"/>
                                          </p:val>
                                        </p:tav>
                                      </p:tavLst>
                                    </p:anim>
                                    <p:anim calcmode="lin" valueType="num">
                                      <p:cBhvr>
                                        <p:cTn id="94" dur="800" decel="100000" fill="hold"/>
                                        <p:tgtEl>
                                          <p:spTgt spid="17421"/>
                                        </p:tgtEl>
                                        <p:attrNameLst>
                                          <p:attrName>ppt_x</p:attrName>
                                        </p:attrNameLst>
                                      </p:cBhvr>
                                      <p:tavLst>
                                        <p:tav tm="0">
                                          <p:val>
                                            <p:strVal val="#ppt_x+0.4"/>
                                          </p:val>
                                        </p:tav>
                                        <p:tav tm="100000">
                                          <p:val>
                                            <p:strVal val="#ppt_x-0.05"/>
                                          </p:val>
                                        </p:tav>
                                      </p:tavLst>
                                    </p:anim>
                                    <p:anim calcmode="lin" valueType="num">
                                      <p:cBhvr>
                                        <p:cTn id="95" dur="800" decel="100000" fill="hold"/>
                                        <p:tgtEl>
                                          <p:spTgt spid="17421"/>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17421"/>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17421"/>
                                        </p:tgtEl>
                                        <p:attrNameLst>
                                          <p:attrName>ppt_y</p:attrName>
                                        </p:attrNameLst>
                                      </p:cBhvr>
                                      <p:tavLst>
                                        <p:tav tm="0">
                                          <p:val>
                                            <p:strVal val="#ppt_y+0.1"/>
                                          </p:val>
                                        </p:tav>
                                        <p:tav tm="100000">
                                          <p:val>
                                            <p:strVal val="#ppt_y"/>
                                          </p:val>
                                        </p:tav>
                                      </p:tavLst>
                                    </p:anim>
                                  </p:childTnLst>
                                </p:cTn>
                              </p:par>
                              <p:par>
                                <p:cTn id="98" presetID="30" presetClass="entr" presetSubtype="0" fill="hold" nodeType="withEffect">
                                  <p:stCondLst>
                                    <p:cond delay="0"/>
                                  </p:stCondLst>
                                  <p:childTnLst>
                                    <p:set>
                                      <p:cBhvr>
                                        <p:cTn id="99" dur="1" fill="hold">
                                          <p:stCondLst>
                                            <p:cond delay="0"/>
                                          </p:stCondLst>
                                        </p:cTn>
                                        <p:tgtEl>
                                          <p:spTgt spid="17419"/>
                                        </p:tgtEl>
                                        <p:attrNameLst>
                                          <p:attrName>style.visibility</p:attrName>
                                        </p:attrNameLst>
                                      </p:cBhvr>
                                      <p:to>
                                        <p:strVal val="visible"/>
                                      </p:to>
                                    </p:set>
                                    <p:animEffect transition="in" filter="fade">
                                      <p:cBhvr>
                                        <p:cTn id="100" dur="800" decel="100000"/>
                                        <p:tgtEl>
                                          <p:spTgt spid="17419"/>
                                        </p:tgtEl>
                                      </p:cBhvr>
                                    </p:animEffect>
                                    <p:anim calcmode="lin" valueType="num">
                                      <p:cBhvr>
                                        <p:cTn id="101" dur="800" decel="100000" fill="hold"/>
                                        <p:tgtEl>
                                          <p:spTgt spid="17419"/>
                                        </p:tgtEl>
                                        <p:attrNameLst>
                                          <p:attrName>style.rotation</p:attrName>
                                        </p:attrNameLst>
                                      </p:cBhvr>
                                      <p:tavLst>
                                        <p:tav tm="0">
                                          <p:val>
                                            <p:fltVal val="-90"/>
                                          </p:val>
                                        </p:tav>
                                        <p:tav tm="100000">
                                          <p:val>
                                            <p:fltVal val="0"/>
                                          </p:val>
                                        </p:tav>
                                      </p:tavLst>
                                    </p:anim>
                                    <p:anim calcmode="lin" valueType="num">
                                      <p:cBhvr>
                                        <p:cTn id="102" dur="800" decel="100000" fill="hold"/>
                                        <p:tgtEl>
                                          <p:spTgt spid="17419"/>
                                        </p:tgtEl>
                                        <p:attrNameLst>
                                          <p:attrName>ppt_x</p:attrName>
                                        </p:attrNameLst>
                                      </p:cBhvr>
                                      <p:tavLst>
                                        <p:tav tm="0">
                                          <p:val>
                                            <p:strVal val="#ppt_x+0.4"/>
                                          </p:val>
                                        </p:tav>
                                        <p:tav tm="100000">
                                          <p:val>
                                            <p:strVal val="#ppt_x-0.05"/>
                                          </p:val>
                                        </p:tav>
                                      </p:tavLst>
                                    </p:anim>
                                    <p:anim calcmode="lin" valueType="num">
                                      <p:cBhvr>
                                        <p:cTn id="103" dur="800" decel="100000" fill="hold"/>
                                        <p:tgtEl>
                                          <p:spTgt spid="17419"/>
                                        </p:tgtEl>
                                        <p:attrNameLst>
                                          <p:attrName>ppt_y</p:attrName>
                                        </p:attrNameLst>
                                      </p:cBhvr>
                                      <p:tavLst>
                                        <p:tav tm="0">
                                          <p:val>
                                            <p:strVal val="#ppt_y-0.4"/>
                                          </p:val>
                                        </p:tav>
                                        <p:tav tm="100000">
                                          <p:val>
                                            <p:strVal val="#ppt_y+0.1"/>
                                          </p:val>
                                        </p:tav>
                                      </p:tavLst>
                                    </p:anim>
                                    <p:anim calcmode="lin" valueType="num">
                                      <p:cBhvr>
                                        <p:cTn id="104" dur="200" accel="100000" fill="hold">
                                          <p:stCondLst>
                                            <p:cond delay="800"/>
                                          </p:stCondLst>
                                        </p:cTn>
                                        <p:tgtEl>
                                          <p:spTgt spid="17419"/>
                                        </p:tgtEl>
                                        <p:attrNameLst>
                                          <p:attrName>ppt_x</p:attrName>
                                        </p:attrNameLst>
                                      </p:cBhvr>
                                      <p:tavLst>
                                        <p:tav tm="0">
                                          <p:val>
                                            <p:strVal val="#ppt_x-0.05"/>
                                          </p:val>
                                        </p:tav>
                                        <p:tav tm="100000">
                                          <p:val>
                                            <p:strVal val="#ppt_x"/>
                                          </p:val>
                                        </p:tav>
                                      </p:tavLst>
                                    </p:anim>
                                    <p:anim calcmode="lin" valueType="num">
                                      <p:cBhvr>
                                        <p:cTn id="105" dur="200" accel="100000" fill="hold">
                                          <p:stCondLst>
                                            <p:cond delay="800"/>
                                          </p:stCondLst>
                                        </p:cTn>
                                        <p:tgtEl>
                                          <p:spTgt spid="17419"/>
                                        </p:tgtEl>
                                        <p:attrNameLst>
                                          <p:attrName>ppt_y</p:attrName>
                                        </p:attrNameLst>
                                      </p:cBhvr>
                                      <p:tavLst>
                                        <p:tav tm="0">
                                          <p:val>
                                            <p:strVal val="#ppt_y+0.1"/>
                                          </p:val>
                                        </p:tav>
                                        <p:tav tm="100000">
                                          <p:val>
                                            <p:strVal val="#ppt_y"/>
                                          </p:val>
                                        </p:tav>
                                      </p:tavLst>
                                    </p:anim>
                                  </p:childTnLst>
                                </p:cTn>
                              </p:par>
                              <p:par>
                                <p:cTn id="106" presetID="30" presetClass="entr" presetSubtype="0" fill="hold" nodeType="withEffect">
                                  <p:stCondLst>
                                    <p:cond delay="0"/>
                                  </p:stCondLst>
                                  <p:childTnLst>
                                    <p:set>
                                      <p:cBhvr>
                                        <p:cTn id="107" dur="1" fill="hold">
                                          <p:stCondLst>
                                            <p:cond delay="0"/>
                                          </p:stCondLst>
                                        </p:cTn>
                                        <p:tgtEl>
                                          <p:spTgt spid="17417"/>
                                        </p:tgtEl>
                                        <p:attrNameLst>
                                          <p:attrName>style.visibility</p:attrName>
                                        </p:attrNameLst>
                                      </p:cBhvr>
                                      <p:to>
                                        <p:strVal val="visible"/>
                                      </p:to>
                                    </p:set>
                                    <p:animEffect transition="in" filter="fade">
                                      <p:cBhvr>
                                        <p:cTn id="108" dur="800" decel="100000"/>
                                        <p:tgtEl>
                                          <p:spTgt spid="17417"/>
                                        </p:tgtEl>
                                      </p:cBhvr>
                                    </p:animEffect>
                                    <p:anim calcmode="lin" valueType="num">
                                      <p:cBhvr>
                                        <p:cTn id="109" dur="800" decel="100000" fill="hold"/>
                                        <p:tgtEl>
                                          <p:spTgt spid="17417"/>
                                        </p:tgtEl>
                                        <p:attrNameLst>
                                          <p:attrName>style.rotation</p:attrName>
                                        </p:attrNameLst>
                                      </p:cBhvr>
                                      <p:tavLst>
                                        <p:tav tm="0">
                                          <p:val>
                                            <p:fltVal val="-90"/>
                                          </p:val>
                                        </p:tav>
                                        <p:tav tm="100000">
                                          <p:val>
                                            <p:fltVal val="0"/>
                                          </p:val>
                                        </p:tav>
                                      </p:tavLst>
                                    </p:anim>
                                    <p:anim calcmode="lin" valueType="num">
                                      <p:cBhvr>
                                        <p:cTn id="110" dur="800" decel="100000" fill="hold"/>
                                        <p:tgtEl>
                                          <p:spTgt spid="17417"/>
                                        </p:tgtEl>
                                        <p:attrNameLst>
                                          <p:attrName>ppt_x</p:attrName>
                                        </p:attrNameLst>
                                      </p:cBhvr>
                                      <p:tavLst>
                                        <p:tav tm="0">
                                          <p:val>
                                            <p:strVal val="#ppt_x+0.4"/>
                                          </p:val>
                                        </p:tav>
                                        <p:tav tm="100000">
                                          <p:val>
                                            <p:strVal val="#ppt_x-0.05"/>
                                          </p:val>
                                        </p:tav>
                                      </p:tavLst>
                                    </p:anim>
                                    <p:anim calcmode="lin" valueType="num">
                                      <p:cBhvr>
                                        <p:cTn id="111" dur="800" decel="100000" fill="hold"/>
                                        <p:tgtEl>
                                          <p:spTgt spid="17417"/>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17417"/>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1741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412" grpId="0"/>
      <p:bldP spid="17416" grpId="0"/>
      <p:bldP spid="16" grpId="0" animBg="1"/>
      <p:bldP spid="17420" grpId="0"/>
      <p:bldP spid="17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72"/>
          <p:cNvGrpSpPr>
            <a:grpSpLocks/>
          </p:cNvGrpSpPr>
          <p:nvPr/>
        </p:nvGrpSpPr>
        <p:grpSpPr bwMode="auto">
          <a:xfrm>
            <a:off x="0" y="188913"/>
            <a:ext cx="9144000" cy="6669087"/>
            <a:chOff x="1979712" y="332656"/>
            <a:chExt cx="6920483" cy="5076825"/>
          </a:xfrm>
        </p:grpSpPr>
        <p:pic>
          <p:nvPicPr>
            <p:cNvPr id="17412" name="Image 71"/>
            <p:cNvPicPr>
              <a:picLocks noChangeAspect="1" noChangeArrowheads="1"/>
            </p:cNvPicPr>
            <p:nvPr/>
          </p:nvPicPr>
          <p:blipFill>
            <a:blip r:embed="rId2"/>
            <a:srcRect/>
            <a:stretch>
              <a:fillRect/>
            </a:stretch>
          </p:blipFill>
          <p:spPr bwMode="auto">
            <a:xfrm>
              <a:off x="1979712" y="1052736"/>
              <a:ext cx="6840761" cy="3744416"/>
            </a:xfrm>
            <a:prstGeom prst="rect">
              <a:avLst/>
            </a:prstGeom>
            <a:noFill/>
            <a:ln w="9525">
              <a:noFill/>
              <a:miter lim="800000"/>
              <a:headEnd/>
              <a:tailEnd/>
            </a:ln>
          </p:spPr>
        </p:pic>
        <p:grpSp>
          <p:nvGrpSpPr>
            <p:cNvPr id="3" name="Groupe 24"/>
            <p:cNvGrpSpPr>
              <a:grpSpLocks/>
            </p:cNvGrpSpPr>
            <p:nvPr/>
          </p:nvGrpSpPr>
          <p:grpSpPr bwMode="auto">
            <a:xfrm>
              <a:off x="1979719" y="332656"/>
              <a:ext cx="6920476" cy="5076825"/>
              <a:chOff x="-720" y="0"/>
              <a:chExt cx="69204" cy="50768"/>
            </a:xfrm>
          </p:grpSpPr>
          <p:cxnSp>
            <p:nvCxnSpPr>
              <p:cNvPr id="16" name="Connecteur droit 25"/>
              <p:cNvCxnSpPr>
                <a:cxnSpLocks noChangeShapeType="1"/>
              </p:cNvCxnSpPr>
              <p:nvPr/>
            </p:nvCxnSpPr>
            <p:spPr bwMode="auto">
              <a:xfrm flipH="1" flipV="1">
                <a:off x="56674" y="7625"/>
                <a:ext cx="2763" cy="3420"/>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17415" name="Rectangle 26"/>
              <p:cNvSpPr>
                <a:spLocks noChangeArrowheads="1"/>
              </p:cNvSpPr>
              <p:nvPr/>
            </p:nvSpPr>
            <p:spPr bwMode="auto">
              <a:xfrm>
                <a:off x="44005" y="0"/>
                <a:ext cx="10954" cy="4572"/>
              </a:xfrm>
              <a:prstGeom prst="rect">
                <a:avLst/>
              </a:prstGeom>
              <a:solidFill>
                <a:srgbClr val="8064A2">
                  <a:alpha val="50195"/>
                </a:srgbClr>
              </a:solidFill>
              <a:ln w="9525">
                <a:noFill/>
                <a:miter lim="800000"/>
                <a:headEnd/>
                <a:tailEnd/>
              </a:ln>
            </p:spPr>
            <p:txBody>
              <a:bodyPr anchor="ctr"/>
              <a:lstStyle/>
              <a:p>
                <a:pPr algn="ctr">
                  <a:spcAft>
                    <a:spcPts val="1000"/>
                  </a:spcAft>
                </a:pPr>
                <a:r>
                  <a:rPr lang="fr-FR" sz="1100">
                    <a:solidFill>
                      <a:srgbClr val="000000"/>
                    </a:solidFill>
                    <a:latin typeface="Calibri" pitchFamily="34" charset="0"/>
                  </a:rPr>
                  <a:t>Nom et prénom de l’utilisateur</a:t>
                </a:r>
                <a:endParaRPr lang="fr-FR"/>
              </a:p>
            </p:txBody>
          </p:sp>
          <p:cxnSp>
            <p:nvCxnSpPr>
              <p:cNvPr id="18" name="Connecteur droit 27"/>
              <p:cNvCxnSpPr>
                <a:cxnSpLocks noChangeShapeType="1"/>
              </p:cNvCxnSpPr>
              <p:nvPr/>
            </p:nvCxnSpPr>
            <p:spPr bwMode="auto">
              <a:xfrm>
                <a:off x="50955" y="4471"/>
                <a:ext cx="5815" cy="1619"/>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19" name="Ellipse 28"/>
              <p:cNvSpPr>
                <a:spLocks noChangeArrowheads="1"/>
              </p:cNvSpPr>
              <p:nvPr/>
            </p:nvSpPr>
            <p:spPr bwMode="auto">
              <a:xfrm>
                <a:off x="56193" y="5426"/>
                <a:ext cx="865" cy="1245"/>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7418" name="Rectangle 29"/>
              <p:cNvSpPr>
                <a:spLocks noChangeArrowheads="1"/>
              </p:cNvSpPr>
              <p:nvPr/>
            </p:nvSpPr>
            <p:spPr bwMode="auto">
              <a:xfrm>
                <a:off x="59436" y="8858"/>
                <a:ext cx="9048" cy="4953"/>
              </a:xfrm>
              <a:prstGeom prst="rect">
                <a:avLst/>
              </a:prstGeom>
              <a:solidFill>
                <a:srgbClr val="8064A2">
                  <a:alpha val="50195"/>
                </a:srgbClr>
              </a:solidFill>
              <a:ln w="9525">
                <a:noFill/>
                <a:miter lim="800000"/>
                <a:headEnd/>
                <a:tailEnd/>
              </a:ln>
            </p:spPr>
            <p:txBody>
              <a:bodyPr anchor="ctr"/>
              <a:lstStyle/>
              <a:p>
                <a:pPr algn="ctr">
                  <a:spcAft>
                    <a:spcPts val="1000"/>
                  </a:spcAft>
                </a:pPr>
                <a:r>
                  <a:rPr lang="fr-FR" sz="1100">
                    <a:solidFill>
                      <a:srgbClr val="000000"/>
                    </a:solidFill>
                    <a:latin typeface="Calibri" pitchFamily="34" charset="0"/>
                  </a:rPr>
                  <a:t>Nom d’unité de dialyse</a:t>
                </a:r>
                <a:endParaRPr lang="fr-FR"/>
              </a:p>
            </p:txBody>
          </p:sp>
          <p:sp>
            <p:nvSpPr>
              <p:cNvPr id="21" name="Ellipse 30"/>
              <p:cNvSpPr>
                <a:spLocks noChangeArrowheads="1"/>
              </p:cNvSpPr>
              <p:nvPr/>
            </p:nvSpPr>
            <p:spPr bwMode="auto">
              <a:xfrm>
                <a:off x="56193" y="7045"/>
                <a:ext cx="865" cy="1245"/>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7420" name="Rectangle 31"/>
              <p:cNvSpPr>
                <a:spLocks noChangeArrowheads="1"/>
              </p:cNvSpPr>
              <p:nvPr/>
            </p:nvSpPr>
            <p:spPr bwMode="auto">
              <a:xfrm>
                <a:off x="33909" y="12763"/>
                <a:ext cx="13620" cy="4953"/>
              </a:xfrm>
              <a:prstGeom prst="rect">
                <a:avLst/>
              </a:prstGeom>
              <a:solidFill>
                <a:srgbClr val="8064A2">
                  <a:alpha val="50195"/>
                </a:srgbClr>
              </a:solidFill>
              <a:ln w="9525">
                <a:noFill/>
                <a:miter lim="800000"/>
                <a:headEnd/>
                <a:tailEnd/>
              </a:ln>
            </p:spPr>
            <p:txBody>
              <a:bodyPr anchor="ctr"/>
              <a:lstStyle/>
              <a:p>
                <a:pPr>
                  <a:spcAft>
                    <a:spcPts val="1000"/>
                  </a:spcAft>
                </a:pPr>
                <a:r>
                  <a:rPr lang="fr-FR" sz="1100">
                    <a:solidFill>
                      <a:srgbClr val="000000"/>
                    </a:solidFill>
                    <a:latin typeface="Calibri" pitchFamily="34" charset="0"/>
                  </a:rPr>
                  <a:t>Champ de recherche rapide</a:t>
                </a:r>
                <a:endParaRPr lang="fr-FR"/>
              </a:p>
            </p:txBody>
          </p:sp>
          <p:cxnSp>
            <p:nvCxnSpPr>
              <p:cNvPr id="23" name="Connecteur droit 32"/>
              <p:cNvCxnSpPr>
                <a:cxnSpLocks noChangeShapeType="1"/>
              </p:cNvCxnSpPr>
              <p:nvPr/>
            </p:nvCxnSpPr>
            <p:spPr bwMode="auto">
              <a:xfrm>
                <a:off x="47338" y="14103"/>
                <a:ext cx="11330" cy="1136"/>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24" name="Ellipse 33"/>
              <p:cNvSpPr>
                <a:spLocks noChangeArrowheads="1"/>
              </p:cNvSpPr>
              <p:nvPr/>
            </p:nvSpPr>
            <p:spPr bwMode="auto">
              <a:xfrm>
                <a:off x="58392" y="14574"/>
                <a:ext cx="853" cy="1233"/>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7423" name="Rectangle 34"/>
              <p:cNvSpPr>
                <a:spLocks noChangeArrowheads="1"/>
              </p:cNvSpPr>
              <p:nvPr/>
            </p:nvSpPr>
            <p:spPr bwMode="auto">
              <a:xfrm>
                <a:off x="-720" y="23570"/>
                <a:ext cx="9049" cy="7144"/>
              </a:xfrm>
              <a:prstGeom prst="rect">
                <a:avLst/>
              </a:prstGeom>
              <a:solidFill>
                <a:srgbClr val="8064A2">
                  <a:alpha val="50195"/>
                </a:srgbClr>
              </a:solidFill>
              <a:ln w="9525">
                <a:noFill/>
                <a:miter lim="800000"/>
                <a:headEnd/>
                <a:tailEnd/>
              </a:ln>
            </p:spPr>
            <p:txBody>
              <a:bodyPr anchor="ctr"/>
              <a:lstStyle/>
              <a:p>
                <a:pPr>
                  <a:spcAft>
                    <a:spcPts val="1000"/>
                  </a:spcAft>
                </a:pPr>
                <a:r>
                  <a:rPr lang="fr-FR" sz="1100">
                    <a:solidFill>
                      <a:srgbClr val="000000"/>
                    </a:solidFill>
                    <a:latin typeface="Calibri" pitchFamily="34" charset="0"/>
                  </a:rPr>
                  <a:t>Pour saisir un nouveau patient</a:t>
                </a:r>
                <a:endParaRPr lang="fr-FR"/>
              </a:p>
            </p:txBody>
          </p:sp>
          <p:cxnSp>
            <p:nvCxnSpPr>
              <p:cNvPr id="19489" name="Connecteur droit 35"/>
              <p:cNvCxnSpPr>
                <a:cxnSpLocks noChangeShapeType="1"/>
              </p:cNvCxnSpPr>
              <p:nvPr/>
            </p:nvCxnSpPr>
            <p:spPr bwMode="auto">
              <a:xfrm flipH="1" flipV="1">
                <a:off x="4855" y="13716"/>
                <a:ext cx="2667" cy="9813"/>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19490" name="Ellipse 36"/>
              <p:cNvSpPr>
                <a:spLocks noChangeArrowheads="1"/>
              </p:cNvSpPr>
              <p:nvPr/>
            </p:nvSpPr>
            <p:spPr bwMode="auto">
              <a:xfrm>
                <a:off x="4290" y="12955"/>
                <a:ext cx="853" cy="1233"/>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7426" name="Rectangle 37"/>
              <p:cNvSpPr>
                <a:spLocks noChangeArrowheads="1"/>
              </p:cNvSpPr>
              <p:nvPr/>
            </p:nvSpPr>
            <p:spPr bwMode="auto">
              <a:xfrm>
                <a:off x="13811" y="45815"/>
                <a:ext cx="12001" cy="4953"/>
              </a:xfrm>
              <a:prstGeom prst="rect">
                <a:avLst/>
              </a:prstGeom>
              <a:solidFill>
                <a:srgbClr val="8064A2">
                  <a:alpha val="50195"/>
                </a:srgbClr>
              </a:solidFill>
              <a:ln w="9525">
                <a:noFill/>
                <a:miter lim="800000"/>
                <a:headEnd/>
                <a:tailEnd/>
              </a:ln>
            </p:spPr>
            <p:txBody>
              <a:bodyPr anchor="ctr"/>
              <a:lstStyle/>
              <a:p>
                <a:pPr algn="ctr">
                  <a:spcAft>
                    <a:spcPts val="1000"/>
                  </a:spcAft>
                </a:pPr>
                <a:r>
                  <a:rPr lang="fr-FR" sz="1100">
                    <a:solidFill>
                      <a:srgbClr val="000000"/>
                    </a:solidFill>
                    <a:latin typeface="Calibri" pitchFamily="34" charset="0"/>
                  </a:rPr>
                  <a:t>Nombre total de patients saisis </a:t>
                </a:r>
                <a:endParaRPr lang="fr-FR"/>
              </a:p>
            </p:txBody>
          </p:sp>
          <p:cxnSp>
            <p:nvCxnSpPr>
              <p:cNvPr id="19492" name="Connecteur droit 38"/>
              <p:cNvCxnSpPr>
                <a:cxnSpLocks noChangeShapeType="1"/>
              </p:cNvCxnSpPr>
              <p:nvPr/>
            </p:nvCxnSpPr>
            <p:spPr bwMode="auto">
              <a:xfrm flipH="1" flipV="1">
                <a:off x="18287" y="38200"/>
                <a:ext cx="2571" cy="7807"/>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19493" name="Ellipse 39"/>
              <p:cNvSpPr>
                <a:spLocks noChangeArrowheads="1"/>
              </p:cNvSpPr>
              <p:nvPr/>
            </p:nvSpPr>
            <p:spPr bwMode="auto">
              <a:xfrm>
                <a:off x="17806" y="37523"/>
                <a:ext cx="865" cy="1245"/>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7429" name="Rectangle 40"/>
              <p:cNvSpPr>
                <a:spLocks noChangeArrowheads="1"/>
              </p:cNvSpPr>
              <p:nvPr/>
            </p:nvSpPr>
            <p:spPr bwMode="auto">
              <a:xfrm>
                <a:off x="43910" y="44672"/>
                <a:ext cx="13621" cy="6096"/>
              </a:xfrm>
              <a:prstGeom prst="rect">
                <a:avLst/>
              </a:prstGeom>
              <a:solidFill>
                <a:srgbClr val="8064A2">
                  <a:alpha val="50195"/>
                </a:srgbClr>
              </a:solidFill>
              <a:ln w="9525">
                <a:noFill/>
                <a:miter lim="800000"/>
                <a:headEnd/>
                <a:tailEnd/>
              </a:ln>
            </p:spPr>
            <p:txBody>
              <a:bodyPr anchor="ctr"/>
              <a:lstStyle/>
              <a:p>
                <a:pPr>
                  <a:spcAft>
                    <a:spcPts val="1000"/>
                  </a:spcAft>
                </a:pPr>
                <a:r>
                  <a:rPr lang="fr-FR" sz="1100" u="sng">
                    <a:solidFill>
                      <a:srgbClr val="000000"/>
                    </a:solidFill>
                    <a:latin typeface="Calibri" pitchFamily="34" charset="0"/>
                  </a:rPr>
                  <a:t>Vert</a:t>
                </a:r>
                <a:r>
                  <a:rPr lang="fr-FR" sz="1100">
                    <a:solidFill>
                      <a:srgbClr val="000000"/>
                    </a:solidFill>
                  </a:rPr>
                  <a:t> </a:t>
                </a:r>
                <a:r>
                  <a:rPr lang="fr-FR" sz="1100">
                    <a:solidFill>
                      <a:srgbClr val="000000"/>
                    </a:solidFill>
                    <a:latin typeface="Calibri" pitchFamily="34" charset="0"/>
                  </a:rPr>
                  <a:t>: Cas validé</a:t>
                </a:r>
              </a:p>
              <a:p>
                <a:pPr>
                  <a:spcAft>
                    <a:spcPts val="1000"/>
                  </a:spcAft>
                </a:pPr>
                <a:r>
                  <a:rPr lang="fr-FR" sz="1100" u="sng">
                    <a:solidFill>
                      <a:srgbClr val="000000"/>
                    </a:solidFill>
                    <a:latin typeface="Calibri" pitchFamily="34" charset="0"/>
                  </a:rPr>
                  <a:t>Gris</a:t>
                </a:r>
                <a:r>
                  <a:rPr lang="fr-FR" sz="1100">
                    <a:solidFill>
                      <a:srgbClr val="000000"/>
                    </a:solidFill>
                  </a:rPr>
                  <a:t> </a:t>
                </a:r>
                <a:r>
                  <a:rPr lang="fr-FR" sz="1100">
                    <a:solidFill>
                      <a:srgbClr val="000000"/>
                    </a:solidFill>
                    <a:latin typeface="Calibri" pitchFamily="34" charset="0"/>
                  </a:rPr>
                  <a:t>: Cas non validé</a:t>
                </a:r>
                <a:endParaRPr lang="fr-FR"/>
              </a:p>
            </p:txBody>
          </p:sp>
          <p:cxnSp>
            <p:nvCxnSpPr>
              <p:cNvPr id="19495" name="Connecteur droit avec flèche 41"/>
              <p:cNvCxnSpPr>
                <a:cxnSpLocks noChangeShapeType="1"/>
              </p:cNvCxnSpPr>
              <p:nvPr/>
            </p:nvCxnSpPr>
            <p:spPr bwMode="auto">
              <a:xfrm flipV="1">
                <a:off x="56866" y="29245"/>
                <a:ext cx="6284" cy="16194"/>
              </a:xfrm>
              <a:prstGeom prst="straightConnector1">
                <a:avLst/>
              </a:prstGeom>
              <a:noFill/>
              <a:ln w="38100">
                <a:solidFill>
                  <a:srgbClr val="8064A2"/>
                </a:solidFill>
                <a:round/>
                <a:headEnd/>
                <a:tailEnd type="triangle" w="med" len="med"/>
              </a:ln>
              <a:effectLst>
                <a:outerShdw dist="23000" dir="5400000" rotWithShape="0">
                  <a:srgbClr val="000000">
                    <a:alpha val="34999"/>
                  </a:srgbClr>
                </a:outerShdw>
              </a:effectLst>
            </p:spPr>
          </p:cxnSp>
          <p:cxnSp>
            <p:nvCxnSpPr>
              <p:cNvPr id="19496" name="Connecteur droit avec flèche 42"/>
              <p:cNvCxnSpPr>
                <a:cxnSpLocks noChangeShapeType="1"/>
              </p:cNvCxnSpPr>
              <p:nvPr/>
            </p:nvCxnSpPr>
            <p:spPr bwMode="auto">
              <a:xfrm flipV="1">
                <a:off x="57154" y="32194"/>
                <a:ext cx="6284" cy="13245"/>
              </a:xfrm>
              <a:prstGeom prst="straightConnector1">
                <a:avLst/>
              </a:prstGeom>
              <a:noFill/>
              <a:ln w="38100">
                <a:solidFill>
                  <a:srgbClr val="8064A2"/>
                </a:solidFill>
                <a:round/>
                <a:headEnd/>
                <a:tailEnd type="triangle" w="med" len="med"/>
              </a:ln>
              <a:effectLst>
                <a:outerShdw dist="23000" dir="5400000" rotWithShape="0">
                  <a:srgbClr val="000000">
                    <a:alpha val="34999"/>
                  </a:srgbClr>
                </a:outerShdw>
              </a:effectLst>
            </p:spPr>
          </p:cxnSp>
          <p:sp>
            <p:nvSpPr>
              <p:cNvPr id="17432" name="Rectangle 43"/>
              <p:cNvSpPr>
                <a:spLocks noChangeArrowheads="1"/>
              </p:cNvSpPr>
              <p:nvPr/>
            </p:nvSpPr>
            <p:spPr bwMode="auto">
              <a:xfrm>
                <a:off x="0" y="40005"/>
                <a:ext cx="13620" cy="4667"/>
              </a:xfrm>
              <a:prstGeom prst="rect">
                <a:avLst/>
              </a:prstGeom>
              <a:solidFill>
                <a:srgbClr val="8064A2">
                  <a:alpha val="50195"/>
                </a:srgbClr>
              </a:solidFill>
              <a:ln w="9525">
                <a:noFill/>
                <a:miter lim="800000"/>
                <a:headEnd/>
                <a:tailEnd/>
              </a:ln>
            </p:spPr>
            <p:txBody>
              <a:bodyPr anchor="ctr"/>
              <a:lstStyle/>
              <a:p>
                <a:pPr algn="ctr">
                  <a:spcAft>
                    <a:spcPts val="1000"/>
                  </a:spcAft>
                </a:pPr>
                <a:r>
                  <a:rPr lang="fr-FR" sz="1100">
                    <a:solidFill>
                      <a:srgbClr val="000000"/>
                    </a:solidFill>
                    <a:latin typeface="Calibri" pitchFamily="34" charset="0"/>
                  </a:rPr>
                  <a:t>ID du patient généré automatiquement</a:t>
                </a:r>
                <a:endParaRPr lang="fr-FR"/>
              </a:p>
            </p:txBody>
          </p:sp>
          <p:cxnSp>
            <p:nvCxnSpPr>
              <p:cNvPr id="19498" name="Connecteur droit 44"/>
              <p:cNvCxnSpPr>
                <a:cxnSpLocks noChangeShapeType="1"/>
              </p:cNvCxnSpPr>
              <p:nvPr/>
            </p:nvCxnSpPr>
            <p:spPr bwMode="auto">
              <a:xfrm flipV="1">
                <a:off x="4855" y="32387"/>
                <a:ext cx="7533" cy="7613"/>
              </a:xfrm>
              <a:prstGeom prst="line">
                <a:avLst/>
              </a:prstGeom>
              <a:noFill/>
              <a:ln w="38100">
                <a:solidFill>
                  <a:srgbClr val="8064A2"/>
                </a:solidFill>
                <a:round/>
                <a:headEnd/>
                <a:tailEnd/>
              </a:ln>
              <a:effectLst>
                <a:outerShdw dist="23000" dir="5400000" rotWithShape="0">
                  <a:srgbClr val="000000">
                    <a:alpha val="34999"/>
                  </a:srgbClr>
                </a:outerShdw>
              </a:effectLst>
            </p:spPr>
          </p:cxnSp>
          <p:sp>
            <p:nvSpPr>
              <p:cNvPr id="19499" name="Ellipse 45"/>
              <p:cNvSpPr>
                <a:spLocks noChangeArrowheads="1"/>
              </p:cNvSpPr>
              <p:nvPr/>
            </p:nvSpPr>
            <p:spPr bwMode="auto">
              <a:xfrm>
                <a:off x="11811" y="31807"/>
                <a:ext cx="853" cy="1245"/>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grpSp>
      </p:grpSp>
      <p:sp>
        <p:nvSpPr>
          <p:cNvPr id="18435" name="Rectangle 72"/>
          <p:cNvSpPr>
            <a:spLocks noChangeArrowheads="1"/>
          </p:cNvSpPr>
          <p:nvPr/>
        </p:nvSpPr>
        <p:spPr bwMode="auto">
          <a:xfrm>
            <a:off x="107950" y="260350"/>
            <a:ext cx="2016125" cy="461963"/>
          </a:xfrm>
          <a:prstGeom prst="rect">
            <a:avLst/>
          </a:prstGeom>
          <a:noFill/>
          <a:ln w="9525">
            <a:noFill/>
            <a:miter lim="800000"/>
            <a:headEnd/>
            <a:tailEnd/>
          </a:ln>
        </p:spPr>
        <p:txBody>
          <a:bodyPr anchor="ctr">
            <a:spAutoFit/>
          </a:bodyPr>
          <a:lstStyle/>
          <a:p>
            <a:pPr eaLnBrk="0" hangingPunct="0"/>
            <a:r>
              <a:rPr lang="fr-FR" sz="2400" b="1">
                <a:solidFill>
                  <a:srgbClr val="0070C0"/>
                </a:solidFill>
                <a:latin typeface="Calibri" pitchFamily="34" charset="0"/>
                <a:cs typeface="Times New Roman" pitchFamily="18" charset="0"/>
              </a:rPr>
              <a:t>Page d’accueil</a:t>
            </a:r>
            <a:endParaRPr lang="fr-FR" sz="2400" b="1">
              <a:solidFill>
                <a:srgbClr val="0070C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ox(in)">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1331913" y="158750"/>
            <a:ext cx="2916237" cy="400050"/>
          </a:xfrm>
          <a:prstGeom prst="rect">
            <a:avLst/>
          </a:prstGeom>
          <a:noFill/>
          <a:ln w="9525">
            <a:noFill/>
            <a:miter lim="800000"/>
            <a:headEnd/>
            <a:tailEnd/>
          </a:ln>
        </p:spPr>
        <p:txBody>
          <a:bodyPr anchor="ctr">
            <a:spAutoFit/>
          </a:bodyPr>
          <a:lstStyle/>
          <a:p>
            <a:r>
              <a:rPr lang="fr-FR" sz="2000" b="1">
                <a:solidFill>
                  <a:srgbClr val="0070C0"/>
                </a:solidFill>
                <a:latin typeface="Times New Roman" pitchFamily="18" charset="0"/>
                <a:cs typeface="Times New Roman" pitchFamily="18" charset="0"/>
              </a:rPr>
              <a:t>Changer le mot de passe</a:t>
            </a:r>
          </a:p>
        </p:txBody>
      </p:sp>
      <p:sp>
        <p:nvSpPr>
          <p:cNvPr id="19459" name="Rectangle 2"/>
          <p:cNvSpPr>
            <a:spLocks noChangeArrowheads="1"/>
          </p:cNvSpPr>
          <p:nvPr/>
        </p:nvSpPr>
        <p:spPr bwMode="auto">
          <a:xfrm>
            <a:off x="1116013" y="620713"/>
            <a:ext cx="8027987" cy="1323975"/>
          </a:xfrm>
          <a:prstGeom prst="rect">
            <a:avLst/>
          </a:prstGeom>
          <a:noFill/>
          <a:ln w="9525">
            <a:noFill/>
            <a:miter lim="800000"/>
            <a:headEnd/>
            <a:tailEnd/>
          </a:ln>
        </p:spPr>
        <p:txBody>
          <a:bodyPr anchor="ctr">
            <a:spAutoFit/>
          </a:bodyPr>
          <a:lstStyle/>
          <a:p>
            <a:r>
              <a:rPr lang="fr-FR" sz="2000">
                <a:latin typeface="Times New Roman" pitchFamily="18" charset="0"/>
                <a:cs typeface="Times New Roman" pitchFamily="18" charset="0"/>
              </a:rPr>
              <a:t>	Pour changer le mot de passe, il suffit d'aller en haut à gauche et de cliquer sur « Profile », un formulaire d’identification s’affiche. Il faudrait ensuite indiquer l'ancien mot de passe, suivi du nouveau mot de passe, et une confirmation du nouveau mot de passe.</a:t>
            </a:r>
          </a:p>
        </p:txBody>
      </p:sp>
      <p:pic>
        <p:nvPicPr>
          <p:cNvPr id="20484" name="Image 3"/>
          <p:cNvPicPr>
            <a:picLocks noChangeAspect="1" noChangeArrowheads="1"/>
          </p:cNvPicPr>
          <p:nvPr/>
        </p:nvPicPr>
        <p:blipFill>
          <a:blip r:embed="rId2" cstate="print"/>
          <a:srcRect/>
          <a:stretch>
            <a:fillRect/>
          </a:stretch>
        </p:blipFill>
        <p:spPr bwMode="auto">
          <a:xfrm>
            <a:off x="2411760" y="2204864"/>
            <a:ext cx="5762625" cy="2228850"/>
          </a:xfrm>
          <a:prstGeom prst="rect">
            <a:avLst/>
          </a:prstGeom>
          <a:solidFill>
            <a:srgbClr val="FFFFFF">
              <a:shade val="85000"/>
            </a:srgbClr>
          </a:solidFill>
          <a:ln w="19050" cap="sq">
            <a:solidFill>
              <a:schemeClr val="accent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461" name="Rectangle 3"/>
          <p:cNvSpPr>
            <a:spLocks noChangeArrowheads="1"/>
          </p:cNvSpPr>
          <p:nvPr/>
        </p:nvSpPr>
        <p:spPr bwMode="auto">
          <a:xfrm>
            <a:off x="2484438" y="5013325"/>
            <a:ext cx="6659562" cy="708025"/>
          </a:xfrm>
          <a:prstGeom prst="rect">
            <a:avLst/>
          </a:prstGeom>
          <a:noFill/>
          <a:ln w="9525">
            <a:noFill/>
            <a:miter lim="800000"/>
            <a:headEnd/>
            <a:tailEnd/>
          </a:ln>
        </p:spPr>
        <p:txBody>
          <a:bodyPr anchor="ctr">
            <a:spAutoFit/>
          </a:bodyPr>
          <a:lstStyle/>
          <a:p>
            <a:r>
              <a:rPr lang="fr-FR" sz="2000">
                <a:latin typeface="Times New Roman" pitchFamily="18" charset="0"/>
                <a:ea typeface="Calibri" pitchFamily="34" charset="0"/>
                <a:cs typeface="Times New Roman" pitchFamily="18" charset="0"/>
              </a:rPr>
              <a:t>On doit cliquer ensuite sur « Modifier » pour que les changements prennent effet.</a:t>
            </a:r>
          </a:p>
        </p:txBody>
      </p:sp>
      <p:pic>
        <p:nvPicPr>
          <p:cNvPr id="19462"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76825" y="4076700"/>
            <a:ext cx="719138" cy="792163"/>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459"/>
                                        </p:tgtEl>
                                        <p:attrNameLst>
                                          <p:attrName>style.visibility</p:attrName>
                                        </p:attrNameLst>
                                      </p:cBhvr>
                                      <p:to>
                                        <p:strVal val="visible"/>
                                      </p:to>
                                    </p:set>
                                    <p:anim calcmode="lin" valueType="num">
                                      <p:cBhvr>
                                        <p:cTn id="11" dur="500" fill="hold"/>
                                        <p:tgtEl>
                                          <p:spTgt spid="19459"/>
                                        </p:tgtEl>
                                        <p:attrNameLst>
                                          <p:attrName>ppt_w</p:attrName>
                                        </p:attrNameLst>
                                      </p:cBhvr>
                                      <p:tavLst>
                                        <p:tav tm="0">
                                          <p:val>
                                            <p:fltVal val="0"/>
                                          </p:val>
                                        </p:tav>
                                        <p:tav tm="100000">
                                          <p:val>
                                            <p:strVal val="#ppt_w"/>
                                          </p:val>
                                        </p:tav>
                                      </p:tavLst>
                                    </p:anim>
                                    <p:anim calcmode="lin" valueType="num">
                                      <p:cBhvr>
                                        <p:cTn id="12" dur="500" fill="hold"/>
                                        <p:tgtEl>
                                          <p:spTgt spid="1945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4" presetClass="entr" presetSubtype="0"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anim from="(-#ppt_w/2)" to="(#ppt_x)" calcmode="lin" valueType="num">
                                      <p:cBhvr>
                                        <p:cTn id="17" dur="600" fill="hold">
                                          <p:stCondLst>
                                            <p:cond delay="0"/>
                                          </p:stCondLst>
                                        </p:cTn>
                                        <p:tgtEl>
                                          <p:spTgt spid="19462"/>
                                        </p:tgtEl>
                                        <p:attrNameLst>
                                          <p:attrName>ppt_x</p:attrName>
                                        </p:attrNameLst>
                                      </p:cBhvr>
                                    </p:anim>
                                    <p:anim from="0" to="-1.0" calcmode="lin" valueType="num">
                                      <p:cBhvr>
                                        <p:cTn id="18" dur="200" decel="50000" autoRev="1" fill="hold">
                                          <p:stCondLst>
                                            <p:cond delay="600"/>
                                          </p:stCondLst>
                                        </p:cTn>
                                        <p:tgtEl>
                                          <p:spTgt spid="19462"/>
                                        </p:tgtEl>
                                        <p:attrNameLst>
                                          <p:attrName>xshear</p:attrName>
                                        </p:attrNameLst>
                                      </p:cBhvr>
                                    </p:anim>
                                    <p:animScale>
                                      <p:cBhvr>
                                        <p:cTn id="19" dur="200" decel="100000" autoRev="1" fill="hold">
                                          <p:stCondLst>
                                            <p:cond delay="600"/>
                                          </p:stCondLst>
                                        </p:cTn>
                                        <p:tgtEl>
                                          <p:spTgt spid="19462"/>
                                        </p:tgtEl>
                                      </p:cBhvr>
                                      <p:from x="100000" y="100000"/>
                                      <p:to x="80000" y="100000"/>
                                    </p:animScale>
                                    <p:anim by="(#ppt_h/3+#ppt_w*0.1)" calcmode="lin" valueType="num">
                                      <p:cBhvr additive="sum">
                                        <p:cTn id="20" dur="200" decel="100000" autoRev="1" fill="hold">
                                          <p:stCondLst>
                                            <p:cond delay="600"/>
                                          </p:stCondLst>
                                        </p:cTn>
                                        <p:tgtEl>
                                          <p:spTgt spid="19462"/>
                                        </p:tgtEl>
                                        <p:attrNameLst>
                                          <p:attrName>ppt_x</p:attrName>
                                        </p:attrNameLst>
                                      </p:cBhvr>
                                    </p:anim>
                                  </p:childTnLst>
                                </p:cTn>
                              </p:par>
                              <p:par>
                                <p:cTn id="21" presetID="34" presetClass="entr" presetSubtype="0" fill="hold" nodeType="withEffect">
                                  <p:stCondLst>
                                    <p:cond delay="0"/>
                                  </p:stCondLst>
                                  <p:childTnLst>
                                    <p:set>
                                      <p:cBhvr>
                                        <p:cTn id="22" dur="1" fill="hold">
                                          <p:stCondLst>
                                            <p:cond delay="0"/>
                                          </p:stCondLst>
                                        </p:cTn>
                                        <p:tgtEl>
                                          <p:spTgt spid="20484"/>
                                        </p:tgtEl>
                                        <p:attrNameLst>
                                          <p:attrName>style.visibility</p:attrName>
                                        </p:attrNameLst>
                                      </p:cBhvr>
                                      <p:to>
                                        <p:strVal val="visible"/>
                                      </p:to>
                                    </p:set>
                                    <p:anim from="(-#ppt_w/2)" to="(#ppt_x)" calcmode="lin" valueType="num">
                                      <p:cBhvr>
                                        <p:cTn id="23" dur="600" fill="hold">
                                          <p:stCondLst>
                                            <p:cond delay="0"/>
                                          </p:stCondLst>
                                        </p:cTn>
                                        <p:tgtEl>
                                          <p:spTgt spid="20484"/>
                                        </p:tgtEl>
                                        <p:attrNameLst>
                                          <p:attrName>ppt_x</p:attrName>
                                        </p:attrNameLst>
                                      </p:cBhvr>
                                    </p:anim>
                                    <p:anim from="0" to="-1.0" calcmode="lin" valueType="num">
                                      <p:cBhvr>
                                        <p:cTn id="24" dur="200" decel="50000" autoRev="1" fill="hold">
                                          <p:stCondLst>
                                            <p:cond delay="600"/>
                                          </p:stCondLst>
                                        </p:cTn>
                                        <p:tgtEl>
                                          <p:spTgt spid="20484"/>
                                        </p:tgtEl>
                                        <p:attrNameLst>
                                          <p:attrName>xshear</p:attrName>
                                        </p:attrNameLst>
                                      </p:cBhvr>
                                    </p:anim>
                                    <p:animScale>
                                      <p:cBhvr>
                                        <p:cTn id="25" dur="200" decel="100000" autoRev="1" fill="hold">
                                          <p:stCondLst>
                                            <p:cond delay="600"/>
                                          </p:stCondLst>
                                        </p:cTn>
                                        <p:tgtEl>
                                          <p:spTgt spid="20484"/>
                                        </p:tgtEl>
                                      </p:cBhvr>
                                      <p:from x="100000" y="100000"/>
                                      <p:to x="80000" y="100000"/>
                                    </p:animScale>
                                    <p:anim by="(#ppt_h/3+#ppt_w*0.1)" calcmode="lin" valueType="num">
                                      <p:cBhvr additive="sum">
                                        <p:cTn id="26" dur="200" decel="100000" autoRev="1" fill="hold">
                                          <p:stCondLst>
                                            <p:cond delay="600"/>
                                          </p:stCondLst>
                                        </p:cTn>
                                        <p:tgtEl>
                                          <p:spTgt spid="20484"/>
                                        </p:tgtEl>
                                        <p:attrNameLst>
                                          <p:attrName>ppt_x</p:attrName>
                                        </p:attrNameLst>
                                      </p:cBhvr>
                                    </p:anim>
                                  </p:childTnLst>
                                </p:cTn>
                              </p:par>
                              <p:par>
                                <p:cTn id="27" presetID="34" presetClass="entr" presetSubtype="0" fill="hold" grpId="0" nodeType="withEffect">
                                  <p:stCondLst>
                                    <p:cond delay="0"/>
                                  </p:stCondLst>
                                  <p:childTnLst>
                                    <p:set>
                                      <p:cBhvr>
                                        <p:cTn id="28" dur="1" fill="hold">
                                          <p:stCondLst>
                                            <p:cond delay="0"/>
                                          </p:stCondLst>
                                        </p:cTn>
                                        <p:tgtEl>
                                          <p:spTgt spid="19461"/>
                                        </p:tgtEl>
                                        <p:attrNameLst>
                                          <p:attrName>style.visibility</p:attrName>
                                        </p:attrNameLst>
                                      </p:cBhvr>
                                      <p:to>
                                        <p:strVal val="visible"/>
                                      </p:to>
                                    </p:set>
                                    <p:anim from="(-#ppt_w/2)" to="(#ppt_x)" calcmode="lin" valueType="num">
                                      <p:cBhvr>
                                        <p:cTn id="29" dur="600" fill="hold">
                                          <p:stCondLst>
                                            <p:cond delay="0"/>
                                          </p:stCondLst>
                                        </p:cTn>
                                        <p:tgtEl>
                                          <p:spTgt spid="19461"/>
                                        </p:tgtEl>
                                        <p:attrNameLst>
                                          <p:attrName>ppt_x</p:attrName>
                                        </p:attrNameLst>
                                      </p:cBhvr>
                                    </p:anim>
                                    <p:anim from="0" to="-1.0" calcmode="lin" valueType="num">
                                      <p:cBhvr>
                                        <p:cTn id="30" dur="200" decel="50000" autoRev="1" fill="hold">
                                          <p:stCondLst>
                                            <p:cond delay="600"/>
                                          </p:stCondLst>
                                        </p:cTn>
                                        <p:tgtEl>
                                          <p:spTgt spid="19461"/>
                                        </p:tgtEl>
                                        <p:attrNameLst>
                                          <p:attrName>xshear</p:attrName>
                                        </p:attrNameLst>
                                      </p:cBhvr>
                                    </p:anim>
                                    <p:animScale>
                                      <p:cBhvr>
                                        <p:cTn id="31" dur="200" decel="100000" autoRev="1" fill="hold">
                                          <p:stCondLst>
                                            <p:cond delay="600"/>
                                          </p:stCondLst>
                                        </p:cTn>
                                        <p:tgtEl>
                                          <p:spTgt spid="19461"/>
                                        </p:tgtEl>
                                      </p:cBhvr>
                                      <p:from x="100000" y="100000"/>
                                      <p:to x="80000" y="100000"/>
                                    </p:animScale>
                                    <p:anim by="(#ppt_h/3+#ppt_w*0.1)" calcmode="lin" valueType="num">
                                      <p:cBhvr additive="sum">
                                        <p:cTn id="32" dur="200" decel="100000" autoRev="1" fill="hold">
                                          <p:stCondLst>
                                            <p:cond delay="600"/>
                                          </p:stCondLst>
                                        </p:cTn>
                                        <p:tgtEl>
                                          <p:spTgt spid="1946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042988" y="188913"/>
            <a:ext cx="3384550" cy="461962"/>
          </a:xfrm>
          <a:prstGeom prst="rect">
            <a:avLst/>
          </a:prstGeom>
          <a:noFill/>
          <a:ln w="9525">
            <a:noFill/>
            <a:miter lim="800000"/>
            <a:headEnd/>
            <a:tailEnd/>
          </a:ln>
        </p:spPr>
        <p:txBody>
          <a:bodyPr anchor="ctr">
            <a:spAutoFit/>
          </a:bodyPr>
          <a:lstStyle/>
          <a:p>
            <a:r>
              <a:rPr lang="fr-FR" sz="2400" b="1">
                <a:solidFill>
                  <a:srgbClr val="1F497D"/>
                </a:solidFill>
                <a:latin typeface="Times New Roman" pitchFamily="18" charset="0"/>
                <a:cs typeface="Times New Roman" pitchFamily="18" charset="0"/>
              </a:rPr>
              <a:t>Saisie d’un nouveau cas</a:t>
            </a:r>
            <a:endParaRPr lang="fr-FR" sz="2400" b="1">
              <a:latin typeface="Times New Roman" pitchFamily="18" charset="0"/>
              <a:cs typeface="Times New Roman" pitchFamily="18" charset="0"/>
            </a:endParaRPr>
          </a:p>
        </p:txBody>
      </p:sp>
      <p:sp>
        <p:nvSpPr>
          <p:cNvPr id="19459" name="Rectangle 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fr-FR"/>
          </a:p>
        </p:txBody>
      </p:sp>
      <p:grpSp>
        <p:nvGrpSpPr>
          <p:cNvPr id="2" name="Groupe 23"/>
          <p:cNvGrpSpPr>
            <a:grpSpLocks/>
          </p:cNvGrpSpPr>
          <p:nvPr/>
        </p:nvGrpSpPr>
        <p:grpSpPr bwMode="auto">
          <a:xfrm>
            <a:off x="2555875" y="0"/>
            <a:ext cx="6588125" cy="6742113"/>
            <a:chOff x="2555875" y="0"/>
            <a:chExt cx="6588125" cy="6742113"/>
          </a:xfrm>
        </p:grpSpPr>
        <p:grpSp>
          <p:nvGrpSpPr>
            <p:cNvPr id="3" name="Groupe 21"/>
            <p:cNvGrpSpPr>
              <a:grpSpLocks/>
            </p:cNvGrpSpPr>
            <p:nvPr/>
          </p:nvGrpSpPr>
          <p:grpSpPr bwMode="auto">
            <a:xfrm>
              <a:off x="3095625" y="0"/>
              <a:ext cx="6048375" cy="6742113"/>
              <a:chOff x="3095625" y="0"/>
              <a:chExt cx="6048375" cy="6742113"/>
            </a:xfrm>
          </p:grpSpPr>
          <p:sp>
            <p:nvSpPr>
              <p:cNvPr id="19463" name="Rectangle 4"/>
              <p:cNvSpPr>
                <a:spLocks noChangeArrowheads="1"/>
              </p:cNvSpPr>
              <p:nvPr/>
            </p:nvSpPr>
            <p:spPr bwMode="auto">
              <a:xfrm>
                <a:off x="4422775" y="188913"/>
                <a:ext cx="1662113" cy="539750"/>
              </a:xfrm>
              <a:prstGeom prst="rect">
                <a:avLst/>
              </a:prstGeom>
              <a:solidFill>
                <a:srgbClr val="8064A2">
                  <a:alpha val="50195"/>
                </a:srgbClr>
              </a:solidFill>
              <a:ln w="9525">
                <a:noFill/>
                <a:miter lim="800000"/>
                <a:headEnd/>
                <a:tailEnd/>
              </a:ln>
            </p:spPr>
            <p:txBody>
              <a:bodyPr anchor="ctr"/>
              <a:lstStyle/>
              <a:p>
                <a:r>
                  <a:rPr lang="fr-FR" sz="1100">
                    <a:solidFill>
                      <a:srgbClr val="000000"/>
                    </a:solidFill>
                    <a:latin typeface="Calibri" pitchFamily="34" charset="0"/>
                  </a:rPr>
                  <a:t>Renseigner les champs du formulaire</a:t>
                </a:r>
                <a:endParaRPr lang="fr-FR">
                  <a:latin typeface="Calibri" pitchFamily="34" charset="0"/>
                </a:endParaRPr>
              </a:p>
            </p:txBody>
          </p:sp>
          <p:sp>
            <p:nvSpPr>
              <p:cNvPr id="19464" name="Rectangle 5"/>
              <p:cNvSpPr>
                <a:spLocks noChangeArrowheads="1"/>
              </p:cNvSpPr>
              <p:nvPr/>
            </p:nvSpPr>
            <p:spPr bwMode="auto">
              <a:xfrm>
                <a:off x="6659563" y="0"/>
                <a:ext cx="2276475" cy="714375"/>
              </a:xfrm>
              <a:prstGeom prst="rect">
                <a:avLst/>
              </a:prstGeom>
              <a:solidFill>
                <a:srgbClr val="8064A2">
                  <a:alpha val="50195"/>
                </a:srgbClr>
              </a:solidFill>
              <a:ln w="9525">
                <a:noFill/>
                <a:miter lim="800000"/>
                <a:headEnd/>
                <a:tailEnd/>
              </a:ln>
            </p:spPr>
            <p:txBody>
              <a:bodyPr anchor="ctr"/>
              <a:lstStyle/>
              <a:p>
                <a:r>
                  <a:rPr lang="fr-FR" sz="1100">
                    <a:solidFill>
                      <a:srgbClr val="000000"/>
                    </a:solidFill>
                    <a:latin typeface="Calibri" pitchFamily="34" charset="0"/>
                  </a:rPr>
                  <a:t>En renseignant certains champs d’autres se mettent automatiquement à jour comme Wilayas / communes </a:t>
                </a:r>
                <a:endParaRPr lang="fr-FR">
                  <a:latin typeface="Calibri" pitchFamily="34" charset="0"/>
                </a:endParaRPr>
              </a:p>
            </p:txBody>
          </p:sp>
          <p:pic>
            <p:nvPicPr>
              <p:cNvPr id="19465" name="Image 6"/>
              <p:cNvPicPr>
                <a:picLocks noChangeAspect="1"/>
              </p:cNvPicPr>
              <p:nvPr/>
            </p:nvPicPr>
            <p:blipFill>
              <a:blip r:embed="rId2"/>
              <a:srcRect/>
              <a:stretch>
                <a:fillRect/>
              </a:stretch>
            </p:blipFill>
            <p:spPr bwMode="auto">
              <a:xfrm>
                <a:off x="3095625" y="765175"/>
                <a:ext cx="6048375" cy="5292725"/>
              </a:xfrm>
              <a:prstGeom prst="rect">
                <a:avLst/>
              </a:prstGeom>
              <a:noFill/>
              <a:ln w="9525">
                <a:noFill/>
                <a:miter lim="800000"/>
                <a:headEnd/>
                <a:tailEnd/>
              </a:ln>
            </p:spPr>
          </p:pic>
          <p:sp>
            <p:nvSpPr>
              <p:cNvPr id="9" name="Connecteur droit 9"/>
              <p:cNvSpPr>
                <a:spLocks noChangeShapeType="1"/>
              </p:cNvSpPr>
              <p:nvPr/>
            </p:nvSpPr>
            <p:spPr bwMode="auto">
              <a:xfrm flipH="1">
                <a:off x="4413250" y="3197225"/>
                <a:ext cx="785813" cy="407988"/>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12" name="Ellipse 12"/>
              <p:cNvSpPr>
                <a:spLocks noChangeArrowheads="1"/>
              </p:cNvSpPr>
              <p:nvPr/>
            </p:nvSpPr>
            <p:spPr bwMode="auto">
              <a:xfrm>
                <a:off x="5162550" y="3144838"/>
                <a:ext cx="80963" cy="65087"/>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3" name="Connecteur droit 13"/>
              <p:cNvSpPr>
                <a:spLocks noChangeShapeType="1"/>
              </p:cNvSpPr>
              <p:nvPr/>
            </p:nvSpPr>
            <p:spPr bwMode="auto">
              <a:xfrm flipV="1">
                <a:off x="6977063" y="690563"/>
                <a:ext cx="144462" cy="1130300"/>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14" name="Ellipse 14"/>
              <p:cNvSpPr>
                <a:spLocks noChangeArrowheads="1"/>
              </p:cNvSpPr>
              <p:nvPr/>
            </p:nvSpPr>
            <p:spPr bwMode="auto">
              <a:xfrm>
                <a:off x="6940550" y="1784350"/>
                <a:ext cx="82550" cy="96838"/>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5" name="Connecteur droit 15"/>
              <p:cNvSpPr>
                <a:spLocks noChangeShapeType="1"/>
              </p:cNvSpPr>
              <p:nvPr/>
            </p:nvSpPr>
            <p:spPr bwMode="auto">
              <a:xfrm flipV="1">
                <a:off x="4268788" y="750888"/>
                <a:ext cx="560387" cy="601662"/>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16" name="Connecteur droit 16"/>
              <p:cNvSpPr>
                <a:spLocks noChangeShapeType="1"/>
              </p:cNvSpPr>
              <p:nvPr/>
            </p:nvSpPr>
            <p:spPr bwMode="auto">
              <a:xfrm flipH="1" flipV="1">
                <a:off x="4838700" y="742950"/>
                <a:ext cx="423863" cy="603250"/>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17" name="Connecteur droit 17"/>
              <p:cNvSpPr>
                <a:spLocks noChangeShapeType="1"/>
              </p:cNvSpPr>
              <p:nvPr/>
            </p:nvSpPr>
            <p:spPr bwMode="auto">
              <a:xfrm flipH="1" flipV="1">
                <a:off x="4856163" y="735013"/>
                <a:ext cx="1317625" cy="877887"/>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18" name="Ellipse 18"/>
              <p:cNvSpPr>
                <a:spLocks noChangeArrowheads="1"/>
              </p:cNvSpPr>
              <p:nvPr/>
            </p:nvSpPr>
            <p:spPr bwMode="auto">
              <a:xfrm>
                <a:off x="4205288" y="1338263"/>
                <a:ext cx="82550" cy="96837"/>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9" name="Ellipse 19"/>
              <p:cNvSpPr>
                <a:spLocks noChangeArrowheads="1"/>
              </p:cNvSpPr>
              <p:nvPr/>
            </p:nvSpPr>
            <p:spPr bwMode="auto">
              <a:xfrm>
                <a:off x="5243513" y="1330325"/>
                <a:ext cx="82550" cy="96838"/>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21" name="Ellipse 21"/>
              <p:cNvSpPr>
                <a:spLocks noChangeArrowheads="1"/>
              </p:cNvSpPr>
              <p:nvPr/>
            </p:nvSpPr>
            <p:spPr bwMode="auto">
              <a:xfrm>
                <a:off x="6146800" y="1568450"/>
                <a:ext cx="80963" cy="96838"/>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sp>
            <p:nvSpPr>
              <p:cNvPr id="19476" name="Rectangle 22"/>
              <p:cNvSpPr>
                <a:spLocks noChangeArrowheads="1"/>
              </p:cNvSpPr>
              <p:nvPr/>
            </p:nvSpPr>
            <p:spPr bwMode="auto">
              <a:xfrm>
                <a:off x="7004050" y="6207125"/>
                <a:ext cx="1625600" cy="534988"/>
              </a:xfrm>
              <a:prstGeom prst="rect">
                <a:avLst/>
              </a:prstGeom>
              <a:solidFill>
                <a:srgbClr val="8064A2">
                  <a:alpha val="50195"/>
                </a:srgbClr>
              </a:solidFill>
              <a:ln w="9525">
                <a:noFill/>
                <a:miter lim="800000"/>
                <a:headEnd/>
                <a:tailEnd/>
              </a:ln>
            </p:spPr>
            <p:txBody>
              <a:bodyPr anchor="ctr"/>
              <a:lstStyle/>
              <a:p>
                <a:r>
                  <a:rPr lang="fr-FR" sz="1100">
                    <a:solidFill>
                      <a:srgbClr val="000000"/>
                    </a:solidFill>
                    <a:latin typeface="Calibri" pitchFamily="34" charset="0"/>
                  </a:rPr>
                  <a:t>Cliquer sur enregistrer pour terminer et enregistrer le malade</a:t>
                </a:r>
                <a:endParaRPr lang="fr-FR">
                  <a:latin typeface="Calibri" pitchFamily="34" charset="0"/>
                </a:endParaRPr>
              </a:p>
            </p:txBody>
          </p:sp>
          <p:sp>
            <p:nvSpPr>
              <p:cNvPr id="23" name="Connecteur droit 23"/>
              <p:cNvSpPr>
                <a:spLocks noChangeShapeType="1"/>
              </p:cNvSpPr>
              <p:nvPr/>
            </p:nvSpPr>
            <p:spPr bwMode="auto">
              <a:xfrm flipH="1">
                <a:off x="7970838" y="5746750"/>
                <a:ext cx="188912" cy="468313"/>
              </a:xfrm>
              <a:prstGeom prst="line">
                <a:avLst/>
              </a:prstGeom>
              <a:noFill/>
              <a:ln w="38100">
                <a:solidFill>
                  <a:srgbClr val="8064A2"/>
                </a:solidFill>
                <a:round/>
                <a:headEnd/>
                <a:tailEnd/>
              </a:ln>
              <a:effectLst>
                <a:outerShdw dist="23000" dir="5400000" rotWithShape="0">
                  <a:srgbClr val="000000">
                    <a:alpha val="34999"/>
                  </a:srgbClr>
                </a:outerShdw>
              </a:effectLst>
            </p:spPr>
            <p:txBody>
              <a:bodyPr/>
              <a:lstStyle/>
              <a:p>
                <a:pPr>
                  <a:defRPr/>
                </a:pPr>
                <a:endParaRPr lang="fr-FR"/>
              </a:p>
            </p:txBody>
          </p:sp>
          <p:sp>
            <p:nvSpPr>
              <p:cNvPr id="46" name="Ellipse 46"/>
              <p:cNvSpPr>
                <a:spLocks noChangeArrowheads="1"/>
              </p:cNvSpPr>
              <p:nvPr/>
            </p:nvSpPr>
            <p:spPr bwMode="auto">
              <a:xfrm>
                <a:off x="8115300" y="5708650"/>
                <a:ext cx="80963" cy="96838"/>
              </a:xfrm>
              <a:prstGeom prst="ellipse">
                <a:avLst/>
              </a:prstGeom>
              <a:gradFill rotWithShape="1">
                <a:gsLst>
                  <a:gs pos="0">
                    <a:srgbClr val="C9B5E8"/>
                  </a:gs>
                  <a:gs pos="35001">
                    <a:srgbClr val="D9CBEE"/>
                  </a:gs>
                  <a:gs pos="100000">
                    <a:srgbClr val="F0EAF9"/>
                  </a:gs>
                </a:gsLst>
                <a:lin ang="16200000" scaled="1"/>
              </a:gradFill>
              <a:ln w="9525">
                <a:solidFill>
                  <a:srgbClr val="795D9B"/>
                </a:solidFill>
                <a:round/>
                <a:headEnd/>
                <a:tailEnd/>
              </a:ln>
              <a:effectLst>
                <a:outerShdw dist="20000" dir="5400000" rotWithShape="0">
                  <a:srgbClr val="000000">
                    <a:alpha val="37999"/>
                  </a:srgbClr>
                </a:outerShdw>
              </a:effectLst>
            </p:spPr>
            <p:txBody>
              <a:bodyPr anchor="ctr"/>
              <a:lstStyle/>
              <a:p>
                <a:pPr>
                  <a:defRPr/>
                </a:pPr>
                <a:endParaRPr lang="fr-FR"/>
              </a:p>
            </p:txBody>
          </p:sp>
        </p:grpSp>
        <p:sp>
          <p:nvSpPr>
            <p:cNvPr id="19462" name="Rectangle 8"/>
            <p:cNvSpPr>
              <a:spLocks noChangeArrowheads="1"/>
            </p:cNvSpPr>
            <p:nvPr/>
          </p:nvSpPr>
          <p:spPr bwMode="auto">
            <a:xfrm>
              <a:off x="2555875" y="3516313"/>
              <a:ext cx="1849438" cy="534987"/>
            </a:xfrm>
            <a:prstGeom prst="rect">
              <a:avLst/>
            </a:prstGeom>
            <a:solidFill>
              <a:srgbClr val="8064A2">
                <a:alpha val="50195"/>
              </a:srgbClr>
            </a:solidFill>
            <a:ln w="9525">
              <a:noFill/>
              <a:miter lim="800000"/>
              <a:headEnd/>
              <a:tailEnd/>
            </a:ln>
          </p:spPr>
          <p:txBody>
            <a:bodyPr anchor="ctr"/>
            <a:lstStyle/>
            <a:p>
              <a:r>
                <a:rPr lang="fr-FR" sz="1100">
                  <a:solidFill>
                    <a:srgbClr val="000000"/>
                  </a:solidFill>
                  <a:latin typeface="Calibri" pitchFamily="34" charset="0"/>
                </a:rPr>
                <a:t>Positionner le curseur sur une item pour avoir une aide </a:t>
              </a:r>
              <a:endParaRPr lang="fr-FR">
                <a:latin typeface="Calibri"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ox(in)">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2"/>
                </a:solidFill>
              </a:rPr>
              <a:t>Le </a:t>
            </a:r>
            <a:r>
              <a:rPr lang="fr-FR" dirty="0" smtClean="0">
                <a:solidFill>
                  <a:schemeClr val="tx2"/>
                </a:solidFill>
              </a:rPr>
              <a:t>contexte</a:t>
            </a:r>
            <a:endParaRPr lang="fr-FR" dirty="0">
              <a:solidFill>
                <a:schemeClr val="tx2"/>
              </a:solidFill>
            </a:endParaRPr>
          </a:p>
        </p:txBody>
      </p:sp>
      <p:sp>
        <p:nvSpPr>
          <p:cNvPr id="3" name="Espace réservé du contenu 2"/>
          <p:cNvSpPr>
            <a:spLocks noGrp="1"/>
          </p:cNvSpPr>
          <p:nvPr>
            <p:ph idx="1"/>
          </p:nvPr>
        </p:nvSpPr>
        <p:spPr/>
        <p:txBody>
          <a:bodyPr>
            <a:normAutofit/>
          </a:bodyPr>
          <a:lstStyle/>
          <a:p>
            <a:pPr>
              <a:lnSpc>
                <a:spcPct val="80000"/>
              </a:lnSpc>
            </a:pPr>
            <a:r>
              <a:rPr lang="fr-FR" sz="2000" b="1" dirty="0"/>
              <a:t>Besoin:</a:t>
            </a:r>
            <a:r>
              <a:rPr lang="fr-FR" sz="2000" dirty="0"/>
              <a:t> prise de décisions stratégiques</a:t>
            </a:r>
          </a:p>
          <a:p>
            <a:pPr>
              <a:lnSpc>
                <a:spcPct val="80000"/>
              </a:lnSpc>
            </a:pPr>
            <a:r>
              <a:rPr lang="fr-FR" sz="2000" b="1" dirty="0"/>
              <a:t>Qui:</a:t>
            </a:r>
            <a:r>
              <a:rPr lang="fr-FR" sz="2000" dirty="0"/>
              <a:t> les décideurs et responsables à tous les niveaux</a:t>
            </a:r>
          </a:p>
          <a:p>
            <a:pPr>
              <a:lnSpc>
                <a:spcPct val="80000"/>
              </a:lnSpc>
            </a:pPr>
            <a:r>
              <a:rPr lang="fr-FR" sz="2000" b="1" dirty="0" smtClean="0"/>
              <a:t>Comment</a:t>
            </a:r>
            <a:r>
              <a:rPr lang="fr-FR" sz="2000" b="1" dirty="0"/>
              <a:t>:</a:t>
            </a:r>
            <a:r>
              <a:rPr lang="fr-FR" sz="2000" dirty="0"/>
              <a:t> dégager des informations qualitatives et quantitatives </a:t>
            </a:r>
            <a:r>
              <a:rPr lang="fr-FR" sz="2000" dirty="0" smtClean="0"/>
              <a:t>.</a:t>
            </a:r>
          </a:p>
          <a:p>
            <a:pPr marL="0" indent="0">
              <a:lnSpc>
                <a:spcPct val="80000"/>
              </a:lnSpc>
              <a:buNone/>
            </a:pPr>
            <a:endParaRPr lang="fr-FR" sz="2000" dirty="0"/>
          </a:p>
        </p:txBody>
      </p:sp>
      <p:sp>
        <p:nvSpPr>
          <p:cNvPr id="5" name="AutoShape 10"/>
          <p:cNvSpPr>
            <a:spLocks noChangeArrowheads="1"/>
          </p:cNvSpPr>
          <p:nvPr/>
        </p:nvSpPr>
        <p:spPr bwMode="auto">
          <a:xfrm>
            <a:off x="225424" y="4830763"/>
            <a:ext cx="2822575" cy="1814512"/>
          </a:xfrm>
          <a:prstGeom prst="cloudCallout">
            <a:avLst>
              <a:gd name="adj1" fmla="val 80884"/>
              <a:gd name="adj2" fmla="val -22023"/>
            </a:avLst>
          </a:prstGeom>
          <a:solidFill>
            <a:srgbClr val="CAD1E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fr-FR" sz="1500" dirty="0" smtClean="0"/>
              <a:t>Quel est le cout engendré par cette pathologie?</a:t>
            </a:r>
            <a:endParaRPr lang="fr-FR" sz="1500" dirty="0"/>
          </a:p>
        </p:txBody>
      </p:sp>
      <p:pic>
        <p:nvPicPr>
          <p:cNvPr id="6" name="Picture 4" descr="j023301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46463" y="4030663"/>
            <a:ext cx="2574925" cy="261461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AutoShape 11"/>
          <p:cNvSpPr>
            <a:spLocks noChangeArrowheads="1"/>
          </p:cNvSpPr>
          <p:nvPr/>
        </p:nvSpPr>
        <p:spPr bwMode="auto">
          <a:xfrm>
            <a:off x="6172200" y="2819400"/>
            <a:ext cx="2519363" cy="1592262"/>
          </a:xfrm>
          <a:prstGeom prst="cloudCallout">
            <a:avLst>
              <a:gd name="adj1" fmla="val -69662"/>
              <a:gd name="adj2" fmla="val 42921"/>
            </a:avLst>
          </a:prstGeom>
          <a:solidFill>
            <a:srgbClr val="CAD1E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6000" tIns="36000" rIns="36000" bIns="36000">
            <a:normAutofit fontScale="92500" lnSpcReduction="20000"/>
          </a:bodyPr>
          <a:lstStyle/>
          <a:p>
            <a:pPr algn="ctr" eaLnBrk="1" hangingPunct="1"/>
            <a:r>
              <a:rPr lang="fr-FR" sz="1600" dirty="0" smtClean="0"/>
              <a:t>Quel est le pourcentage des patients présentant des comorbidités associées ?</a:t>
            </a:r>
            <a:endParaRPr lang="fr-FR" sz="1600" dirty="0"/>
          </a:p>
        </p:txBody>
      </p:sp>
      <p:sp>
        <p:nvSpPr>
          <p:cNvPr id="8" name="AutoShape 9"/>
          <p:cNvSpPr>
            <a:spLocks noChangeArrowheads="1"/>
          </p:cNvSpPr>
          <p:nvPr/>
        </p:nvSpPr>
        <p:spPr bwMode="auto">
          <a:xfrm>
            <a:off x="6021388" y="4568825"/>
            <a:ext cx="3046412" cy="1538288"/>
          </a:xfrm>
          <a:prstGeom prst="cloudCallout">
            <a:avLst>
              <a:gd name="adj1" fmla="val -71806"/>
              <a:gd name="adj2" fmla="val 31731"/>
            </a:avLst>
          </a:prstGeom>
          <a:solidFill>
            <a:srgbClr val="CAD1E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endParaRPr lang="fr-FR" sz="1500" dirty="0" smtClean="0"/>
          </a:p>
          <a:p>
            <a:pPr algn="ctr" eaLnBrk="1" hangingPunct="1"/>
            <a:r>
              <a:rPr lang="fr-FR" sz="1500" dirty="0" smtClean="0"/>
              <a:t>A </a:t>
            </a:r>
            <a:r>
              <a:rPr lang="fr-FR" sz="1500" dirty="0"/>
              <a:t>combien </a:t>
            </a:r>
            <a:r>
              <a:rPr lang="fr-FR" sz="1500" dirty="0" smtClean="0"/>
              <a:t>est le taux de mortalité ?</a:t>
            </a:r>
          </a:p>
          <a:p>
            <a:pPr algn="ctr" eaLnBrk="1" hangingPunct="1"/>
            <a:endParaRPr lang="fr-FR" sz="1800" dirty="0"/>
          </a:p>
        </p:txBody>
      </p:sp>
      <p:sp>
        <p:nvSpPr>
          <p:cNvPr id="9" name="AutoShape 8"/>
          <p:cNvSpPr>
            <a:spLocks noChangeArrowheads="1"/>
          </p:cNvSpPr>
          <p:nvPr/>
        </p:nvSpPr>
        <p:spPr bwMode="auto">
          <a:xfrm>
            <a:off x="380999" y="3163889"/>
            <a:ext cx="3065463" cy="1489247"/>
          </a:xfrm>
          <a:prstGeom prst="cloudCallout">
            <a:avLst>
              <a:gd name="adj1" fmla="val 105944"/>
              <a:gd name="adj2" fmla="val 36282"/>
            </a:avLst>
          </a:prstGeom>
          <a:solidFill>
            <a:srgbClr val="CAD1E8"/>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1" hangingPunct="1"/>
            <a:r>
              <a:rPr lang="fr-FR" sz="1500" dirty="0" smtClean="0"/>
              <a:t>Quel est Le nombre de cas prévalent / incident/ privé, public / sexe, âge, wilaya.. ?</a:t>
            </a:r>
            <a:endParaRPr lang="fr-FR" sz="1500" dirty="0"/>
          </a:p>
        </p:txBody>
      </p:sp>
    </p:spTree>
    <p:extLst>
      <p:ext uri="{BB962C8B-B14F-4D97-AF65-F5344CB8AC3E}">
        <p14:creationId xmlns="" xmlns:p14="http://schemas.microsoft.com/office/powerpoint/2010/main" val="6938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786063" y="3789363"/>
            <a:ext cx="5013325" cy="369887"/>
          </a:xfrm>
          <a:prstGeom prst="rect">
            <a:avLst/>
          </a:prstGeom>
          <a:noFill/>
          <a:ln w="9525">
            <a:solidFill>
              <a:srgbClr val="C00000"/>
            </a:solidFill>
            <a:miter lim="800000"/>
            <a:headEnd/>
            <a:tailEnd/>
          </a:ln>
        </p:spPr>
        <p:txBody>
          <a:bodyPr anchor="ctr">
            <a:spAutoFit/>
          </a:bodyPr>
          <a:lstStyle/>
          <a:p>
            <a:pPr algn="justLow" eaLnBrk="0" hangingPunct="0"/>
            <a:r>
              <a:rPr lang="fr-FR">
                <a:latin typeface="Times New Roman" pitchFamily="18" charset="0"/>
                <a:ea typeface="Calibri" pitchFamily="34" charset="0"/>
                <a:cs typeface="Times New Roman" pitchFamily="18" charset="0"/>
              </a:rPr>
              <a:t>Saisir le numéro de sécurité social sans séparateurs.</a:t>
            </a:r>
          </a:p>
        </p:txBody>
      </p:sp>
      <p:sp>
        <p:nvSpPr>
          <p:cNvPr id="6" name="ZoneTexte 5"/>
          <p:cNvSpPr txBox="1"/>
          <p:nvPr/>
        </p:nvSpPr>
        <p:spPr>
          <a:xfrm>
            <a:off x="107950" y="115888"/>
            <a:ext cx="7416800" cy="369887"/>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defRPr/>
            </a:pPr>
            <a:r>
              <a:rPr lang="fr-FR" b="1" dirty="0">
                <a:solidFill>
                  <a:schemeClr val="bg1"/>
                </a:solidFill>
              </a:rPr>
              <a:t>Information personnelles du patient</a:t>
            </a:r>
          </a:p>
        </p:txBody>
      </p:sp>
      <p:sp>
        <p:nvSpPr>
          <p:cNvPr id="22532" name="Rectangle 6"/>
          <p:cNvSpPr>
            <a:spLocks noChangeArrowheads="1"/>
          </p:cNvSpPr>
          <p:nvPr/>
        </p:nvSpPr>
        <p:spPr bwMode="auto">
          <a:xfrm>
            <a:off x="34925" y="682625"/>
            <a:ext cx="852488"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Nom : </a:t>
            </a:r>
            <a:endParaRPr lang="fr-FR" b="1">
              <a:solidFill>
                <a:srgbClr val="3333FF"/>
              </a:solidFill>
              <a:ea typeface="Calibri" pitchFamily="34" charset="0"/>
              <a:cs typeface="Times New Roman" pitchFamily="18" charset="0"/>
            </a:endParaRPr>
          </a:p>
        </p:txBody>
      </p:sp>
      <p:sp>
        <p:nvSpPr>
          <p:cNvPr id="22533" name="Rectangle 7"/>
          <p:cNvSpPr>
            <a:spLocks noChangeArrowheads="1"/>
          </p:cNvSpPr>
          <p:nvPr/>
        </p:nvSpPr>
        <p:spPr bwMode="auto">
          <a:xfrm>
            <a:off x="5795963" y="620713"/>
            <a:ext cx="2663825" cy="369887"/>
          </a:xfrm>
          <a:prstGeom prst="rect">
            <a:avLst/>
          </a:prstGeom>
          <a:noFill/>
          <a:ln w="9525">
            <a:solidFill>
              <a:srgbClr val="C00000"/>
            </a:solidFill>
            <a:miter lim="800000"/>
            <a:headEnd/>
            <a:tailEnd/>
          </a:ln>
        </p:spPr>
        <p:txBody>
          <a:bodyPr>
            <a:spAutoFit/>
          </a:bodyPr>
          <a:lstStyle/>
          <a:p>
            <a:r>
              <a:rPr lang="fr-FR">
                <a:latin typeface="Times New Roman" pitchFamily="18" charset="0"/>
                <a:ea typeface="Calibri" pitchFamily="34" charset="0"/>
                <a:cs typeface="Times New Roman" pitchFamily="18" charset="0"/>
              </a:rPr>
              <a:t>saisir le pr</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nom du malade</a:t>
            </a:r>
            <a:endParaRPr lang="fr-FR">
              <a:ea typeface="Calibri" pitchFamily="34" charset="0"/>
              <a:cs typeface="Times New Roman" pitchFamily="18" charset="0"/>
            </a:endParaRPr>
          </a:p>
        </p:txBody>
      </p:sp>
      <p:sp>
        <p:nvSpPr>
          <p:cNvPr id="22534" name="Rectangle 8"/>
          <p:cNvSpPr>
            <a:spLocks noChangeArrowheads="1"/>
          </p:cNvSpPr>
          <p:nvPr/>
        </p:nvSpPr>
        <p:spPr bwMode="auto">
          <a:xfrm>
            <a:off x="4716463" y="682625"/>
            <a:ext cx="1171575"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Pr</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nom : </a:t>
            </a:r>
            <a:endParaRPr lang="fr-FR">
              <a:solidFill>
                <a:srgbClr val="3333FF"/>
              </a:solidFill>
              <a:ea typeface="Calibri" pitchFamily="34" charset="0"/>
              <a:cs typeface="Times New Roman" pitchFamily="18" charset="0"/>
            </a:endParaRPr>
          </a:p>
        </p:txBody>
      </p:sp>
      <p:sp>
        <p:nvSpPr>
          <p:cNvPr id="22535" name="Rectangle 9"/>
          <p:cNvSpPr>
            <a:spLocks noChangeArrowheads="1"/>
          </p:cNvSpPr>
          <p:nvPr/>
        </p:nvSpPr>
        <p:spPr bwMode="auto">
          <a:xfrm>
            <a:off x="827088" y="682625"/>
            <a:ext cx="3889375" cy="369888"/>
          </a:xfrm>
          <a:prstGeom prst="rect">
            <a:avLst/>
          </a:prstGeom>
          <a:noFill/>
          <a:ln w="9525">
            <a:solidFill>
              <a:srgbClr val="C00000"/>
            </a:solidFill>
            <a:miter lim="800000"/>
            <a:headEnd/>
            <a:tailEnd/>
          </a:ln>
        </p:spPr>
        <p:txBody>
          <a:bodyPr>
            <a:spAutoFit/>
          </a:bodyPr>
          <a:lstStyle/>
          <a:p>
            <a:r>
              <a:rPr lang="fr-FR">
                <a:latin typeface="Times New Roman" pitchFamily="18" charset="0"/>
                <a:ea typeface="Calibri" pitchFamily="34" charset="0"/>
                <a:cs typeface="Times New Roman" pitchFamily="18" charset="0"/>
              </a:rPr>
              <a:t>saisir correctement le Nom de naissance</a:t>
            </a:r>
            <a:endParaRPr lang="fr-FR">
              <a:ea typeface="Calibri" pitchFamily="34" charset="0"/>
              <a:cs typeface="Times New Roman" pitchFamily="18" charset="0"/>
            </a:endParaRPr>
          </a:p>
        </p:txBody>
      </p:sp>
      <p:sp>
        <p:nvSpPr>
          <p:cNvPr id="22536" name="Rectangle 10"/>
          <p:cNvSpPr>
            <a:spLocks noChangeArrowheads="1"/>
          </p:cNvSpPr>
          <p:nvPr/>
        </p:nvSpPr>
        <p:spPr bwMode="auto">
          <a:xfrm>
            <a:off x="0" y="1268413"/>
            <a:ext cx="820738" cy="369887"/>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Sexe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12" name="Rectangle 11"/>
          <p:cNvSpPr/>
          <p:nvPr/>
        </p:nvSpPr>
        <p:spPr>
          <a:xfrm>
            <a:off x="684213" y="1268413"/>
            <a:ext cx="2159000" cy="369887"/>
          </a:xfrm>
          <a:prstGeom prst="rect">
            <a:avLst/>
          </a:prstGeom>
          <a:ln>
            <a:solidFill>
              <a:srgbClr val="C00000"/>
            </a:solidFill>
          </a:ln>
        </p:spPr>
        <p:txBody>
          <a:bodyPr>
            <a:spAutoFit/>
          </a:bodyPr>
          <a:lstStyle/>
          <a:p>
            <a:pPr eaLnBrk="0" hangingPunct="0">
              <a:defRPr/>
            </a:pPr>
            <a:r>
              <a:rPr lang="fr-FR" dirty="0">
                <a:latin typeface="Times New Roman" pitchFamily="18" charset="0"/>
                <a:ea typeface="Calibri" pitchFamily="34" charset="0"/>
                <a:cs typeface="Times New Roman" pitchFamily="18" charset="0"/>
              </a:rPr>
              <a:t>Masculin   /  F</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minin</a:t>
            </a:r>
            <a:endParaRPr lang="fr-FR" sz="1050" dirty="0">
              <a:ea typeface="Calibri" pitchFamily="34" charset="0"/>
              <a:cs typeface="Times New Roman" pitchFamily="18" charset="0"/>
            </a:endParaRPr>
          </a:p>
        </p:txBody>
      </p:sp>
      <p:sp>
        <p:nvSpPr>
          <p:cNvPr id="22538" name="Rectangle 12"/>
          <p:cNvSpPr>
            <a:spLocks noChangeArrowheads="1"/>
          </p:cNvSpPr>
          <p:nvPr/>
        </p:nvSpPr>
        <p:spPr bwMode="auto">
          <a:xfrm>
            <a:off x="2843213" y="1268413"/>
            <a:ext cx="2103437" cy="369887"/>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de naissance</a:t>
            </a:r>
            <a:r>
              <a:rPr lang="fr-FR">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r>
              <a:rPr lang="fr-FR">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2539" name="Rectangle 13"/>
          <p:cNvSpPr>
            <a:spLocks noChangeArrowheads="1"/>
          </p:cNvSpPr>
          <p:nvPr/>
        </p:nvSpPr>
        <p:spPr bwMode="auto">
          <a:xfrm>
            <a:off x="4787900" y="1268413"/>
            <a:ext cx="2952750" cy="369887"/>
          </a:xfrm>
          <a:prstGeom prst="rect">
            <a:avLst/>
          </a:prstGeom>
          <a:noFill/>
          <a:ln w="9525">
            <a:solidFill>
              <a:srgbClr val="C00000"/>
            </a:solidFill>
            <a:miter lim="800000"/>
            <a:headEnd/>
            <a:tailEnd/>
          </a:ln>
        </p:spPr>
        <p:txBody>
          <a:bodyPr>
            <a:spAutoFit/>
          </a:bodyPr>
          <a:lstStyle/>
          <a:p>
            <a:r>
              <a:rPr lang="fr-FR">
                <a:solidFill>
                  <a:srgbClr val="1F497D"/>
                </a:solidFill>
                <a:latin typeface="Times New Roman" pitchFamily="18" charset="0"/>
                <a:ea typeface="Calibri" pitchFamily="34" charset="0"/>
                <a:cs typeface="Times New Roman" pitchFamily="18" charset="0"/>
              </a:rPr>
              <a:t>S</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lectionner sur le calendrier</a:t>
            </a:r>
            <a:endParaRPr lang="fr-FR">
              <a:ea typeface="Calibri" pitchFamily="34" charset="0"/>
              <a:cs typeface="Times New Roman" pitchFamily="18" charset="0"/>
            </a:endParaRPr>
          </a:p>
        </p:txBody>
      </p:sp>
      <p:sp>
        <p:nvSpPr>
          <p:cNvPr id="22540" name="Rectangle 14"/>
          <p:cNvSpPr>
            <a:spLocks noChangeArrowheads="1"/>
          </p:cNvSpPr>
          <p:nvPr/>
        </p:nvSpPr>
        <p:spPr bwMode="auto">
          <a:xfrm>
            <a:off x="4787900" y="1547813"/>
            <a:ext cx="4321175" cy="549275"/>
          </a:xfrm>
          <a:prstGeom prst="rect">
            <a:avLst/>
          </a:prstGeom>
          <a:noFill/>
          <a:ln w="9525">
            <a:noFill/>
            <a:miter lim="800000"/>
            <a:headEnd/>
            <a:tailEnd/>
          </a:ln>
        </p:spPr>
        <p:txBody>
          <a:bodyPr>
            <a:spAutoFit/>
          </a:bodyPr>
          <a:lstStyle/>
          <a:p>
            <a:pPr algn="justLow" eaLnBrk="0" hangingPunct="0">
              <a:lnSpc>
                <a:spcPts val="1925"/>
              </a:lnSpc>
            </a:pPr>
            <a:r>
              <a:rPr lang="fr-FR" sz="1000" b="1">
                <a:latin typeface="Adobe Arabic" pitchFamily="18" charset="-78"/>
                <a:ea typeface="Calibri" pitchFamily="34" charset="0"/>
                <a:cs typeface="Adobe Arabic" pitchFamily="18" charset="-78"/>
              </a:rPr>
              <a:t>Si seul le jour est manquant, mettre le 15/mm/aaaa ;</a:t>
            </a:r>
          </a:p>
          <a:p>
            <a:pPr algn="justLow" eaLnBrk="0" hangingPunct="0">
              <a:lnSpc>
                <a:spcPts val="1925"/>
              </a:lnSpc>
            </a:pPr>
            <a:r>
              <a:rPr lang="fr-FR" sz="1000" b="1">
                <a:latin typeface="Adobe Arabic" pitchFamily="18" charset="-78"/>
                <a:ea typeface="Calibri" pitchFamily="34" charset="0"/>
                <a:cs typeface="Adobe Arabic" pitchFamily="18" charset="-78"/>
              </a:rPr>
              <a:t>Si le jour et le mois sont manquants, mettre le 30/06/aaaa.</a:t>
            </a:r>
          </a:p>
        </p:txBody>
      </p:sp>
      <p:sp>
        <p:nvSpPr>
          <p:cNvPr id="22541" name="Rectangle 15"/>
          <p:cNvSpPr>
            <a:spLocks noChangeArrowheads="1"/>
          </p:cNvSpPr>
          <p:nvPr/>
        </p:nvSpPr>
        <p:spPr bwMode="auto">
          <a:xfrm>
            <a:off x="0" y="2060575"/>
            <a:ext cx="2530475"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N° d</a:t>
            </a:r>
            <a:r>
              <a:rPr lang="fr-FR" b="1">
                <a:solidFill>
                  <a:srgbClr val="3333FF"/>
                </a:solidFill>
                <a:latin typeface="Calibri" pitchFamily="34" charset="0"/>
                <a:ea typeface="Calibri" pitchFamily="34" charset="0"/>
                <a:cs typeface="Times New Roman" pitchFamily="18" charset="0"/>
              </a:rPr>
              <a:t>’</a:t>
            </a:r>
            <a:r>
              <a:rPr lang="fr-FR" b="1">
                <a:solidFill>
                  <a:srgbClr val="3333FF"/>
                </a:solidFill>
                <a:latin typeface="Times New Roman" pitchFamily="18" charset="0"/>
                <a:ea typeface="Calibri" pitchFamily="34" charset="0"/>
                <a:cs typeface="Times New Roman" pitchFamily="18" charset="0"/>
              </a:rPr>
              <a:t>acte de</a:t>
            </a:r>
            <a:r>
              <a:rPr lang="fr-FR">
                <a:solidFill>
                  <a:srgbClr val="3333FF"/>
                </a:solidFill>
                <a:latin typeface="Times New Roman" pitchFamily="18"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naissance</a:t>
            </a:r>
            <a:r>
              <a:rPr lang="fr-FR">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17" name="Rectangle 16"/>
          <p:cNvSpPr/>
          <p:nvPr/>
        </p:nvSpPr>
        <p:spPr>
          <a:xfrm>
            <a:off x="2411413" y="2062163"/>
            <a:ext cx="5616575" cy="646112"/>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Saisir les cinq chiffres correspondants au</a:t>
            </a:r>
          </a:p>
          <a:p>
            <a:pPr algn="justLow" eaLnBrk="0" hangingPunct="0">
              <a:defRPr/>
            </a:pPr>
            <a:r>
              <a:rPr lang="fr-FR" dirty="0">
                <a:latin typeface="Times New Roman" pitchFamily="18" charset="0"/>
                <a:ea typeface="Calibri" pitchFamily="34" charset="0"/>
                <a:cs typeface="Times New Roman" pitchFamily="18" charset="0"/>
              </a:rPr>
              <a:t> num</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ro d</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enregistrement sur l</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extrait de naissance</a:t>
            </a:r>
            <a:endParaRPr lang="fr-FR" sz="1050" dirty="0">
              <a:ea typeface="Calibri" pitchFamily="34" charset="0"/>
              <a:cs typeface="Times New Roman" pitchFamily="18" charset="0"/>
            </a:endParaRPr>
          </a:p>
        </p:txBody>
      </p:sp>
      <p:sp>
        <p:nvSpPr>
          <p:cNvPr id="22543" name="Rectangle 17"/>
          <p:cNvSpPr>
            <a:spLocks noChangeArrowheads="1"/>
          </p:cNvSpPr>
          <p:nvPr/>
        </p:nvSpPr>
        <p:spPr bwMode="auto">
          <a:xfrm>
            <a:off x="34925" y="4365625"/>
            <a:ext cx="115093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Adresse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19" name="Rectangle 18"/>
          <p:cNvSpPr/>
          <p:nvPr/>
        </p:nvSpPr>
        <p:spPr>
          <a:xfrm>
            <a:off x="1042988" y="4365625"/>
            <a:ext cx="4897437" cy="368300"/>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Saisir correctement l</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adresse compl</a:t>
            </a:r>
            <a:r>
              <a:rPr lang="fr-FR" dirty="0">
                <a:latin typeface="Calibri" pitchFamily="34" charset="0"/>
                <a:ea typeface="Calibri" pitchFamily="34" charset="0"/>
                <a:cs typeface="Times New Roman" pitchFamily="18" charset="0"/>
              </a:rPr>
              <a:t>è</a:t>
            </a:r>
            <a:r>
              <a:rPr lang="fr-FR" dirty="0">
                <a:latin typeface="Times New Roman" pitchFamily="18" charset="0"/>
                <a:ea typeface="Calibri" pitchFamily="34" charset="0"/>
                <a:cs typeface="Times New Roman" pitchFamily="18" charset="0"/>
              </a:rPr>
              <a:t>te du patient</a:t>
            </a:r>
            <a:endParaRPr lang="fr-FR" sz="1050" dirty="0">
              <a:ea typeface="Calibri" pitchFamily="34" charset="0"/>
              <a:cs typeface="Times New Roman" pitchFamily="18" charset="0"/>
            </a:endParaRPr>
          </a:p>
        </p:txBody>
      </p:sp>
      <p:sp>
        <p:nvSpPr>
          <p:cNvPr id="22545" name="Rectangle 19"/>
          <p:cNvSpPr>
            <a:spLocks noChangeArrowheads="1"/>
          </p:cNvSpPr>
          <p:nvPr/>
        </p:nvSpPr>
        <p:spPr bwMode="auto">
          <a:xfrm>
            <a:off x="0" y="4868863"/>
            <a:ext cx="1355725" cy="369887"/>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Groupage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1" name="Rectangle 20"/>
          <p:cNvSpPr/>
          <p:nvPr/>
        </p:nvSpPr>
        <p:spPr>
          <a:xfrm>
            <a:off x="1258888" y="4868863"/>
            <a:ext cx="4249737" cy="369887"/>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Choisir dans la liste le groupage du patient</a:t>
            </a:r>
            <a:endParaRPr lang="fr-FR" sz="1050" dirty="0">
              <a:ea typeface="Calibri" pitchFamily="34" charset="0"/>
              <a:cs typeface="Times New Roman" pitchFamily="18" charset="0"/>
            </a:endParaRPr>
          </a:p>
        </p:txBody>
      </p:sp>
      <p:sp>
        <p:nvSpPr>
          <p:cNvPr id="22547" name="Rectangle 21"/>
          <p:cNvSpPr>
            <a:spLocks noChangeArrowheads="1"/>
          </p:cNvSpPr>
          <p:nvPr/>
        </p:nvSpPr>
        <p:spPr bwMode="auto">
          <a:xfrm>
            <a:off x="0" y="2852738"/>
            <a:ext cx="3603625" cy="369887"/>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Commune et wilaya de naissance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r>
              <a:rPr lang="fr-FR">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3" name="Rectangle 22"/>
          <p:cNvSpPr/>
          <p:nvPr/>
        </p:nvSpPr>
        <p:spPr>
          <a:xfrm>
            <a:off x="3492500" y="2852738"/>
            <a:ext cx="4222750" cy="369887"/>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Saisir la commune et la wilaya de naissance </a:t>
            </a:r>
            <a:endParaRPr lang="fr-FR" sz="1050" dirty="0">
              <a:ea typeface="Calibri" pitchFamily="34" charset="0"/>
              <a:cs typeface="Times New Roman" pitchFamily="18" charset="0"/>
            </a:endParaRPr>
          </a:p>
        </p:txBody>
      </p:sp>
      <p:sp>
        <p:nvSpPr>
          <p:cNvPr id="22549" name="Rectangle 23"/>
          <p:cNvSpPr>
            <a:spLocks noChangeArrowheads="1"/>
          </p:cNvSpPr>
          <p:nvPr/>
        </p:nvSpPr>
        <p:spPr bwMode="auto">
          <a:xfrm>
            <a:off x="0" y="3284538"/>
            <a:ext cx="3616325" cy="369887"/>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Commune et wilaya de r</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sidence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25" name="Rectangle 24"/>
          <p:cNvSpPr/>
          <p:nvPr/>
        </p:nvSpPr>
        <p:spPr>
          <a:xfrm>
            <a:off x="3429000" y="3286125"/>
            <a:ext cx="4286250" cy="369888"/>
          </a:xfrm>
          <a:prstGeom prst="rect">
            <a:avLst/>
          </a:prstGeom>
          <a:ln>
            <a:solidFill>
              <a:srgbClr val="C00000"/>
            </a:solidFill>
          </a:ln>
        </p:spPr>
        <p:txBody>
          <a:bodyPr>
            <a:spAutoFit/>
          </a:bodyPr>
          <a:lstStyle/>
          <a:p>
            <a:pPr eaLnBrk="0" hangingPunct="0">
              <a:defRPr/>
            </a:pPr>
            <a:r>
              <a:rPr lang="fr-FR" dirty="0">
                <a:latin typeface="Times New Roman" pitchFamily="18" charset="0"/>
                <a:ea typeface="Calibri" pitchFamily="34" charset="0"/>
                <a:cs typeface="Times New Roman" pitchFamily="18" charset="0"/>
              </a:rPr>
              <a:t>Saisir la commune et la wilaya de r</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sidence </a:t>
            </a:r>
            <a:endParaRPr lang="fr-FR" sz="1050" dirty="0">
              <a:ea typeface="Calibri" pitchFamily="34" charset="0"/>
              <a:cs typeface="Times New Roman" pitchFamily="18" charset="0"/>
            </a:endParaRPr>
          </a:p>
        </p:txBody>
      </p:sp>
      <p:sp>
        <p:nvSpPr>
          <p:cNvPr id="22551" name="Rectangle 25"/>
          <p:cNvSpPr>
            <a:spLocks noChangeArrowheads="1"/>
          </p:cNvSpPr>
          <p:nvPr/>
        </p:nvSpPr>
        <p:spPr bwMode="auto">
          <a:xfrm>
            <a:off x="0" y="3789363"/>
            <a:ext cx="3028950"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Num</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ro de s</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curit</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 sociale</a:t>
            </a:r>
            <a:r>
              <a:rPr lang="fr-FR">
                <a:solidFill>
                  <a:srgbClr val="3333FF"/>
                </a:solidFill>
                <a:latin typeface="Calibri" pitchFamily="34" charset="0"/>
                <a:ea typeface="Calibri" pitchFamily="34" charset="0"/>
                <a:cs typeface="Times New Roman" pitchFamily="18" charset="0"/>
              </a:rPr>
              <a:t> </a:t>
            </a:r>
            <a:r>
              <a:rPr lang="fr-FR">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7" name="Rectangle 26"/>
          <p:cNvSpPr/>
          <p:nvPr/>
        </p:nvSpPr>
        <p:spPr>
          <a:xfrm>
            <a:off x="0" y="0"/>
            <a:ext cx="9144000" cy="6858000"/>
          </a:xfrm>
          <a:prstGeom prst="rect">
            <a:avLst/>
          </a:prstGeom>
          <a:noFill/>
          <a:ln w="57150"/>
        </p:spPr>
        <p:style>
          <a:lnRef idx="2">
            <a:schemeClr val="accent2"/>
          </a:lnRef>
          <a:fillRef idx="1">
            <a:schemeClr val="lt1"/>
          </a:fillRef>
          <a:effectRef idx="0">
            <a:schemeClr val="accent2"/>
          </a:effectRef>
          <a:fontRef idx="minor">
            <a:schemeClr val="dk1"/>
          </a:fontRef>
        </p:style>
        <p:txBody>
          <a:bodyPr anchor="ctr"/>
          <a:lstStyle/>
          <a:p>
            <a:pPr algn="ctr">
              <a:defRPr/>
            </a:pPr>
            <a:endParaRPr lang="fr-FR"/>
          </a:p>
        </p:txBody>
      </p:sp>
      <p:sp>
        <p:nvSpPr>
          <p:cNvPr id="29" name="Rectangle 28"/>
          <p:cNvSpPr/>
          <p:nvPr/>
        </p:nvSpPr>
        <p:spPr>
          <a:xfrm>
            <a:off x="0" y="5373688"/>
            <a:ext cx="917575" cy="368300"/>
          </a:xfrm>
          <a:prstGeom prst="rect">
            <a:avLst/>
          </a:prstGeom>
        </p:spPr>
        <p:txBody>
          <a:bodyPr wrap="none">
            <a:spAutoFit/>
          </a:bodyPr>
          <a:lstStyle/>
          <a:p>
            <a:pPr>
              <a:tabLst>
                <a:tab pos="180975" algn="l"/>
              </a:tabLst>
              <a:defRPr/>
            </a:pPr>
            <a:r>
              <a:rPr lang="fr-FR" b="1" dirty="0">
                <a:solidFill>
                  <a:srgbClr val="3333FF"/>
                </a:solidFill>
                <a:latin typeface="Times New Roman" pitchFamily="18" charset="0"/>
                <a:ea typeface="Calibri" pitchFamily="34" charset="0"/>
                <a:cs typeface="Times New Roman" pitchFamily="18" charset="0"/>
              </a:rPr>
              <a:t>Statut</a:t>
            </a:r>
            <a:r>
              <a:rPr lang="fr-FR" dirty="0">
                <a:solidFill>
                  <a:srgbClr val="3333FF"/>
                </a:solidFill>
                <a:latin typeface="Calibri"/>
                <a:ea typeface="Calibri" pitchFamily="34" charset="0"/>
                <a:cs typeface="Times New Roman" pitchFamily="18" charset="0"/>
              </a:rPr>
              <a:t> </a:t>
            </a:r>
            <a:r>
              <a:rPr lang="fr-FR" b="1" dirty="0">
                <a:solidFill>
                  <a:srgbClr val="3333FF"/>
                </a:solidFill>
                <a:latin typeface="Times New Roman" pitchFamily="18" charset="0"/>
                <a:ea typeface="Calibri" pitchFamily="34" charset="0"/>
                <a:cs typeface="Times New Roman" pitchFamily="18" charset="0"/>
              </a:rPr>
              <a:t>:</a:t>
            </a:r>
            <a:endParaRPr lang="fr-FR" sz="1050" b="1" dirty="0">
              <a:solidFill>
                <a:srgbClr val="3333FF"/>
              </a:solidFill>
              <a:latin typeface="Arial" pitchFamily="34" charset="0"/>
              <a:cs typeface="Arial" pitchFamily="34" charset="0"/>
            </a:endParaRPr>
          </a:p>
        </p:txBody>
      </p:sp>
      <p:grpSp>
        <p:nvGrpSpPr>
          <p:cNvPr id="2" name="Groupe 31"/>
          <p:cNvGrpSpPr>
            <a:grpSpLocks/>
          </p:cNvGrpSpPr>
          <p:nvPr/>
        </p:nvGrpSpPr>
        <p:grpSpPr bwMode="auto">
          <a:xfrm>
            <a:off x="900113" y="5373688"/>
            <a:ext cx="1439862" cy="1412875"/>
            <a:chOff x="971599" y="5417840"/>
            <a:chExt cx="1440161" cy="1412776"/>
          </a:xfrm>
        </p:grpSpPr>
        <p:pic>
          <p:nvPicPr>
            <p:cNvPr id="21542" name="Picture 2"/>
            <p:cNvPicPr>
              <a:picLocks noChangeAspect="1" noChangeArrowheads="1"/>
            </p:cNvPicPr>
            <p:nvPr/>
          </p:nvPicPr>
          <p:blipFill>
            <a:blip r:embed="rId2"/>
            <a:srcRect/>
            <a:stretch>
              <a:fillRect/>
            </a:stretch>
          </p:blipFill>
          <p:spPr bwMode="auto">
            <a:xfrm>
              <a:off x="971599" y="5417840"/>
              <a:ext cx="1440161" cy="1412776"/>
            </a:xfrm>
            <a:prstGeom prst="rect">
              <a:avLst/>
            </a:prstGeom>
            <a:noFill/>
            <a:ln w="9525">
              <a:noFill/>
              <a:miter lim="800000"/>
              <a:headEnd/>
              <a:tailEnd/>
            </a:ln>
          </p:spPr>
        </p:pic>
        <p:sp>
          <p:nvSpPr>
            <p:cNvPr id="21543" name="Rectangle 30"/>
            <p:cNvSpPr>
              <a:spLocks noChangeArrowheads="1"/>
            </p:cNvSpPr>
            <p:nvPr/>
          </p:nvSpPr>
          <p:spPr bwMode="auto">
            <a:xfrm>
              <a:off x="1133872" y="5517232"/>
              <a:ext cx="1133872" cy="1169551"/>
            </a:xfrm>
            <a:prstGeom prst="rect">
              <a:avLst/>
            </a:prstGeom>
            <a:noFill/>
            <a:ln w="9525">
              <a:noFill/>
              <a:miter lim="800000"/>
              <a:headEnd/>
              <a:tailEnd/>
            </a:ln>
          </p:spPr>
          <p:txBody>
            <a:bodyPr>
              <a:spAutoFit/>
            </a:bodyPr>
            <a:lstStyle/>
            <a:p>
              <a:pPr algn="justLow" eaLnBrk="0" hangingPunct="0">
                <a:tabLst>
                  <a:tab pos="180975" algn="l"/>
                </a:tabLst>
              </a:pPr>
              <a:r>
                <a:rPr lang="fr-FR" sz="1400">
                  <a:latin typeface="Times New Roman" pitchFamily="18" charset="0"/>
                  <a:ea typeface="Calibri" pitchFamily="34" charset="0"/>
                  <a:cs typeface="Times New Roman" pitchFamily="18" charset="0"/>
                </a:rPr>
                <a:t>Actif,</a:t>
              </a:r>
            </a:p>
            <a:p>
              <a:pPr algn="justLow" eaLnBrk="0" hangingPunct="0">
                <a:tabLst>
                  <a:tab pos="180975" algn="l"/>
                </a:tabLst>
              </a:pPr>
              <a:r>
                <a:rPr lang="fr-FR" sz="1400">
                  <a:latin typeface="Times New Roman" pitchFamily="18" charset="0"/>
                  <a:ea typeface="Calibri" pitchFamily="34" charset="0"/>
                  <a:cs typeface="Times New Roman" pitchFamily="18" charset="0"/>
                </a:rPr>
                <a:t>Retraité,</a:t>
              </a:r>
            </a:p>
            <a:p>
              <a:pPr algn="justLow" eaLnBrk="0" hangingPunct="0">
                <a:tabLst>
                  <a:tab pos="180975" algn="l"/>
                </a:tabLst>
              </a:pPr>
              <a:r>
                <a:rPr lang="fr-FR" sz="1400">
                  <a:latin typeface="Times New Roman" pitchFamily="18" charset="0"/>
                  <a:ea typeface="Calibri" pitchFamily="34" charset="0"/>
                  <a:cs typeface="Times New Roman" pitchFamily="18" charset="0"/>
                </a:rPr>
                <a:t>IAIG, </a:t>
              </a:r>
            </a:p>
            <a:p>
              <a:pPr algn="justLow" eaLnBrk="0" hangingPunct="0">
                <a:tabLst>
                  <a:tab pos="180975" algn="l"/>
                </a:tabLst>
              </a:pPr>
              <a:r>
                <a:rPr lang="fr-FR" sz="1400">
                  <a:latin typeface="Times New Roman" pitchFamily="18" charset="0"/>
                  <a:ea typeface="Calibri" pitchFamily="34" charset="0"/>
                  <a:cs typeface="Times New Roman" pitchFamily="18" charset="0"/>
                </a:rPr>
                <a:t>AFS, </a:t>
              </a:r>
            </a:p>
            <a:p>
              <a:pPr algn="justLow" eaLnBrk="0" hangingPunct="0">
                <a:tabLst>
                  <a:tab pos="180975" algn="l"/>
                </a:tabLst>
              </a:pPr>
              <a:r>
                <a:rPr lang="fr-FR" sz="1400">
                  <a:latin typeface="Times New Roman" pitchFamily="18" charset="0"/>
                  <a:ea typeface="Calibri" pitchFamily="34" charset="0"/>
                  <a:cs typeface="Times New Roman" pitchFamily="18" charset="0"/>
                </a:rPr>
                <a:t>Autre</a:t>
              </a:r>
            </a:p>
          </p:txBody>
        </p:sp>
      </p:grpSp>
      <p:sp>
        <p:nvSpPr>
          <p:cNvPr id="33" name="Rectangle 32"/>
          <p:cNvSpPr/>
          <p:nvPr/>
        </p:nvSpPr>
        <p:spPr>
          <a:xfrm>
            <a:off x="2916238" y="5373688"/>
            <a:ext cx="827087" cy="368300"/>
          </a:xfrm>
          <a:prstGeom prst="rect">
            <a:avLst/>
          </a:prstGeom>
        </p:spPr>
        <p:txBody>
          <a:bodyPr wrap="none">
            <a:spAutoFit/>
          </a:bodyPr>
          <a:lstStyle/>
          <a:p>
            <a:pPr algn="justLow" eaLnBrk="0" hangingPunct="0">
              <a:tabLst>
                <a:tab pos="180975" algn="l"/>
              </a:tabLst>
              <a:defRPr/>
            </a:pPr>
            <a:r>
              <a:rPr lang="fr-FR" b="1" dirty="0">
                <a:solidFill>
                  <a:srgbClr val="3333FF"/>
                </a:solidFill>
                <a:latin typeface="Times New Roman" pitchFamily="18" charset="0"/>
                <a:ea typeface="Calibri" pitchFamily="34" charset="0"/>
                <a:cs typeface="Times New Roman" pitchFamily="18" charset="0"/>
              </a:rPr>
              <a:t>Rang</a:t>
            </a:r>
            <a:r>
              <a:rPr lang="fr-FR" dirty="0">
                <a:solidFill>
                  <a:srgbClr val="3333FF"/>
                </a:solidFill>
                <a:latin typeface="Calibri"/>
                <a:ea typeface="Calibri" pitchFamily="34" charset="0"/>
                <a:cs typeface="Times New Roman" pitchFamily="18" charset="0"/>
              </a:rPr>
              <a:t> </a:t>
            </a:r>
            <a:r>
              <a:rPr lang="fr-FR" dirty="0">
                <a:solidFill>
                  <a:srgbClr val="3333FF"/>
                </a:solidFill>
                <a:latin typeface="Times New Roman" pitchFamily="18" charset="0"/>
                <a:ea typeface="Calibri" pitchFamily="34" charset="0"/>
                <a:cs typeface="Times New Roman" pitchFamily="18" charset="0"/>
              </a:rPr>
              <a:t>:</a:t>
            </a:r>
            <a:endParaRPr lang="fr-FR" sz="1050" dirty="0">
              <a:solidFill>
                <a:srgbClr val="3333FF"/>
              </a:solidFill>
              <a:latin typeface="Arial" pitchFamily="34" charset="0"/>
              <a:cs typeface="Arial" pitchFamily="34" charset="0"/>
            </a:endParaRPr>
          </a:p>
        </p:txBody>
      </p:sp>
      <p:grpSp>
        <p:nvGrpSpPr>
          <p:cNvPr id="3" name="Groupe 33"/>
          <p:cNvGrpSpPr>
            <a:grpSpLocks/>
          </p:cNvGrpSpPr>
          <p:nvPr/>
        </p:nvGrpSpPr>
        <p:grpSpPr bwMode="auto">
          <a:xfrm>
            <a:off x="3708400" y="5373688"/>
            <a:ext cx="1439863" cy="1484312"/>
            <a:chOff x="3563888" y="404664"/>
            <a:chExt cx="1440161" cy="1584176"/>
          </a:xfrm>
        </p:grpSpPr>
        <p:pic>
          <p:nvPicPr>
            <p:cNvPr id="21540" name="Picture 2"/>
            <p:cNvPicPr>
              <a:picLocks noChangeAspect="1" noChangeArrowheads="1"/>
            </p:cNvPicPr>
            <p:nvPr/>
          </p:nvPicPr>
          <p:blipFill>
            <a:blip r:embed="rId3"/>
            <a:srcRect/>
            <a:stretch>
              <a:fillRect/>
            </a:stretch>
          </p:blipFill>
          <p:spPr bwMode="auto">
            <a:xfrm>
              <a:off x="3563888" y="404664"/>
              <a:ext cx="1440161" cy="1584176"/>
            </a:xfrm>
            <a:prstGeom prst="rect">
              <a:avLst/>
            </a:prstGeom>
            <a:noFill/>
            <a:ln w="9525">
              <a:noFill/>
              <a:miter lim="800000"/>
              <a:headEnd/>
              <a:tailEnd/>
            </a:ln>
          </p:spPr>
        </p:pic>
        <p:sp>
          <p:nvSpPr>
            <p:cNvPr id="21541" name="Rectangle 35"/>
            <p:cNvSpPr>
              <a:spLocks noChangeArrowheads="1"/>
            </p:cNvSpPr>
            <p:nvPr/>
          </p:nvSpPr>
          <p:spPr bwMode="auto">
            <a:xfrm>
              <a:off x="3582144" y="476672"/>
              <a:ext cx="1277888" cy="738664"/>
            </a:xfrm>
            <a:prstGeom prst="rect">
              <a:avLst/>
            </a:prstGeom>
            <a:noFill/>
            <a:ln w="9525">
              <a:noFill/>
              <a:miter lim="800000"/>
              <a:headEnd/>
              <a:tailEnd/>
            </a:ln>
          </p:spPr>
          <p:txBody>
            <a:bodyPr>
              <a:spAutoFit/>
            </a:bodyPr>
            <a:lstStyle/>
            <a:p>
              <a:pPr algn="justLow" eaLnBrk="0" hangingPunct="0">
                <a:tabLst>
                  <a:tab pos="180975" algn="l"/>
                </a:tabLst>
              </a:pPr>
              <a:r>
                <a:rPr lang="fr-FR" sz="1400">
                  <a:latin typeface="Times New Roman" pitchFamily="18" charset="0"/>
                  <a:ea typeface="Calibri" pitchFamily="34" charset="0"/>
                  <a:cs typeface="Times New Roman" pitchFamily="18" charset="0"/>
                </a:rPr>
                <a:t>Assur</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a:t>
              </a:r>
              <a:endParaRPr lang="fr-FR" sz="1400">
                <a:ea typeface="Calibri" pitchFamily="34" charset="0"/>
                <a:cs typeface="Times New Roman" pitchFamily="18" charset="0"/>
              </a:endParaRPr>
            </a:p>
            <a:p>
              <a:pPr algn="justLow" eaLnBrk="0" hangingPunct="0">
                <a:tabLst>
                  <a:tab pos="180975" algn="l"/>
                </a:tabLst>
              </a:pPr>
              <a:r>
                <a:rPr lang="fr-FR" sz="1400">
                  <a:latin typeface="Times New Roman" pitchFamily="18" charset="0"/>
                  <a:ea typeface="Calibri" pitchFamily="34" charset="0"/>
                  <a:cs typeface="Times New Roman" pitchFamily="18" charset="0"/>
                </a:rPr>
                <a:t>Ayant droit,</a:t>
              </a:r>
              <a:endParaRPr lang="fr-FR" sz="1400">
                <a:ea typeface="Calibri" pitchFamily="34" charset="0"/>
                <a:cs typeface="Times New Roman" pitchFamily="18" charset="0"/>
              </a:endParaRPr>
            </a:p>
            <a:p>
              <a:pPr algn="justLow" eaLnBrk="0" hangingPunct="0">
                <a:tabLst>
                  <a:tab pos="180975" algn="l"/>
                </a:tabLst>
              </a:pPr>
              <a:r>
                <a:rPr lang="fr-FR" sz="1400">
                  <a:latin typeface="Times New Roman" pitchFamily="18" charset="0"/>
                  <a:ea typeface="Calibri" pitchFamily="34" charset="0"/>
                  <a:cs typeface="Times New Roman" pitchFamily="18" charset="0"/>
                </a:rPr>
                <a:t>Autre.</a:t>
              </a:r>
              <a:endParaRPr lang="fr-FR" sz="1400">
                <a:ea typeface="Calibri" pitchFamily="34" charset="0"/>
                <a:cs typeface="Times New Roman" pitchFamily="18" charset="0"/>
              </a:endParaRPr>
            </a:p>
          </p:txBody>
        </p:sp>
      </p:grpSp>
      <p:pic>
        <p:nvPicPr>
          <p:cNvPr id="22557" name="Picture 4" descr="RÃ©sultat de recherche d'images pour &quot;menu dÃ©roulant calendrier&quot;"/>
          <p:cNvPicPr>
            <a:picLocks noChangeAspect="1" noChangeArrowheads="1"/>
          </p:cNvPicPr>
          <p:nvPr/>
        </p:nvPicPr>
        <p:blipFill>
          <a:blip r:embed="rId4"/>
          <a:srcRect/>
          <a:stretch>
            <a:fillRect/>
          </a:stretch>
        </p:blipFill>
        <p:spPr bwMode="auto">
          <a:xfrm>
            <a:off x="7740650" y="1052513"/>
            <a:ext cx="863600" cy="841375"/>
          </a:xfrm>
          <a:prstGeom prst="rect">
            <a:avLst/>
          </a:prstGeom>
          <a:noFill/>
          <a:ln w="9525">
            <a:solidFill>
              <a:srgbClr val="C00000"/>
            </a:solidFill>
            <a:miter lim="800000"/>
            <a:headEnd/>
            <a:tailEnd/>
          </a:ln>
        </p:spPr>
      </p:pic>
      <p:grpSp>
        <p:nvGrpSpPr>
          <p:cNvPr id="4" name="Groupe 33"/>
          <p:cNvGrpSpPr>
            <a:grpSpLocks/>
          </p:cNvGrpSpPr>
          <p:nvPr/>
        </p:nvGrpSpPr>
        <p:grpSpPr bwMode="auto">
          <a:xfrm>
            <a:off x="7715250" y="2500313"/>
            <a:ext cx="1284288" cy="785812"/>
            <a:chOff x="3575025" y="175931"/>
            <a:chExt cx="1285007" cy="838688"/>
          </a:xfrm>
        </p:grpSpPr>
        <p:pic>
          <p:nvPicPr>
            <p:cNvPr id="21538" name="Picture 2"/>
            <p:cNvPicPr>
              <a:picLocks noChangeAspect="1" noChangeArrowheads="1"/>
            </p:cNvPicPr>
            <p:nvPr/>
          </p:nvPicPr>
          <p:blipFill>
            <a:blip r:embed="rId5"/>
            <a:srcRect/>
            <a:stretch>
              <a:fillRect/>
            </a:stretch>
          </p:blipFill>
          <p:spPr bwMode="auto">
            <a:xfrm>
              <a:off x="3575025" y="175931"/>
              <a:ext cx="762444" cy="838688"/>
            </a:xfrm>
            <a:prstGeom prst="rect">
              <a:avLst/>
            </a:prstGeom>
            <a:noFill/>
            <a:ln w="9525">
              <a:noFill/>
              <a:miter lim="800000"/>
              <a:headEnd/>
              <a:tailEnd/>
            </a:ln>
          </p:spPr>
        </p:pic>
        <p:sp>
          <p:nvSpPr>
            <p:cNvPr id="21539" name="Rectangle 35"/>
            <p:cNvSpPr>
              <a:spLocks noChangeArrowheads="1"/>
            </p:cNvSpPr>
            <p:nvPr/>
          </p:nvSpPr>
          <p:spPr bwMode="auto">
            <a:xfrm>
              <a:off x="3582143" y="175931"/>
              <a:ext cx="1277889" cy="821210"/>
            </a:xfrm>
            <a:prstGeom prst="rect">
              <a:avLst/>
            </a:prstGeom>
            <a:noFill/>
            <a:ln w="9525">
              <a:noFill/>
              <a:miter lim="800000"/>
              <a:headEnd/>
              <a:tailEnd/>
            </a:ln>
          </p:spPr>
          <p:txBody>
            <a:bodyPr>
              <a:spAutoFit/>
            </a:bodyPr>
            <a:lstStyle/>
            <a:p>
              <a:pPr algn="justLow" eaLnBrk="0" hangingPunct="0">
                <a:tabLst>
                  <a:tab pos="180975" algn="l"/>
                </a:tabLst>
              </a:pPr>
              <a:r>
                <a:rPr lang="fr-FR" sz="1000">
                  <a:latin typeface="Times New Roman" pitchFamily="18" charset="0"/>
                  <a:ea typeface="Calibri" pitchFamily="34" charset="0"/>
                  <a:cs typeface="Times New Roman" pitchFamily="18" charset="0"/>
                </a:rPr>
                <a:t>Adrar</a:t>
              </a:r>
            </a:p>
            <a:p>
              <a:pPr algn="justLow" eaLnBrk="0" hangingPunct="0">
                <a:tabLst>
                  <a:tab pos="180975" algn="l"/>
                </a:tabLst>
              </a:pPr>
              <a:r>
                <a:rPr lang="fr-FR" sz="1000">
                  <a:latin typeface="Times New Roman" pitchFamily="18" charset="0"/>
                  <a:ea typeface="Calibri" pitchFamily="34" charset="0"/>
                  <a:cs typeface="Times New Roman" pitchFamily="18" charset="0"/>
                </a:rPr>
                <a:t>Chlef</a:t>
              </a:r>
            </a:p>
            <a:p>
              <a:pPr algn="justLow" eaLnBrk="0" hangingPunct="0">
                <a:tabLst>
                  <a:tab pos="180975" algn="l"/>
                </a:tabLst>
              </a:pPr>
              <a:r>
                <a:rPr lang="fr-FR" sz="1000">
                  <a:latin typeface="Times New Roman" pitchFamily="18" charset="0"/>
                  <a:ea typeface="Calibri" pitchFamily="34" charset="0"/>
                  <a:cs typeface="Times New Roman" pitchFamily="18" charset="0"/>
                </a:rPr>
                <a:t>Alger</a:t>
              </a:r>
            </a:p>
            <a:p>
              <a:pPr algn="justLow" eaLnBrk="0" hangingPunct="0">
                <a:tabLst>
                  <a:tab pos="180975" algn="l"/>
                </a:tabLst>
              </a:pPr>
              <a:r>
                <a:rPr lang="fr-FR" sz="1400">
                  <a:latin typeface="Times New Roman" pitchFamily="18" charset="0"/>
                  <a:ea typeface="Calibri" pitchFamily="34" charset="0"/>
                  <a:cs typeface="Times New Roman" pitchFamily="18" charset="0"/>
                </a:rPr>
                <a:t>…</a:t>
              </a:r>
              <a:endParaRPr lang="fr-FR" sz="1400">
                <a:ea typeface="Calibri" pitchFamily="34" charset="0"/>
                <a:cs typeface="Times New Roman" pitchFamily="18" charset="0"/>
              </a:endParaRPr>
            </a:p>
          </p:txBody>
        </p:sp>
      </p:grpSp>
      <p:grpSp>
        <p:nvGrpSpPr>
          <p:cNvPr id="5" name="Groupe 38"/>
          <p:cNvGrpSpPr>
            <a:grpSpLocks/>
          </p:cNvGrpSpPr>
          <p:nvPr/>
        </p:nvGrpSpPr>
        <p:grpSpPr bwMode="auto">
          <a:xfrm>
            <a:off x="7715250" y="3214688"/>
            <a:ext cx="1285875" cy="884237"/>
            <a:chOff x="7715272" y="3214686"/>
            <a:chExt cx="1285884" cy="883720"/>
          </a:xfrm>
        </p:grpSpPr>
        <p:pic>
          <p:nvPicPr>
            <p:cNvPr id="21536" name="Picture 2"/>
            <p:cNvPicPr>
              <a:picLocks noChangeAspect="1" noChangeArrowheads="1"/>
            </p:cNvPicPr>
            <p:nvPr/>
          </p:nvPicPr>
          <p:blipFill>
            <a:blip r:embed="rId6"/>
            <a:srcRect/>
            <a:stretch>
              <a:fillRect/>
            </a:stretch>
          </p:blipFill>
          <p:spPr bwMode="auto">
            <a:xfrm>
              <a:off x="7715272" y="3214686"/>
              <a:ext cx="857256" cy="883720"/>
            </a:xfrm>
            <a:prstGeom prst="rect">
              <a:avLst/>
            </a:prstGeom>
            <a:noFill/>
            <a:ln w="9525">
              <a:noFill/>
              <a:miter lim="800000"/>
              <a:headEnd/>
              <a:tailEnd/>
            </a:ln>
          </p:spPr>
        </p:pic>
        <p:sp>
          <p:nvSpPr>
            <p:cNvPr id="21537" name="Rectangle 36"/>
            <p:cNvSpPr>
              <a:spLocks noChangeArrowheads="1"/>
            </p:cNvSpPr>
            <p:nvPr/>
          </p:nvSpPr>
          <p:spPr bwMode="auto">
            <a:xfrm>
              <a:off x="7723532" y="3232192"/>
              <a:ext cx="1277624" cy="553998"/>
            </a:xfrm>
            <a:prstGeom prst="rect">
              <a:avLst/>
            </a:prstGeom>
            <a:noFill/>
            <a:ln w="9525">
              <a:noFill/>
              <a:miter lim="800000"/>
              <a:headEnd/>
              <a:tailEnd/>
            </a:ln>
          </p:spPr>
          <p:txBody>
            <a:bodyPr>
              <a:spAutoFit/>
            </a:bodyPr>
            <a:lstStyle/>
            <a:p>
              <a:pPr algn="justLow" eaLnBrk="0" hangingPunct="0">
                <a:tabLst>
                  <a:tab pos="180975" algn="l"/>
                </a:tabLst>
              </a:pPr>
              <a:r>
                <a:rPr lang="fr-FR" sz="1000">
                  <a:latin typeface="Times New Roman" pitchFamily="18" charset="0"/>
                  <a:ea typeface="Calibri" pitchFamily="34" charset="0"/>
                  <a:cs typeface="Times New Roman" pitchFamily="18" charset="0"/>
                </a:rPr>
                <a:t>Hussein dey</a:t>
              </a:r>
            </a:p>
            <a:p>
              <a:pPr algn="justLow" eaLnBrk="0" hangingPunct="0">
                <a:tabLst>
                  <a:tab pos="180975" algn="l"/>
                </a:tabLst>
              </a:pPr>
              <a:r>
                <a:rPr lang="fr-FR" sz="1000">
                  <a:latin typeface="Times New Roman" pitchFamily="18" charset="0"/>
                  <a:ea typeface="Calibri" pitchFamily="34" charset="0"/>
                  <a:cs typeface="Times New Roman" pitchFamily="18" charset="0"/>
                </a:rPr>
                <a:t>Oued el foufha</a:t>
              </a:r>
            </a:p>
            <a:p>
              <a:pPr algn="justLow" eaLnBrk="0" hangingPunct="0">
                <a:tabLst>
                  <a:tab pos="180975" algn="l"/>
                </a:tabLst>
              </a:pPr>
              <a:r>
                <a:rPr lang="fr-FR" sz="1000">
                  <a:latin typeface="Times New Roman" pitchFamily="18" charset="0"/>
                  <a:ea typeface="Calibri" pitchFamily="34" charset="0"/>
                  <a:cs typeface="Times New Roman" pitchFamily="18" charset="0"/>
                </a:rPr>
                <a:t>Bougaa</a:t>
              </a:r>
              <a:endParaRPr lang="fr-FR" sz="1400">
                <a:ea typeface="Calibri" pitchFamily="34" charset="0"/>
                <a:cs typeface="Times New Roman"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from="(-#ppt_w/2)" to="(#ppt_x)" calcmode="lin" valueType="num">
                                      <p:cBhvr>
                                        <p:cTn id="13" dur="600" fill="hold">
                                          <p:stCondLst>
                                            <p:cond delay="0"/>
                                          </p:stCondLst>
                                        </p:cTn>
                                        <p:tgtEl>
                                          <p:spTgt spid="22532"/>
                                        </p:tgtEl>
                                        <p:attrNameLst>
                                          <p:attrName>ppt_x</p:attrName>
                                        </p:attrNameLst>
                                      </p:cBhvr>
                                    </p:anim>
                                    <p:anim from="0" to="-1.0" calcmode="lin" valueType="num">
                                      <p:cBhvr>
                                        <p:cTn id="14" dur="200" decel="50000" autoRev="1" fill="hold">
                                          <p:stCondLst>
                                            <p:cond delay="600"/>
                                          </p:stCondLst>
                                        </p:cTn>
                                        <p:tgtEl>
                                          <p:spTgt spid="22532"/>
                                        </p:tgtEl>
                                        <p:attrNameLst>
                                          <p:attrName>xshear</p:attrName>
                                        </p:attrNameLst>
                                      </p:cBhvr>
                                    </p:anim>
                                    <p:animScale>
                                      <p:cBhvr>
                                        <p:cTn id="15" dur="200" decel="100000" autoRev="1" fill="hold">
                                          <p:stCondLst>
                                            <p:cond delay="600"/>
                                          </p:stCondLst>
                                        </p:cTn>
                                        <p:tgtEl>
                                          <p:spTgt spid="22532"/>
                                        </p:tgtEl>
                                      </p:cBhvr>
                                      <p:from x="100000" y="100000"/>
                                      <p:to x="80000" y="100000"/>
                                    </p:animScale>
                                    <p:anim by="(#ppt_h/3+#ppt_w*0.1)" calcmode="lin" valueType="num">
                                      <p:cBhvr additive="sum">
                                        <p:cTn id="16" dur="200" decel="100000" autoRev="1" fill="hold">
                                          <p:stCondLst>
                                            <p:cond delay="600"/>
                                          </p:stCondLst>
                                        </p:cTn>
                                        <p:tgtEl>
                                          <p:spTgt spid="22532"/>
                                        </p:tgtEl>
                                        <p:attrNameLst>
                                          <p:attrName>ppt_x</p:attrName>
                                        </p:attrNameLst>
                                      </p:cBhvr>
                                    </p:anim>
                                  </p:childTnLst>
                                </p:cTn>
                              </p:par>
                              <p:par>
                                <p:cTn id="17" presetID="34" presetClass="entr" presetSubtype="0" fill="hold" grpId="0" nodeType="withEffect">
                                  <p:stCondLst>
                                    <p:cond delay="0"/>
                                  </p:stCondLst>
                                  <p:childTnLst>
                                    <p:set>
                                      <p:cBhvr>
                                        <p:cTn id="18" dur="1" fill="hold">
                                          <p:stCondLst>
                                            <p:cond delay="0"/>
                                          </p:stCondLst>
                                        </p:cTn>
                                        <p:tgtEl>
                                          <p:spTgt spid="22535"/>
                                        </p:tgtEl>
                                        <p:attrNameLst>
                                          <p:attrName>style.visibility</p:attrName>
                                        </p:attrNameLst>
                                      </p:cBhvr>
                                      <p:to>
                                        <p:strVal val="visible"/>
                                      </p:to>
                                    </p:set>
                                    <p:anim from="(-#ppt_w/2)" to="(#ppt_x)" calcmode="lin" valueType="num">
                                      <p:cBhvr>
                                        <p:cTn id="19" dur="600" fill="hold">
                                          <p:stCondLst>
                                            <p:cond delay="0"/>
                                          </p:stCondLst>
                                        </p:cTn>
                                        <p:tgtEl>
                                          <p:spTgt spid="22535"/>
                                        </p:tgtEl>
                                        <p:attrNameLst>
                                          <p:attrName>ppt_x</p:attrName>
                                        </p:attrNameLst>
                                      </p:cBhvr>
                                    </p:anim>
                                    <p:anim from="0" to="-1.0" calcmode="lin" valueType="num">
                                      <p:cBhvr>
                                        <p:cTn id="20" dur="200" decel="50000" autoRev="1" fill="hold">
                                          <p:stCondLst>
                                            <p:cond delay="600"/>
                                          </p:stCondLst>
                                        </p:cTn>
                                        <p:tgtEl>
                                          <p:spTgt spid="22535"/>
                                        </p:tgtEl>
                                        <p:attrNameLst>
                                          <p:attrName>xshear</p:attrName>
                                        </p:attrNameLst>
                                      </p:cBhvr>
                                    </p:anim>
                                    <p:animScale>
                                      <p:cBhvr>
                                        <p:cTn id="21" dur="200" decel="100000" autoRev="1" fill="hold">
                                          <p:stCondLst>
                                            <p:cond delay="600"/>
                                          </p:stCondLst>
                                        </p:cTn>
                                        <p:tgtEl>
                                          <p:spTgt spid="22535"/>
                                        </p:tgtEl>
                                      </p:cBhvr>
                                      <p:from x="100000" y="100000"/>
                                      <p:to x="80000" y="100000"/>
                                    </p:animScale>
                                    <p:anim by="(#ppt_h/3+#ppt_w*0.1)" calcmode="lin" valueType="num">
                                      <p:cBhvr additive="sum">
                                        <p:cTn id="22" dur="200" decel="100000" autoRev="1" fill="hold">
                                          <p:stCondLst>
                                            <p:cond delay="600"/>
                                          </p:stCondLst>
                                        </p:cTn>
                                        <p:tgtEl>
                                          <p:spTgt spid="22535"/>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22534"/>
                                        </p:tgtEl>
                                        <p:attrNameLst>
                                          <p:attrName>style.visibility</p:attrName>
                                        </p:attrNameLst>
                                      </p:cBhvr>
                                      <p:to>
                                        <p:strVal val="visible"/>
                                      </p:to>
                                    </p:set>
                                    <p:animEffect transition="in" filter="fade">
                                      <p:cBhvr>
                                        <p:cTn id="27" dur="800" decel="100000"/>
                                        <p:tgtEl>
                                          <p:spTgt spid="22534"/>
                                        </p:tgtEl>
                                      </p:cBhvr>
                                    </p:animEffect>
                                    <p:anim calcmode="lin" valueType="num">
                                      <p:cBhvr>
                                        <p:cTn id="28" dur="800" decel="100000" fill="hold"/>
                                        <p:tgtEl>
                                          <p:spTgt spid="22534"/>
                                        </p:tgtEl>
                                        <p:attrNameLst>
                                          <p:attrName>style.rotation</p:attrName>
                                        </p:attrNameLst>
                                      </p:cBhvr>
                                      <p:tavLst>
                                        <p:tav tm="0">
                                          <p:val>
                                            <p:fltVal val="-90"/>
                                          </p:val>
                                        </p:tav>
                                        <p:tav tm="100000">
                                          <p:val>
                                            <p:fltVal val="0"/>
                                          </p:val>
                                        </p:tav>
                                      </p:tavLst>
                                    </p:anim>
                                    <p:anim calcmode="lin" valueType="num">
                                      <p:cBhvr>
                                        <p:cTn id="29" dur="800" decel="100000" fill="hold"/>
                                        <p:tgtEl>
                                          <p:spTgt spid="22534"/>
                                        </p:tgtEl>
                                        <p:attrNameLst>
                                          <p:attrName>ppt_x</p:attrName>
                                        </p:attrNameLst>
                                      </p:cBhvr>
                                      <p:tavLst>
                                        <p:tav tm="0">
                                          <p:val>
                                            <p:strVal val="#ppt_x+0.4"/>
                                          </p:val>
                                        </p:tav>
                                        <p:tav tm="100000">
                                          <p:val>
                                            <p:strVal val="#ppt_x-0.05"/>
                                          </p:val>
                                        </p:tav>
                                      </p:tavLst>
                                    </p:anim>
                                    <p:anim calcmode="lin" valueType="num">
                                      <p:cBhvr>
                                        <p:cTn id="30" dur="800" decel="100000" fill="hold"/>
                                        <p:tgtEl>
                                          <p:spTgt spid="22534"/>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22533"/>
                                        </p:tgtEl>
                                        <p:attrNameLst>
                                          <p:attrName>style.visibility</p:attrName>
                                        </p:attrNameLst>
                                      </p:cBhvr>
                                      <p:to>
                                        <p:strVal val="visible"/>
                                      </p:to>
                                    </p:set>
                                    <p:animEffect transition="in" filter="fade">
                                      <p:cBhvr>
                                        <p:cTn id="35" dur="800" decel="100000"/>
                                        <p:tgtEl>
                                          <p:spTgt spid="22533"/>
                                        </p:tgtEl>
                                      </p:cBhvr>
                                    </p:animEffect>
                                    <p:anim calcmode="lin" valueType="num">
                                      <p:cBhvr>
                                        <p:cTn id="36" dur="800" decel="100000" fill="hold"/>
                                        <p:tgtEl>
                                          <p:spTgt spid="22533"/>
                                        </p:tgtEl>
                                        <p:attrNameLst>
                                          <p:attrName>style.rotation</p:attrName>
                                        </p:attrNameLst>
                                      </p:cBhvr>
                                      <p:tavLst>
                                        <p:tav tm="0">
                                          <p:val>
                                            <p:fltVal val="-90"/>
                                          </p:val>
                                        </p:tav>
                                        <p:tav tm="100000">
                                          <p:val>
                                            <p:fltVal val="0"/>
                                          </p:val>
                                        </p:tav>
                                      </p:tavLst>
                                    </p:anim>
                                    <p:anim calcmode="lin" valueType="num">
                                      <p:cBhvr>
                                        <p:cTn id="37" dur="800" decel="100000" fill="hold"/>
                                        <p:tgtEl>
                                          <p:spTgt spid="22533"/>
                                        </p:tgtEl>
                                        <p:attrNameLst>
                                          <p:attrName>ppt_x</p:attrName>
                                        </p:attrNameLst>
                                      </p:cBhvr>
                                      <p:tavLst>
                                        <p:tav tm="0">
                                          <p:val>
                                            <p:strVal val="#ppt_x+0.4"/>
                                          </p:val>
                                        </p:tav>
                                        <p:tav tm="100000">
                                          <p:val>
                                            <p:strVal val="#ppt_x-0.05"/>
                                          </p:val>
                                        </p:tav>
                                      </p:tavLst>
                                    </p:anim>
                                    <p:anim calcmode="lin" valueType="num">
                                      <p:cBhvr>
                                        <p:cTn id="38" dur="800" decel="100000" fill="hold"/>
                                        <p:tgtEl>
                                          <p:spTgt spid="22533"/>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22536"/>
                                        </p:tgtEl>
                                        <p:attrNameLst>
                                          <p:attrName>style.visibility</p:attrName>
                                        </p:attrNameLst>
                                      </p:cBhvr>
                                      <p:to>
                                        <p:strVal val="visible"/>
                                      </p:to>
                                    </p:set>
                                    <p:anim calcmode="lin" valueType="num">
                                      <p:cBhvr>
                                        <p:cTn id="45" dur="500" fill="hold"/>
                                        <p:tgtEl>
                                          <p:spTgt spid="22536"/>
                                        </p:tgtEl>
                                        <p:attrNameLst>
                                          <p:attrName>ppt_w</p:attrName>
                                        </p:attrNameLst>
                                      </p:cBhvr>
                                      <p:tavLst>
                                        <p:tav tm="0">
                                          <p:val>
                                            <p:fltVal val="0"/>
                                          </p:val>
                                        </p:tav>
                                        <p:tav tm="100000">
                                          <p:val>
                                            <p:strVal val="#ppt_w"/>
                                          </p:val>
                                        </p:tav>
                                      </p:tavLst>
                                    </p:anim>
                                    <p:anim calcmode="lin" valueType="num">
                                      <p:cBhvr>
                                        <p:cTn id="46" dur="500" fill="hold"/>
                                        <p:tgtEl>
                                          <p:spTgt spid="22536"/>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22538"/>
                                        </p:tgtEl>
                                        <p:attrNameLst>
                                          <p:attrName>style.visibility</p:attrName>
                                        </p:attrNameLst>
                                      </p:cBhvr>
                                      <p:to>
                                        <p:strVal val="visible"/>
                                      </p:to>
                                    </p:set>
                                    <p:anim calcmode="lin" valueType="num">
                                      <p:cBhvr>
                                        <p:cTn id="55" dur="500" fill="hold"/>
                                        <p:tgtEl>
                                          <p:spTgt spid="22538"/>
                                        </p:tgtEl>
                                        <p:attrNameLst>
                                          <p:attrName>ppt_w</p:attrName>
                                        </p:attrNameLst>
                                      </p:cBhvr>
                                      <p:tavLst>
                                        <p:tav tm="0">
                                          <p:val>
                                            <p:fltVal val="0"/>
                                          </p:val>
                                        </p:tav>
                                        <p:tav tm="100000">
                                          <p:val>
                                            <p:strVal val="#ppt_w"/>
                                          </p:val>
                                        </p:tav>
                                      </p:tavLst>
                                    </p:anim>
                                    <p:anim calcmode="lin" valueType="num">
                                      <p:cBhvr>
                                        <p:cTn id="56" dur="500" fill="hold"/>
                                        <p:tgtEl>
                                          <p:spTgt spid="22538"/>
                                        </p:tgtEl>
                                        <p:attrNameLst>
                                          <p:attrName>ppt_h</p:attrName>
                                        </p:attrNameLst>
                                      </p:cBhvr>
                                      <p:tavLst>
                                        <p:tav tm="0">
                                          <p:val>
                                            <p:fltVal val="0"/>
                                          </p:val>
                                        </p:tav>
                                        <p:tav tm="100000">
                                          <p:val>
                                            <p:strVal val="#ppt_h"/>
                                          </p:val>
                                        </p:tav>
                                      </p:tavLst>
                                    </p:anim>
                                    <p:animEffect transition="in" filter="fade">
                                      <p:cBhvr>
                                        <p:cTn id="57" dur="500"/>
                                        <p:tgtEl>
                                          <p:spTgt spid="22538"/>
                                        </p:tgtEl>
                                      </p:cBhvr>
                                    </p:animEffect>
                                  </p:childTnLst>
                                </p:cTn>
                              </p:par>
                              <p:par>
                                <p:cTn id="58" presetID="53" presetClass="entr" presetSubtype="0" fill="hold" grpId="0" nodeType="withEffect">
                                  <p:stCondLst>
                                    <p:cond delay="0"/>
                                  </p:stCondLst>
                                  <p:childTnLst>
                                    <p:set>
                                      <p:cBhvr>
                                        <p:cTn id="59" dur="1" fill="hold">
                                          <p:stCondLst>
                                            <p:cond delay="0"/>
                                          </p:stCondLst>
                                        </p:cTn>
                                        <p:tgtEl>
                                          <p:spTgt spid="22540"/>
                                        </p:tgtEl>
                                        <p:attrNameLst>
                                          <p:attrName>style.visibility</p:attrName>
                                        </p:attrNameLst>
                                      </p:cBhvr>
                                      <p:to>
                                        <p:strVal val="visible"/>
                                      </p:to>
                                    </p:set>
                                    <p:anim calcmode="lin" valueType="num">
                                      <p:cBhvr>
                                        <p:cTn id="60" dur="500" fill="hold"/>
                                        <p:tgtEl>
                                          <p:spTgt spid="22540"/>
                                        </p:tgtEl>
                                        <p:attrNameLst>
                                          <p:attrName>ppt_w</p:attrName>
                                        </p:attrNameLst>
                                      </p:cBhvr>
                                      <p:tavLst>
                                        <p:tav tm="0">
                                          <p:val>
                                            <p:fltVal val="0"/>
                                          </p:val>
                                        </p:tav>
                                        <p:tav tm="100000">
                                          <p:val>
                                            <p:strVal val="#ppt_w"/>
                                          </p:val>
                                        </p:tav>
                                      </p:tavLst>
                                    </p:anim>
                                    <p:anim calcmode="lin" valueType="num">
                                      <p:cBhvr>
                                        <p:cTn id="61" dur="500" fill="hold"/>
                                        <p:tgtEl>
                                          <p:spTgt spid="22540"/>
                                        </p:tgtEl>
                                        <p:attrNameLst>
                                          <p:attrName>ppt_h</p:attrName>
                                        </p:attrNameLst>
                                      </p:cBhvr>
                                      <p:tavLst>
                                        <p:tav tm="0">
                                          <p:val>
                                            <p:fltVal val="0"/>
                                          </p:val>
                                        </p:tav>
                                        <p:tav tm="100000">
                                          <p:val>
                                            <p:strVal val="#ppt_h"/>
                                          </p:val>
                                        </p:tav>
                                      </p:tavLst>
                                    </p:anim>
                                    <p:animEffect transition="in" filter="fade">
                                      <p:cBhvr>
                                        <p:cTn id="62" dur="500"/>
                                        <p:tgtEl>
                                          <p:spTgt spid="22540"/>
                                        </p:tgtEl>
                                      </p:cBhvr>
                                    </p:animEffect>
                                  </p:childTnLst>
                                </p:cTn>
                              </p:par>
                              <p:par>
                                <p:cTn id="63" presetID="53" presetClass="entr" presetSubtype="0" fill="hold" grpId="0" nodeType="withEffect">
                                  <p:stCondLst>
                                    <p:cond delay="0"/>
                                  </p:stCondLst>
                                  <p:childTnLst>
                                    <p:set>
                                      <p:cBhvr>
                                        <p:cTn id="64" dur="1" fill="hold">
                                          <p:stCondLst>
                                            <p:cond delay="0"/>
                                          </p:stCondLst>
                                        </p:cTn>
                                        <p:tgtEl>
                                          <p:spTgt spid="22539"/>
                                        </p:tgtEl>
                                        <p:attrNameLst>
                                          <p:attrName>style.visibility</p:attrName>
                                        </p:attrNameLst>
                                      </p:cBhvr>
                                      <p:to>
                                        <p:strVal val="visible"/>
                                      </p:to>
                                    </p:set>
                                    <p:anim calcmode="lin" valueType="num">
                                      <p:cBhvr>
                                        <p:cTn id="65" dur="500" fill="hold"/>
                                        <p:tgtEl>
                                          <p:spTgt spid="22539"/>
                                        </p:tgtEl>
                                        <p:attrNameLst>
                                          <p:attrName>ppt_w</p:attrName>
                                        </p:attrNameLst>
                                      </p:cBhvr>
                                      <p:tavLst>
                                        <p:tav tm="0">
                                          <p:val>
                                            <p:fltVal val="0"/>
                                          </p:val>
                                        </p:tav>
                                        <p:tav tm="100000">
                                          <p:val>
                                            <p:strVal val="#ppt_w"/>
                                          </p:val>
                                        </p:tav>
                                      </p:tavLst>
                                    </p:anim>
                                    <p:anim calcmode="lin" valueType="num">
                                      <p:cBhvr>
                                        <p:cTn id="66" dur="500" fill="hold"/>
                                        <p:tgtEl>
                                          <p:spTgt spid="22539"/>
                                        </p:tgtEl>
                                        <p:attrNameLst>
                                          <p:attrName>ppt_h</p:attrName>
                                        </p:attrNameLst>
                                      </p:cBhvr>
                                      <p:tavLst>
                                        <p:tav tm="0">
                                          <p:val>
                                            <p:fltVal val="0"/>
                                          </p:val>
                                        </p:tav>
                                        <p:tav tm="100000">
                                          <p:val>
                                            <p:strVal val="#ppt_h"/>
                                          </p:val>
                                        </p:tav>
                                      </p:tavLst>
                                    </p:anim>
                                    <p:animEffect transition="in" filter="fade">
                                      <p:cBhvr>
                                        <p:cTn id="67" dur="500"/>
                                        <p:tgtEl>
                                          <p:spTgt spid="22539"/>
                                        </p:tgtEl>
                                      </p:cBhvr>
                                    </p:animEffect>
                                  </p:childTnLst>
                                </p:cTn>
                              </p:par>
                              <p:par>
                                <p:cTn id="68" presetID="53" presetClass="entr" presetSubtype="0" fill="hold" nodeType="withEffect">
                                  <p:stCondLst>
                                    <p:cond delay="0"/>
                                  </p:stCondLst>
                                  <p:childTnLst>
                                    <p:set>
                                      <p:cBhvr>
                                        <p:cTn id="69" dur="1" fill="hold">
                                          <p:stCondLst>
                                            <p:cond delay="0"/>
                                          </p:stCondLst>
                                        </p:cTn>
                                        <p:tgtEl>
                                          <p:spTgt spid="22557"/>
                                        </p:tgtEl>
                                        <p:attrNameLst>
                                          <p:attrName>style.visibility</p:attrName>
                                        </p:attrNameLst>
                                      </p:cBhvr>
                                      <p:to>
                                        <p:strVal val="visible"/>
                                      </p:to>
                                    </p:set>
                                    <p:anim calcmode="lin" valueType="num">
                                      <p:cBhvr>
                                        <p:cTn id="70" dur="500" fill="hold"/>
                                        <p:tgtEl>
                                          <p:spTgt spid="22557"/>
                                        </p:tgtEl>
                                        <p:attrNameLst>
                                          <p:attrName>ppt_w</p:attrName>
                                        </p:attrNameLst>
                                      </p:cBhvr>
                                      <p:tavLst>
                                        <p:tav tm="0">
                                          <p:val>
                                            <p:fltVal val="0"/>
                                          </p:val>
                                        </p:tav>
                                        <p:tav tm="100000">
                                          <p:val>
                                            <p:strVal val="#ppt_w"/>
                                          </p:val>
                                        </p:tav>
                                      </p:tavLst>
                                    </p:anim>
                                    <p:anim calcmode="lin" valueType="num">
                                      <p:cBhvr>
                                        <p:cTn id="71" dur="500" fill="hold"/>
                                        <p:tgtEl>
                                          <p:spTgt spid="22557"/>
                                        </p:tgtEl>
                                        <p:attrNameLst>
                                          <p:attrName>ppt_h</p:attrName>
                                        </p:attrNameLst>
                                      </p:cBhvr>
                                      <p:tavLst>
                                        <p:tav tm="0">
                                          <p:val>
                                            <p:fltVal val="0"/>
                                          </p:val>
                                        </p:tav>
                                        <p:tav tm="100000">
                                          <p:val>
                                            <p:strVal val="#ppt_h"/>
                                          </p:val>
                                        </p:tav>
                                      </p:tavLst>
                                    </p:anim>
                                    <p:animEffect transition="in" filter="fade">
                                      <p:cBhvr>
                                        <p:cTn id="72" dur="500"/>
                                        <p:tgtEl>
                                          <p:spTgt spid="22557"/>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22541"/>
                                        </p:tgtEl>
                                        <p:attrNameLst>
                                          <p:attrName>style.visibility</p:attrName>
                                        </p:attrNameLst>
                                      </p:cBhvr>
                                      <p:to>
                                        <p:strVal val="visible"/>
                                      </p:to>
                                    </p:set>
                                    <p:anim calcmode="lin" valueType="num">
                                      <p:cBhvr>
                                        <p:cTn id="77" dur="500" fill="hold"/>
                                        <p:tgtEl>
                                          <p:spTgt spid="22541"/>
                                        </p:tgtEl>
                                        <p:attrNameLst>
                                          <p:attrName>ppt_w</p:attrName>
                                        </p:attrNameLst>
                                      </p:cBhvr>
                                      <p:tavLst>
                                        <p:tav tm="0">
                                          <p:val>
                                            <p:fltVal val="0"/>
                                          </p:val>
                                        </p:tav>
                                        <p:tav tm="100000">
                                          <p:val>
                                            <p:strVal val="#ppt_w"/>
                                          </p:val>
                                        </p:tav>
                                      </p:tavLst>
                                    </p:anim>
                                    <p:anim calcmode="lin" valueType="num">
                                      <p:cBhvr>
                                        <p:cTn id="78" dur="500" fill="hold"/>
                                        <p:tgtEl>
                                          <p:spTgt spid="22541"/>
                                        </p:tgtEl>
                                        <p:attrNameLst>
                                          <p:attrName>ppt_h</p:attrName>
                                        </p:attrNameLst>
                                      </p:cBhvr>
                                      <p:tavLst>
                                        <p:tav tm="0">
                                          <p:val>
                                            <p:strVal val="#ppt_h"/>
                                          </p:val>
                                        </p:tav>
                                        <p:tav tm="100000">
                                          <p:val>
                                            <p:strVal val="#ppt_h"/>
                                          </p:val>
                                        </p:tav>
                                      </p:tavLst>
                                    </p:anim>
                                  </p:childTnLst>
                                </p:cTn>
                              </p:par>
                              <p:par>
                                <p:cTn id="79" presetID="17" presetClass="entr" presetSubtype="1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0" fill="hold" grpId="0" nodeType="clickEffect">
                                  <p:stCondLst>
                                    <p:cond delay="0"/>
                                  </p:stCondLst>
                                  <p:childTnLst>
                                    <p:set>
                                      <p:cBhvr>
                                        <p:cTn id="86" dur="1" fill="hold">
                                          <p:stCondLst>
                                            <p:cond delay="0"/>
                                          </p:stCondLst>
                                        </p:cTn>
                                        <p:tgtEl>
                                          <p:spTgt spid="22547"/>
                                        </p:tgtEl>
                                        <p:attrNameLst>
                                          <p:attrName>style.visibility</p:attrName>
                                        </p:attrNameLst>
                                      </p:cBhvr>
                                      <p:to>
                                        <p:strVal val="visible"/>
                                      </p:to>
                                    </p:set>
                                    <p:anim calcmode="lin" valueType="num">
                                      <p:cBhvr>
                                        <p:cTn id="87" dur="500" fill="hold"/>
                                        <p:tgtEl>
                                          <p:spTgt spid="22547"/>
                                        </p:tgtEl>
                                        <p:attrNameLst>
                                          <p:attrName>ppt_w</p:attrName>
                                        </p:attrNameLst>
                                      </p:cBhvr>
                                      <p:tavLst>
                                        <p:tav tm="0">
                                          <p:val>
                                            <p:fltVal val="0"/>
                                          </p:val>
                                        </p:tav>
                                        <p:tav tm="100000">
                                          <p:val>
                                            <p:strVal val="#ppt_w"/>
                                          </p:val>
                                        </p:tav>
                                      </p:tavLst>
                                    </p:anim>
                                    <p:anim calcmode="lin" valueType="num">
                                      <p:cBhvr>
                                        <p:cTn id="88" dur="500" fill="hold"/>
                                        <p:tgtEl>
                                          <p:spTgt spid="22547"/>
                                        </p:tgtEl>
                                        <p:attrNameLst>
                                          <p:attrName>ppt_h</p:attrName>
                                        </p:attrNameLst>
                                      </p:cBhvr>
                                      <p:tavLst>
                                        <p:tav tm="0">
                                          <p:val>
                                            <p:fltVal val="0"/>
                                          </p:val>
                                        </p:tav>
                                        <p:tav tm="100000">
                                          <p:val>
                                            <p:strVal val="#ppt_h"/>
                                          </p:val>
                                        </p:tav>
                                      </p:tavLst>
                                    </p:anim>
                                    <p:animEffect transition="in" filter="fade">
                                      <p:cBhvr>
                                        <p:cTn id="89" dur="500"/>
                                        <p:tgtEl>
                                          <p:spTgt spid="22547"/>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Effect transition="in" filter="fade">
                                      <p:cBhvr>
                                        <p:cTn id="94" dur="500"/>
                                        <p:tgtEl>
                                          <p:spTgt spid="23"/>
                                        </p:tgtEl>
                                      </p:cBhvr>
                                    </p:animEffect>
                                  </p:childTnLst>
                                </p:cTn>
                              </p:par>
                              <p:par>
                                <p:cTn id="95" presetID="53"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anim calcmode="lin" valueType="num">
                                      <p:cBhvr>
                                        <p:cTn id="97" dur="500" fill="hold"/>
                                        <p:tgtEl>
                                          <p:spTgt spid="4"/>
                                        </p:tgtEl>
                                        <p:attrNameLst>
                                          <p:attrName>ppt_w</p:attrName>
                                        </p:attrNameLst>
                                      </p:cBhvr>
                                      <p:tavLst>
                                        <p:tav tm="0">
                                          <p:val>
                                            <p:fltVal val="0"/>
                                          </p:val>
                                        </p:tav>
                                        <p:tav tm="100000">
                                          <p:val>
                                            <p:strVal val="#ppt_w"/>
                                          </p:val>
                                        </p:tav>
                                      </p:tavLst>
                                    </p:anim>
                                    <p:anim calcmode="lin" valueType="num">
                                      <p:cBhvr>
                                        <p:cTn id="98" dur="500" fill="hold"/>
                                        <p:tgtEl>
                                          <p:spTgt spid="4"/>
                                        </p:tgtEl>
                                        <p:attrNameLst>
                                          <p:attrName>ppt_h</p:attrName>
                                        </p:attrNameLst>
                                      </p:cBhvr>
                                      <p:tavLst>
                                        <p:tav tm="0">
                                          <p:val>
                                            <p:fltVal val="0"/>
                                          </p:val>
                                        </p:tav>
                                        <p:tav tm="100000">
                                          <p:val>
                                            <p:strVal val="#ppt_h"/>
                                          </p:val>
                                        </p:tav>
                                      </p:tavLst>
                                    </p:anim>
                                    <p:animEffect transition="in" filter="fade">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0" fill="hold" grpId="0" nodeType="clickEffect">
                                  <p:stCondLst>
                                    <p:cond delay="0"/>
                                  </p:stCondLst>
                                  <p:childTnLst>
                                    <p:set>
                                      <p:cBhvr>
                                        <p:cTn id="103" dur="1" fill="hold">
                                          <p:stCondLst>
                                            <p:cond delay="0"/>
                                          </p:stCondLst>
                                        </p:cTn>
                                        <p:tgtEl>
                                          <p:spTgt spid="22549"/>
                                        </p:tgtEl>
                                        <p:attrNameLst>
                                          <p:attrName>style.visibility</p:attrName>
                                        </p:attrNameLst>
                                      </p:cBhvr>
                                      <p:to>
                                        <p:strVal val="visible"/>
                                      </p:to>
                                    </p:set>
                                    <p:anim calcmode="lin" valueType="num">
                                      <p:cBhvr>
                                        <p:cTn id="104" dur="500" fill="hold"/>
                                        <p:tgtEl>
                                          <p:spTgt spid="22549"/>
                                        </p:tgtEl>
                                        <p:attrNameLst>
                                          <p:attrName>ppt_w</p:attrName>
                                        </p:attrNameLst>
                                      </p:cBhvr>
                                      <p:tavLst>
                                        <p:tav tm="0">
                                          <p:val>
                                            <p:fltVal val="0"/>
                                          </p:val>
                                        </p:tav>
                                        <p:tav tm="100000">
                                          <p:val>
                                            <p:strVal val="#ppt_w"/>
                                          </p:val>
                                        </p:tav>
                                      </p:tavLst>
                                    </p:anim>
                                    <p:anim calcmode="lin" valueType="num">
                                      <p:cBhvr>
                                        <p:cTn id="105" dur="500" fill="hold"/>
                                        <p:tgtEl>
                                          <p:spTgt spid="22549"/>
                                        </p:tgtEl>
                                        <p:attrNameLst>
                                          <p:attrName>ppt_h</p:attrName>
                                        </p:attrNameLst>
                                      </p:cBhvr>
                                      <p:tavLst>
                                        <p:tav tm="0">
                                          <p:val>
                                            <p:fltVal val="0"/>
                                          </p:val>
                                        </p:tav>
                                        <p:tav tm="100000">
                                          <p:val>
                                            <p:strVal val="#ppt_h"/>
                                          </p:val>
                                        </p:tav>
                                      </p:tavLst>
                                    </p:anim>
                                    <p:animEffect transition="in" filter="fade">
                                      <p:cBhvr>
                                        <p:cTn id="106" dur="500"/>
                                        <p:tgtEl>
                                          <p:spTgt spid="22549"/>
                                        </p:tgtEl>
                                      </p:cBhvr>
                                    </p:animEffect>
                                  </p:childTnLst>
                                </p:cTn>
                              </p:par>
                              <p:par>
                                <p:cTn id="107" presetID="53"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p:cTn id="109" dur="500" fill="hold"/>
                                        <p:tgtEl>
                                          <p:spTgt spid="25"/>
                                        </p:tgtEl>
                                        <p:attrNameLst>
                                          <p:attrName>ppt_w</p:attrName>
                                        </p:attrNameLst>
                                      </p:cBhvr>
                                      <p:tavLst>
                                        <p:tav tm="0">
                                          <p:val>
                                            <p:fltVal val="0"/>
                                          </p:val>
                                        </p:tav>
                                        <p:tav tm="100000">
                                          <p:val>
                                            <p:strVal val="#ppt_w"/>
                                          </p:val>
                                        </p:tav>
                                      </p:tavLst>
                                    </p:anim>
                                    <p:anim calcmode="lin" valueType="num">
                                      <p:cBhvr>
                                        <p:cTn id="110" dur="500" fill="hold"/>
                                        <p:tgtEl>
                                          <p:spTgt spid="25"/>
                                        </p:tgtEl>
                                        <p:attrNameLst>
                                          <p:attrName>ppt_h</p:attrName>
                                        </p:attrNameLst>
                                      </p:cBhvr>
                                      <p:tavLst>
                                        <p:tav tm="0">
                                          <p:val>
                                            <p:fltVal val="0"/>
                                          </p:val>
                                        </p:tav>
                                        <p:tav tm="100000">
                                          <p:val>
                                            <p:strVal val="#ppt_h"/>
                                          </p:val>
                                        </p:tav>
                                      </p:tavLst>
                                    </p:anim>
                                    <p:animEffect transition="in" filter="fade">
                                      <p:cBhvr>
                                        <p:cTn id="111" dur="500"/>
                                        <p:tgtEl>
                                          <p:spTgt spid="25"/>
                                        </p:tgtEl>
                                      </p:cBhvr>
                                    </p:animEffect>
                                  </p:childTnLst>
                                </p:cTn>
                              </p:par>
                              <p:par>
                                <p:cTn id="112" presetID="53" presetClass="entr" presetSubtype="0" fill="hold" nodeType="withEffect">
                                  <p:stCondLst>
                                    <p:cond delay="0"/>
                                  </p:stCondLst>
                                  <p:childTnLst>
                                    <p:set>
                                      <p:cBhvr>
                                        <p:cTn id="113" dur="1" fill="hold">
                                          <p:stCondLst>
                                            <p:cond delay="0"/>
                                          </p:stCondLst>
                                        </p:cTn>
                                        <p:tgtEl>
                                          <p:spTgt spid="5"/>
                                        </p:tgtEl>
                                        <p:attrNameLst>
                                          <p:attrName>style.visibility</p:attrName>
                                        </p:attrNameLst>
                                      </p:cBhvr>
                                      <p:to>
                                        <p:strVal val="visible"/>
                                      </p:to>
                                    </p:set>
                                    <p:anim calcmode="lin" valueType="num">
                                      <p:cBhvr>
                                        <p:cTn id="114" dur="500" fill="hold"/>
                                        <p:tgtEl>
                                          <p:spTgt spid="5"/>
                                        </p:tgtEl>
                                        <p:attrNameLst>
                                          <p:attrName>ppt_w</p:attrName>
                                        </p:attrNameLst>
                                      </p:cBhvr>
                                      <p:tavLst>
                                        <p:tav tm="0">
                                          <p:val>
                                            <p:fltVal val="0"/>
                                          </p:val>
                                        </p:tav>
                                        <p:tav tm="100000">
                                          <p:val>
                                            <p:strVal val="#ppt_w"/>
                                          </p:val>
                                        </p:tav>
                                      </p:tavLst>
                                    </p:anim>
                                    <p:anim calcmode="lin" valueType="num">
                                      <p:cBhvr>
                                        <p:cTn id="115" dur="500" fill="hold"/>
                                        <p:tgtEl>
                                          <p:spTgt spid="5"/>
                                        </p:tgtEl>
                                        <p:attrNameLst>
                                          <p:attrName>ppt_h</p:attrName>
                                        </p:attrNameLst>
                                      </p:cBhvr>
                                      <p:tavLst>
                                        <p:tav tm="0">
                                          <p:val>
                                            <p:fltVal val="0"/>
                                          </p:val>
                                        </p:tav>
                                        <p:tav tm="100000">
                                          <p:val>
                                            <p:strVal val="#ppt_h"/>
                                          </p:val>
                                        </p:tav>
                                      </p:tavLst>
                                    </p:anim>
                                    <p:animEffect transition="in" filter="fade">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0" fill="hold" grpId="0" nodeType="clickEffect">
                                  <p:stCondLst>
                                    <p:cond delay="0"/>
                                  </p:stCondLst>
                                  <p:childTnLst>
                                    <p:set>
                                      <p:cBhvr>
                                        <p:cTn id="120" dur="1" fill="hold">
                                          <p:stCondLst>
                                            <p:cond delay="0"/>
                                          </p:stCondLst>
                                        </p:cTn>
                                        <p:tgtEl>
                                          <p:spTgt spid="22551"/>
                                        </p:tgtEl>
                                        <p:attrNameLst>
                                          <p:attrName>style.visibility</p:attrName>
                                        </p:attrNameLst>
                                      </p:cBhvr>
                                      <p:to>
                                        <p:strVal val="visible"/>
                                      </p:to>
                                    </p:set>
                                    <p:anim calcmode="lin" valueType="num">
                                      <p:cBhvr>
                                        <p:cTn id="121" dur="500" fill="hold"/>
                                        <p:tgtEl>
                                          <p:spTgt spid="22551"/>
                                        </p:tgtEl>
                                        <p:attrNameLst>
                                          <p:attrName>ppt_w</p:attrName>
                                        </p:attrNameLst>
                                      </p:cBhvr>
                                      <p:tavLst>
                                        <p:tav tm="0">
                                          <p:val>
                                            <p:fltVal val="0"/>
                                          </p:val>
                                        </p:tav>
                                        <p:tav tm="100000">
                                          <p:val>
                                            <p:strVal val="#ppt_w"/>
                                          </p:val>
                                        </p:tav>
                                      </p:tavLst>
                                    </p:anim>
                                    <p:anim calcmode="lin" valueType="num">
                                      <p:cBhvr>
                                        <p:cTn id="122" dur="500" fill="hold"/>
                                        <p:tgtEl>
                                          <p:spTgt spid="22551"/>
                                        </p:tgtEl>
                                        <p:attrNameLst>
                                          <p:attrName>ppt_h</p:attrName>
                                        </p:attrNameLst>
                                      </p:cBhvr>
                                      <p:tavLst>
                                        <p:tav tm="0">
                                          <p:val>
                                            <p:fltVal val="0"/>
                                          </p:val>
                                        </p:tav>
                                        <p:tav tm="100000">
                                          <p:val>
                                            <p:strVal val="#ppt_h"/>
                                          </p:val>
                                        </p:tav>
                                      </p:tavLst>
                                    </p:anim>
                                    <p:animEffect transition="in" filter="fade">
                                      <p:cBhvr>
                                        <p:cTn id="123" dur="500"/>
                                        <p:tgtEl>
                                          <p:spTgt spid="22551"/>
                                        </p:tgtEl>
                                      </p:cBhvr>
                                    </p:animEffect>
                                  </p:childTnLst>
                                </p:cTn>
                              </p:par>
                              <p:par>
                                <p:cTn id="124" presetID="53" presetClass="entr" presetSubtype="0" fill="hold" grpId="0" nodeType="withEffect">
                                  <p:stCondLst>
                                    <p:cond delay="0"/>
                                  </p:stCondLst>
                                  <p:childTnLst>
                                    <p:set>
                                      <p:cBhvr>
                                        <p:cTn id="125" dur="1" fill="hold">
                                          <p:stCondLst>
                                            <p:cond delay="0"/>
                                          </p:stCondLst>
                                        </p:cTn>
                                        <p:tgtEl>
                                          <p:spTgt spid="22530"/>
                                        </p:tgtEl>
                                        <p:attrNameLst>
                                          <p:attrName>style.visibility</p:attrName>
                                        </p:attrNameLst>
                                      </p:cBhvr>
                                      <p:to>
                                        <p:strVal val="visible"/>
                                      </p:to>
                                    </p:set>
                                    <p:anim calcmode="lin" valueType="num">
                                      <p:cBhvr>
                                        <p:cTn id="126" dur="500" fill="hold"/>
                                        <p:tgtEl>
                                          <p:spTgt spid="22530"/>
                                        </p:tgtEl>
                                        <p:attrNameLst>
                                          <p:attrName>ppt_w</p:attrName>
                                        </p:attrNameLst>
                                      </p:cBhvr>
                                      <p:tavLst>
                                        <p:tav tm="0">
                                          <p:val>
                                            <p:fltVal val="0"/>
                                          </p:val>
                                        </p:tav>
                                        <p:tav tm="100000">
                                          <p:val>
                                            <p:strVal val="#ppt_w"/>
                                          </p:val>
                                        </p:tav>
                                      </p:tavLst>
                                    </p:anim>
                                    <p:anim calcmode="lin" valueType="num">
                                      <p:cBhvr>
                                        <p:cTn id="127" dur="500" fill="hold"/>
                                        <p:tgtEl>
                                          <p:spTgt spid="22530"/>
                                        </p:tgtEl>
                                        <p:attrNameLst>
                                          <p:attrName>ppt_h</p:attrName>
                                        </p:attrNameLst>
                                      </p:cBhvr>
                                      <p:tavLst>
                                        <p:tav tm="0">
                                          <p:val>
                                            <p:fltVal val="0"/>
                                          </p:val>
                                        </p:tav>
                                        <p:tav tm="100000">
                                          <p:val>
                                            <p:strVal val="#ppt_h"/>
                                          </p:val>
                                        </p:tav>
                                      </p:tavLst>
                                    </p:anim>
                                    <p:animEffect transition="in" filter="fade">
                                      <p:cBhvr>
                                        <p:cTn id="128" dur="500"/>
                                        <p:tgtEl>
                                          <p:spTgt spid="22530"/>
                                        </p:tgtEl>
                                      </p:cBhvr>
                                    </p:animEffect>
                                  </p:childTnLst>
                                </p:cTn>
                              </p:par>
                            </p:childTnLst>
                          </p:cTn>
                        </p:par>
                      </p:childTnLst>
                    </p:cTn>
                  </p:par>
                  <p:par>
                    <p:cTn id="129" fill="hold">
                      <p:stCondLst>
                        <p:cond delay="indefinite"/>
                      </p:stCondLst>
                      <p:childTnLst>
                        <p:par>
                          <p:cTn id="130" fill="hold">
                            <p:stCondLst>
                              <p:cond delay="0"/>
                            </p:stCondLst>
                            <p:childTnLst>
                              <p:par>
                                <p:cTn id="131" presetID="53" presetClass="entr" presetSubtype="0" fill="hold" grpId="0" nodeType="clickEffect">
                                  <p:stCondLst>
                                    <p:cond delay="0"/>
                                  </p:stCondLst>
                                  <p:childTnLst>
                                    <p:set>
                                      <p:cBhvr>
                                        <p:cTn id="132" dur="1" fill="hold">
                                          <p:stCondLst>
                                            <p:cond delay="0"/>
                                          </p:stCondLst>
                                        </p:cTn>
                                        <p:tgtEl>
                                          <p:spTgt spid="22543"/>
                                        </p:tgtEl>
                                        <p:attrNameLst>
                                          <p:attrName>style.visibility</p:attrName>
                                        </p:attrNameLst>
                                      </p:cBhvr>
                                      <p:to>
                                        <p:strVal val="visible"/>
                                      </p:to>
                                    </p:set>
                                    <p:anim calcmode="lin" valueType="num">
                                      <p:cBhvr>
                                        <p:cTn id="133" dur="500" fill="hold"/>
                                        <p:tgtEl>
                                          <p:spTgt spid="22543"/>
                                        </p:tgtEl>
                                        <p:attrNameLst>
                                          <p:attrName>ppt_w</p:attrName>
                                        </p:attrNameLst>
                                      </p:cBhvr>
                                      <p:tavLst>
                                        <p:tav tm="0">
                                          <p:val>
                                            <p:fltVal val="0"/>
                                          </p:val>
                                        </p:tav>
                                        <p:tav tm="100000">
                                          <p:val>
                                            <p:strVal val="#ppt_w"/>
                                          </p:val>
                                        </p:tav>
                                      </p:tavLst>
                                    </p:anim>
                                    <p:anim calcmode="lin" valueType="num">
                                      <p:cBhvr>
                                        <p:cTn id="134" dur="500" fill="hold"/>
                                        <p:tgtEl>
                                          <p:spTgt spid="22543"/>
                                        </p:tgtEl>
                                        <p:attrNameLst>
                                          <p:attrName>ppt_h</p:attrName>
                                        </p:attrNameLst>
                                      </p:cBhvr>
                                      <p:tavLst>
                                        <p:tav tm="0">
                                          <p:val>
                                            <p:fltVal val="0"/>
                                          </p:val>
                                        </p:tav>
                                        <p:tav tm="100000">
                                          <p:val>
                                            <p:strVal val="#ppt_h"/>
                                          </p:val>
                                        </p:tav>
                                      </p:tavLst>
                                    </p:anim>
                                    <p:animEffect transition="in" filter="fade">
                                      <p:cBhvr>
                                        <p:cTn id="135" dur="500"/>
                                        <p:tgtEl>
                                          <p:spTgt spid="22543"/>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 calcmode="lin" valueType="num">
                                      <p:cBhvr>
                                        <p:cTn id="138" dur="500" fill="hold"/>
                                        <p:tgtEl>
                                          <p:spTgt spid="19"/>
                                        </p:tgtEl>
                                        <p:attrNameLst>
                                          <p:attrName>ppt_w</p:attrName>
                                        </p:attrNameLst>
                                      </p:cBhvr>
                                      <p:tavLst>
                                        <p:tav tm="0">
                                          <p:val>
                                            <p:fltVal val="0"/>
                                          </p:val>
                                        </p:tav>
                                        <p:tav tm="100000">
                                          <p:val>
                                            <p:strVal val="#ppt_w"/>
                                          </p:val>
                                        </p:tav>
                                      </p:tavLst>
                                    </p:anim>
                                    <p:anim calcmode="lin" valueType="num">
                                      <p:cBhvr>
                                        <p:cTn id="139" dur="500" fill="hold"/>
                                        <p:tgtEl>
                                          <p:spTgt spid="19"/>
                                        </p:tgtEl>
                                        <p:attrNameLst>
                                          <p:attrName>ppt_h</p:attrName>
                                        </p:attrNameLst>
                                      </p:cBhvr>
                                      <p:tavLst>
                                        <p:tav tm="0">
                                          <p:val>
                                            <p:fltVal val="0"/>
                                          </p:val>
                                        </p:tav>
                                        <p:tav tm="100000">
                                          <p:val>
                                            <p:strVal val="#ppt_h"/>
                                          </p:val>
                                        </p:tav>
                                      </p:tavLst>
                                    </p:anim>
                                    <p:animEffect transition="in" filter="fade">
                                      <p:cBhvr>
                                        <p:cTn id="140" dur="500"/>
                                        <p:tgtEl>
                                          <p:spTgt spid="19"/>
                                        </p:tgtEl>
                                      </p:cBhvr>
                                    </p:animEffect>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22545"/>
                                        </p:tgtEl>
                                        <p:attrNameLst>
                                          <p:attrName>style.visibility</p:attrName>
                                        </p:attrNameLst>
                                      </p:cBhvr>
                                      <p:to>
                                        <p:strVal val="visible"/>
                                      </p:to>
                                    </p:set>
                                    <p:anim calcmode="lin" valueType="num">
                                      <p:cBhvr>
                                        <p:cTn id="145" dur="500" fill="hold"/>
                                        <p:tgtEl>
                                          <p:spTgt spid="22545"/>
                                        </p:tgtEl>
                                        <p:attrNameLst>
                                          <p:attrName>ppt_w</p:attrName>
                                        </p:attrNameLst>
                                      </p:cBhvr>
                                      <p:tavLst>
                                        <p:tav tm="0">
                                          <p:val>
                                            <p:fltVal val="0"/>
                                          </p:val>
                                        </p:tav>
                                        <p:tav tm="100000">
                                          <p:val>
                                            <p:strVal val="#ppt_w"/>
                                          </p:val>
                                        </p:tav>
                                      </p:tavLst>
                                    </p:anim>
                                    <p:anim calcmode="lin" valueType="num">
                                      <p:cBhvr>
                                        <p:cTn id="146" dur="500" fill="hold"/>
                                        <p:tgtEl>
                                          <p:spTgt spid="22545"/>
                                        </p:tgtEl>
                                        <p:attrNameLst>
                                          <p:attrName>ppt_h</p:attrName>
                                        </p:attrNameLst>
                                      </p:cBhvr>
                                      <p:tavLst>
                                        <p:tav tm="0">
                                          <p:val>
                                            <p:strVal val="#ppt_h"/>
                                          </p:val>
                                        </p:tav>
                                        <p:tav tm="100000">
                                          <p:val>
                                            <p:strVal val="#ppt_h"/>
                                          </p:val>
                                        </p:tav>
                                      </p:tavLst>
                                    </p:anim>
                                  </p:childTnLst>
                                </p:cTn>
                              </p:par>
                              <p:par>
                                <p:cTn id="147" presetID="17" presetClass="entr" presetSubtype="10" fill="hold" grpId="0" nodeType="withEffect">
                                  <p:stCondLst>
                                    <p:cond delay="0"/>
                                  </p:stCondLst>
                                  <p:childTnLst>
                                    <p:set>
                                      <p:cBhvr>
                                        <p:cTn id="148" dur="1" fill="hold">
                                          <p:stCondLst>
                                            <p:cond delay="0"/>
                                          </p:stCondLst>
                                        </p:cTn>
                                        <p:tgtEl>
                                          <p:spTgt spid="21"/>
                                        </p:tgtEl>
                                        <p:attrNameLst>
                                          <p:attrName>style.visibility</p:attrName>
                                        </p:attrNameLst>
                                      </p:cBhvr>
                                      <p:to>
                                        <p:strVal val="visible"/>
                                      </p:to>
                                    </p:set>
                                    <p:anim calcmode="lin" valueType="num">
                                      <p:cBhvr>
                                        <p:cTn id="149" dur="500" fill="hold"/>
                                        <p:tgtEl>
                                          <p:spTgt spid="21"/>
                                        </p:tgtEl>
                                        <p:attrNameLst>
                                          <p:attrName>ppt_w</p:attrName>
                                        </p:attrNameLst>
                                      </p:cBhvr>
                                      <p:tavLst>
                                        <p:tav tm="0">
                                          <p:val>
                                            <p:fltVal val="0"/>
                                          </p:val>
                                        </p:tav>
                                        <p:tav tm="100000">
                                          <p:val>
                                            <p:strVal val="#ppt_w"/>
                                          </p:val>
                                        </p:tav>
                                      </p:tavLst>
                                    </p:anim>
                                    <p:anim calcmode="lin" valueType="num">
                                      <p:cBhvr>
                                        <p:cTn id="15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30" presetClass="entr" presetSubtype="0" fill="hold" grpId="0" nodeType="clickEffect">
                                  <p:stCondLst>
                                    <p:cond delay="0"/>
                                  </p:stCondLst>
                                  <p:childTnLst>
                                    <p:set>
                                      <p:cBhvr>
                                        <p:cTn id="154" dur="1" fill="hold">
                                          <p:stCondLst>
                                            <p:cond delay="0"/>
                                          </p:stCondLst>
                                        </p:cTn>
                                        <p:tgtEl>
                                          <p:spTgt spid="29"/>
                                        </p:tgtEl>
                                        <p:attrNameLst>
                                          <p:attrName>style.visibility</p:attrName>
                                        </p:attrNameLst>
                                      </p:cBhvr>
                                      <p:to>
                                        <p:strVal val="visible"/>
                                      </p:to>
                                    </p:set>
                                    <p:animEffect transition="in" filter="fade">
                                      <p:cBhvr>
                                        <p:cTn id="155" dur="800" decel="100000"/>
                                        <p:tgtEl>
                                          <p:spTgt spid="29"/>
                                        </p:tgtEl>
                                      </p:cBhvr>
                                    </p:animEffect>
                                    <p:anim calcmode="lin" valueType="num">
                                      <p:cBhvr>
                                        <p:cTn id="156" dur="800" decel="100000" fill="hold"/>
                                        <p:tgtEl>
                                          <p:spTgt spid="29"/>
                                        </p:tgtEl>
                                        <p:attrNameLst>
                                          <p:attrName>style.rotation</p:attrName>
                                        </p:attrNameLst>
                                      </p:cBhvr>
                                      <p:tavLst>
                                        <p:tav tm="0">
                                          <p:val>
                                            <p:fltVal val="-90"/>
                                          </p:val>
                                        </p:tav>
                                        <p:tav tm="100000">
                                          <p:val>
                                            <p:fltVal val="0"/>
                                          </p:val>
                                        </p:tav>
                                      </p:tavLst>
                                    </p:anim>
                                    <p:anim calcmode="lin" valueType="num">
                                      <p:cBhvr>
                                        <p:cTn id="157" dur="800" decel="100000" fill="hold"/>
                                        <p:tgtEl>
                                          <p:spTgt spid="29"/>
                                        </p:tgtEl>
                                        <p:attrNameLst>
                                          <p:attrName>ppt_x</p:attrName>
                                        </p:attrNameLst>
                                      </p:cBhvr>
                                      <p:tavLst>
                                        <p:tav tm="0">
                                          <p:val>
                                            <p:strVal val="#ppt_x+0.4"/>
                                          </p:val>
                                        </p:tav>
                                        <p:tav tm="100000">
                                          <p:val>
                                            <p:strVal val="#ppt_x-0.05"/>
                                          </p:val>
                                        </p:tav>
                                      </p:tavLst>
                                    </p:anim>
                                    <p:anim calcmode="lin" valueType="num">
                                      <p:cBhvr>
                                        <p:cTn id="158" dur="800" decel="100000" fill="hold"/>
                                        <p:tgtEl>
                                          <p:spTgt spid="29"/>
                                        </p:tgtEl>
                                        <p:attrNameLst>
                                          <p:attrName>ppt_y</p:attrName>
                                        </p:attrNameLst>
                                      </p:cBhvr>
                                      <p:tavLst>
                                        <p:tav tm="0">
                                          <p:val>
                                            <p:strVal val="#ppt_y-0.4"/>
                                          </p:val>
                                        </p:tav>
                                        <p:tav tm="100000">
                                          <p:val>
                                            <p:strVal val="#ppt_y+0.1"/>
                                          </p:val>
                                        </p:tav>
                                      </p:tavLst>
                                    </p:anim>
                                    <p:anim calcmode="lin" valueType="num">
                                      <p:cBhvr>
                                        <p:cTn id="159"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160"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par>
                                <p:cTn id="161" presetID="30" presetClass="entr" presetSubtype="0" fill="hold" nodeType="withEffect">
                                  <p:stCondLst>
                                    <p:cond delay="0"/>
                                  </p:stCondLst>
                                  <p:childTnLst>
                                    <p:set>
                                      <p:cBhvr>
                                        <p:cTn id="162" dur="1" fill="hold">
                                          <p:stCondLst>
                                            <p:cond delay="0"/>
                                          </p:stCondLst>
                                        </p:cTn>
                                        <p:tgtEl>
                                          <p:spTgt spid="2"/>
                                        </p:tgtEl>
                                        <p:attrNameLst>
                                          <p:attrName>style.visibility</p:attrName>
                                        </p:attrNameLst>
                                      </p:cBhvr>
                                      <p:to>
                                        <p:strVal val="visible"/>
                                      </p:to>
                                    </p:set>
                                    <p:animEffect transition="in" filter="fade">
                                      <p:cBhvr>
                                        <p:cTn id="163" dur="800" decel="100000"/>
                                        <p:tgtEl>
                                          <p:spTgt spid="2"/>
                                        </p:tgtEl>
                                      </p:cBhvr>
                                    </p:animEffect>
                                    <p:anim calcmode="lin" valueType="num">
                                      <p:cBhvr>
                                        <p:cTn id="164" dur="800" decel="100000" fill="hold"/>
                                        <p:tgtEl>
                                          <p:spTgt spid="2"/>
                                        </p:tgtEl>
                                        <p:attrNameLst>
                                          <p:attrName>style.rotation</p:attrName>
                                        </p:attrNameLst>
                                      </p:cBhvr>
                                      <p:tavLst>
                                        <p:tav tm="0">
                                          <p:val>
                                            <p:fltVal val="-90"/>
                                          </p:val>
                                        </p:tav>
                                        <p:tav tm="100000">
                                          <p:val>
                                            <p:fltVal val="0"/>
                                          </p:val>
                                        </p:tav>
                                      </p:tavLst>
                                    </p:anim>
                                    <p:anim calcmode="lin" valueType="num">
                                      <p:cBhvr>
                                        <p:cTn id="165" dur="800" decel="100000" fill="hold"/>
                                        <p:tgtEl>
                                          <p:spTgt spid="2"/>
                                        </p:tgtEl>
                                        <p:attrNameLst>
                                          <p:attrName>ppt_x</p:attrName>
                                        </p:attrNameLst>
                                      </p:cBhvr>
                                      <p:tavLst>
                                        <p:tav tm="0">
                                          <p:val>
                                            <p:strVal val="#ppt_x+0.4"/>
                                          </p:val>
                                        </p:tav>
                                        <p:tav tm="100000">
                                          <p:val>
                                            <p:strVal val="#ppt_x-0.05"/>
                                          </p:val>
                                        </p:tav>
                                      </p:tavLst>
                                    </p:anim>
                                    <p:anim calcmode="lin" valueType="num">
                                      <p:cBhvr>
                                        <p:cTn id="166" dur="800" decel="100000" fill="hold"/>
                                        <p:tgtEl>
                                          <p:spTgt spid="2"/>
                                        </p:tgtEl>
                                        <p:attrNameLst>
                                          <p:attrName>ppt_y</p:attrName>
                                        </p:attrNameLst>
                                      </p:cBhvr>
                                      <p:tavLst>
                                        <p:tav tm="0">
                                          <p:val>
                                            <p:strVal val="#ppt_y-0.4"/>
                                          </p:val>
                                        </p:tav>
                                        <p:tav tm="100000">
                                          <p:val>
                                            <p:strVal val="#ppt_y+0.1"/>
                                          </p:val>
                                        </p:tav>
                                      </p:tavLst>
                                    </p:anim>
                                    <p:anim calcmode="lin" valueType="num">
                                      <p:cBhvr>
                                        <p:cTn id="167"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68"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3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800" decel="100000"/>
                                        <p:tgtEl>
                                          <p:spTgt spid="33"/>
                                        </p:tgtEl>
                                      </p:cBhvr>
                                    </p:animEffect>
                                    <p:anim calcmode="lin" valueType="num">
                                      <p:cBhvr>
                                        <p:cTn id="174" dur="800" decel="100000" fill="hold"/>
                                        <p:tgtEl>
                                          <p:spTgt spid="33"/>
                                        </p:tgtEl>
                                        <p:attrNameLst>
                                          <p:attrName>style.rotation</p:attrName>
                                        </p:attrNameLst>
                                      </p:cBhvr>
                                      <p:tavLst>
                                        <p:tav tm="0">
                                          <p:val>
                                            <p:fltVal val="-90"/>
                                          </p:val>
                                        </p:tav>
                                        <p:tav tm="100000">
                                          <p:val>
                                            <p:fltVal val="0"/>
                                          </p:val>
                                        </p:tav>
                                      </p:tavLst>
                                    </p:anim>
                                    <p:anim calcmode="lin" valueType="num">
                                      <p:cBhvr>
                                        <p:cTn id="175" dur="800" decel="100000" fill="hold"/>
                                        <p:tgtEl>
                                          <p:spTgt spid="33"/>
                                        </p:tgtEl>
                                        <p:attrNameLst>
                                          <p:attrName>ppt_x</p:attrName>
                                        </p:attrNameLst>
                                      </p:cBhvr>
                                      <p:tavLst>
                                        <p:tav tm="0">
                                          <p:val>
                                            <p:strVal val="#ppt_x+0.4"/>
                                          </p:val>
                                        </p:tav>
                                        <p:tav tm="100000">
                                          <p:val>
                                            <p:strVal val="#ppt_x-0.05"/>
                                          </p:val>
                                        </p:tav>
                                      </p:tavLst>
                                    </p:anim>
                                    <p:anim calcmode="lin" valueType="num">
                                      <p:cBhvr>
                                        <p:cTn id="176" dur="800" decel="100000" fill="hold"/>
                                        <p:tgtEl>
                                          <p:spTgt spid="33"/>
                                        </p:tgtEl>
                                        <p:attrNameLst>
                                          <p:attrName>ppt_y</p:attrName>
                                        </p:attrNameLst>
                                      </p:cBhvr>
                                      <p:tavLst>
                                        <p:tav tm="0">
                                          <p:val>
                                            <p:strVal val="#ppt_y-0.4"/>
                                          </p:val>
                                        </p:tav>
                                        <p:tav tm="100000">
                                          <p:val>
                                            <p:strVal val="#ppt_y+0.1"/>
                                          </p:val>
                                        </p:tav>
                                      </p:tavLst>
                                    </p:anim>
                                    <p:anim calcmode="lin" valueType="num">
                                      <p:cBhvr>
                                        <p:cTn id="177"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178"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par>
                                <p:cTn id="179" presetID="30" presetClass="entr" presetSubtype="0" fill="hold" nodeType="withEffect">
                                  <p:stCondLst>
                                    <p:cond delay="0"/>
                                  </p:stCondLst>
                                  <p:childTnLst>
                                    <p:set>
                                      <p:cBhvr>
                                        <p:cTn id="180" dur="1" fill="hold">
                                          <p:stCondLst>
                                            <p:cond delay="0"/>
                                          </p:stCondLst>
                                        </p:cTn>
                                        <p:tgtEl>
                                          <p:spTgt spid="3"/>
                                        </p:tgtEl>
                                        <p:attrNameLst>
                                          <p:attrName>style.visibility</p:attrName>
                                        </p:attrNameLst>
                                      </p:cBhvr>
                                      <p:to>
                                        <p:strVal val="visible"/>
                                      </p:to>
                                    </p:set>
                                    <p:animEffect transition="in" filter="fade">
                                      <p:cBhvr>
                                        <p:cTn id="181" dur="800" decel="100000"/>
                                        <p:tgtEl>
                                          <p:spTgt spid="3"/>
                                        </p:tgtEl>
                                      </p:cBhvr>
                                    </p:animEffect>
                                    <p:anim calcmode="lin" valueType="num">
                                      <p:cBhvr>
                                        <p:cTn id="182" dur="800" decel="100000" fill="hold"/>
                                        <p:tgtEl>
                                          <p:spTgt spid="3"/>
                                        </p:tgtEl>
                                        <p:attrNameLst>
                                          <p:attrName>style.rotation</p:attrName>
                                        </p:attrNameLst>
                                      </p:cBhvr>
                                      <p:tavLst>
                                        <p:tav tm="0">
                                          <p:val>
                                            <p:fltVal val="-90"/>
                                          </p:val>
                                        </p:tav>
                                        <p:tav tm="100000">
                                          <p:val>
                                            <p:fltVal val="0"/>
                                          </p:val>
                                        </p:tav>
                                      </p:tavLst>
                                    </p:anim>
                                    <p:anim calcmode="lin" valueType="num">
                                      <p:cBhvr>
                                        <p:cTn id="183" dur="800" decel="100000" fill="hold"/>
                                        <p:tgtEl>
                                          <p:spTgt spid="3"/>
                                        </p:tgtEl>
                                        <p:attrNameLst>
                                          <p:attrName>ppt_x</p:attrName>
                                        </p:attrNameLst>
                                      </p:cBhvr>
                                      <p:tavLst>
                                        <p:tav tm="0">
                                          <p:val>
                                            <p:strVal val="#ppt_x+0.4"/>
                                          </p:val>
                                        </p:tav>
                                        <p:tav tm="100000">
                                          <p:val>
                                            <p:strVal val="#ppt_x-0.05"/>
                                          </p:val>
                                        </p:tav>
                                      </p:tavLst>
                                    </p:anim>
                                    <p:anim calcmode="lin" valueType="num">
                                      <p:cBhvr>
                                        <p:cTn id="184" dur="800" decel="100000" fill="hold"/>
                                        <p:tgtEl>
                                          <p:spTgt spid="3"/>
                                        </p:tgtEl>
                                        <p:attrNameLst>
                                          <p:attrName>ppt_y</p:attrName>
                                        </p:attrNameLst>
                                      </p:cBhvr>
                                      <p:tavLst>
                                        <p:tav tm="0">
                                          <p:val>
                                            <p:strVal val="#ppt_y-0.4"/>
                                          </p:val>
                                        </p:tav>
                                        <p:tav tm="100000">
                                          <p:val>
                                            <p:strVal val="#ppt_y+0.1"/>
                                          </p:val>
                                        </p:tav>
                                      </p:tavLst>
                                    </p:anim>
                                    <p:anim calcmode="lin" valueType="num">
                                      <p:cBhvr>
                                        <p:cTn id="185"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86"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6" grpId="0" animBg="1"/>
      <p:bldP spid="22532" grpId="0"/>
      <p:bldP spid="22533" grpId="0" animBg="1"/>
      <p:bldP spid="22534" grpId="0"/>
      <p:bldP spid="22535" grpId="0" animBg="1"/>
      <p:bldP spid="22536" grpId="0"/>
      <p:bldP spid="12" grpId="0" animBg="1"/>
      <p:bldP spid="22538" grpId="0"/>
      <p:bldP spid="22539" grpId="0" animBg="1"/>
      <p:bldP spid="22540" grpId="0"/>
      <p:bldP spid="22541" grpId="0"/>
      <p:bldP spid="17" grpId="0" animBg="1"/>
      <p:bldP spid="22543" grpId="0"/>
      <p:bldP spid="19" grpId="0" animBg="1"/>
      <p:bldP spid="22545" grpId="0"/>
      <p:bldP spid="21" grpId="0" animBg="1"/>
      <p:bldP spid="22547" grpId="0"/>
      <p:bldP spid="23" grpId="0" animBg="1"/>
      <p:bldP spid="22549" grpId="0"/>
      <p:bldP spid="25" grpId="0" animBg="1"/>
      <p:bldP spid="22551" grpId="0"/>
      <p:bldP spid="29"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4"/>
          <p:cNvGrpSpPr>
            <a:grpSpLocks/>
          </p:cNvGrpSpPr>
          <p:nvPr/>
        </p:nvGrpSpPr>
        <p:grpSpPr bwMode="auto">
          <a:xfrm>
            <a:off x="3419475" y="1412875"/>
            <a:ext cx="1296988" cy="1295400"/>
            <a:chOff x="3419475" y="1412875"/>
            <a:chExt cx="1296988" cy="1295400"/>
          </a:xfrm>
        </p:grpSpPr>
        <p:pic>
          <p:nvPicPr>
            <p:cNvPr id="22552" name="Picture 2"/>
            <p:cNvPicPr>
              <a:picLocks noChangeAspect="1" noChangeArrowheads="1"/>
            </p:cNvPicPr>
            <p:nvPr/>
          </p:nvPicPr>
          <p:blipFill>
            <a:blip r:embed="rId2"/>
            <a:srcRect/>
            <a:stretch>
              <a:fillRect/>
            </a:stretch>
          </p:blipFill>
          <p:spPr bwMode="auto">
            <a:xfrm>
              <a:off x="3419475" y="1412875"/>
              <a:ext cx="1223963" cy="1295400"/>
            </a:xfrm>
            <a:prstGeom prst="rect">
              <a:avLst/>
            </a:prstGeom>
            <a:noFill/>
            <a:ln w="9525">
              <a:noFill/>
              <a:miter lim="800000"/>
              <a:headEnd/>
              <a:tailEnd/>
            </a:ln>
          </p:spPr>
        </p:pic>
        <p:sp>
          <p:nvSpPr>
            <p:cNvPr id="22553" name="Rectangle 1"/>
            <p:cNvSpPr>
              <a:spLocks noChangeArrowheads="1"/>
            </p:cNvSpPr>
            <p:nvPr/>
          </p:nvSpPr>
          <p:spPr bwMode="auto">
            <a:xfrm>
              <a:off x="3492500" y="1484313"/>
              <a:ext cx="1223963" cy="954087"/>
            </a:xfrm>
            <a:prstGeom prst="rect">
              <a:avLst/>
            </a:prstGeom>
            <a:noFill/>
            <a:ln w="9525">
              <a:noFill/>
              <a:miter lim="800000"/>
              <a:headEnd/>
              <a:tailEnd/>
            </a:ln>
          </p:spPr>
          <p:txBody>
            <a:bodyPr anchor="ctr">
              <a:spAutoFit/>
            </a:bodyPr>
            <a:lstStyle/>
            <a:p>
              <a:pPr algn="justLow" eaLnBrk="0" hangingPunct="0">
                <a:buFontTx/>
                <a:buChar char="•"/>
                <a:tabLst>
                  <a:tab pos="180975" algn="l"/>
                </a:tabLst>
              </a:pPr>
              <a:r>
                <a:rPr lang="fr-FR" sz="1400">
                  <a:latin typeface="Times New Roman" pitchFamily="18" charset="0"/>
                  <a:ea typeface="Calibri" pitchFamily="34" charset="0"/>
                  <a:cs typeface="Times New Roman" pitchFamily="18" charset="0"/>
                </a:rPr>
                <a:t>02 s</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ances</a:t>
              </a:r>
              <a:endParaRPr lang="fr-FR" sz="900">
                <a:ea typeface="Calibri" pitchFamily="34" charset="0"/>
                <a:cs typeface="Times New Roman" pitchFamily="18" charset="0"/>
              </a:endParaRPr>
            </a:p>
            <a:p>
              <a:pPr algn="justLow" eaLnBrk="0" hangingPunct="0">
                <a:buFontTx/>
                <a:buChar char="•"/>
                <a:tabLst>
                  <a:tab pos="180975" algn="l"/>
                </a:tabLst>
              </a:pPr>
              <a:r>
                <a:rPr lang="fr-FR" sz="1400">
                  <a:latin typeface="Times New Roman" pitchFamily="18" charset="0"/>
                  <a:ea typeface="Calibri" pitchFamily="34" charset="0"/>
                  <a:cs typeface="Times New Roman" pitchFamily="18" charset="0"/>
                </a:rPr>
                <a:t>03 s</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ances</a:t>
              </a:r>
              <a:endParaRPr lang="fr-FR" sz="900">
                <a:ea typeface="Calibri" pitchFamily="34" charset="0"/>
                <a:cs typeface="Times New Roman" pitchFamily="18" charset="0"/>
              </a:endParaRPr>
            </a:p>
            <a:p>
              <a:pPr algn="justLow" eaLnBrk="0" hangingPunct="0">
                <a:buFontTx/>
                <a:buChar char="•"/>
                <a:tabLst>
                  <a:tab pos="180975" algn="l"/>
                </a:tabLst>
              </a:pPr>
              <a:r>
                <a:rPr lang="fr-FR" sz="1400">
                  <a:latin typeface="Times New Roman" pitchFamily="18" charset="0"/>
                  <a:ea typeface="Calibri" pitchFamily="34" charset="0"/>
                  <a:cs typeface="Times New Roman" pitchFamily="18" charset="0"/>
                </a:rPr>
                <a:t>04 s</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ances</a:t>
              </a:r>
              <a:endParaRPr lang="fr-FR" sz="900">
                <a:ea typeface="Calibri" pitchFamily="34" charset="0"/>
                <a:cs typeface="Times New Roman" pitchFamily="18" charset="0"/>
              </a:endParaRPr>
            </a:p>
            <a:p>
              <a:pPr algn="justLow" eaLnBrk="0" hangingPunct="0">
                <a:buFontTx/>
                <a:buChar char="•"/>
                <a:tabLst>
                  <a:tab pos="180975" algn="l"/>
                </a:tabLst>
              </a:pPr>
              <a:r>
                <a:rPr lang="fr-FR" sz="1400">
                  <a:latin typeface="Times New Roman" pitchFamily="18" charset="0"/>
                  <a:ea typeface="Calibri" pitchFamily="34" charset="0"/>
                  <a:cs typeface="Times New Roman" pitchFamily="18" charset="0"/>
                </a:rPr>
                <a:t>&gt;04 s</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ances</a:t>
              </a:r>
              <a:endParaRPr lang="fr-FR">
                <a:latin typeface="Calibri" pitchFamily="34" charset="0"/>
                <a:ea typeface="Calibri" pitchFamily="34" charset="0"/>
                <a:cs typeface="Times New Roman" pitchFamily="18" charset="0"/>
              </a:endParaRPr>
            </a:p>
          </p:txBody>
        </p:sp>
      </p:grpSp>
      <p:sp>
        <p:nvSpPr>
          <p:cNvPr id="12" name="ZoneTexte 11"/>
          <p:cNvSpPr txBox="1"/>
          <p:nvPr/>
        </p:nvSpPr>
        <p:spPr>
          <a:xfrm>
            <a:off x="179388" y="188913"/>
            <a:ext cx="8137525" cy="36830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justLow" eaLnBrk="0" hangingPunct="0">
              <a:tabLst>
                <a:tab pos="180975" algn="l"/>
              </a:tabLst>
              <a:defRPr/>
            </a:pPr>
            <a:r>
              <a:rPr lang="fr-FR" b="1" u="sng" dirty="0">
                <a:latin typeface="Times New Roman" pitchFamily="18" charset="0"/>
                <a:ea typeface="Calibri" pitchFamily="34" charset="0"/>
                <a:cs typeface="Times New Roman" pitchFamily="18" charset="0"/>
              </a:rPr>
              <a:t>Informations m</a:t>
            </a:r>
            <a:r>
              <a:rPr lang="fr-FR" b="1" u="sng" dirty="0">
                <a:ea typeface="Calibri" pitchFamily="34" charset="0"/>
                <a:cs typeface="Times New Roman" pitchFamily="18" charset="0"/>
              </a:rPr>
              <a:t>é</a:t>
            </a:r>
            <a:r>
              <a:rPr lang="fr-FR" b="1" u="sng" dirty="0">
                <a:latin typeface="Times New Roman" pitchFamily="18" charset="0"/>
                <a:ea typeface="Calibri" pitchFamily="34" charset="0"/>
                <a:cs typeface="Times New Roman" pitchFamily="18" charset="0"/>
              </a:rPr>
              <a:t>dicales du patient</a:t>
            </a:r>
            <a:endParaRPr lang="fr-FR" sz="1050" dirty="0">
              <a:latin typeface="Arial" pitchFamily="34" charset="0"/>
              <a:cs typeface="Arial" pitchFamily="34" charset="0"/>
            </a:endParaRPr>
          </a:p>
        </p:txBody>
      </p:sp>
      <p:grpSp>
        <p:nvGrpSpPr>
          <p:cNvPr id="3" name="Groupe 25"/>
          <p:cNvGrpSpPr>
            <a:grpSpLocks/>
          </p:cNvGrpSpPr>
          <p:nvPr/>
        </p:nvGrpSpPr>
        <p:grpSpPr bwMode="auto">
          <a:xfrm>
            <a:off x="0" y="692150"/>
            <a:ext cx="8748713" cy="668338"/>
            <a:chOff x="0" y="692150"/>
            <a:chExt cx="8748713" cy="668338"/>
          </a:xfrm>
        </p:grpSpPr>
        <p:sp>
          <p:nvSpPr>
            <p:cNvPr id="22549" name="Rectangle 13"/>
            <p:cNvSpPr>
              <a:spLocks noChangeArrowheads="1"/>
            </p:cNvSpPr>
            <p:nvPr/>
          </p:nvSpPr>
          <p:spPr bwMode="auto">
            <a:xfrm>
              <a:off x="0" y="692150"/>
              <a:ext cx="2714625"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Type de dialyse (patient)</a:t>
              </a:r>
              <a:r>
                <a:rPr lang="fr-FR">
                  <a:solidFill>
                    <a:srgbClr val="3333FF"/>
                  </a:solidFill>
                  <a:latin typeface="Calibri" pitchFamily="34" charset="0"/>
                  <a:ea typeface="Calibri" pitchFamily="34" charset="0"/>
                  <a:cs typeface="Times New Roman" pitchFamily="18" charset="0"/>
                </a:rPr>
                <a:t> </a:t>
              </a:r>
              <a:r>
                <a:rPr lang="fr-FR">
                  <a:solidFill>
                    <a:srgbClr val="3333FF"/>
                  </a:solidFill>
                  <a:latin typeface="Times New Roman" pitchFamily="18" charset="0"/>
                  <a:ea typeface="Calibri" pitchFamily="34" charset="0"/>
                  <a:cs typeface="Times New Roman" pitchFamily="18" charset="0"/>
                </a:rPr>
                <a:t>:</a:t>
              </a:r>
              <a:endParaRPr lang="fr-FR" b="1">
                <a:solidFill>
                  <a:srgbClr val="3333FF"/>
                </a:solidFill>
                <a:ea typeface="Calibri" pitchFamily="34" charset="0"/>
                <a:cs typeface="Times New Roman" pitchFamily="18" charset="0"/>
              </a:endParaRPr>
            </a:p>
          </p:txBody>
        </p:sp>
        <p:sp>
          <p:nvSpPr>
            <p:cNvPr id="15" name="Rectangle 14"/>
            <p:cNvSpPr/>
            <p:nvPr/>
          </p:nvSpPr>
          <p:spPr>
            <a:xfrm>
              <a:off x="2627313" y="692150"/>
              <a:ext cx="6121400" cy="369888"/>
            </a:xfrm>
            <a:prstGeom prst="rect">
              <a:avLst/>
            </a:prstGeom>
            <a:ln>
              <a:solidFill>
                <a:srgbClr val="C00000"/>
              </a:solidFill>
            </a:ln>
          </p:spPr>
          <p:txBody>
            <a:bodyPr>
              <a:spAutoFit/>
            </a:bodyPr>
            <a:lstStyle/>
            <a:p>
              <a:pPr algn="justLow" eaLnBrk="0" hangingPunct="0">
                <a:tabLst>
                  <a:tab pos="180975" algn="l"/>
                </a:tabLst>
                <a:defRPr/>
              </a:pPr>
              <a:r>
                <a:rPr lang="fr-FR" dirty="0">
                  <a:solidFill>
                    <a:srgbClr val="1F497D"/>
                  </a:solidFill>
                  <a:latin typeface="Times New Roman" pitchFamily="18" charset="0"/>
                  <a:ea typeface="Calibri" pitchFamily="34" charset="0"/>
                  <a:cs typeface="Times New Roman" pitchFamily="18" charset="0"/>
                </a:rPr>
                <a:t>S</a:t>
              </a:r>
              <a:r>
                <a:rPr lang="fr-FR" dirty="0">
                  <a:latin typeface="Times New Roman" pitchFamily="18" charset="0"/>
                  <a:ea typeface="Calibri" pitchFamily="34" charset="0"/>
                  <a:cs typeface="Times New Roman" pitchFamily="18" charset="0"/>
                </a:rPr>
                <a:t>aisir le type de dialyse pratiqu</a:t>
              </a:r>
              <a:r>
                <a:rPr lang="fr-FR" dirty="0">
                  <a:latin typeface="Calibri"/>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e chez le patient</a:t>
              </a:r>
              <a:r>
                <a:rPr lang="fr-FR" sz="1050" dirty="0">
                  <a:latin typeface="Arial" pitchFamily="34" charset="0"/>
                  <a:cs typeface="Arial" pitchFamily="34" charset="0"/>
                </a:rPr>
                <a:t> </a:t>
              </a:r>
              <a:r>
                <a:rPr lang="fr-FR" dirty="0">
                  <a:latin typeface="Times New Roman" pitchFamily="18" charset="0"/>
                  <a:ea typeface="Calibri" pitchFamily="34" charset="0"/>
                  <a:cs typeface="Times New Roman" pitchFamily="18" charset="0"/>
                </a:rPr>
                <a:t>H</a:t>
              </a:r>
              <a:r>
                <a:rPr lang="fr-FR" dirty="0">
                  <a:latin typeface="Calibri"/>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modialyse</a:t>
              </a:r>
              <a:r>
                <a:rPr lang="fr-FR" dirty="0">
                  <a:latin typeface="Calibri"/>
                  <a:ea typeface="Calibri" pitchFamily="34" charset="0"/>
                  <a:cs typeface="Times New Roman" pitchFamily="18" charset="0"/>
                </a:rPr>
                <a:t> </a:t>
              </a:r>
              <a:endParaRPr lang="fr-FR" sz="1050" dirty="0">
                <a:latin typeface="Arial" pitchFamily="34" charset="0"/>
                <a:cs typeface="Arial" pitchFamily="34" charset="0"/>
              </a:endParaRPr>
            </a:p>
          </p:txBody>
        </p:sp>
        <p:sp>
          <p:nvSpPr>
            <p:cNvPr id="22551" name="Rectangle 3"/>
            <p:cNvSpPr>
              <a:spLocks noChangeArrowheads="1"/>
            </p:cNvSpPr>
            <p:nvPr/>
          </p:nvSpPr>
          <p:spPr bwMode="auto">
            <a:xfrm>
              <a:off x="2555875" y="1052513"/>
              <a:ext cx="1800225" cy="307975"/>
            </a:xfrm>
            <a:prstGeom prst="rect">
              <a:avLst/>
            </a:prstGeom>
            <a:noFill/>
            <a:ln w="9525">
              <a:noFill/>
              <a:miter lim="800000"/>
              <a:headEnd/>
              <a:tailEnd/>
            </a:ln>
          </p:spPr>
          <p:txBody>
            <a:bodyPr anchor="ctr">
              <a:spAutoFit/>
            </a:bodyPr>
            <a:lstStyle/>
            <a:p>
              <a:pPr algn="justLow" eaLnBrk="0" hangingPunct="0"/>
              <a:r>
                <a:rPr lang="fr-FR" sz="1400">
                  <a:latin typeface="Times New Roman" pitchFamily="18" charset="0"/>
                </a:rPr>
                <a:t>DPA  / DPCA</a:t>
              </a:r>
              <a:endParaRPr lang="fr-FR"/>
            </a:p>
          </p:txBody>
        </p:sp>
      </p:grpSp>
      <p:sp>
        <p:nvSpPr>
          <p:cNvPr id="18" name="Rectangle 17"/>
          <p:cNvSpPr/>
          <p:nvPr/>
        </p:nvSpPr>
        <p:spPr>
          <a:xfrm>
            <a:off x="0" y="1700213"/>
            <a:ext cx="3395663" cy="369887"/>
          </a:xfrm>
          <a:prstGeom prst="rect">
            <a:avLst/>
          </a:prstGeom>
        </p:spPr>
        <p:txBody>
          <a:bodyPr wrap="none">
            <a:spAutoFit/>
          </a:bodyPr>
          <a:lstStyle/>
          <a:p>
            <a:pPr algn="justLow" eaLnBrk="0" hangingPunct="0">
              <a:tabLst>
                <a:tab pos="180975" algn="l"/>
              </a:tabLst>
              <a:defRPr/>
            </a:pPr>
            <a:r>
              <a:rPr lang="fr-FR" b="1" dirty="0">
                <a:solidFill>
                  <a:srgbClr val="3333FF"/>
                </a:solidFill>
                <a:latin typeface="Times New Roman" pitchFamily="18" charset="0"/>
                <a:ea typeface="Calibri" pitchFamily="34" charset="0"/>
                <a:cs typeface="Times New Roman" pitchFamily="18" charset="0"/>
              </a:rPr>
              <a:t>Nombre de s</a:t>
            </a:r>
            <a:r>
              <a:rPr lang="fr-FR" b="1" dirty="0">
                <a:solidFill>
                  <a:srgbClr val="3333FF"/>
                </a:solidFill>
                <a:latin typeface="Calibri"/>
                <a:ea typeface="Calibri" pitchFamily="34" charset="0"/>
                <a:cs typeface="Times New Roman" pitchFamily="18" charset="0"/>
              </a:rPr>
              <a:t>é</a:t>
            </a:r>
            <a:r>
              <a:rPr lang="fr-FR" b="1" dirty="0">
                <a:solidFill>
                  <a:srgbClr val="3333FF"/>
                </a:solidFill>
                <a:latin typeface="Times New Roman" pitchFamily="18" charset="0"/>
                <a:ea typeface="Calibri" pitchFamily="34" charset="0"/>
                <a:cs typeface="Times New Roman" pitchFamily="18" charset="0"/>
              </a:rPr>
              <a:t>ances par semaine:</a:t>
            </a:r>
            <a:endParaRPr lang="fr-FR" sz="1050" b="1" dirty="0">
              <a:solidFill>
                <a:srgbClr val="3333FF"/>
              </a:solidFill>
              <a:latin typeface="Arial" pitchFamily="34" charset="0"/>
              <a:cs typeface="Arial" pitchFamily="34" charset="0"/>
            </a:endParaRPr>
          </a:p>
        </p:txBody>
      </p:sp>
      <p:grpSp>
        <p:nvGrpSpPr>
          <p:cNvPr id="4" name="Groupe 31"/>
          <p:cNvGrpSpPr>
            <a:grpSpLocks/>
          </p:cNvGrpSpPr>
          <p:nvPr/>
        </p:nvGrpSpPr>
        <p:grpSpPr bwMode="auto">
          <a:xfrm>
            <a:off x="755650" y="4941888"/>
            <a:ext cx="1439863" cy="1411287"/>
            <a:chOff x="755576" y="4941168"/>
            <a:chExt cx="1440161" cy="1412776"/>
          </a:xfrm>
        </p:grpSpPr>
        <p:pic>
          <p:nvPicPr>
            <p:cNvPr id="22547" name="Picture 2"/>
            <p:cNvPicPr>
              <a:picLocks noChangeAspect="1" noChangeArrowheads="1"/>
            </p:cNvPicPr>
            <p:nvPr/>
          </p:nvPicPr>
          <p:blipFill>
            <a:blip r:embed="rId3"/>
            <a:srcRect/>
            <a:stretch>
              <a:fillRect/>
            </a:stretch>
          </p:blipFill>
          <p:spPr bwMode="auto">
            <a:xfrm>
              <a:off x="755576" y="4941168"/>
              <a:ext cx="1440161" cy="1412776"/>
            </a:xfrm>
            <a:prstGeom prst="rect">
              <a:avLst/>
            </a:prstGeom>
            <a:noFill/>
            <a:ln w="9525">
              <a:noFill/>
              <a:miter lim="800000"/>
              <a:headEnd/>
              <a:tailEnd/>
            </a:ln>
          </p:spPr>
        </p:pic>
        <p:sp>
          <p:nvSpPr>
            <p:cNvPr id="22548" name="Rectangle 2"/>
            <p:cNvSpPr>
              <a:spLocks noChangeArrowheads="1"/>
            </p:cNvSpPr>
            <p:nvPr/>
          </p:nvSpPr>
          <p:spPr bwMode="auto">
            <a:xfrm>
              <a:off x="827584" y="5082425"/>
              <a:ext cx="1259632" cy="1169551"/>
            </a:xfrm>
            <a:prstGeom prst="rect">
              <a:avLst/>
            </a:prstGeom>
            <a:noFill/>
            <a:ln w="9525">
              <a:noFill/>
              <a:miter lim="800000"/>
              <a:headEnd/>
              <a:tailEnd/>
            </a:ln>
          </p:spPr>
          <p:txBody>
            <a:bodyPr anchor="ctr">
              <a:spAutoFit/>
            </a:bodyPr>
            <a:lstStyle/>
            <a:p>
              <a:pPr algn="justLow" eaLnBrk="0" hangingPunct="0">
                <a:buFontTx/>
                <a:buChar char="•"/>
              </a:pPr>
              <a:r>
                <a:rPr lang="fr-FR" sz="1400">
                  <a:latin typeface="Times New Roman" pitchFamily="18" charset="0"/>
                  <a:ea typeface="Calibri" pitchFamily="34" charset="0"/>
                  <a:cs typeface="Times New Roman" pitchFamily="18" charset="0"/>
                </a:rPr>
                <a:t>Vivant</a:t>
              </a:r>
              <a:endParaRPr lang="fr-FR" sz="900">
                <a:ea typeface="Calibri" pitchFamily="34" charset="0"/>
                <a:cs typeface="Times New Roman" pitchFamily="18" charset="0"/>
              </a:endParaRPr>
            </a:p>
            <a:p>
              <a:pPr algn="justLow" eaLnBrk="0" hangingPunct="0">
                <a:buFontTx/>
                <a:buChar char="•"/>
              </a:pPr>
              <a:r>
                <a:rPr lang="fr-FR" sz="1400">
                  <a:latin typeface="Times New Roman" pitchFamily="18" charset="0"/>
                  <a:ea typeface="Calibri" pitchFamily="34" charset="0"/>
                  <a:cs typeface="Times New Roman" pitchFamily="18" charset="0"/>
                </a:rPr>
                <a:t>En sevrage</a:t>
              </a:r>
              <a:endParaRPr lang="fr-FR" sz="900">
                <a:ea typeface="Calibri" pitchFamily="34" charset="0"/>
                <a:cs typeface="Times New Roman" pitchFamily="18" charset="0"/>
              </a:endParaRPr>
            </a:p>
            <a:p>
              <a:pPr algn="justLow" eaLnBrk="0" hangingPunct="0">
                <a:buFontTx/>
                <a:buChar char="•"/>
              </a:pPr>
              <a:r>
                <a:rPr lang="fr-FR" sz="1400">
                  <a:latin typeface="Times New Roman" pitchFamily="18" charset="0"/>
                  <a:ea typeface="Calibri" pitchFamily="34" charset="0"/>
                  <a:cs typeface="Times New Roman" pitchFamily="18" charset="0"/>
                </a:rPr>
                <a:t>Perdu de vue</a:t>
              </a:r>
              <a:endParaRPr lang="fr-FR" sz="900">
                <a:ea typeface="Calibri" pitchFamily="34" charset="0"/>
                <a:cs typeface="Times New Roman" pitchFamily="18" charset="0"/>
              </a:endParaRPr>
            </a:p>
            <a:p>
              <a:pPr algn="justLow" eaLnBrk="0" hangingPunct="0">
                <a:buFontTx/>
                <a:buChar char="•"/>
              </a:pPr>
              <a:r>
                <a:rPr lang="fr-FR" sz="1400">
                  <a:latin typeface="Times New Roman" pitchFamily="18" charset="0"/>
                  <a:ea typeface="Calibri" pitchFamily="34" charset="0"/>
                  <a:cs typeface="Times New Roman" pitchFamily="18" charset="0"/>
                </a:rPr>
                <a:t>D</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c</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d</a:t>
              </a:r>
              <a:r>
                <a:rPr lang="fr-FR" sz="1400">
                  <a:latin typeface="Calibri" pitchFamily="34" charset="0"/>
                  <a:ea typeface="Calibri" pitchFamily="34" charset="0"/>
                  <a:cs typeface="Times New Roman" pitchFamily="18" charset="0"/>
                </a:rPr>
                <a:t>é</a:t>
              </a:r>
              <a:endParaRPr lang="fr-FR" sz="900">
                <a:ea typeface="Calibri" pitchFamily="34" charset="0"/>
                <a:cs typeface="Times New Roman" pitchFamily="18" charset="0"/>
              </a:endParaRPr>
            </a:p>
            <a:p>
              <a:pPr algn="justLow" eaLnBrk="0" hangingPunct="0">
                <a:buFontTx/>
                <a:buChar char="•"/>
              </a:pPr>
              <a:r>
                <a:rPr lang="fr-FR" sz="1400">
                  <a:latin typeface="Times New Roman" pitchFamily="18" charset="0"/>
                  <a:ea typeface="Calibri" pitchFamily="34" charset="0"/>
                  <a:cs typeface="Times New Roman" pitchFamily="18" charset="0"/>
                </a:rPr>
                <a:t>Greff</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 </a:t>
              </a:r>
              <a:endParaRPr lang="fr-FR">
                <a:latin typeface="Calibri" pitchFamily="34" charset="0"/>
                <a:ea typeface="Calibri" pitchFamily="34" charset="0"/>
                <a:cs typeface="Times New Roman" pitchFamily="18" charset="0"/>
              </a:endParaRPr>
            </a:p>
          </p:txBody>
        </p:sp>
      </p:grpSp>
      <p:sp>
        <p:nvSpPr>
          <p:cNvPr id="23562" name="Rectangle 22"/>
          <p:cNvSpPr>
            <a:spLocks noChangeArrowheads="1"/>
          </p:cNvSpPr>
          <p:nvPr/>
        </p:nvSpPr>
        <p:spPr bwMode="auto">
          <a:xfrm>
            <a:off x="34925" y="2997200"/>
            <a:ext cx="2444750"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de la 1</a:t>
            </a:r>
            <a:r>
              <a:rPr lang="fr-FR" b="1" baseline="30000">
                <a:solidFill>
                  <a:srgbClr val="3333FF"/>
                </a:solidFill>
                <a:latin typeface="Calibri" pitchFamily="34" charset="0"/>
                <a:ea typeface="Calibri" pitchFamily="34" charset="0"/>
                <a:cs typeface="Times New Roman" pitchFamily="18" charset="0"/>
              </a:rPr>
              <a:t>è</a:t>
            </a:r>
            <a:r>
              <a:rPr lang="fr-FR" b="1" baseline="30000">
                <a:solidFill>
                  <a:srgbClr val="3333FF"/>
                </a:solidFill>
                <a:latin typeface="Times New Roman" pitchFamily="18" charset="0"/>
                <a:ea typeface="Calibri" pitchFamily="34" charset="0"/>
                <a:cs typeface="Times New Roman" pitchFamily="18" charset="0"/>
              </a:rPr>
              <a:t>re</a:t>
            </a:r>
            <a:r>
              <a:rPr lang="fr-FR" b="1">
                <a:solidFill>
                  <a:srgbClr val="3333FF"/>
                </a:solidFill>
                <a:latin typeface="Times New Roman" pitchFamily="18" charset="0"/>
                <a:ea typeface="Calibri" pitchFamily="34" charset="0"/>
                <a:cs typeface="Times New Roman" pitchFamily="18" charset="0"/>
              </a:rPr>
              <a:t> s</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ance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23563" name="Rectangle 23"/>
          <p:cNvSpPr>
            <a:spLocks noChangeArrowheads="1"/>
          </p:cNvSpPr>
          <p:nvPr/>
        </p:nvSpPr>
        <p:spPr bwMode="auto">
          <a:xfrm>
            <a:off x="2484438" y="2997200"/>
            <a:ext cx="5256212" cy="646113"/>
          </a:xfrm>
          <a:prstGeom prst="rect">
            <a:avLst/>
          </a:prstGeom>
          <a:noFill/>
          <a:ln w="9525">
            <a:solidFill>
              <a:srgbClr val="C00000"/>
            </a:solidFill>
            <a:miter lim="800000"/>
            <a:headEnd/>
            <a:tailEnd/>
          </a:ln>
        </p:spPr>
        <p:txBody>
          <a:bodyPr>
            <a:spAutoFit/>
          </a:bodyPr>
          <a:lstStyle/>
          <a:p>
            <a:r>
              <a:rPr lang="fr-FR">
                <a:solidFill>
                  <a:srgbClr val="1F497D"/>
                </a:solidFill>
                <a:latin typeface="Times New Roman" pitchFamily="18" charset="0"/>
                <a:ea typeface="Calibri" pitchFamily="34" charset="0"/>
                <a:cs typeface="Times New Roman" pitchFamily="18" charset="0"/>
              </a:rPr>
              <a:t>L</a:t>
            </a:r>
            <a:r>
              <a:rPr lang="fr-FR">
                <a:latin typeface="Times New Roman" pitchFamily="18" charset="0"/>
                <a:ea typeface="Calibri" pitchFamily="34" charset="0"/>
                <a:cs typeface="Times New Roman" pitchFamily="18" charset="0"/>
              </a:rPr>
              <a:t>a date de la 1</a:t>
            </a:r>
            <a:r>
              <a:rPr lang="fr-FR" baseline="30000">
                <a:latin typeface="Calibri" pitchFamily="34" charset="0"/>
                <a:ea typeface="Calibri" pitchFamily="34" charset="0"/>
                <a:cs typeface="Times New Roman" pitchFamily="18" charset="0"/>
              </a:rPr>
              <a:t>è</a:t>
            </a:r>
            <a:r>
              <a:rPr lang="fr-FR" baseline="30000">
                <a:latin typeface="Times New Roman" pitchFamily="18" charset="0"/>
                <a:ea typeface="Calibri" pitchFamily="34" charset="0"/>
                <a:cs typeface="Times New Roman" pitchFamily="18" charset="0"/>
              </a:rPr>
              <a:t>re</a:t>
            </a:r>
            <a:r>
              <a:rPr lang="fr-FR">
                <a:latin typeface="Times New Roman" pitchFamily="18" charset="0"/>
                <a:ea typeface="Calibri" pitchFamily="34" charset="0"/>
                <a:cs typeface="Times New Roman" pitchFamily="18" charset="0"/>
              </a:rPr>
              <a:t> s</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ance est celle de la prescription de la premi</a:t>
            </a:r>
            <a:r>
              <a:rPr lang="fr-FR">
                <a:latin typeface="Calibri" pitchFamily="34" charset="0"/>
                <a:ea typeface="Calibri" pitchFamily="34" charset="0"/>
                <a:cs typeface="Times New Roman" pitchFamily="18" charset="0"/>
              </a:rPr>
              <a:t>è</a:t>
            </a:r>
            <a:r>
              <a:rPr lang="fr-FR">
                <a:latin typeface="Times New Roman" pitchFamily="18" charset="0"/>
                <a:ea typeface="Calibri" pitchFamily="34" charset="0"/>
                <a:cs typeface="Times New Roman" pitchFamily="18" charset="0"/>
              </a:rPr>
              <a:t>re dialyse</a:t>
            </a:r>
            <a:r>
              <a:rPr lang="fr-FR">
                <a:solidFill>
                  <a:srgbClr val="1F497D"/>
                </a:solidFill>
                <a:latin typeface="Times New Roman" pitchFamily="18" charset="0"/>
                <a:ea typeface="Calibri" pitchFamily="34" charset="0"/>
                <a:cs typeface="Times New Roman" pitchFamily="18" charset="0"/>
              </a:rPr>
              <a:t>, e</a:t>
            </a:r>
            <a:r>
              <a:rPr lang="fr-FR">
                <a:latin typeface="Times New Roman" pitchFamily="18" charset="0"/>
                <a:ea typeface="Calibri" pitchFamily="34" charset="0"/>
                <a:cs typeface="Times New Roman" pitchFamily="18" charset="0"/>
              </a:rPr>
              <a:t>n cas de donn</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es inconnues</a:t>
            </a:r>
            <a:r>
              <a:rPr lang="fr-FR">
                <a:latin typeface="Calibri" pitchFamily="34" charset="0"/>
                <a:ea typeface="Calibri" pitchFamily="34" charset="0"/>
                <a:cs typeface="Times New Roman" pitchFamily="18" charset="0"/>
              </a:rPr>
              <a:t> </a:t>
            </a:r>
            <a:r>
              <a:rPr lang="fr-FR">
                <a:latin typeface="Times New Roman" pitchFamily="18" charset="0"/>
                <a:ea typeface="Calibri" pitchFamily="34" charset="0"/>
                <a:cs typeface="Times New Roman" pitchFamily="18" charset="0"/>
              </a:rPr>
              <a:t>:</a:t>
            </a:r>
            <a:endParaRPr lang="fr-FR">
              <a:ea typeface="Calibri" pitchFamily="34" charset="0"/>
              <a:cs typeface="Times New Roman" pitchFamily="18" charset="0"/>
            </a:endParaRPr>
          </a:p>
        </p:txBody>
      </p:sp>
      <p:sp>
        <p:nvSpPr>
          <p:cNvPr id="23564" name="Rectangle 24"/>
          <p:cNvSpPr>
            <a:spLocks noChangeArrowheads="1"/>
          </p:cNvSpPr>
          <p:nvPr/>
        </p:nvSpPr>
        <p:spPr bwMode="auto">
          <a:xfrm>
            <a:off x="2484438" y="3573463"/>
            <a:ext cx="6659562" cy="584200"/>
          </a:xfrm>
          <a:prstGeom prst="rect">
            <a:avLst/>
          </a:prstGeom>
          <a:noFill/>
          <a:ln w="9525">
            <a:noFill/>
            <a:miter lim="800000"/>
            <a:headEnd/>
            <a:tailEnd/>
          </a:ln>
        </p:spPr>
        <p:txBody>
          <a:bodyPr>
            <a:spAutoFit/>
          </a:bodyPr>
          <a:lstStyle/>
          <a:p>
            <a:pPr algn="justLow" eaLnBrk="0" hangingPunct="0">
              <a:buFontTx/>
              <a:buChar char="•"/>
            </a:pPr>
            <a:r>
              <a:rPr lang="fr-FR" sz="1600" b="1">
                <a:latin typeface="Adobe Arabic" pitchFamily="18" charset="-78"/>
                <a:ea typeface="Calibri" pitchFamily="34" charset="0"/>
                <a:cs typeface="Adobe Arabic" pitchFamily="18" charset="-78"/>
              </a:rPr>
              <a:t>Si seul le jour est manquant, mettre le 15/mm/aaaa ;</a:t>
            </a:r>
          </a:p>
          <a:p>
            <a:pPr algn="justLow" eaLnBrk="0" hangingPunct="0">
              <a:buFontTx/>
              <a:buChar char="•"/>
            </a:pPr>
            <a:r>
              <a:rPr lang="fr-FR" sz="1600" b="1">
                <a:latin typeface="Adobe Arabic" pitchFamily="18" charset="-78"/>
                <a:ea typeface="Calibri" pitchFamily="34" charset="0"/>
                <a:cs typeface="Adobe Arabic" pitchFamily="18" charset="-78"/>
              </a:rPr>
              <a:t>Si le jour et le mois sont manquants, mettre le 30/06/aaaa.</a:t>
            </a:r>
          </a:p>
        </p:txBody>
      </p:sp>
      <p:sp>
        <p:nvSpPr>
          <p:cNvPr id="23565" name="Rectangle 25"/>
          <p:cNvSpPr>
            <a:spLocks noChangeArrowheads="1"/>
          </p:cNvSpPr>
          <p:nvPr/>
        </p:nvSpPr>
        <p:spPr bwMode="auto">
          <a:xfrm>
            <a:off x="84138" y="4292600"/>
            <a:ext cx="742950"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Cas</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27" name="Rectangle 26"/>
          <p:cNvSpPr/>
          <p:nvPr/>
        </p:nvSpPr>
        <p:spPr>
          <a:xfrm>
            <a:off x="684213" y="4292600"/>
            <a:ext cx="6911975" cy="369888"/>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Cocher une seule case correspondant au motif d</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ouverture d</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un dossier </a:t>
            </a:r>
            <a:endParaRPr lang="fr-FR" sz="1050" dirty="0">
              <a:ea typeface="Calibri" pitchFamily="34" charset="0"/>
              <a:cs typeface="Times New Roman" pitchFamily="18" charset="0"/>
            </a:endParaRPr>
          </a:p>
        </p:txBody>
      </p:sp>
      <p:sp>
        <p:nvSpPr>
          <p:cNvPr id="23567" name="Rectangle 27"/>
          <p:cNvSpPr>
            <a:spLocks noChangeArrowheads="1"/>
          </p:cNvSpPr>
          <p:nvPr/>
        </p:nvSpPr>
        <p:spPr bwMode="auto">
          <a:xfrm>
            <a:off x="7956550" y="4202113"/>
            <a:ext cx="936625" cy="522287"/>
          </a:xfrm>
          <a:prstGeom prst="rect">
            <a:avLst/>
          </a:prstGeom>
          <a:noFill/>
          <a:ln w="9525">
            <a:noFill/>
            <a:miter lim="800000"/>
            <a:headEnd/>
            <a:tailEnd/>
          </a:ln>
        </p:spPr>
        <p:txBody>
          <a:bodyPr>
            <a:spAutoFit/>
          </a:bodyPr>
          <a:lstStyle/>
          <a:p>
            <a:pPr algn="justLow" eaLnBrk="0" hangingPunct="0"/>
            <a:r>
              <a:rPr lang="fr-FR" sz="1400">
                <a:latin typeface="Times New Roman" pitchFamily="18" charset="0"/>
                <a:ea typeface="Calibri" pitchFamily="34" charset="0"/>
                <a:cs typeface="Times New Roman" pitchFamily="18" charset="0"/>
              </a:rPr>
              <a:t>Pr</a:t>
            </a:r>
            <a:r>
              <a:rPr lang="fr-FR" sz="1400">
                <a:latin typeface="Calibri" pitchFamily="34" charset="0"/>
                <a:ea typeface="Calibri" pitchFamily="34" charset="0"/>
                <a:cs typeface="Times New Roman" pitchFamily="18" charset="0"/>
              </a:rPr>
              <a:t>é</a:t>
            </a:r>
            <a:r>
              <a:rPr lang="fr-FR" sz="1400">
                <a:latin typeface="Times New Roman" pitchFamily="18" charset="0"/>
                <a:ea typeface="Calibri" pitchFamily="34" charset="0"/>
                <a:cs typeface="Times New Roman" pitchFamily="18" charset="0"/>
              </a:rPr>
              <a:t>valant</a:t>
            </a:r>
            <a:endParaRPr lang="fr-FR" sz="1400">
              <a:ea typeface="Calibri" pitchFamily="34" charset="0"/>
              <a:cs typeface="Times New Roman" pitchFamily="18" charset="0"/>
            </a:endParaRPr>
          </a:p>
          <a:p>
            <a:pPr algn="justLow" eaLnBrk="0" hangingPunct="0"/>
            <a:r>
              <a:rPr lang="fr-FR" sz="1400">
                <a:latin typeface="Times New Roman" pitchFamily="18" charset="0"/>
                <a:ea typeface="Calibri" pitchFamily="34" charset="0"/>
                <a:cs typeface="Times New Roman" pitchFamily="18" charset="0"/>
              </a:rPr>
              <a:t>Incident</a:t>
            </a:r>
            <a:endParaRPr lang="fr-FR" sz="1400">
              <a:ea typeface="Calibri" pitchFamily="34" charset="0"/>
              <a:cs typeface="Times New Roman" pitchFamily="18" charset="0"/>
            </a:endParaRPr>
          </a:p>
        </p:txBody>
      </p:sp>
      <p:sp>
        <p:nvSpPr>
          <p:cNvPr id="30" name="Rectangle 29"/>
          <p:cNvSpPr/>
          <p:nvPr/>
        </p:nvSpPr>
        <p:spPr>
          <a:xfrm>
            <a:off x="101600" y="5157788"/>
            <a:ext cx="736600" cy="368300"/>
          </a:xfrm>
          <a:prstGeom prst="rect">
            <a:avLst/>
          </a:prstGeom>
        </p:spPr>
        <p:txBody>
          <a:bodyPr wrap="none">
            <a:spAutoFit/>
          </a:bodyPr>
          <a:lstStyle/>
          <a:p>
            <a:pPr algn="justLow" eaLnBrk="0" hangingPunct="0">
              <a:defRPr/>
            </a:pPr>
            <a:r>
              <a:rPr lang="fr-FR" b="1" dirty="0">
                <a:solidFill>
                  <a:srgbClr val="3333FF"/>
                </a:solidFill>
                <a:latin typeface="Times New Roman" pitchFamily="18" charset="0"/>
                <a:ea typeface="Calibri" pitchFamily="34" charset="0"/>
                <a:cs typeface="Times New Roman" pitchFamily="18" charset="0"/>
              </a:rPr>
              <a:t>Etat</a:t>
            </a:r>
            <a:r>
              <a:rPr lang="fr-FR" dirty="0">
                <a:solidFill>
                  <a:srgbClr val="3333FF"/>
                </a:solidFill>
                <a:latin typeface="Calibri" pitchFamily="34" charset="0"/>
                <a:ea typeface="Calibri" pitchFamily="34" charset="0"/>
                <a:cs typeface="Times New Roman" pitchFamily="18" charset="0"/>
              </a:rPr>
              <a:t> </a:t>
            </a:r>
            <a:r>
              <a:rPr lang="fr-FR" b="1" dirty="0">
                <a:solidFill>
                  <a:srgbClr val="3333FF"/>
                </a:solidFill>
                <a:latin typeface="Times New Roman" pitchFamily="18" charset="0"/>
                <a:ea typeface="Calibri" pitchFamily="34" charset="0"/>
                <a:cs typeface="Times New Roman" pitchFamily="18" charset="0"/>
              </a:rPr>
              <a:t>:</a:t>
            </a:r>
            <a:endParaRPr lang="fr-FR" sz="1050" b="1" dirty="0">
              <a:solidFill>
                <a:srgbClr val="3333FF"/>
              </a:solidFill>
              <a:ea typeface="Calibri" pitchFamily="34" charset="0"/>
              <a:cs typeface="Times New Roman" pitchFamily="18" charset="0"/>
            </a:endParaRPr>
          </a:p>
        </p:txBody>
      </p:sp>
      <p:sp>
        <p:nvSpPr>
          <p:cNvPr id="34" name="Rectangle 1"/>
          <p:cNvSpPr>
            <a:spLocks noChangeArrowheads="1"/>
          </p:cNvSpPr>
          <p:nvPr/>
        </p:nvSpPr>
        <p:spPr bwMode="auto">
          <a:xfrm>
            <a:off x="2268538" y="5805488"/>
            <a:ext cx="5472112" cy="522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lgn="ctr">
              <a:defRPr/>
            </a:pPr>
            <a:r>
              <a:rPr lang="fr-FR" sz="1400" b="1" dirty="0">
                <a:solidFill>
                  <a:srgbClr val="3333FF"/>
                </a:solidFill>
                <a:latin typeface="Times New Roman" pitchFamily="18" charset="0"/>
                <a:ea typeface="Calibri" pitchFamily="34" charset="0"/>
                <a:cs typeface="Times New Roman" pitchFamily="18" charset="0"/>
              </a:rPr>
              <a:t>Dans le cas de d</a:t>
            </a:r>
            <a:r>
              <a:rPr lang="fr-FR" sz="1400" b="1" dirty="0">
                <a:solidFill>
                  <a:srgbClr val="3333FF"/>
                </a:solidFill>
                <a:ea typeface="Calibri" pitchFamily="34" charset="0"/>
                <a:cs typeface="Times New Roman" pitchFamily="18" charset="0"/>
              </a:rPr>
              <a:t>é</a:t>
            </a:r>
            <a:r>
              <a:rPr lang="fr-FR" sz="1400" b="1" dirty="0">
                <a:solidFill>
                  <a:srgbClr val="3333FF"/>
                </a:solidFill>
                <a:latin typeface="Times New Roman" pitchFamily="18" charset="0"/>
                <a:ea typeface="Calibri" pitchFamily="34" charset="0"/>
                <a:cs typeface="Times New Roman" pitchFamily="18" charset="0"/>
              </a:rPr>
              <a:t>c</a:t>
            </a:r>
            <a:r>
              <a:rPr lang="fr-FR" sz="1400" b="1" dirty="0">
                <a:solidFill>
                  <a:srgbClr val="3333FF"/>
                </a:solidFill>
                <a:ea typeface="Calibri" pitchFamily="34" charset="0"/>
                <a:cs typeface="Times New Roman" pitchFamily="18" charset="0"/>
              </a:rPr>
              <a:t>è</a:t>
            </a:r>
            <a:r>
              <a:rPr lang="fr-FR" sz="1400" b="1" dirty="0">
                <a:solidFill>
                  <a:srgbClr val="3333FF"/>
                </a:solidFill>
                <a:latin typeface="Times New Roman" pitchFamily="18" charset="0"/>
                <a:ea typeface="Calibri" pitchFamily="34" charset="0"/>
                <a:cs typeface="Times New Roman" pitchFamily="18" charset="0"/>
              </a:rPr>
              <a:t>s, de sevrage ou perdu de vue, il y</a:t>
            </a:r>
            <a:r>
              <a:rPr lang="fr-FR" sz="1400" b="1" dirty="0">
                <a:solidFill>
                  <a:srgbClr val="3333FF"/>
                </a:solidFill>
                <a:ea typeface="Calibri" pitchFamily="34" charset="0"/>
                <a:cs typeface="Times New Roman" pitchFamily="18" charset="0"/>
              </a:rPr>
              <a:t>’</a:t>
            </a:r>
            <a:r>
              <a:rPr lang="fr-FR" sz="1400" b="1" dirty="0">
                <a:solidFill>
                  <a:srgbClr val="3333FF"/>
                </a:solidFill>
                <a:latin typeface="Times New Roman" pitchFamily="18" charset="0"/>
                <a:ea typeface="Calibri" pitchFamily="34" charset="0"/>
                <a:cs typeface="Times New Roman" pitchFamily="18" charset="0"/>
              </a:rPr>
              <a:t>a lieu de mettre </a:t>
            </a:r>
            <a:r>
              <a:rPr lang="fr-FR" sz="1400" b="1" dirty="0">
                <a:solidFill>
                  <a:srgbClr val="3333FF"/>
                </a:solidFill>
                <a:ea typeface="Calibri" pitchFamily="34" charset="0"/>
                <a:cs typeface="Times New Roman" pitchFamily="18" charset="0"/>
              </a:rPr>
              <a:t>à</a:t>
            </a:r>
            <a:r>
              <a:rPr lang="fr-FR" sz="1400" b="1" dirty="0">
                <a:solidFill>
                  <a:srgbClr val="3333FF"/>
                </a:solidFill>
                <a:latin typeface="Times New Roman" pitchFamily="18" charset="0"/>
                <a:ea typeface="Calibri" pitchFamily="34" charset="0"/>
                <a:cs typeface="Times New Roman" pitchFamily="18" charset="0"/>
              </a:rPr>
              <a:t> jour les donn</a:t>
            </a:r>
            <a:r>
              <a:rPr lang="fr-FR" sz="1400" b="1" dirty="0">
                <a:solidFill>
                  <a:srgbClr val="3333FF"/>
                </a:solidFill>
                <a:ea typeface="Calibri" pitchFamily="34" charset="0"/>
                <a:cs typeface="Times New Roman" pitchFamily="18" charset="0"/>
              </a:rPr>
              <a:t>é</a:t>
            </a:r>
            <a:r>
              <a:rPr lang="fr-FR" sz="1400" b="1" dirty="0">
                <a:solidFill>
                  <a:srgbClr val="3333FF"/>
                </a:solidFill>
                <a:latin typeface="Times New Roman" pitchFamily="18" charset="0"/>
                <a:ea typeface="Calibri" pitchFamily="34" charset="0"/>
                <a:cs typeface="Times New Roman" pitchFamily="18" charset="0"/>
              </a:rPr>
              <a:t>es concernant l</a:t>
            </a:r>
            <a:r>
              <a:rPr lang="fr-FR" sz="1400" b="1" dirty="0">
                <a:solidFill>
                  <a:srgbClr val="3333FF"/>
                </a:solidFill>
                <a:ea typeface="Calibri" pitchFamily="34" charset="0"/>
                <a:cs typeface="Times New Roman" pitchFamily="18" charset="0"/>
              </a:rPr>
              <a:t>’é</a:t>
            </a:r>
            <a:r>
              <a:rPr lang="fr-FR" sz="1400" b="1" dirty="0">
                <a:solidFill>
                  <a:srgbClr val="3333FF"/>
                </a:solidFill>
                <a:latin typeface="Times New Roman" pitchFamily="18" charset="0"/>
                <a:ea typeface="Calibri" pitchFamily="34" charset="0"/>
                <a:cs typeface="Times New Roman" pitchFamily="18" charset="0"/>
              </a:rPr>
              <a:t>tat et la date de l</a:t>
            </a:r>
            <a:r>
              <a:rPr lang="fr-FR" sz="1400" b="1" dirty="0">
                <a:solidFill>
                  <a:srgbClr val="3333FF"/>
                </a:solidFill>
                <a:ea typeface="Calibri" pitchFamily="34" charset="0"/>
                <a:cs typeface="Times New Roman" pitchFamily="18" charset="0"/>
              </a:rPr>
              <a:t>’é</a:t>
            </a:r>
            <a:r>
              <a:rPr lang="fr-FR" sz="1400" b="1" dirty="0">
                <a:solidFill>
                  <a:srgbClr val="3333FF"/>
                </a:solidFill>
                <a:latin typeface="Times New Roman" pitchFamily="18" charset="0"/>
                <a:ea typeface="Calibri" pitchFamily="34" charset="0"/>
                <a:cs typeface="Times New Roman" pitchFamily="18" charset="0"/>
              </a:rPr>
              <a:t>tat.</a:t>
            </a:r>
            <a:endParaRPr lang="fr-FR" b="1" dirty="0">
              <a:solidFill>
                <a:srgbClr val="3333FF"/>
              </a:solidFill>
              <a:ea typeface="Calibri" pitchFamily="34" charset="0"/>
              <a:cs typeface="Times New Roman" pitchFamily="18" charset="0"/>
            </a:endParaRPr>
          </a:p>
        </p:txBody>
      </p:sp>
      <p:pic>
        <p:nvPicPr>
          <p:cNvPr id="23570" name="Picture 4" descr="RÃ©sultat de recherche d'images pour &quot;menu dÃ©roulant calendrier&quot;"/>
          <p:cNvPicPr>
            <a:picLocks noChangeAspect="1" noChangeArrowheads="1"/>
          </p:cNvPicPr>
          <p:nvPr/>
        </p:nvPicPr>
        <p:blipFill>
          <a:blip r:embed="rId4"/>
          <a:srcRect/>
          <a:stretch>
            <a:fillRect/>
          </a:stretch>
        </p:blipFill>
        <p:spPr bwMode="auto">
          <a:xfrm>
            <a:off x="7740650" y="2349500"/>
            <a:ext cx="1331913" cy="1295400"/>
          </a:xfrm>
          <a:prstGeom prst="rect">
            <a:avLst/>
          </a:prstGeom>
          <a:noFill/>
          <a:ln w="9525">
            <a:solidFill>
              <a:srgbClr val="C00000"/>
            </a:solidFill>
            <a:miter lim="800000"/>
            <a:headEnd/>
            <a:tailEnd/>
          </a:ln>
        </p:spPr>
      </p:pic>
      <p:sp>
        <p:nvSpPr>
          <p:cNvPr id="36" name="Rectangle 35"/>
          <p:cNvSpPr/>
          <p:nvPr/>
        </p:nvSpPr>
        <p:spPr>
          <a:xfrm>
            <a:off x="7812088" y="4292600"/>
            <a:ext cx="144462" cy="14446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7" name="Rectangle 36"/>
          <p:cNvSpPr/>
          <p:nvPr/>
        </p:nvSpPr>
        <p:spPr>
          <a:xfrm>
            <a:off x="7812088" y="4508500"/>
            <a:ext cx="144462" cy="14446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 name="Rectangle 23"/>
          <p:cNvSpPr/>
          <p:nvPr/>
        </p:nvSpPr>
        <p:spPr>
          <a:xfrm>
            <a:off x="0" y="0"/>
            <a:ext cx="9144000" cy="6858000"/>
          </a:xfrm>
          <a:prstGeom prst="rect">
            <a:avLst/>
          </a:prstGeom>
          <a:noFill/>
          <a:ln w="57150"/>
        </p:spPr>
        <p:style>
          <a:lnRef idx="2">
            <a:schemeClr val="accent2"/>
          </a:lnRef>
          <a:fillRef idx="1">
            <a:schemeClr val="lt1"/>
          </a:fillRef>
          <a:effectRef idx="0">
            <a:schemeClr val="accent2"/>
          </a:effectRef>
          <a:fontRef idx="minor">
            <a:schemeClr val="dk1"/>
          </a:fontRef>
        </p:style>
        <p:txBody>
          <a:bodyPr anchor="ctr"/>
          <a:lstStyle/>
          <a:p>
            <a:pPr algn="ctr">
              <a:defRPr/>
            </a:pP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800" decel="100000"/>
                                        <p:tgtEl>
                                          <p:spTgt spid="18"/>
                                        </p:tgtEl>
                                      </p:cBhvr>
                                    </p:animEffect>
                                    <p:anim calcmode="lin" valueType="num">
                                      <p:cBhvr>
                                        <p:cTn id="24" dur="800" decel="100000" fill="hold"/>
                                        <p:tgtEl>
                                          <p:spTgt spid="18"/>
                                        </p:tgtEl>
                                        <p:attrNameLst>
                                          <p:attrName>style.rotation</p:attrName>
                                        </p:attrNameLst>
                                      </p:cBhvr>
                                      <p:tavLst>
                                        <p:tav tm="0">
                                          <p:val>
                                            <p:fltVal val="-90"/>
                                          </p:val>
                                        </p:tav>
                                        <p:tav tm="100000">
                                          <p:val>
                                            <p:fltVal val="0"/>
                                          </p:val>
                                        </p:tav>
                                      </p:tavLst>
                                    </p:anim>
                                    <p:anim calcmode="lin" valueType="num">
                                      <p:cBhvr>
                                        <p:cTn id="25" dur="800" decel="100000" fill="hold"/>
                                        <p:tgtEl>
                                          <p:spTgt spid="18"/>
                                        </p:tgtEl>
                                        <p:attrNameLst>
                                          <p:attrName>ppt_x</p:attrName>
                                        </p:attrNameLst>
                                      </p:cBhvr>
                                      <p:tavLst>
                                        <p:tav tm="0">
                                          <p:val>
                                            <p:strVal val="#ppt_x+0.4"/>
                                          </p:val>
                                        </p:tav>
                                        <p:tav tm="100000">
                                          <p:val>
                                            <p:strVal val="#ppt_x-0.05"/>
                                          </p:val>
                                        </p:tav>
                                      </p:tavLst>
                                    </p:anim>
                                    <p:anim calcmode="lin" valueType="num">
                                      <p:cBhvr>
                                        <p:cTn id="26" dur="800" decel="100000" fill="hold"/>
                                        <p:tgtEl>
                                          <p:spTgt spid="18"/>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grpId="0" nodeType="clickEffect">
                                  <p:stCondLst>
                                    <p:cond delay="0"/>
                                  </p:stCondLst>
                                  <p:childTnLst>
                                    <p:set>
                                      <p:cBhvr>
                                        <p:cTn id="32" dur="1" fill="hold">
                                          <p:stCondLst>
                                            <p:cond delay="0"/>
                                          </p:stCondLst>
                                        </p:cTn>
                                        <p:tgtEl>
                                          <p:spTgt spid="23562"/>
                                        </p:tgtEl>
                                        <p:attrNameLst>
                                          <p:attrName>style.visibility</p:attrName>
                                        </p:attrNameLst>
                                      </p:cBhvr>
                                      <p:to>
                                        <p:strVal val="visible"/>
                                      </p:to>
                                    </p:set>
                                    <p:animEffect transition="in" filter="fade">
                                      <p:cBhvr>
                                        <p:cTn id="33" dur="800" decel="100000"/>
                                        <p:tgtEl>
                                          <p:spTgt spid="23562"/>
                                        </p:tgtEl>
                                      </p:cBhvr>
                                    </p:animEffect>
                                    <p:anim calcmode="lin" valueType="num">
                                      <p:cBhvr>
                                        <p:cTn id="34" dur="800" decel="100000" fill="hold"/>
                                        <p:tgtEl>
                                          <p:spTgt spid="23562"/>
                                        </p:tgtEl>
                                        <p:attrNameLst>
                                          <p:attrName>style.rotation</p:attrName>
                                        </p:attrNameLst>
                                      </p:cBhvr>
                                      <p:tavLst>
                                        <p:tav tm="0">
                                          <p:val>
                                            <p:fltVal val="-90"/>
                                          </p:val>
                                        </p:tav>
                                        <p:tav tm="100000">
                                          <p:val>
                                            <p:fltVal val="0"/>
                                          </p:val>
                                        </p:tav>
                                      </p:tavLst>
                                    </p:anim>
                                    <p:anim calcmode="lin" valueType="num">
                                      <p:cBhvr>
                                        <p:cTn id="35" dur="800" decel="100000" fill="hold"/>
                                        <p:tgtEl>
                                          <p:spTgt spid="23562"/>
                                        </p:tgtEl>
                                        <p:attrNameLst>
                                          <p:attrName>ppt_x</p:attrName>
                                        </p:attrNameLst>
                                      </p:cBhvr>
                                      <p:tavLst>
                                        <p:tav tm="0">
                                          <p:val>
                                            <p:strVal val="#ppt_x+0.4"/>
                                          </p:val>
                                        </p:tav>
                                        <p:tav tm="100000">
                                          <p:val>
                                            <p:strVal val="#ppt_x-0.05"/>
                                          </p:val>
                                        </p:tav>
                                      </p:tavLst>
                                    </p:anim>
                                    <p:anim calcmode="lin" valueType="num">
                                      <p:cBhvr>
                                        <p:cTn id="36" dur="800" decel="100000" fill="hold"/>
                                        <p:tgtEl>
                                          <p:spTgt spid="23562"/>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23562"/>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23562"/>
                                        </p:tgtEl>
                                        <p:attrNameLst>
                                          <p:attrName>ppt_y</p:attrName>
                                        </p:attrNameLst>
                                      </p:cBhvr>
                                      <p:tavLst>
                                        <p:tav tm="0">
                                          <p:val>
                                            <p:strVal val="#ppt_y+0.1"/>
                                          </p:val>
                                        </p:tav>
                                        <p:tav tm="100000">
                                          <p:val>
                                            <p:strVal val="#ppt_y"/>
                                          </p:val>
                                        </p:tav>
                                      </p:tavLst>
                                    </p:anim>
                                  </p:childTnLst>
                                </p:cTn>
                              </p:par>
                              <p:par>
                                <p:cTn id="39" presetID="30" presetClass="entr" presetSubtype="0" fill="hold" grpId="0" nodeType="withEffect">
                                  <p:stCondLst>
                                    <p:cond delay="0"/>
                                  </p:stCondLst>
                                  <p:childTnLst>
                                    <p:set>
                                      <p:cBhvr>
                                        <p:cTn id="40" dur="1" fill="hold">
                                          <p:stCondLst>
                                            <p:cond delay="0"/>
                                          </p:stCondLst>
                                        </p:cTn>
                                        <p:tgtEl>
                                          <p:spTgt spid="23563"/>
                                        </p:tgtEl>
                                        <p:attrNameLst>
                                          <p:attrName>style.visibility</p:attrName>
                                        </p:attrNameLst>
                                      </p:cBhvr>
                                      <p:to>
                                        <p:strVal val="visible"/>
                                      </p:to>
                                    </p:set>
                                    <p:animEffect transition="in" filter="fade">
                                      <p:cBhvr>
                                        <p:cTn id="41" dur="800" decel="100000"/>
                                        <p:tgtEl>
                                          <p:spTgt spid="23563"/>
                                        </p:tgtEl>
                                      </p:cBhvr>
                                    </p:animEffect>
                                    <p:anim calcmode="lin" valueType="num">
                                      <p:cBhvr>
                                        <p:cTn id="42" dur="800" decel="100000" fill="hold"/>
                                        <p:tgtEl>
                                          <p:spTgt spid="23563"/>
                                        </p:tgtEl>
                                        <p:attrNameLst>
                                          <p:attrName>style.rotation</p:attrName>
                                        </p:attrNameLst>
                                      </p:cBhvr>
                                      <p:tavLst>
                                        <p:tav tm="0">
                                          <p:val>
                                            <p:fltVal val="-90"/>
                                          </p:val>
                                        </p:tav>
                                        <p:tav tm="100000">
                                          <p:val>
                                            <p:fltVal val="0"/>
                                          </p:val>
                                        </p:tav>
                                      </p:tavLst>
                                    </p:anim>
                                    <p:anim calcmode="lin" valueType="num">
                                      <p:cBhvr>
                                        <p:cTn id="43" dur="800" decel="100000" fill="hold"/>
                                        <p:tgtEl>
                                          <p:spTgt spid="23563"/>
                                        </p:tgtEl>
                                        <p:attrNameLst>
                                          <p:attrName>ppt_x</p:attrName>
                                        </p:attrNameLst>
                                      </p:cBhvr>
                                      <p:tavLst>
                                        <p:tav tm="0">
                                          <p:val>
                                            <p:strVal val="#ppt_x+0.4"/>
                                          </p:val>
                                        </p:tav>
                                        <p:tav tm="100000">
                                          <p:val>
                                            <p:strVal val="#ppt_x-0.05"/>
                                          </p:val>
                                        </p:tav>
                                      </p:tavLst>
                                    </p:anim>
                                    <p:anim calcmode="lin" valueType="num">
                                      <p:cBhvr>
                                        <p:cTn id="44" dur="800" decel="100000" fill="hold"/>
                                        <p:tgtEl>
                                          <p:spTgt spid="23563"/>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23563"/>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23563"/>
                                        </p:tgtEl>
                                        <p:attrNameLst>
                                          <p:attrName>ppt_y</p:attrName>
                                        </p:attrNameLst>
                                      </p:cBhvr>
                                      <p:tavLst>
                                        <p:tav tm="0">
                                          <p:val>
                                            <p:strVal val="#ppt_y+0.1"/>
                                          </p:val>
                                        </p:tav>
                                        <p:tav tm="100000">
                                          <p:val>
                                            <p:strVal val="#ppt_y"/>
                                          </p:val>
                                        </p:tav>
                                      </p:tavLst>
                                    </p:anim>
                                  </p:childTnLst>
                                </p:cTn>
                              </p:par>
                              <p:par>
                                <p:cTn id="47" presetID="30" presetClass="entr" presetSubtype="0" fill="hold" nodeType="withEffect">
                                  <p:stCondLst>
                                    <p:cond delay="0"/>
                                  </p:stCondLst>
                                  <p:childTnLst>
                                    <p:set>
                                      <p:cBhvr>
                                        <p:cTn id="48" dur="1" fill="hold">
                                          <p:stCondLst>
                                            <p:cond delay="0"/>
                                          </p:stCondLst>
                                        </p:cTn>
                                        <p:tgtEl>
                                          <p:spTgt spid="23570"/>
                                        </p:tgtEl>
                                        <p:attrNameLst>
                                          <p:attrName>style.visibility</p:attrName>
                                        </p:attrNameLst>
                                      </p:cBhvr>
                                      <p:to>
                                        <p:strVal val="visible"/>
                                      </p:to>
                                    </p:set>
                                    <p:animEffect transition="in" filter="fade">
                                      <p:cBhvr>
                                        <p:cTn id="49" dur="800" decel="100000"/>
                                        <p:tgtEl>
                                          <p:spTgt spid="23570"/>
                                        </p:tgtEl>
                                      </p:cBhvr>
                                    </p:animEffect>
                                    <p:anim calcmode="lin" valueType="num">
                                      <p:cBhvr>
                                        <p:cTn id="50" dur="800" decel="100000" fill="hold"/>
                                        <p:tgtEl>
                                          <p:spTgt spid="23570"/>
                                        </p:tgtEl>
                                        <p:attrNameLst>
                                          <p:attrName>style.rotation</p:attrName>
                                        </p:attrNameLst>
                                      </p:cBhvr>
                                      <p:tavLst>
                                        <p:tav tm="0">
                                          <p:val>
                                            <p:fltVal val="-90"/>
                                          </p:val>
                                        </p:tav>
                                        <p:tav tm="100000">
                                          <p:val>
                                            <p:fltVal val="0"/>
                                          </p:val>
                                        </p:tav>
                                      </p:tavLst>
                                    </p:anim>
                                    <p:anim calcmode="lin" valueType="num">
                                      <p:cBhvr>
                                        <p:cTn id="51" dur="800" decel="100000" fill="hold"/>
                                        <p:tgtEl>
                                          <p:spTgt spid="23570"/>
                                        </p:tgtEl>
                                        <p:attrNameLst>
                                          <p:attrName>ppt_x</p:attrName>
                                        </p:attrNameLst>
                                      </p:cBhvr>
                                      <p:tavLst>
                                        <p:tav tm="0">
                                          <p:val>
                                            <p:strVal val="#ppt_x+0.4"/>
                                          </p:val>
                                        </p:tav>
                                        <p:tav tm="100000">
                                          <p:val>
                                            <p:strVal val="#ppt_x-0.05"/>
                                          </p:val>
                                        </p:tav>
                                      </p:tavLst>
                                    </p:anim>
                                    <p:anim calcmode="lin" valueType="num">
                                      <p:cBhvr>
                                        <p:cTn id="52" dur="800" decel="100000" fill="hold"/>
                                        <p:tgtEl>
                                          <p:spTgt spid="23570"/>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23570"/>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23570"/>
                                        </p:tgtEl>
                                        <p:attrNameLst>
                                          <p:attrName>ppt_y</p:attrName>
                                        </p:attrNameLst>
                                      </p:cBhvr>
                                      <p:tavLst>
                                        <p:tav tm="0">
                                          <p:val>
                                            <p:strVal val="#ppt_y+0.1"/>
                                          </p:val>
                                        </p:tav>
                                        <p:tav tm="100000">
                                          <p:val>
                                            <p:strVal val="#ppt_y"/>
                                          </p:val>
                                        </p:tav>
                                      </p:tavLst>
                                    </p:anim>
                                  </p:childTnLst>
                                </p:cTn>
                              </p:par>
                              <p:par>
                                <p:cTn id="55" presetID="30" presetClass="entr" presetSubtype="0" fill="hold" grpId="0" nodeType="withEffect">
                                  <p:stCondLst>
                                    <p:cond delay="0"/>
                                  </p:stCondLst>
                                  <p:childTnLst>
                                    <p:set>
                                      <p:cBhvr>
                                        <p:cTn id="56" dur="1" fill="hold">
                                          <p:stCondLst>
                                            <p:cond delay="0"/>
                                          </p:stCondLst>
                                        </p:cTn>
                                        <p:tgtEl>
                                          <p:spTgt spid="23564"/>
                                        </p:tgtEl>
                                        <p:attrNameLst>
                                          <p:attrName>style.visibility</p:attrName>
                                        </p:attrNameLst>
                                      </p:cBhvr>
                                      <p:to>
                                        <p:strVal val="visible"/>
                                      </p:to>
                                    </p:set>
                                    <p:animEffect transition="in" filter="fade">
                                      <p:cBhvr>
                                        <p:cTn id="57" dur="800" decel="100000"/>
                                        <p:tgtEl>
                                          <p:spTgt spid="23564"/>
                                        </p:tgtEl>
                                      </p:cBhvr>
                                    </p:animEffect>
                                    <p:anim calcmode="lin" valueType="num">
                                      <p:cBhvr>
                                        <p:cTn id="58" dur="800" decel="100000" fill="hold"/>
                                        <p:tgtEl>
                                          <p:spTgt spid="23564"/>
                                        </p:tgtEl>
                                        <p:attrNameLst>
                                          <p:attrName>style.rotation</p:attrName>
                                        </p:attrNameLst>
                                      </p:cBhvr>
                                      <p:tavLst>
                                        <p:tav tm="0">
                                          <p:val>
                                            <p:fltVal val="-90"/>
                                          </p:val>
                                        </p:tav>
                                        <p:tav tm="100000">
                                          <p:val>
                                            <p:fltVal val="0"/>
                                          </p:val>
                                        </p:tav>
                                      </p:tavLst>
                                    </p:anim>
                                    <p:anim calcmode="lin" valueType="num">
                                      <p:cBhvr>
                                        <p:cTn id="59" dur="800" decel="100000" fill="hold"/>
                                        <p:tgtEl>
                                          <p:spTgt spid="23564"/>
                                        </p:tgtEl>
                                        <p:attrNameLst>
                                          <p:attrName>ppt_x</p:attrName>
                                        </p:attrNameLst>
                                      </p:cBhvr>
                                      <p:tavLst>
                                        <p:tav tm="0">
                                          <p:val>
                                            <p:strVal val="#ppt_x+0.4"/>
                                          </p:val>
                                        </p:tav>
                                        <p:tav tm="100000">
                                          <p:val>
                                            <p:strVal val="#ppt_x-0.05"/>
                                          </p:val>
                                        </p:tav>
                                      </p:tavLst>
                                    </p:anim>
                                    <p:anim calcmode="lin" valueType="num">
                                      <p:cBhvr>
                                        <p:cTn id="60" dur="800" decel="100000" fill="hold"/>
                                        <p:tgtEl>
                                          <p:spTgt spid="23564"/>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23564"/>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23564"/>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23565"/>
                                        </p:tgtEl>
                                        <p:attrNameLst>
                                          <p:attrName>style.visibility</p:attrName>
                                        </p:attrNameLst>
                                      </p:cBhvr>
                                      <p:to>
                                        <p:strVal val="visible"/>
                                      </p:to>
                                    </p:set>
                                    <p:anim calcmode="lin" valueType="num">
                                      <p:cBhvr>
                                        <p:cTn id="67" dur="500" fill="hold"/>
                                        <p:tgtEl>
                                          <p:spTgt spid="23565"/>
                                        </p:tgtEl>
                                        <p:attrNameLst>
                                          <p:attrName>ppt_w</p:attrName>
                                        </p:attrNameLst>
                                      </p:cBhvr>
                                      <p:tavLst>
                                        <p:tav tm="0">
                                          <p:val>
                                            <p:fltVal val="0"/>
                                          </p:val>
                                        </p:tav>
                                        <p:tav tm="100000">
                                          <p:val>
                                            <p:strVal val="#ppt_w"/>
                                          </p:val>
                                        </p:tav>
                                      </p:tavLst>
                                    </p:anim>
                                    <p:anim calcmode="lin" valueType="num">
                                      <p:cBhvr>
                                        <p:cTn id="68" dur="500" fill="hold"/>
                                        <p:tgtEl>
                                          <p:spTgt spid="23565"/>
                                        </p:tgtEl>
                                        <p:attrNameLst>
                                          <p:attrName>ppt_h</p:attrName>
                                        </p:attrNameLst>
                                      </p:cBhvr>
                                      <p:tavLst>
                                        <p:tav tm="0">
                                          <p:val>
                                            <p:fltVal val="0"/>
                                          </p:val>
                                        </p:tav>
                                        <p:tav tm="100000">
                                          <p:val>
                                            <p:strVal val="#ppt_h"/>
                                          </p:val>
                                        </p:tav>
                                      </p:tavLst>
                                    </p:anim>
                                    <p:animEffect transition="in" filter="fade">
                                      <p:cBhvr>
                                        <p:cTn id="69" dur="500"/>
                                        <p:tgtEl>
                                          <p:spTgt spid="23565"/>
                                        </p:tgtEl>
                                      </p:cBhvr>
                                    </p:animEffect>
                                  </p:childTnLst>
                                </p:cTn>
                              </p:par>
                              <p:par>
                                <p:cTn id="70" presetID="53"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23567"/>
                                        </p:tgtEl>
                                        <p:attrNameLst>
                                          <p:attrName>style.visibility</p:attrName>
                                        </p:attrNameLst>
                                      </p:cBhvr>
                                      <p:to>
                                        <p:strVal val="visible"/>
                                      </p:to>
                                    </p:set>
                                    <p:anim calcmode="lin" valueType="num">
                                      <p:cBhvr>
                                        <p:cTn id="87" dur="500" fill="hold"/>
                                        <p:tgtEl>
                                          <p:spTgt spid="23567"/>
                                        </p:tgtEl>
                                        <p:attrNameLst>
                                          <p:attrName>ppt_w</p:attrName>
                                        </p:attrNameLst>
                                      </p:cBhvr>
                                      <p:tavLst>
                                        <p:tav tm="0">
                                          <p:val>
                                            <p:fltVal val="0"/>
                                          </p:val>
                                        </p:tav>
                                        <p:tav tm="100000">
                                          <p:val>
                                            <p:strVal val="#ppt_w"/>
                                          </p:val>
                                        </p:tav>
                                      </p:tavLst>
                                    </p:anim>
                                    <p:anim calcmode="lin" valueType="num">
                                      <p:cBhvr>
                                        <p:cTn id="88" dur="500" fill="hold"/>
                                        <p:tgtEl>
                                          <p:spTgt spid="23567"/>
                                        </p:tgtEl>
                                        <p:attrNameLst>
                                          <p:attrName>ppt_h</p:attrName>
                                        </p:attrNameLst>
                                      </p:cBhvr>
                                      <p:tavLst>
                                        <p:tav tm="0">
                                          <p:val>
                                            <p:fltVal val="0"/>
                                          </p:val>
                                        </p:tav>
                                        <p:tav tm="100000">
                                          <p:val>
                                            <p:strVal val="#ppt_h"/>
                                          </p:val>
                                        </p:tav>
                                      </p:tavLst>
                                    </p:anim>
                                    <p:animEffect transition="in" filter="fade">
                                      <p:cBhvr>
                                        <p:cTn id="89" dur="500"/>
                                        <p:tgtEl>
                                          <p:spTgt spid="23567"/>
                                        </p:tgtEl>
                                      </p:cBhvr>
                                    </p:animEffect>
                                  </p:childTnLst>
                                </p:cTn>
                              </p:par>
                            </p:childTnLst>
                          </p:cTn>
                        </p:par>
                      </p:childTnLst>
                    </p:cTn>
                  </p:par>
                  <p:par>
                    <p:cTn id="90" fill="hold">
                      <p:stCondLst>
                        <p:cond delay="indefinite"/>
                      </p:stCondLst>
                      <p:childTnLst>
                        <p:par>
                          <p:cTn id="91" fill="hold">
                            <p:stCondLst>
                              <p:cond delay="0"/>
                            </p:stCondLst>
                            <p:childTnLst>
                              <p:par>
                                <p:cTn id="92" presetID="30"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800" decel="100000"/>
                                        <p:tgtEl>
                                          <p:spTgt spid="30"/>
                                        </p:tgtEl>
                                      </p:cBhvr>
                                    </p:animEffect>
                                    <p:anim calcmode="lin" valueType="num">
                                      <p:cBhvr>
                                        <p:cTn id="95" dur="800" decel="100000" fill="hold"/>
                                        <p:tgtEl>
                                          <p:spTgt spid="30"/>
                                        </p:tgtEl>
                                        <p:attrNameLst>
                                          <p:attrName>style.rotation</p:attrName>
                                        </p:attrNameLst>
                                      </p:cBhvr>
                                      <p:tavLst>
                                        <p:tav tm="0">
                                          <p:val>
                                            <p:fltVal val="-90"/>
                                          </p:val>
                                        </p:tav>
                                        <p:tav tm="100000">
                                          <p:val>
                                            <p:fltVal val="0"/>
                                          </p:val>
                                        </p:tav>
                                      </p:tavLst>
                                    </p:anim>
                                    <p:anim calcmode="lin" valueType="num">
                                      <p:cBhvr>
                                        <p:cTn id="96" dur="800" decel="100000" fill="hold"/>
                                        <p:tgtEl>
                                          <p:spTgt spid="30"/>
                                        </p:tgtEl>
                                        <p:attrNameLst>
                                          <p:attrName>ppt_x</p:attrName>
                                        </p:attrNameLst>
                                      </p:cBhvr>
                                      <p:tavLst>
                                        <p:tav tm="0">
                                          <p:val>
                                            <p:strVal val="#ppt_x+0.4"/>
                                          </p:val>
                                        </p:tav>
                                        <p:tav tm="100000">
                                          <p:val>
                                            <p:strVal val="#ppt_x-0.05"/>
                                          </p:val>
                                        </p:tav>
                                      </p:tavLst>
                                    </p:anim>
                                    <p:anim calcmode="lin" valueType="num">
                                      <p:cBhvr>
                                        <p:cTn id="97" dur="800" decel="100000" fill="hold"/>
                                        <p:tgtEl>
                                          <p:spTgt spid="30"/>
                                        </p:tgtEl>
                                        <p:attrNameLst>
                                          <p:attrName>ppt_y</p:attrName>
                                        </p:attrNameLst>
                                      </p:cBhvr>
                                      <p:tavLst>
                                        <p:tav tm="0">
                                          <p:val>
                                            <p:strVal val="#ppt_y-0.4"/>
                                          </p:val>
                                        </p:tav>
                                        <p:tav tm="100000">
                                          <p:val>
                                            <p:strVal val="#ppt_y+0.1"/>
                                          </p:val>
                                        </p:tav>
                                      </p:tavLst>
                                    </p:anim>
                                    <p:anim calcmode="lin" valueType="num">
                                      <p:cBhvr>
                                        <p:cTn id="98"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99"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par>
                                <p:cTn id="100" presetID="30" presetClass="entr" presetSubtype="0" fill="hold" nodeType="with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800" decel="100000"/>
                                        <p:tgtEl>
                                          <p:spTgt spid="4"/>
                                        </p:tgtEl>
                                      </p:cBhvr>
                                    </p:animEffect>
                                    <p:anim calcmode="lin" valueType="num">
                                      <p:cBhvr>
                                        <p:cTn id="103" dur="800" decel="100000" fill="hold"/>
                                        <p:tgtEl>
                                          <p:spTgt spid="4"/>
                                        </p:tgtEl>
                                        <p:attrNameLst>
                                          <p:attrName>style.rotation</p:attrName>
                                        </p:attrNameLst>
                                      </p:cBhvr>
                                      <p:tavLst>
                                        <p:tav tm="0">
                                          <p:val>
                                            <p:fltVal val="-90"/>
                                          </p:val>
                                        </p:tav>
                                        <p:tav tm="100000">
                                          <p:val>
                                            <p:fltVal val="0"/>
                                          </p:val>
                                        </p:tav>
                                      </p:tavLst>
                                    </p:anim>
                                    <p:anim calcmode="lin" valueType="num">
                                      <p:cBhvr>
                                        <p:cTn id="104" dur="800" decel="100000" fill="hold"/>
                                        <p:tgtEl>
                                          <p:spTgt spid="4"/>
                                        </p:tgtEl>
                                        <p:attrNameLst>
                                          <p:attrName>ppt_x</p:attrName>
                                        </p:attrNameLst>
                                      </p:cBhvr>
                                      <p:tavLst>
                                        <p:tav tm="0">
                                          <p:val>
                                            <p:strVal val="#ppt_x+0.4"/>
                                          </p:val>
                                        </p:tav>
                                        <p:tav tm="100000">
                                          <p:val>
                                            <p:strVal val="#ppt_x-0.05"/>
                                          </p:val>
                                        </p:tav>
                                      </p:tavLst>
                                    </p:anim>
                                    <p:anim calcmode="lin" valueType="num">
                                      <p:cBhvr>
                                        <p:cTn id="105" dur="800" decel="100000" fill="hold"/>
                                        <p:tgtEl>
                                          <p:spTgt spid="4"/>
                                        </p:tgtEl>
                                        <p:attrNameLst>
                                          <p:attrName>ppt_y</p:attrName>
                                        </p:attrNameLst>
                                      </p:cBhvr>
                                      <p:tavLst>
                                        <p:tav tm="0">
                                          <p:val>
                                            <p:strVal val="#ppt_y-0.4"/>
                                          </p:val>
                                        </p:tav>
                                        <p:tav tm="100000">
                                          <p:val>
                                            <p:strVal val="#ppt_y+0.1"/>
                                          </p:val>
                                        </p:tav>
                                      </p:tavLst>
                                    </p:anim>
                                    <p:anim calcmode="lin" valueType="num">
                                      <p:cBhvr>
                                        <p:cTn id="106"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07"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6" presetClass="entr" presetSubtype="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80">
                                          <p:stCondLst>
                                            <p:cond delay="0"/>
                                          </p:stCondLst>
                                        </p:cTn>
                                        <p:tgtEl>
                                          <p:spTgt spid="34"/>
                                        </p:tgtEl>
                                      </p:cBhvr>
                                    </p:animEffect>
                                    <p:anim calcmode="lin" valueType="num">
                                      <p:cBhvr>
                                        <p:cTn id="113"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18" dur="26">
                                          <p:stCondLst>
                                            <p:cond delay="650"/>
                                          </p:stCondLst>
                                        </p:cTn>
                                        <p:tgtEl>
                                          <p:spTgt spid="34"/>
                                        </p:tgtEl>
                                      </p:cBhvr>
                                      <p:to x="100000" y="60000"/>
                                    </p:animScale>
                                    <p:animScale>
                                      <p:cBhvr>
                                        <p:cTn id="119" dur="166" decel="50000">
                                          <p:stCondLst>
                                            <p:cond delay="676"/>
                                          </p:stCondLst>
                                        </p:cTn>
                                        <p:tgtEl>
                                          <p:spTgt spid="34"/>
                                        </p:tgtEl>
                                      </p:cBhvr>
                                      <p:to x="100000" y="100000"/>
                                    </p:animScale>
                                    <p:animScale>
                                      <p:cBhvr>
                                        <p:cTn id="120" dur="26">
                                          <p:stCondLst>
                                            <p:cond delay="1312"/>
                                          </p:stCondLst>
                                        </p:cTn>
                                        <p:tgtEl>
                                          <p:spTgt spid="34"/>
                                        </p:tgtEl>
                                      </p:cBhvr>
                                      <p:to x="100000" y="80000"/>
                                    </p:animScale>
                                    <p:animScale>
                                      <p:cBhvr>
                                        <p:cTn id="121" dur="166" decel="50000">
                                          <p:stCondLst>
                                            <p:cond delay="1338"/>
                                          </p:stCondLst>
                                        </p:cTn>
                                        <p:tgtEl>
                                          <p:spTgt spid="34"/>
                                        </p:tgtEl>
                                      </p:cBhvr>
                                      <p:to x="100000" y="100000"/>
                                    </p:animScale>
                                    <p:animScale>
                                      <p:cBhvr>
                                        <p:cTn id="122" dur="26">
                                          <p:stCondLst>
                                            <p:cond delay="1642"/>
                                          </p:stCondLst>
                                        </p:cTn>
                                        <p:tgtEl>
                                          <p:spTgt spid="34"/>
                                        </p:tgtEl>
                                      </p:cBhvr>
                                      <p:to x="100000" y="90000"/>
                                    </p:animScale>
                                    <p:animScale>
                                      <p:cBhvr>
                                        <p:cTn id="123" dur="166" decel="50000">
                                          <p:stCondLst>
                                            <p:cond delay="1668"/>
                                          </p:stCondLst>
                                        </p:cTn>
                                        <p:tgtEl>
                                          <p:spTgt spid="34"/>
                                        </p:tgtEl>
                                      </p:cBhvr>
                                      <p:to x="100000" y="100000"/>
                                    </p:animScale>
                                    <p:animScale>
                                      <p:cBhvr>
                                        <p:cTn id="124" dur="26">
                                          <p:stCondLst>
                                            <p:cond delay="1808"/>
                                          </p:stCondLst>
                                        </p:cTn>
                                        <p:tgtEl>
                                          <p:spTgt spid="34"/>
                                        </p:tgtEl>
                                      </p:cBhvr>
                                      <p:to x="100000" y="95000"/>
                                    </p:animScale>
                                    <p:animScale>
                                      <p:cBhvr>
                                        <p:cTn id="125"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23562" grpId="0"/>
      <p:bldP spid="23563" grpId="0" animBg="1"/>
      <p:bldP spid="23564" grpId="0"/>
      <p:bldP spid="23565" grpId="0"/>
      <p:bldP spid="27" grpId="0" animBg="1"/>
      <p:bldP spid="23567" grpId="0"/>
      <p:bldP spid="30" grpId="0"/>
      <p:bldP spid="34" grpId="0" animBg="1"/>
      <p:bldP spid="36"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843213" y="4365625"/>
            <a:ext cx="4537075" cy="738188"/>
          </a:xfrm>
          <a:prstGeom prst="rect">
            <a:avLst/>
          </a:prstGeom>
          <a:noFill/>
          <a:ln w="9525">
            <a:noFill/>
            <a:miter lim="800000"/>
            <a:headEnd/>
            <a:tailEnd/>
          </a:ln>
        </p:spPr>
        <p:txBody>
          <a:bodyPr anchor="ctr">
            <a:spAutoFit/>
          </a:bodyPr>
          <a:lstStyle/>
          <a:p>
            <a:pPr algn="justLow" eaLnBrk="0" hangingPunct="0"/>
            <a:r>
              <a:rPr lang="fr-FR" sz="1400" b="1">
                <a:latin typeface="Adobe Arabic" pitchFamily="18" charset="-78"/>
                <a:ea typeface="Calibri" pitchFamily="34" charset="0"/>
                <a:cs typeface="Adobe Arabic" pitchFamily="18" charset="-78"/>
              </a:rPr>
              <a:t>En cas de données inconnues :</a:t>
            </a:r>
          </a:p>
          <a:p>
            <a:pPr algn="justLow" eaLnBrk="0" hangingPunct="0">
              <a:buFontTx/>
              <a:buChar char="•"/>
            </a:pPr>
            <a:r>
              <a:rPr lang="fr-FR" sz="1400" b="1">
                <a:latin typeface="Adobe Arabic" pitchFamily="18" charset="-78"/>
                <a:ea typeface="Calibri" pitchFamily="34" charset="0"/>
                <a:cs typeface="Adobe Arabic" pitchFamily="18" charset="-78"/>
              </a:rPr>
              <a:t>Si seul le jour est manquant, mettre le 15/mm/aaaa ;</a:t>
            </a:r>
          </a:p>
          <a:p>
            <a:pPr algn="justLow" eaLnBrk="0" hangingPunct="0">
              <a:buFontTx/>
              <a:buChar char="•"/>
            </a:pPr>
            <a:r>
              <a:rPr lang="fr-FR" sz="1400" b="1">
                <a:latin typeface="Adobe Arabic" pitchFamily="18" charset="-78"/>
                <a:ea typeface="Calibri" pitchFamily="34" charset="0"/>
                <a:cs typeface="Adobe Arabic" pitchFamily="18" charset="-78"/>
              </a:rPr>
              <a:t>Si le jour et le mois sont manquants, mettre le 30/06/aaaa.</a:t>
            </a:r>
          </a:p>
        </p:txBody>
      </p:sp>
      <p:sp>
        <p:nvSpPr>
          <p:cNvPr id="24579" name="Rectangle 3"/>
          <p:cNvSpPr>
            <a:spLocks noChangeArrowheads="1"/>
          </p:cNvSpPr>
          <p:nvPr/>
        </p:nvSpPr>
        <p:spPr bwMode="auto">
          <a:xfrm>
            <a:off x="0" y="333375"/>
            <a:ext cx="1987550"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Affection causale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endParaRPr lang="fr-FR" b="1">
              <a:solidFill>
                <a:srgbClr val="3333FF"/>
              </a:solidFill>
              <a:ea typeface="Calibri" pitchFamily="34" charset="0"/>
              <a:cs typeface="Times New Roman" pitchFamily="18" charset="0"/>
            </a:endParaRPr>
          </a:p>
        </p:txBody>
      </p:sp>
      <p:sp>
        <p:nvSpPr>
          <p:cNvPr id="5" name="Rectangle 4"/>
          <p:cNvSpPr/>
          <p:nvPr/>
        </p:nvSpPr>
        <p:spPr>
          <a:xfrm>
            <a:off x="1908175" y="323850"/>
            <a:ext cx="6480175" cy="368300"/>
          </a:xfrm>
          <a:prstGeom prst="rect">
            <a:avLst/>
          </a:prstGeom>
          <a:ln>
            <a:solidFill>
              <a:srgbClr val="C00000"/>
            </a:solidFill>
          </a:ln>
        </p:spPr>
        <p:txBody>
          <a:bodyPr>
            <a:spAutoFit/>
          </a:bodyPr>
          <a:lstStyle/>
          <a:p>
            <a:pPr algn="justLow" eaLnBrk="0" hangingPunct="0">
              <a:tabLst>
                <a:tab pos="180975" algn="l"/>
              </a:tabLst>
              <a:defRPr/>
            </a:pPr>
            <a:r>
              <a:rPr lang="fr-FR" dirty="0">
                <a:latin typeface="Times New Roman" pitchFamily="18" charset="0"/>
                <a:ea typeface="Calibri" pitchFamily="34" charset="0"/>
                <a:cs typeface="Times New Roman" pitchFamily="18" charset="0"/>
              </a:rPr>
              <a:t>Codification de l</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affection causale au moyen de la CIM10 (X00.0)</a:t>
            </a:r>
            <a:endParaRPr lang="fr-FR" sz="1050" dirty="0">
              <a:ea typeface="Calibri" pitchFamily="34" charset="0"/>
              <a:cs typeface="Times New Roman" pitchFamily="18" charset="0"/>
            </a:endParaRPr>
          </a:p>
        </p:txBody>
      </p:sp>
      <p:sp>
        <p:nvSpPr>
          <p:cNvPr id="24581" name="Rectangle 6"/>
          <p:cNvSpPr>
            <a:spLocks noChangeArrowheads="1"/>
          </p:cNvSpPr>
          <p:nvPr/>
        </p:nvSpPr>
        <p:spPr bwMode="auto">
          <a:xfrm>
            <a:off x="0" y="1125538"/>
            <a:ext cx="213518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du diagnostic</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endParaRPr lang="fr-FR" b="1">
              <a:solidFill>
                <a:srgbClr val="3333FF"/>
              </a:solidFill>
              <a:ea typeface="Calibri" pitchFamily="34" charset="0"/>
              <a:cs typeface="Times New Roman" pitchFamily="18" charset="0"/>
            </a:endParaRPr>
          </a:p>
        </p:txBody>
      </p:sp>
      <p:sp>
        <p:nvSpPr>
          <p:cNvPr id="8" name="Rectangle 7"/>
          <p:cNvSpPr/>
          <p:nvPr/>
        </p:nvSpPr>
        <p:spPr>
          <a:xfrm>
            <a:off x="2124075" y="1125538"/>
            <a:ext cx="6551613" cy="368300"/>
          </a:xfrm>
          <a:prstGeom prst="rect">
            <a:avLst/>
          </a:prstGeom>
          <a:ln>
            <a:solidFill>
              <a:srgbClr val="C00000"/>
            </a:solidFill>
          </a:ln>
        </p:spPr>
        <p:txBody>
          <a:bodyPr>
            <a:spAutoFit/>
          </a:bodyPr>
          <a:lstStyle/>
          <a:p>
            <a:pPr algn="justLow" eaLnBrk="0" hangingPunct="0">
              <a:tabLst>
                <a:tab pos="180975" algn="l"/>
              </a:tabLst>
              <a:defRPr/>
            </a:pPr>
            <a:r>
              <a:rPr lang="fr-FR" dirty="0">
                <a:solidFill>
                  <a:srgbClr val="1F497D"/>
                </a:solidFill>
                <a:latin typeface="Times New Roman" pitchFamily="18" charset="0"/>
                <a:ea typeface="Calibri" pitchFamily="34" charset="0"/>
                <a:cs typeface="Times New Roman" pitchFamily="18" charset="0"/>
              </a:rPr>
              <a:t>C</a:t>
            </a:r>
            <a:r>
              <a:rPr lang="fr-FR" dirty="0">
                <a:latin typeface="Times New Roman" pitchFamily="18" charset="0"/>
                <a:ea typeface="Calibri" pitchFamily="34" charset="0"/>
                <a:cs typeface="Times New Roman" pitchFamily="18" charset="0"/>
              </a:rPr>
              <a:t>orrespond </a:t>
            </a:r>
            <a:r>
              <a:rPr lang="fr-FR" dirty="0">
                <a:latin typeface="Calibri" pitchFamily="34" charset="0"/>
                <a:ea typeface="Calibri" pitchFamily="34" charset="0"/>
                <a:cs typeface="Times New Roman" pitchFamily="18" charset="0"/>
              </a:rPr>
              <a:t>à</a:t>
            </a:r>
            <a:r>
              <a:rPr lang="fr-FR" dirty="0">
                <a:latin typeface="Times New Roman" pitchFamily="18" charset="0"/>
                <a:ea typeface="Calibri" pitchFamily="34" charset="0"/>
                <a:cs typeface="Times New Roman" pitchFamily="18" charset="0"/>
              </a:rPr>
              <a:t> la date de la prise en charge du patient pour dialyse.</a:t>
            </a:r>
            <a:endParaRPr lang="fr-FR" sz="1050" dirty="0">
              <a:ea typeface="Calibri" pitchFamily="34" charset="0"/>
              <a:cs typeface="Times New Roman" pitchFamily="18" charset="0"/>
            </a:endParaRPr>
          </a:p>
        </p:txBody>
      </p:sp>
      <p:pic>
        <p:nvPicPr>
          <p:cNvPr id="24583" name="Picture 4" descr="RÃ©sultat de recherche d'images pour &quot;menu dÃ©roulant calendrier&quot;"/>
          <p:cNvPicPr>
            <a:picLocks noChangeAspect="1" noChangeArrowheads="1"/>
          </p:cNvPicPr>
          <p:nvPr/>
        </p:nvPicPr>
        <p:blipFill>
          <a:blip r:embed="rId2"/>
          <a:srcRect/>
          <a:stretch>
            <a:fillRect/>
          </a:stretch>
        </p:blipFill>
        <p:spPr bwMode="auto">
          <a:xfrm>
            <a:off x="7451725" y="1484313"/>
            <a:ext cx="1223963" cy="1223962"/>
          </a:xfrm>
          <a:prstGeom prst="rect">
            <a:avLst/>
          </a:prstGeom>
          <a:noFill/>
          <a:ln w="9525">
            <a:solidFill>
              <a:srgbClr val="C00000"/>
            </a:solidFill>
            <a:miter lim="800000"/>
            <a:headEnd/>
            <a:tailEnd/>
          </a:ln>
        </p:spPr>
      </p:pic>
      <p:sp>
        <p:nvSpPr>
          <p:cNvPr id="24584" name="Rectangle 10"/>
          <p:cNvSpPr>
            <a:spLocks noChangeArrowheads="1"/>
          </p:cNvSpPr>
          <p:nvPr/>
        </p:nvSpPr>
        <p:spPr bwMode="auto">
          <a:xfrm>
            <a:off x="2051050" y="1484313"/>
            <a:ext cx="6462713" cy="739775"/>
          </a:xfrm>
          <a:prstGeom prst="rect">
            <a:avLst/>
          </a:prstGeom>
          <a:noFill/>
          <a:ln w="9525">
            <a:noFill/>
            <a:miter lim="800000"/>
            <a:headEnd/>
            <a:tailEnd/>
          </a:ln>
        </p:spPr>
        <p:txBody>
          <a:bodyPr>
            <a:spAutoFit/>
          </a:bodyPr>
          <a:lstStyle/>
          <a:p>
            <a:pPr algn="justLow" eaLnBrk="0" hangingPunct="0"/>
            <a:r>
              <a:rPr lang="fr-FR" sz="1400" b="1">
                <a:latin typeface="Adobe Arabic" pitchFamily="18" charset="-78"/>
                <a:ea typeface="Calibri" pitchFamily="34" charset="0"/>
                <a:cs typeface="Adobe Arabic" pitchFamily="18" charset="-78"/>
              </a:rPr>
              <a:t>En cas de données inconnues :</a:t>
            </a:r>
          </a:p>
          <a:p>
            <a:pPr algn="justLow" eaLnBrk="0" hangingPunct="0">
              <a:buFontTx/>
              <a:buChar char="•"/>
            </a:pPr>
            <a:r>
              <a:rPr lang="fr-FR" sz="1400" b="1">
                <a:latin typeface="Adobe Arabic" pitchFamily="18" charset="-78"/>
                <a:ea typeface="Calibri" pitchFamily="34" charset="0"/>
                <a:cs typeface="Adobe Arabic" pitchFamily="18" charset="-78"/>
              </a:rPr>
              <a:t>Si seul le jour est manquant, mettre le 15/mm/aaaa ;</a:t>
            </a:r>
          </a:p>
          <a:p>
            <a:pPr algn="justLow" eaLnBrk="0" hangingPunct="0">
              <a:buFontTx/>
              <a:buChar char="•"/>
            </a:pPr>
            <a:r>
              <a:rPr lang="fr-FR" sz="1400" b="1">
                <a:latin typeface="Adobe Arabic" pitchFamily="18" charset="-78"/>
                <a:ea typeface="Calibri" pitchFamily="34" charset="0"/>
                <a:cs typeface="Adobe Arabic" pitchFamily="18" charset="-78"/>
              </a:rPr>
              <a:t>Si le jour et le mois sont manquants, mettre le 30/06/aaaa.</a:t>
            </a:r>
          </a:p>
        </p:txBody>
      </p:sp>
      <p:sp>
        <p:nvSpPr>
          <p:cNvPr id="24585" name="Rectangle 11"/>
          <p:cNvSpPr>
            <a:spLocks noChangeArrowheads="1"/>
          </p:cNvSpPr>
          <p:nvPr/>
        </p:nvSpPr>
        <p:spPr bwMode="auto">
          <a:xfrm>
            <a:off x="0" y="2790825"/>
            <a:ext cx="2701925"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Abord vasculaire initial</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13" name="Rectangle 12"/>
          <p:cNvSpPr/>
          <p:nvPr/>
        </p:nvSpPr>
        <p:spPr>
          <a:xfrm>
            <a:off x="2592388" y="2781300"/>
            <a:ext cx="6156325" cy="368300"/>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Cocher une seule case correspondant </a:t>
            </a:r>
            <a:r>
              <a:rPr lang="fr-FR" dirty="0">
                <a:latin typeface="Calibri" pitchFamily="34" charset="0"/>
                <a:ea typeface="Calibri" pitchFamily="34" charset="0"/>
                <a:cs typeface="Times New Roman" pitchFamily="18" charset="0"/>
              </a:rPr>
              <a:t>à</a:t>
            </a:r>
            <a:r>
              <a:rPr lang="fr-FR" dirty="0">
                <a:latin typeface="Times New Roman" pitchFamily="18" charset="0"/>
                <a:ea typeface="Calibri" pitchFamily="34" charset="0"/>
                <a:cs typeface="Times New Roman" pitchFamily="18" charset="0"/>
              </a:rPr>
              <a:t> l</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abord vasculaire initial</a:t>
            </a:r>
            <a:r>
              <a:rPr lang="fr-FR" dirty="0">
                <a:latin typeface="Calibri" pitchFamily="34" charset="0"/>
                <a:ea typeface="Calibri" pitchFamily="34" charset="0"/>
                <a:cs typeface="Times New Roman" pitchFamily="18" charset="0"/>
              </a:rPr>
              <a:t> </a:t>
            </a:r>
            <a:endParaRPr lang="fr-FR" sz="1050" dirty="0">
              <a:ea typeface="Calibri" pitchFamily="34" charset="0"/>
              <a:cs typeface="Times New Roman" pitchFamily="18" charset="0"/>
            </a:endParaRPr>
          </a:p>
        </p:txBody>
      </p:sp>
      <p:sp>
        <p:nvSpPr>
          <p:cNvPr id="14" name="Rectangle 13"/>
          <p:cNvSpPr/>
          <p:nvPr/>
        </p:nvSpPr>
        <p:spPr>
          <a:xfrm>
            <a:off x="2592388" y="322262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5" name="Rectangle 14"/>
          <p:cNvSpPr/>
          <p:nvPr/>
        </p:nvSpPr>
        <p:spPr>
          <a:xfrm>
            <a:off x="4248150" y="322262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589" name="Rectangle 15"/>
          <p:cNvSpPr>
            <a:spLocks noChangeArrowheads="1"/>
          </p:cNvSpPr>
          <p:nvPr/>
        </p:nvSpPr>
        <p:spPr bwMode="auto">
          <a:xfrm>
            <a:off x="2779713" y="3100388"/>
            <a:ext cx="892175"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Cath</a:t>
            </a:r>
            <a:r>
              <a:rPr lang="fr-FR" sz="1600">
                <a:latin typeface="Calibri" pitchFamily="34" charset="0"/>
                <a:ea typeface="Calibri" pitchFamily="34" charset="0"/>
                <a:cs typeface="Times New Roman" pitchFamily="18" charset="0"/>
              </a:rPr>
              <a:t>é</a:t>
            </a:r>
            <a:r>
              <a:rPr lang="fr-FR" sz="1600">
                <a:latin typeface="Times New Roman" pitchFamily="18" charset="0"/>
                <a:ea typeface="Calibri" pitchFamily="34" charset="0"/>
                <a:cs typeface="Times New Roman" pitchFamily="18" charset="0"/>
              </a:rPr>
              <a:t>ter</a:t>
            </a:r>
            <a:endParaRPr lang="fr-FR" sz="1600">
              <a:ea typeface="Calibri" pitchFamily="34" charset="0"/>
              <a:cs typeface="Times New Roman" pitchFamily="18" charset="0"/>
            </a:endParaRPr>
          </a:p>
        </p:txBody>
      </p:sp>
      <p:sp>
        <p:nvSpPr>
          <p:cNvPr id="24590" name="Rectangle 16"/>
          <p:cNvSpPr>
            <a:spLocks noChangeArrowheads="1"/>
          </p:cNvSpPr>
          <p:nvPr/>
        </p:nvSpPr>
        <p:spPr bwMode="auto">
          <a:xfrm>
            <a:off x="4425950" y="3100388"/>
            <a:ext cx="746125"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Fistule</a:t>
            </a:r>
            <a:endParaRPr lang="fr-FR" sz="1600">
              <a:ea typeface="Calibri" pitchFamily="34" charset="0"/>
              <a:cs typeface="Times New Roman" pitchFamily="18" charset="0"/>
            </a:endParaRPr>
          </a:p>
        </p:txBody>
      </p:sp>
      <p:sp>
        <p:nvSpPr>
          <p:cNvPr id="24591" name="Rectangle 17"/>
          <p:cNvSpPr>
            <a:spLocks noChangeArrowheads="1"/>
          </p:cNvSpPr>
          <p:nvPr/>
        </p:nvSpPr>
        <p:spPr bwMode="auto">
          <a:xfrm>
            <a:off x="0" y="3789363"/>
            <a:ext cx="297973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de la premi</a:t>
            </a:r>
            <a:r>
              <a:rPr lang="fr-FR" b="1">
                <a:solidFill>
                  <a:srgbClr val="3333FF"/>
                </a:solidFill>
                <a:latin typeface="Calibri" pitchFamily="34" charset="0"/>
                <a:ea typeface="Calibri" pitchFamily="34" charset="0"/>
                <a:cs typeface="Times New Roman" pitchFamily="18" charset="0"/>
              </a:rPr>
              <a:t>è</a:t>
            </a:r>
            <a:r>
              <a:rPr lang="fr-FR" b="1">
                <a:solidFill>
                  <a:srgbClr val="3333FF"/>
                </a:solidFill>
                <a:latin typeface="Times New Roman" pitchFamily="18" charset="0"/>
                <a:ea typeface="Calibri" pitchFamily="34" charset="0"/>
                <a:cs typeface="Times New Roman" pitchFamily="18" charset="0"/>
              </a:rPr>
              <a:t>re fistule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19" name="Rectangle 18"/>
          <p:cNvSpPr/>
          <p:nvPr/>
        </p:nvSpPr>
        <p:spPr>
          <a:xfrm>
            <a:off x="2843213" y="3716338"/>
            <a:ext cx="4465637" cy="647700"/>
          </a:xfrm>
          <a:prstGeom prst="rect">
            <a:avLst/>
          </a:prstGeom>
          <a:ln>
            <a:solidFill>
              <a:srgbClr val="C00000"/>
            </a:solidFill>
          </a:ln>
        </p:spPr>
        <p:txBody>
          <a:bodyPr>
            <a:spAutoFit/>
          </a:bodyPr>
          <a:lstStyle/>
          <a:p>
            <a:pPr algn="justLow" eaLnBrk="0" hangingPunct="0">
              <a:defRPr/>
            </a:pPr>
            <a:r>
              <a:rPr lang="fr-FR" dirty="0">
                <a:solidFill>
                  <a:srgbClr val="1F497D"/>
                </a:solidFill>
                <a:latin typeface="Times New Roman" pitchFamily="18" charset="0"/>
                <a:ea typeface="Calibri" pitchFamily="34" charset="0"/>
                <a:cs typeface="Times New Roman" pitchFamily="18" charset="0"/>
              </a:rPr>
              <a:t>d</a:t>
            </a:r>
            <a:r>
              <a:rPr lang="fr-FR" dirty="0">
                <a:latin typeface="Times New Roman" pitchFamily="18" charset="0"/>
                <a:ea typeface="Calibri" pitchFamily="34" charset="0"/>
                <a:cs typeface="Times New Roman" pitchFamily="18" charset="0"/>
              </a:rPr>
              <a:t>ate de l</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utilisation de la premi</a:t>
            </a:r>
            <a:r>
              <a:rPr lang="fr-FR" dirty="0">
                <a:latin typeface="Calibri" pitchFamily="34" charset="0"/>
                <a:ea typeface="Calibri" pitchFamily="34" charset="0"/>
                <a:cs typeface="Times New Roman" pitchFamily="18" charset="0"/>
              </a:rPr>
              <a:t>è</a:t>
            </a:r>
            <a:r>
              <a:rPr lang="fr-FR" dirty="0">
                <a:latin typeface="Times New Roman" pitchFamily="18" charset="0"/>
                <a:ea typeface="Calibri" pitchFamily="34" charset="0"/>
                <a:cs typeface="Times New Roman" pitchFamily="18" charset="0"/>
              </a:rPr>
              <a:t>re fistule, </a:t>
            </a:r>
          </a:p>
          <a:p>
            <a:pPr algn="justLow" eaLnBrk="0" hangingPunct="0">
              <a:defRPr/>
            </a:pPr>
            <a:r>
              <a:rPr lang="fr-FR" dirty="0" err="1">
                <a:latin typeface="Times New Roman" pitchFamily="18" charset="0"/>
                <a:ea typeface="Calibri" pitchFamily="34" charset="0"/>
                <a:cs typeface="Times New Roman" pitchFamily="18" charset="0"/>
              </a:rPr>
              <a:t>arterio</a:t>
            </a:r>
            <a:r>
              <a:rPr lang="fr-FR" dirty="0">
                <a:latin typeface="Times New Roman" pitchFamily="18" charset="0"/>
                <a:ea typeface="Calibri" pitchFamily="34" charset="0"/>
                <a:cs typeface="Times New Roman" pitchFamily="18" charset="0"/>
              </a:rPr>
              <a:t>-veineuse, en dialyse. </a:t>
            </a:r>
            <a:endParaRPr lang="fr-FR" sz="1050" dirty="0">
              <a:ea typeface="Calibri" pitchFamily="34" charset="0"/>
              <a:cs typeface="Times New Roman" pitchFamily="18" charset="0"/>
            </a:endParaRPr>
          </a:p>
        </p:txBody>
      </p:sp>
      <p:pic>
        <p:nvPicPr>
          <p:cNvPr id="24593" name="Picture 4" descr="RÃ©sultat de recherche d'images pour &quot;menu dÃ©roulant calendrier&quot;"/>
          <p:cNvPicPr>
            <a:picLocks noChangeAspect="1" noChangeArrowheads="1"/>
          </p:cNvPicPr>
          <p:nvPr/>
        </p:nvPicPr>
        <p:blipFill>
          <a:blip r:embed="rId2"/>
          <a:srcRect/>
          <a:stretch>
            <a:fillRect/>
          </a:stretch>
        </p:blipFill>
        <p:spPr bwMode="auto">
          <a:xfrm>
            <a:off x="7524750" y="3213100"/>
            <a:ext cx="1223963" cy="1223963"/>
          </a:xfrm>
          <a:prstGeom prst="rect">
            <a:avLst/>
          </a:prstGeom>
          <a:noFill/>
          <a:ln w="9525">
            <a:solidFill>
              <a:srgbClr val="C00000"/>
            </a:solidFill>
            <a:miter lim="800000"/>
            <a:headEnd/>
            <a:tailEnd/>
          </a:ln>
        </p:spPr>
      </p:pic>
      <p:sp>
        <p:nvSpPr>
          <p:cNvPr id="24594" name="Rectangle 19"/>
          <p:cNvSpPr>
            <a:spLocks noChangeArrowheads="1"/>
          </p:cNvSpPr>
          <p:nvPr/>
        </p:nvSpPr>
        <p:spPr bwMode="auto">
          <a:xfrm>
            <a:off x="4716463" y="5754688"/>
            <a:ext cx="1439862" cy="338137"/>
          </a:xfrm>
          <a:prstGeom prst="rect">
            <a:avLst/>
          </a:prstGeom>
          <a:noFill/>
          <a:ln w="9525">
            <a:noFill/>
            <a:miter lim="800000"/>
            <a:headEnd/>
            <a:tailEnd/>
          </a:ln>
        </p:spPr>
        <p:txBody>
          <a:bodyPr>
            <a:spAutoFit/>
          </a:bodyPr>
          <a:lstStyle/>
          <a:p>
            <a:pPr algn="justLow" eaLnBrk="0" hangingPunct="0"/>
            <a:r>
              <a:rPr lang="fr-FR" sz="1600">
                <a:latin typeface="Times New Roman" pitchFamily="18" charset="0"/>
                <a:ea typeface="Calibri" pitchFamily="34" charset="0"/>
                <a:cs typeface="Times New Roman" pitchFamily="18" charset="0"/>
              </a:rPr>
              <a:t>Radiologique</a:t>
            </a:r>
            <a:endParaRPr lang="fr-FR" sz="1600">
              <a:ea typeface="Calibri" pitchFamily="34" charset="0"/>
              <a:cs typeface="Times New Roman" pitchFamily="18" charset="0"/>
            </a:endParaRPr>
          </a:p>
        </p:txBody>
      </p:sp>
      <p:sp>
        <p:nvSpPr>
          <p:cNvPr id="24595" name="Rectangle 17"/>
          <p:cNvSpPr>
            <a:spLocks noChangeArrowheads="1"/>
          </p:cNvSpPr>
          <p:nvPr/>
        </p:nvSpPr>
        <p:spPr bwMode="auto">
          <a:xfrm>
            <a:off x="0" y="5373688"/>
            <a:ext cx="210978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Base de diagnostic</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endParaRPr lang="fr-FR" b="1">
              <a:solidFill>
                <a:srgbClr val="3333FF"/>
              </a:solidFill>
              <a:ea typeface="Calibri" pitchFamily="34" charset="0"/>
              <a:cs typeface="Times New Roman" pitchFamily="18" charset="0"/>
            </a:endParaRPr>
          </a:p>
        </p:txBody>
      </p:sp>
      <p:sp>
        <p:nvSpPr>
          <p:cNvPr id="24596" name="Rectangle 21"/>
          <p:cNvSpPr>
            <a:spLocks noChangeArrowheads="1"/>
          </p:cNvSpPr>
          <p:nvPr/>
        </p:nvSpPr>
        <p:spPr bwMode="auto">
          <a:xfrm>
            <a:off x="2051050" y="5373688"/>
            <a:ext cx="3821113" cy="368300"/>
          </a:xfrm>
          <a:prstGeom prst="rect">
            <a:avLst/>
          </a:prstGeom>
          <a:noFill/>
          <a:ln w="9525">
            <a:solidFill>
              <a:srgbClr val="C00000"/>
            </a:solidFill>
            <a:miter lim="800000"/>
            <a:headEnd/>
            <a:tailEnd/>
          </a:ln>
        </p:spPr>
        <p:txBody>
          <a:bodyPr wrap="none">
            <a:spAutoFit/>
          </a:bodyPr>
          <a:lstStyle/>
          <a:p>
            <a:r>
              <a:rPr lang="fr-FR">
                <a:latin typeface="Times New Roman" pitchFamily="18" charset="0"/>
                <a:ea typeface="Calibri" pitchFamily="34" charset="0"/>
                <a:cs typeface="Times New Roman" pitchFamily="18" charset="0"/>
              </a:rPr>
              <a:t>Cocher le ou les crit</a:t>
            </a:r>
            <a:r>
              <a:rPr lang="fr-FR">
                <a:latin typeface="Calibri" pitchFamily="34" charset="0"/>
                <a:ea typeface="Calibri" pitchFamily="34" charset="0"/>
                <a:cs typeface="Times New Roman" pitchFamily="18" charset="0"/>
              </a:rPr>
              <a:t>è</a:t>
            </a:r>
            <a:r>
              <a:rPr lang="fr-FR">
                <a:latin typeface="Times New Roman" pitchFamily="18" charset="0"/>
                <a:ea typeface="Calibri" pitchFamily="34" charset="0"/>
                <a:cs typeface="Times New Roman" pitchFamily="18" charset="0"/>
              </a:rPr>
              <a:t>res diagnostiques</a:t>
            </a:r>
            <a:endParaRPr lang="fr-FR">
              <a:ea typeface="Calibri" pitchFamily="34" charset="0"/>
              <a:cs typeface="Times New Roman" pitchFamily="18" charset="0"/>
            </a:endParaRPr>
          </a:p>
        </p:txBody>
      </p:sp>
      <p:sp>
        <p:nvSpPr>
          <p:cNvPr id="23" name="Rectangle 22"/>
          <p:cNvSpPr/>
          <p:nvPr/>
        </p:nvSpPr>
        <p:spPr>
          <a:xfrm>
            <a:off x="2051050" y="587692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598" name="Rectangle 23"/>
          <p:cNvSpPr>
            <a:spLocks noChangeArrowheads="1"/>
          </p:cNvSpPr>
          <p:nvPr/>
        </p:nvSpPr>
        <p:spPr bwMode="auto">
          <a:xfrm>
            <a:off x="2166938" y="5754688"/>
            <a:ext cx="892175"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Clinique</a:t>
            </a:r>
            <a:endParaRPr lang="fr-FR" sz="1600">
              <a:ea typeface="Calibri" pitchFamily="34" charset="0"/>
              <a:cs typeface="Times New Roman" pitchFamily="18" charset="0"/>
            </a:endParaRPr>
          </a:p>
        </p:txBody>
      </p:sp>
      <p:sp>
        <p:nvSpPr>
          <p:cNvPr id="25" name="Rectangle 24"/>
          <p:cNvSpPr/>
          <p:nvPr/>
        </p:nvSpPr>
        <p:spPr>
          <a:xfrm>
            <a:off x="3203575" y="5878513"/>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600" name="Rectangle 25"/>
          <p:cNvSpPr>
            <a:spLocks noChangeArrowheads="1"/>
          </p:cNvSpPr>
          <p:nvPr/>
        </p:nvSpPr>
        <p:spPr bwMode="auto">
          <a:xfrm>
            <a:off x="3348038" y="5754688"/>
            <a:ext cx="1098550"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Biologique</a:t>
            </a:r>
            <a:endParaRPr lang="fr-FR" sz="1600">
              <a:ea typeface="Calibri" pitchFamily="34" charset="0"/>
              <a:cs typeface="Times New Roman" pitchFamily="18" charset="0"/>
            </a:endParaRPr>
          </a:p>
        </p:txBody>
      </p:sp>
      <p:sp>
        <p:nvSpPr>
          <p:cNvPr id="27" name="Rectangle 26"/>
          <p:cNvSpPr/>
          <p:nvPr/>
        </p:nvSpPr>
        <p:spPr>
          <a:xfrm>
            <a:off x="4572000" y="587692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8" name="Rectangle 27"/>
          <p:cNvSpPr/>
          <p:nvPr/>
        </p:nvSpPr>
        <p:spPr>
          <a:xfrm>
            <a:off x="0" y="0"/>
            <a:ext cx="9144000" cy="6858000"/>
          </a:xfrm>
          <a:prstGeom prst="rect">
            <a:avLst/>
          </a:prstGeom>
          <a:noFill/>
          <a:ln w="57150"/>
        </p:spPr>
        <p:style>
          <a:lnRef idx="2">
            <a:schemeClr val="accent2"/>
          </a:lnRef>
          <a:fillRef idx="1">
            <a:schemeClr val="lt1"/>
          </a:fillRef>
          <a:effectRef idx="0">
            <a:schemeClr val="accent2"/>
          </a:effectRef>
          <a:fontRef idx="minor">
            <a:schemeClr val="dk1"/>
          </a:fontRef>
        </p:style>
        <p:txBody>
          <a:bodyPr anchor="ctr"/>
          <a:lstStyle/>
          <a:p>
            <a:pPr algn="ctr">
              <a:defRPr/>
            </a:pP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ppt_w</p:attrName>
                                        </p:attrNameLst>
                                      </p:cBhvr>
                                      <p:tavLst>
                                        <p:tav tm="0">
                                          <p:val>
                                            <p:fltVal val="0"/>
                                          </p:val>
                                        </p:tav>
                                        <p:tav tm="100000">
                                          <p:val>
                                            <p:strVal val="#ppt_w"/>
                                          </p:val>
                                        </p:tav>
                                      </p:tavLst>
                                    </p:anim>
                                    <p:anim calcmode="lin" valueType="num">
                                      <p:cBhvr>
                                        <p:cTn id="8" dur="500" fill="hold"/>
                                        <p:tgtEl>
                                          <p:spTgt spid="24579"/>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fade">
                                      <p:cBhvr>
                                        <p:cTn id="17" dur="800" decel="100000"/>
                                        <p:tgtEl>
                                          <p:spTgt spid="24581"/>
                                        </p:tgtEl>
                                      </p:cBhvr>
                                    </p:animEffect>
                                    <p:anim calcmode="lin" valueType="num">
                                      <p:cBhvr>
                                        <p:cTn id="18" dur="800" decel="100000" fill="hold"/>
                                        <p:tgtEl>
                                          <p:spTgt spid="24581"/>
                                        </p:tgtEl>
                                        <p:attrNameLst>
                                          <p:attrName>style.rotation</p:attrName>
                                        </p:attrNameLst>
                                      </p:cBhvr>
                                      <p:tavLst>
                                        <p:tav tm="0">
                                          <p:val>
                                            <p:fltVal val="-90"/>
                                          </p:val>
                                        </p:tav>
                                        <p:tav tm="100000">
                                          <p:val>
                                            <p:fltVal val="0"/>
                                          </p:val>
                                        </p:tav>
                                      </p:tavLst>
                                    </p:anim>
                                    <p:anim calcmode="lin" valueType="num">
                                      <p:cBhvr>
                                        <p:cTn id="19" dur="800" decel="100000" fill="hold"/>
                                        <p:tgtEl>
                                          <p:spTgt spid="24581"/>
                                        </p:tgtEl>
                                        <p:attrNameLst>
                                          <p:attrName>ppt_x</p:attrName>
                                        </p:attrNameLst>
                                      </p:cBhvr>
                                      <p:tavLst>
                                        <p:tav tm="0">
                                          <p:val>
                                            <p:strVal val="#ppt_x+0.4"/>
                                          </p:val>
                                        </p:tav>
                                        <p:tav tm="100000">
                                          <p:val>
                                            <p:strVal val="#ppt_x-0.05"/>
                                          </p:val>
                                        </p:tav>
                                      </p:tavLst>
                                    </p:anim>
                                    <p:anim calcmode="lin" valueType="num">
                                      <p:cBhvr>
                                        <p:cTn id="20" dur="800" decel="100000" fill="hold"/>
                                        <p:tgtEl>
                                          <p:spTgt spid="24581"/>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4581"/>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4581"/>
                                        </p:tgtEl>
                                        <p:attrNameLst>
                                          <p:attrName>ppt_y</p:attrName>
                                        </p:attrNameLst>
                                      </p:cBhvr>
                                      <p:tavLst>
                                        <p:tav tm="0">
                                          <p:val>
                                            <p:strVal val="#ppt_y+0.1"/>
                                          </p:val>
                                        </p:tav>
                                        <p:tav tm="100000">
                                          <p:val>
                                            <p:strVal val="#ppt_y"/>
                                          </p:val>
                                        </p:tav>
                                      </p:tavLst>
                                    </p:anim>
                                  </p:childTnLst>
                                </p:cTn>
                              </p:par>
                              <p:par>
                                <p:cTn id="23" presetID="30" presetClass="entr" presetSubtype="0" fill="hold" grpId="0" nodeType="withEffect">
                                  <p:stCondLst>
                                    <p:cond delay="0"/>
                                  </p:stCondLst>
                                  <p:childTnLst>
                                    <p:set>
                                      <p:cBhvr>
                                        <p:cTn id="24" dur="1" fill="hold">
                                          <p:stCondLst>
                                            <p:cond delay="0"/>
                                          </p:stCondLst>
                                        </p:cTn>
                                        <p:tgtEl>
                                          <p:spTgt spid="24584"/>
                                        </p:tgtEl>
                                        <p:attrNameLst>
                                          <p:attrName>style.visibility</p:attrName>
                                        </p:attrNameLst>
                                      </p:cBhvr>
                                      <p:to>
                                        <p:strVal val="visible"/>
                                      </p:to>
                                    </p:set>
                                    <p:animEffect transition="in" filter="fade">
                                      <p:cBhvr>
                                        <p:cTn id="25" dur="800" decel="100000"/>
                                        <p:tgtEl>
                                          <p:spTgt spid="24584"/>
                                        </p:tgtEl>
                                      </p:cBhvr>
                                    </p:animEffect>
                                    <p:anim calcmode="lin" valueType="num">
                                      <p:cBhvr>
                                        <p:cTn id="26" dur="800" decel="100000" fill="hold"/>
                                        <p:tgtEl>
                                          <p:spTgt spid="24584"/>
                                        </p:tgtEl>
                                        <p:attrNameLst>
                                          <p:attrName>style.rotation</p:attrName>
                                        </p:attrNameLst>
                                      </p:cBhvr>
                                      <p:tavLst>
                                        <p:tav tm="0">
                                          <p:val>
                                            <p:fltVal val="-90"/>
                                          </p:val>
                                        </p:tav>
                                        <p:tav tm="100000">
                                          <p:val>
                                            <p:fltVal val="0"/>
                                          </p:val>
                                        </p:tav>
                                      </p:tavLst>
                                    </p:anim>
                                    <p:anim calcmode="lin" valueType="num">
                                      <p:cBhvr>
                                        <p:cTn id="27" dur="800" decel="100000" fill="hold"/>
                                        <p:tgtEl>
                                          <p:spTgt spid="24584"/>
                                        </p:tgtEl>
                                        <p:attrNameLst>
                                          <p:attrName>ppt_x</p:attrName>
                                        </p:attrNameLst>
                                      </p:cBhvr>
                                      <p:tavLst>
                                        <p:tav tm="0">
                                          <p:val>
                                            <p:strVal val="#ppt_x+0.4"/>
                                          </p:val>
                                        </p:tav>
                                        <p:tav tm="100000">
                                          <p:val>
                                            <p:strVal val="#ppt_x-0.05"/>
                                          </p:val>
                                        </p:tav>
                                      </p:tavLst>
                                    </p:anim>
                                    <p:anim calcmode="lin" valueType="num">
                                      <p:cBhvr>
                                        <p:cTn id="28" dur="800" decel="100000" fill="hold"/>
                                        <p:tgtEl>
                                          <p:spTgt spid="24584"/>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4584"/>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4584"/>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800" decel="100000"/>
                                        <p:tgtEl>
                                          <p:spTgt spid="8"/>
                                        </p:tgtEl>
                                      </p:cBhvr>
                                    </p:animEffect>
                                    <p:anim calcmode="lin" valueType="num">
                                      <p:cBhvr>
                                        <p:cTn id="34" dur="800" decel="100000" fill="hold"/>
                                        <p:tgtEl>
                                          <p:spTgt spid="8"/>
                                        </p:tgtEl>
                                        <p:attrNameLst>
                                          <p:attrName>style.rotation</p:attrName>
                                        </p:attrNameLst>
                                      </p:cBhvr>
                                      <p:tavLst>
                                        <p:tav tm="0">
                                          <p:val>
                                            <p:fltVal val="-90"/>
                                          </p:val>
                                        </p:tav>
                                        <p:tav tm="100000">
                                          <p:val>
                                            <p:fltVal val="0"/>
                                          </p:val>
                                        </p:tav>
                                      </p:tavLst>
                                    </p:anim>
                                    <p:anim calcmode="lin" valueType="num">
                                      <p:cBhvr>
                                        <p:cTn id="35" dur="800" decel="100000" fill="hold"/>
                                        <p:tgtEl>
                                          <p:spTgt spid="8"/>
                                        </p:tgtEl>
                                        <p:attrNameLst>
                                          <p:attrName>ppt_x</p:attrName>
                                        </p:attrNameLst>
                                      </p:cBhvr>
                                      <p:tavLst>
                                        <p:tav tm="0">
                                          <p:val>
                                            <p:strVal val="#ppt_x+0.4"/>
                                          </p:val>
                                        </p:tav>
                                        <p:tav tm="100000">
                                          <p:val>
                                            <p:strVal val="#ppt_x-0.05"/>
                                          </p:val>
                                        </p:tav>
                                      </p:tavLst>
                                    </p:anim>
                                    <p:anim calcmode="lin" valueType="num">
                                      <p:cBhvr>
                                        <p:cTn id="36" dur="800" decel="100000" fill="hold"/>
                                        <p:tgtEl>
                                          <p:spTgt spid="8"/>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par>
                                <p:cTn id="39" presetID="30" presetClass="entr" presetSubtype="0" fill="hold" nodeType="withEffect">
                                  <p:stCondLst>
                                    <p:cond delay="0"/>
                                  </p:stCondLst>
                                  <p:childTnLst>
                                    <p:set>
                                      <p:cBhvr>
                                        <p:cTn id="40" dur="1" fill="hold">
                                          <p:stCondLst>
                                            <p:cond delay="0"/>
                                          </p:stCondLst>
                                        </p:cTn>
                                        <p:tgtEl>
                                          <p:spTgt spid="24583"/>
                                        </p:tgtEl>
                                        <p:attrNameLst>
                                          <p:attrName>style.visibility</p:attrName>
                                        </p:attrNameLst>
                                      </p:cBhvr>
                                      <p:to>
                                        <p:strVal val="visible"/>
                                      </p:to>
                                    </p:set>
                                    <p:animEffect transition="in" filter="fade">
                                      <p:cBhvr>
                                        <p:cTn id="41" dur="800" decel="100000"/>
                                        <p:tgtEl>
                                          <p:spTgt spid="24583"/>
                                        </p:tgtEl>
                                      </p:cBhvr>
                                    </p:animEffect>
                                    <p:anim calcmode="lin" valueType="num">
                                      <p:cBhvr>
                                        <p:cTn id="42" dur="800" decel="100000" fill="hold"/>
                                        <p:tgtEl>
                                          <p:spTgt spid="24583"/>
                                        </p:tgtEl>
                                        <p:attrNameLst>
                                          <p:attrName>style.rotation</p:attrName>
                                        </p:attrNameLst>
                                      </p:cBhvr>
                                      <p:tavLst>
                                        <p:tav tm="0">
                                          <p:val>
                                            <p:fltVal val="-90"/>
                                          </p:val>
                                        </p:tav>
                                        <p:tav tm="100000">
                                          <p:val>
                                            <p:fltVal val="0"/>
                                          </p:val>
                                        </p:tav>
                                      </p:tavLst>
                                    </p:anim>
                                    <p:anim calcmode="lin" valueType="num">
                                      <p:cBhvr>
                                        <p:cTn id="43" dur="800" decel="100000" fill="hold"/>
                                        <p:tgtEl>
                                          <p:spTgt spid="24583"/>
                                        </p:tgtEl>
                                        <p:attrNameLst>
                                          <p:attrName>ppt_x</p:attrName>
                                        </p:attrNameLst>
                                      </p:cBhvr>
                                      <p:tavLst>
                                        <p:tav tm="0">
                                          <p:val>
                                            <p:strVal val="#ppt_x+0.4"/>
                                          </p:val>
                                        </p:tav>
                                        <p:tav tm="100000">
                                          <p:val>
                                            <p:strVal val="#ppt_x-0.05"/>
                                          </p:val>
                                        </p:tav>
                                      </p:tavLst>
                                    </p:anim>
                                    <p:anim calcmode="lin" valueType="num">
                                      <p:cBhvr>
                                        <p:cTn id="44" dur="800" decel="100000" fill="hold"/>
                                        <p:tgtEl>
                                          <p:spTgt spid="24583"/>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24583"/>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24583"/>
                                        </p:tgtEl>
                                        <p:attrNameLst>
                                          <p:attrName>ppt_y</p:attrName>
                                        </p:attrNameLst>
                                      </p:cBhvr>
                                      <p:tavLst>
                                        <p:tav tm="0">
                                          <p:val>
                                            <p:strVal val="#ppt_y+0.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4585"/>
                                        </p:tgtEl>
                                        <p:attrNameLst>
                                          <p:attrName>style.visibility</p:attrName>
                                        </p:attrNameLst>
                                      </p:cBhvr>
                                      <p:to>
                                        <p:strVal val="visible"/>
                                      </p:to>
                                    </p:set>
                                    <p:anim calcmode="lin" valueType="num">
                                      <p:cBhvr>
                                        <p:cTn id="51" dur="500" fill="hold"/>
                                        <p:tgtEl>
                                          <p:spTgt spid="24585"/>
                                        </p:tgtEl>
                                        <p:attrNameLst>
                                          <p:attrName>ppt_w</p:attrName>
                                        </p:attrNameLst>
                                      </p:cBhvr>
                                      <p:tavLst>
                                        <p:tav tm="0">
                                          <p:val>
                                            <p:fltVal val="0"/>
                                          </p:val>
                                        </p:tav>
                                        <p:tav tm="100000">
                                          <p:val>
                                            <p:strVal val="#ppt_w"/>
                                          </p:val>
                                        </p:tav>
                                      </p:tavLst>
                                    </p:anim>
                                    <p:anim calcmode="lin" valueType="num">
                                      <p:cBhvr>
                                        <p:cTn id="52" dur="500" fill="hold"/>
                                        <p:tgtEl>
                                          <p:spTgt spid="24585"/>
                                        </p:tgtEl>
                                        <p:attrNameLst>
                                          <p:attrName>ppt_h</p:attrName>
                                        </p:attrNameLst>
                                      </p:cBhvr>
                                      <p:tavLst>
                                        <p:tav tm="0">
                                          <p:val>
                                            <p:fltVal val="0"/>
                                          </p:val>
                                        </p:tav>
                                        <p:tav tm="100000">
                                          <p:val>
                                            <p:strVal val="#ppt_h"/>
                                          </p:val>
                                        </p:tav>
                                      </p:tavLst>
                                    </p:anim>
                                    <p:animEffect transition="in" filter="fade">
                                      <p:cBhvr>
                                        <p:cTn id="53" dur="500"/>
                                        <p:tgtEl>
                                          <p:spTgt spid="24585"/>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24589"/>
                                        </p:tgtEl>
                                        <p:attrNameLst>
                                          <p:attrName>style.visibility</p:attrName>
                                        </p:attrNameLst>
                                      </p:cBhvr>
                                      <p:to>
                                        <p:strVal val="visible"/>
                                      </p:to>
                                    </p:set>
                                    <p:anim calcmode="lin" valueType="num">
                                      <p:cBhvr>
                                        <p:cTn id="66" dur="500" fill="hold"/>
                                        <p:tgtEl>
                                          <p:spTgt spid="24589"/>
                                        </p:tgtEl>
                                        <p:attrNameLst>
                                          <p:attrName>ppt_w</p:attrName>
                                        </p:attrNameLst>
                                      </p:cBhvr>
                                      <p:tavLst>
                                        <p:tav tm="0">
                                          <p:val>
                                            <p:fltVal val="0"/>
                                          </p:val>
                                        </p:tav>
                                        <p:tav tm="100000">
                                          <p:val>
                                            <p:strVal val="#ppt_w"/>
                                          </p:val>
                                        </p:tav>
                                      </p:tavLst>
                                    </p:anim>
                                    <p:anim calcmode="lin" valueType="num">
                                      <p:cBhvr>
                                        <p:cTn id="67" dur="500" fill="hold"/>
                                        <p:tgtEl>
                                          <p:spTgt spid="24589"/>
                                        </p:tgtEl>
                                        <p:attrNameLst>
                                          <p:attrName>ppt_h</p:attrName>
                                        </p:attrNameLst>
                                      </p:cBhvr>
                                      <p:tavLst>
                                        <p:tav tm="0">
                                          <p:val>
                                            <p:fltVal val="0"/>
                                          </p:val>
                                        </p:tav>
                                        <p:tav tm="100000">
                                          <p:val>
                                            <p:strVal val="#ppt_h"/>
                                          </p:val>
                                        </p:tav>
                                      </p:tavLst>
                                    </p:anim>
                                    <p:animEffect transition="in" filter="fade">
                                      <p:cBhvr>
                                        <p:cTn id="68" dur="500"/>
                                        <p:tgtEl>
                                          <p:spTgt spid="24589"/>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24590"/>
                                        </p:tgtEl>
                                        <p:attrNameLst>
                                          <p:attrName>style.visibility</p:attrName>
                                        </p:attrNameLst>
                                      </p:cBhvr>
                                      <p:to>
                                        <p:strVal val="visible"/>
                                      </p:to>
                                    </p:set>
                                    <p:anim calcmode="lin" valueType="num">
                                      <p:cBhvr>
                                        <p:cTn id="76" dur="500" fill="hold"/>
                                        <p:tgtEl>
                                          <p:spTgt spid="24590"/>
                                        </p:tgtEl>
                                        <p:attrNameLst>
                                          <p:attrName>ppt_w</p:attrName>
                                        </p:attrNameLst>
                                      </p:cBhvr>
                                      <p:tavLst>
                                        <p:tav tm="0">
                                          <p:val>
                                            <p:fltVal val="0"/>
                                          </p:val>
                                        </p:tav>
                                        <p:tav tm="100000">
                                          <p:val>
                                            <p:strVal val="#ppt_w"/>
                                          </p:val>
                                        </p:tav>
                                      </p:tavLst>
                                    </p:anim>
                                    <p:anim calcmode="lin" valueType="num">
                                      <p:cBhvr>
                                        <p:cTn id="77" dur="500" fill="hold"/>
                                        <p:tgtEl>
                                          <p:spTgt spid="24590"/>
                                        </p:tgtEl>
                                        <p:attrNameLst>
                                          <p:attrName>ppt_h</p:attrName>
                                        </p:attrNameLst>
                                      </p:cBhvr>
                                      <p:tavLst>
                                        <p:tav tm="0">
                                          <p:val>
                                            <p:fltVal val="0"/>
                                          </p:val>
                                        </p:tav>
                                        <p:tav tm="100000">
                                          <p:val>
                                            <p:strVal val="#ppt_h"/>
                                          </p:val>
                                        </p:tav>
                                      </p:tavLst>
                                    </p:anim>
                                    <p:animEffect transition="in" filter="fade">
                                      <p:cBhvr>
                                        <p:cTn id="78" dur="500"/>
                                        <p:tgtEl>
                                          <p:spTgt spid="24590"/>
                                        </p:tgtEl>
                                      </p:cBhvr>
                                    </p:animEffect>
                                  </p:childTnLst>
                                </p:cTn>
                              </p:par>
                            </p:childTnLst>
                          </p:cTn>
                        </p:par>
                      </p:childTnLst>
                    </p:cTn>
                  </p:par>
                  <p:par>
                    <p:cTn id="79" fill="hold">
                      <p:stCondLst>
                        <p:cond delay="indefinite"/>
                      </p:stCondLst>
                      <p:childTnLst>
                        <p:par>
                          <p:cTn id="80" fill="hold">
                            <p:stCondLst>
                              <p:cond delay="0"/>
                            </p:stCondLst>
                            <p:childTnLst>
                              <p:par>
                                <p:cTn id="81" presetID="30" presetClass="entr" presetSubtype="0" fill="hold" grpId="0" nodeType="clickEffect">
                                  <p:stCondLst>
                                    <p:cond delay="0"/>
                                  </p:stCondLst>
                                  <p:childTnLst>
                                    <p:set>
                                      <p:cBhvr>
                                        <p:cTn id="82" dur="1" fill="hold">
                                          <p:stCondLst>
                                            <p:cond delay="0"/>
                                          </p:stCondLst>
                                        </p:cTn>
                                        <p:tgtEl>
                                          <p:spTgt spid="24591"/>
                                        </p:tgtEl>
                                        <p:attrNameLst>
                                          <p:attrName>style.visibility</p:attrName>
                                        </p:attrNameLst>
                                      </p:cBhvr>
                                      <p:to>
                                        <p:strVal val="visible"/>
                                      </p:to>
                                    </p:set>
                                    <p:animEffect transition="in" filter="fade">
                                      <p:cBhvr>
                                        <p:cTn id="83" dur="800" decel="100000"/>
                                        <p:tgtEl>
                                          <p:spTgt spid="24591"/>
                                        </p:tgtEl>
                                      </p:cBhvr>
                                    </p:animEffect>
                                    <p:anim calcmode="lin" valueType="num">
                                      <p:cBhvr>
                                        <p:cTn id="84" dur="800" decel="100000" fill="hold"/>
                                        <p:tgtEl>
                                          <p:spTgt spid="24591"/>
                                        </p:tgtEl>
                                        <p:attrNameLst>
                                          <p:attrName>style.rotation</p:attrName>
                                        </p:attrNameLst>
                                      </p:cBhvr>
                                      <p:tavLst>
                                        <p:tav tm="0">
                                          <p:val>
                                            <p:fltVal val="-90"/>
                                          </p:val>
                                        </p:tav>
                                        <p:tav tm="100000">
                                          <p:val>
                                            <p:fltVal val="0"/>
                                          </p:val>
                                        </p:tav>
                                      </p:tavLst>
                                    </p:anim>
                                    <p:anim calcmode="lin" valueType="num">
                                      <p:cBhvr>
                                        <p:cTn id="85" dur="800" decel="100000" fill="hold"/>
                                        <p:tgtEl>
                                          <p:spTgt spid="24591"/>
                                        </p:tgtEl>
                                        <p:attrNameLst>
                                          <p:attrName>ppt_x</p:attrName>
                                        </p:attrNameLst>
                                      </p:cBhvr>
                                      <p:tavLst>
                                        <p:tav tm="0">
                                          <p:val>
                                            <p:strVal val="#ppt_x+0.4"/>
                                          </p:val>
                                        </p:tav>
                                        <p:tav tm="100000">
                                          <p:val>
                                            <p:strVal val="#ppt_x-0.05"/>
                                          </p:val>
                                        </p:tav>
                                      </p:tavLst>
                                    </p:anim>
                                    <p:anim calcmode="lin" valueType="num">
                                      <p:cBhvr>
                                        <p:cTn id="86" dur="800" decel="100000" fill="hold"/>
                                        <p:tgtEl>
                                          <p:spTgt spid="24591"/>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24591"/>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24591"/>
                                        </p:tgtEl>
                                        <p:attrNameLst>
                                          <p:attrName>ppt_y</p:attrName>
                                        </p:attrNameLst>
                                      </p:cBhvr>
                                      <p:tavLst>
                                        <p:tav tm="0">
                                          <p:val>
                                            <p:strVal val="#ppt_y+0.1"/>
                                          </p:val>
                                        </p:tav>
                                        <p:tav tm="100000">
                                          <p:val>
                                            <p:strVal val="#ppt_y"/>
                                          </p:val>
                                        </p:tav>
                                      </p:tavLst>
                                    </p:anim>
                                  </p:childTnLst>
                                </p:cTn>
                              </p:par>
                              <p:par>
                                <p:cTn id="89" presetID="30"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800" decel="100000"/>
                                        <p:tgtEl>
                                          <p:spTgt spid="19"/>
                                        </p:tgtEl>
                                      </p:cBhvr>
                                    </p:animEffect>
                                    <p:anim calcmode="lin" valueType="num">
                                      <p:cBhvr>
                                        <p:cTn id="92" dur="800" decel="100000" fill="hold"/>
                                        <p:tgtEl>
                                          <p:spTgt spid="19"/>
                                        </p:tgtEl>
                                        <p:attrNameLst>
                                          <p:attrName>style.rotation</p:attrName>
                                        </p:attrNameLst>
                                      </p:cBhvr>
                                      <p:tavLst>
                                        <p:tav tm="0">
                                          <p:val>
                                            <p:fltVal val="-90"/>
                                          </p:val>
                                        </p:tav>
                                        <p:tav tm="100000">
                                          <p:val>
                                            <p:fltVal val="0"/>
                                          </p:val>
                                        </p:tav>
                                      </p:tavLst>
                                    </p:anim>
                                    <p:anim calcmode="lin" valueType="num">
                                      <p:cBhvr>
                                        <p:cTn id="93" dur="800" decel="100000" fill="hold"/>
                                        <p:tgtEl>
                                          <p:spTgt spid="19"/>
                                        </p:tgtEl>
                                        <p:attrNameLst>
                                          <p:attrName>ppt_x</p:attrName>
                                        </p:attrNameLst>
                                      </p:cBhvr>
                                      <p:tavLst>
                                        <p:tav tm="0">
                                          <p:val>
                                            <p:strVal val="#ppt_x+0.4"/>
                                          </p:val>
                                        </p:tav>
                                        <p:tav tm="100000">
                                          <p:val>
                                            <p:strVal val="#ppt_x-0.05"/>
                                          </p:val>
                                        </p:tav>
                                      </p:tavLst>
                                    </p:anim>
                                    <p:anim calcmode="lin" valueType="num">
                                      <p:cBhvr>
                                        <p:cTn id="94" dur="800" decel="100000" fill="hold"/>
                                        <p:tgtEl>
                                          <p:spTgt spid="19"/>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0"/>
                                  </p:stCondLst>
                                  <p:childTnLst>
                                    <p:set>
                                      <p:cBhvr>
                                        <p:cTn id="98" dur="1" fill="hold">
                                          <p:stCondLst>
                                            <p:cond delay="0"/>
                                          </p:stCondLst>
                                        </p:cTn>
                                        <p:tgtEl>
                                          <p:spTgt spid="24578"/>
                                        </p:tgtEl>
                                        <p:attrNameLst>
                                          <p:attrName>style.visibility</p:attrName>
                                        </p:attrNameLst>
                                      </p:cBhvr>
                                      <p:to>
                                        <p:strVal val="visible"/>
                                      </p:to>
                                    </p:set>
                                    <p:animEffect transition="in" filter="fade">
                                      <p:cBhvr>
                                        <p:cTn id="99" dur="800" decel="100000"/>
                                        <p:tgtEl>
                                          <p:spTgt spid="24578"/>
                                        </p:tgtEl>
                                      </p:cBhvr>
                                    </p:animEffect>
                                    <p:anim calcmode="lin" valueType="num">
                                      <p:cBhvr>
                                        <p:cTn id="100" dur="800" decel="100000" fill="hold"/>
                                        <p:tgtEl>
                                          <p:spTgt spid="24578"/>
                                        </p:tgtEl>
                                        <p:attrNameLst>
                                          <p:attrName>style.rotation</p:attrName>
                                        </p:attrNameLst>
                                      </p:cBhvr>
                                      <p:tavLst>
                                        <p:tav tm="0">
                                          <p:val>
                                            <p:fltVal val="-90"/>
                                          </p:val>
                                        </p:tav>
                                        <p:tav tm="100000">
                                          <p:val>
                                            <p:fltVal val="0"/>
                                          </p:val>
                                        </p:tav>
                                      </p:tavLst>
                                    </p:anim>
                                    <p:anim calcmode="lin" valueType="num">
                                      <p:cBhvr>
                                        <p:cTn id="101" dur="800" decel="100000" fill="hold"/>
                                        <p:tgtEl>
                                          <p:spTgt spid="24578"/>
                                        </p:tgtEl>
                                        <p:attrNameLst>
                                          <p:attrName>ppt_x</p:attrName>
                                        </p:attrNameLst>
                                      </p:cBhvr>
                                      <p:tavLst>
                                        <p:tav tm="0">
                                          <p:val>
                                            <p:strVal val="#ppt_x+0.4"/>
                                          </p:val>
                                        </p:tav>
                                        <p:tav tm="100000">
                                          <p:val>
                                            <p:strVal val="#ppt_x-0.05"/>
                                          </p:val>
                                        </p:tav>
                                      </p:tavLst>
                                    </p:anim>
                                    <p:anim calcmode="lin" valueType="num">
                                      <p:cBhvr>
                                        <p:cTn id="102" dur="800" decel="100000" fill="hold"/>
                                        <p:tgtEl>
                                          <p:spTgt spid="24578"/>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24578"/>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24578"/>
                                        </p:tgtEl>
                                        <p:attrNameLst>
                                          <p:attrName>ppt_y</p:attrName>
                                        </p:attrNameLst>
                                      </p:cBhvr>
                                      <p:tavLst>
                                        <p:tav tm="0">
                                          <p:val>
                                            <p:strVal val="#ppt_y+0.1"/>
                                          </p:val>
                                        </p:tav>
                                        <p:tav tm="100000">
                                          <p:val>
                                            <p:strVal val="#ppt_y"/>
                                          </p:val>
                                        </p:tav>
                                      </p:tavLst>
                                    </p:anim>
                                  </p:childTnLst>
                                </p:cTn>
                              </p:par>
                              <p:par>
                                <p:cTn id="105" presetID="30" presetClass="entr" presetSubtype="0" fill="hold" nodeType="withEffect">
                                  <p:stCondLst>
                                    <p:cond delay="0"/>
                                  </p:stCondLst>
                                  <p:childTnLst>
                                    <p:set>
                                      <p:cBhvr>
                                        <p:cTn id="106" dur="1" fill="hold">
                                          <p:stCondLst>
                                            <p:cond delay="0"/>
                                          </p:stCondLst>
                                        </p:cTn>
                                        <p:tgtEl>
                                          <p:spTgt spid="24593"/>
                                        </p:tgtEl>
                                        <p:attrNameLst>
                                          <p:attrName>style.visibility</p:attrName>
                                        </p:attrNameLst>
                                      </p:cBhvr>
                                      <p:to>
                                        <p:strVal val="visible"/>
                                      </p:to>
                                    </p:set>
                                    <p:animEffect transition="in" filter="fade">
                                      <p:cBhvr>
                                        <p:cTn id="107" dur="800" decel="100000"/>
                                        <p:tgtEl>
                                          <p:spTgt spid="24593"/>
                                        </p:tgtEl>
                                      </p:cBhvr>
                                    </p:animEffect>
                                    <p:anim calcmode="lin" valueType="num">
                                      <p:cBhvr>
                                        <p:cTn id="108" dur="800" decel="100000" fill="hold"/>
                                        <p:tgtEl>
                                          <p:spTgt spid="24593"/>
                                        </p:tgtEl>
                                        <p:attrNameLst>
                                          <p:attrName>style.rotation</p:attrName>
                                        </p:attrNameLst>
                                      </p:cBhvr>
                                      <p:tavLst>
                                        <p:tav tm="0">
                                          <p:val>
                                            <p:fltVal val="-90"/>
                                          </p:val>
                                        </p:tav>
                                        <p:tav tm="100000">
                                          <p:val>
                                            <p:fltVal val="0"/>
                                          </p:val>
                                        </p:tav>
                                      </p:tavLst>
                                    </p:anim>
                                    <p:anim calcmode="lin" valueType="num">
                                      <p:cBhvr>
                                        <p:cTn id="109" dur="800" decel="100000" fill="hold"/>
                                        <p:tgtEl>
                                          <p:spTgt spid="24593"/>
                                        </p:tgtEl>
                                        <p:attrNameLst>
                                          <p:attrName>ppt_x</p:attrName>
                                        </p:attrNameLst>
                                      </p:cBhvr>
                                      <p:tavLst>
                                        <p:tav tm="0">
                                          <p:val>
                                            <p:strVal val="#ppt_x+0.4"/>
                                          </p:val>
                                        </p:tav>
                                        <p:tav tm="100000">
                                          <p:val>
                                            <p:strVal val="#ppt_x-0.05"/>
                                          </p:val>
                                        </p:tav>
                                      </p:tavLst>
                                    </p:anim>
                                    <p:anim calcmode="lin" valueType="num">
                                      <p:cBhvr>
                                        <p:cTn id="110" dur="800" decel="100000" fill="hold"/>
                                        <p:tgtEl>
                                          <p:spTgt spid="24593"/>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24593"/>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24593"/>
                                        </p:tgtEl>
                                        <p:attrNameLst>
                                          <p:attrName>ppt_y</p:attrName>
                                        </p:attrNameLst>
                                      </p:cBhvr>
                                      <p:tavLst>
                                        <p:tav tm="0">
                                          <p:val>
                                            <p:strVal val="#ppt_y+0.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34" presetClass="entr" presetSubtype="0" fill="hold" grpId="0" nodeType="clickEffect">
                                  <p:stCondLst>
                                    <p:cond delay="0"/>
                                  </p:stCondLst>
                                  <p:childTnLst>
                                    <p:set>
                                      <p:cBhvr>
                                        <p:cTn id="116" dur="1" fill="hold">
                                          <p:stCondLst>
                                            <p:cond delay="0"/>
                                          </p:stCondLst>
                                        </p:cTn>
                                        <p:tgtEl>
                                          <p:spTgt spid="24595"/>
                                        </p:tgtEl>
                                        <p:attrNameLst>
                                          <p:attrName>style.visibility</p:attrName>
                                        </p:attrNameLst>
                                      </p:cBhvr>
                                      <p:to>
                                        <p:strVal val="visible"/>
                                      </p:to>
                                    </p:set>
                                    <p:anim from="(-#ppt_w/2)" to="(#ppt_x)" calcmode="lin" valueType="num">
                                      <p:cBhvr>
                                        <p:cTn id="117" dur="600" fill="hold">
                                          <p:stCondLst>
                                            <p:cond delay="0"/>
                                          </p:stCondLst>
                                        </p:cTn>
                                        <p:tgtEl>
                                          <p:spTgt spid="24595"/>
                                        </p:tgtEl>
                                        <p:attrNameLst>
                                          <p:attrName>ppt_x</p:attrName>
                                        </p:attrNameLst>
                                      </p:cBhvr>
                                    </p:anim>
                                    <p:anim from="0" to="-1.0" calcmode="lin" valueType="num">
                                      <p:cBhvr>
                                        <p:cTn id="118" dur="200" decel="50000" autoRev="1" fill="hold">
                                          <p:stCondLst>
                                            <p:cond delay="600"/>
                                          </p:stCondLst>
                                        </p:cTn>
                                        <p:tgtEl>
                                          <p:spTgt spid="24595"/>
                                        </p:tgtEl>
                                        <p:attrNameLst>
                                          <p:attrName>xshear</p:attrName>
                                        </p:attrNameLst>
                                      </p:cBhvr>
                                    </p:anim>
                                    <p:animScale>
                                      <p:cBhvr>
                                        <p:cTn id="119" dur="200" decel="100000" autoRev="1" fill="hold">
                                          <p:stCondLst>
                                            <p:cond delay="600"/>
                                          </p:stCondLst>
                                        </p:cTn>
                                        <p:tgtEl>
                                          <p:spTgt spid="24595"/>
                                        </p:tgtEl>
                                      </p:cBhvr>
                                      <p:from x="100000" y="100000"/>
                                      <p:to x="80000" y="100000"/>
                                    </p:animScale>
                                    <p:anim by="(#ppt_h/3+#ppt_w*0.1)" calcmode="lin" valueType="num">
                                      <p:cBhvr additive="sum">
                                        <p:cTn id="120" dur="200" decel="100000" autoRev="1" fill="hold">
                                          <p:stCondLst>
                                            <p:cond delay="600"/>
                                          </p:stCondLst>
                                        </p:cTn>
                                        <p:tgtEl>
                                          <p:spTgt spid="24595"/>
                                        </p:tgtEl>
                                        <p:attrNameLst>
                                          <p:attrName>ppt_x</p:attrName>
                                        </p:attrNameLst>
                                      </p:cBhvr>
                                    </p:anim>
                                  </p:childTnLst>
                                </p:cTn>
                              </p:par>
                              <p:par>
                                <p:cTn id="121" presetID="34" presetClass="entr" presetSubtype="0" fill="hold" grpId="0" nodeType="withEffect">
                                  <p:stCondLst>
                                    <p:cond delay="0"/>
                                  </p:stCondLst>
                                  <p:childTnLst>
                                    <p:set>
                                      <p:cBhvr>
                                        <p:cTn id="122" dur="1" fill="hold">
                                          <p:stCondLst>
                                            <p:cond delay="0"/>
                                          </p:stCondLst>
                                        </p:cTn>
                                        <p:tgtEl>
                                          <p:spTgt spid="24596"/>
                                        </p:tgtEl>
                                        <p:attrNameLst>
                                          <p:attrName>style.visibility</p:attrName>
                                        </p:attrNameLst>
                                      </p:cBhvr>
                                      <p:to>
                                        <p:strVal val="visible"/>
                                      </p:to>
                                    </p:set>
                                    <p:anim from="(-#ppt_w/2)" to="(#ppt_x)" calcmode="lin" valueType="num">
                                      <p:cBhvr>
                                        <p:cTn id="123" dur="600" fill="hold">
                                          <p:stCondLst>
                                            <p:cond delay="0"/>
                                          </p:stCondLst>
                                        </p:cTn>
                                        <p:tgtEl>
                                          <p:spTgt spid="24596"/>
                                        </p:tgtEl>
                                        <p:attrNameLst>
                                          <p:attrName>ppt_x</p:attrName>
                                        </p:attrNameLst>
                                      </p:cBhvr>
                                    </p:anim>
                                    <p:anim from="0" to="-1.0" calcmode="lin" valueType="num">
                                      <p:cBhvr>
                                        <p:cTn id="124" dur="200" decel="50000" autoRev="1" fill="hold">
                                          <p:stCondLst>
                                            <p:cond delay="600"/>
                                          </p:stCondLst>
                                        </p:cTn>
                                        <p:tgtEl>
                                          <p:spTgt spid="24596"/>
                                        </p:tgtEl>
                                        <p:attrNameLst>
                                          <p:attrName>xshear</p:attrName>
                                        </p:attrNameLst>
                                      </p:cBhvr>
                                    </p:anim>
                                    <p:animScale>
                                      <p:cBhvr>
                                        <p:cTn id="125" dur="200" decel="100000" autoRev="1" fill="hold">
                                          <p:stCondLst>
                                            <p:cond delay="600"/>
                                          </p:stCondLst>
                                        </p:cTn>
                                        <p:tgtEl>
                                          <p:spTgt spid="24596"/>
                                        </p:tgtEl>
                                      </p:cBhvr>
                                      <p:from x="100000" y="100000"/>
                                      <p:to x="80000" y="100000"/>
                                    </p:animScale>
                                    <p:anim by="(#ppt_h/3+#ppt_w*0.1)" calcmode="lin" valueType="num">
                                      <p:cBhvr additive="sum">
                                        <p:cTn id="126" dur="200" decel="100000" autoRev="1" fill="hold">
                                          <p:stCondLst>
                                            <p:cond delay="600"/>
                                          </p:stCondLst>
                                        </p:cTn>
                                        <p:tgtEl>
                                          <p:spTgt spid="24596"/>
                                        </p:tgtEl>
                                        <p:attrNameLst>
                                          <p:attrName>ppt_x</p:attrName>
                                        </p:attrNameLst>
                                      </p:cBhvr>
                                    </p:anim>
                                  </p:childTnLst>
                                </p:cTn>
                              </p:par>
                              <p:par>
                                <p:cTn id="127" presetID="34" presetClass="entr" presetSubtype="0" fill="hold" grpId="0" nodeType="withEffect">
                                  <p:stCondLst>
                                    <p:cond delay="0"/>
                                  </p:stCondLst>
                                  <p:childTnLst>
                                    <p:set>
                                      <p:cBhvr>
                                        <p:cTn id="128" dur="1" fill="hold">
                                          <p:stCondLst>
                                            <p:cond delay="0"/>
                                          </p:stCondLst>
                                        </p:cTn>
                                        <p:tgtEl>
                                          <p:spTgt spid="23"/>
                                        </p:tgtEl>
                                        <p:attrNameLst>
                                          <p:attrName>style.visibility</p:attrName>
                                        </p:attrNameLst>
                                      </p:cBhvr>
                                      <p:to>
                                        <p:strVal val="visible"/>
                                      </p:to>
                                    </p:set>
                                    <p:anim from="(-#ppt_w/2)" to="(#ppt_x)" calcmode="lin" valueType="num">
                                      <p:cBhvr>
                                        <p:cTn id="129" dur="600" fill="hold">
                                          <p:stCondLst>
                                            <p:cond delay="0"/>
                                          </p:stCondLst>
                                        </p:cTn>
                                        <p:tgtEl>
                                          <p:spTgt spid="23"/>
                                        </p:tgtEl>
                                        <p:attrNameLst>
                                          <p:attrName>ppt_x</p:attrName>
                                        </p:attrNameLst>
                                      </p:cBhvr>
                                    </p:anim>
                                    <p:anim from="0" to="-1.0" calcmode="lin" valueType="num">
                                      <p:cBhvr>
                                        <p:cTn id="130" dur="200" decel="50000" autoRev="1" fill="hold">
                                          <p:stCondLst>
                                            <p:cond delay="600"/>
                                          </p:stCondLst>
                                        </p:cTn>
                                        <p:tgtEl>
                                          <p:spTgt spid="23"/>
                                        </p:tgtEl>
                                        <p:attrNameLst>
                                          <p:attrName>xshear</p:attrName>
                                        </p:attrNameLst>
                                      </p:cBhvr>
                                    </p:anim>
                                    <p:animScale>
                                      <p:cBhvr>
                                        <p:cTn id="131" dur="200" decel="100000" autoRev="1" fill="hold">
                                          <p:stCondLst>
                                            <p:cond delay="600"/>
                                          </p:stCondLst>
                                        </p:cTn>
                                        <p:tgtEl>
                                          <p:spTgt spid="23"/>
                                        </p:tgtEl>
                                      </p:cBhvr>
                                      <p:from x="100000" y="100000"/>
                                      <p:to x="80000" y="100000"/>
                                    </p:animScale>
                                    <p:anim by="(#ppt_h/3+#ppt_w*0.1)" calcmode="lin" valueType="num">
                                      <p:cBhvr additive="sum">
                                        <p:cTn id="132" dur="200" decel="100000" autoRev="1" fill="hold">
                                          <p:stCondLst>
                                            <p:cond delay="600"/>
                                          </p:stCondLst>
                                        </p:cTn>
                                        <p:tgtEl>
                                          <p:spTgt spid="23"/>
                                        </p:tgtEl>
                                        <p:attrNameLst>
                                          <p:attrName>ppt_x</p:attrName>
                                        </p:attrNameLst>
                                      </p:cBhvr>
                                    </p:anim>
                                  </p:childTnLst>
                                </p:cTn>
                              </p:par>
                              <p:par>
                                <p:cTn id="133" presetID="34" presetClass="entr" presetSubtype="0" fill="hold" grpId="0" nodeType="withEffect">
                                  <p:stCondLst>
                                    <p:cond delay="0"/>
                                  </p:stCondLst>
                                  <p:childTnLst>
                                    <p:set>
                                      <p:cBhvr>
                                        <p:cTn id="134" dur="1" fill="hold">
                                          <p:stCondLst>
                                            <p:cond delay="0"/>
                                          </p:stCondLst>
                                        </p:cTn>
                                        <p:tgtEl>
                                          <p:spTgt spid="24598"/>
                                        </p:tgtEl>
                                        <p:attrNameLst>
                                          <p:attrName>style.visibility</p:attrName>
                                        </p:attrNameLst>
                                      </p:cBhvr>
                                      <p:to>
                                        <p:strVal val="visible"/>
                                      </p:to>
                                    </p:set>
                                    <p:anim from="(-#ppt_w/2)" to="(#ppt_x)" calcmode="lin" valueType="num">
                                      <p:cBhvr>
                                        <p:cTn id="135" dur="600" fill="hold">
                                          <p:stCondLst>
                                            <p:cond delay="0"/>
                                          </p:stCondLst>
                                        </p:cTn>
                                        <p:tgtEl>
                                          <p:spTgt spid="24598"/>
                                        </p:tgtEl>
                                        <p:attrNameLst>
                                          <p:attrName>ppt_x</p:attrName>
                                        </p:attrNameLst>
                                      </p:cBhvr>
                                    </p:anim>
                                    <p:anim from="0" to="-1.0" calcmode="lin" valueType="num">
                                      <p:cBhvr>
                                        <p:cTn id="136" dur="200" decel="50000" autoRev="1" fill="hold">
                                          <p:stCondLst>
                                            <p:cond delay="600"/>
                                          </p:stCondLst>
                                        </p:cTn>
                                        <p:tgtEl>
                                          <p:spTgt spid="24598"/>
                                        </p:tgtEl>
                                        <p:attrNameLst>
                                          <p:attrName>xshear</p:attrName>
                                        </p:attrNameLst>
                                      </p:cBhvr>
                                    </p:anim>
                                    <p:animScale>
                                      <p:cBhvr>
                                        <p:cTn id="137" dur="200" decel="100000" autoRev="1" fill="hold">
                                          <p:stCondLst>
                                            <p:cond delay="600"/>
                                          </p:stCondLst>
                                        </p:cTn>
                                        <p:tgtEl>
                                          <p:spTgt spid="24598"/>
                                        </p:tgtEl>
                                      </p:cBhvr>
                                      <p:from x="100000" y="100000"/>
                                      <p:to x="80000" y="100000"/>
                                    </p:animScale>
                                    <p:anim by="(#ppt_h/3+#ppt_w*0.1)" calcmode="lin" valueType="num">
                                      <p:cBhvr additive="sum">
                                        <p:cTn id="138" dur="200" decel="100000" autoRev="1" fill="hold">
                                          <p:stCondLst>
                                            <p:cond delay="600"/>
                                          </p:stCondLst>
                                        </p:cTn>
                                        <p:tgtEl>
                                          <p:spTgt spid="24598"/>
                                        </p:tgtEl>
                                        <p:attrNameLst>
                                          <p:attrName>ppt_x</p:attrName>
                                        </p:attrNameLst>
                                      </p:cBhvr>
                                    </p:anim>
                                  </p:childTnLst>
                                </p:cTn>
                              </p:par>
                              <p:par>
                                <p:cTn id="139" presetID="34" presetClass="entr" presetSubtype="0" fill="hold" grpId="0" nodeType="withEffect">
                                  <p:stCondLst>
                                    <p:cond delay="0"/>
                                  </p:stCondLst>
                                  <p:childTnLst>
                                    <p:set>
                                      <p:cBhvr>
                                        <p:cTn id="140" dur="1" fill="hold">
                                          <p:stCondLst>
                                            <p:cond delay="0"/>
                                          </p:stCondLst>
                                        </p:cTn>
                                        <p:tgtEl>
                                          <p:spTgt spid="24600"/>
                                        </p:tgtEl>
                                        <p:attrNameLst>
                                          <p:attrName>style.visibility</p:attrName>
                                        </p:attrNameLst>
                                      </p:cBhvr>
                                      <p:to>
                                        <p:strVal val="visible"/>
                                      </p:to>
                                    </p:set>
                                    <p:anim from="(-#ppt_w/2)" to="(#ppt_x)" calcmode="lin" valueType="num">
                                      <p:cBhvr>
                                        <p:cTn id="141" dur="600" fill="hold">
                                          <p:stCondLst>
                                            <p:cond delay="0"/>
                                          </p:stCondLst>
                                        </p:cTn>
                                        <p:tgtEl>
                                          <p:spTgt spid="24600"/>
                                        </p:tgtEl>
                                        <p:attrNameLst>
                                          <p:attrName>ppt_x</p:attrName>
                                        </p:attrNameLst>
                                      </p:cBhvr>
                                    </p:anim>
                                    <p:anim from="0" to="-1.0" calcmode="lin" valueType="num">
                                      <p:cBhvr>
                                        <p:cTn id="142" dur="200" decel="50000" autoRev="1" fill="hold">
                                          <p:stCondLst>
                                            <p:cond delay="600"/>
                                          </p:stCondLst>
                                        </p:cTn>
                                        <p:tgtEl>
                                          <p:spTgt spid="24600"/>
                                        </p:tgtEl>
                                        <p:attrNameLst>
                                          <p:attrName>xshear</p:attrName>
                                        </p:attrNameLst>
                                      </p:cBhvr>
                                    </p:anim>
                                    <p:animScale>
                                      <p:cBhvr>
                                        <p:cTn id="143" dur="200" decel="100000" autoRev="1" fill="hold">
                                          <p:stCondLst>
                                            <p:cond delay="600"/>
                                          </p:stCondLst>
                                        </p:cTn>
                                        <p:tgtEl>
                                          <p:spTgt spid="24600"/>
                                        </p:tgtEl>
                                      </p:cBhvr>
                                      <p:from x="100000" y="100000"/>
                                      <p:to x="80000" y="100000"/>
                                    </p:animScale>
                                    <p:anim by="(#ppt_h/3+#ppt_w*0.1)" calcmode="lin" valueType="num">
                                      <p:cBhvr additive="sum">
                                        <p:cTn id="144" dur="200" decel="100000" autoRev="1" fill="hold">
                                          <p:stCondLst>
                                            <p:cond delay="600"/>
                                          </p:stCondLst>
                                        </p:cTn>
                                        <p:tgtEl>
                                          <p:spTgt spid="24600"/>
                                        </p:tgtEl>
                                        <p:attrNameLst>
                                          <p:attrName>ppt_x</p:attrName>
                                        </p:attrNameLst>
                                      </p:cBhvr>
                                    </p:anim>
                                  </p:childTnLst>
                                </p:cTn>
                              </p:par>
                              <p:par>
                                <p:cTn id="145" presetID="34" presetClass="entr" presetSubtype="0" fill="hold" grpId="0" nodeType="withEffect">
                                  <p:stCondLst>
                                    <p:cond delay="0"/>
                                  </p:stCondLst>
                                  <p:childTnLst>
                                    <p:set>
                                      <p:cBhvr>
                                        <p:cTn id="146" dur="1" fill="hold">
                                          <p:stCondLst>
                                            <p:cond delay="0"/>
                                          </p:stCondLst>
                                        </p:cTn>
                                        <p:tgtEl>
                                          <p:spTgt spid="25"/>
                                        </p:tgtEl>
                                        <p:attrNameLst>
                                          <p:attrName>style.visibility</p:attrName>
                                        </p:attrNameLst>
                                      </p:cBhvr>
                                      <p:to>
                                        <p:strVal val="visible"/>
                                      </p:to>
                                    </p:set>
                                    <p:anim from="(-#ppt_w/2)" to="(#ppt_x)" calcmode="lin" valueType="num">
                                      <p:cBhvr>
                                        <p:cTn id="147" dur="600" fill="hold">
                                          <p:stCondLst>
                                            <p:cond delay="0"/>
                                          </p:stCondLst>
                                        </p:cTn>
                                        <p:tgtEl>
                                          <p:spTgt spid="25"/>
                                        </p:tgtEl>
                                        <p:attrNameLst>
                                          <p:attrName>ppt_x</p:attrName>
                                        </p:attrNameLst>
                                      </p:cBhvr>
                                    </p:anim>
                                    <p:anim from="0" to="-1.0" calcmode="lin" valueType="num">
                                      <p:cBhvr>
                                        <p:cTn id="148" dur="200" decel="50000" autoRev="1" fill="hold">
                                          <p:stCondLst>
                                            <p:cond delay="600"/>
                                          </p:stCondLst>
                                        </p:cTn>
                                        <p:tgtEl>
                                          <p:spTgt spid="25"/>
                                        </p:tgtEl>
                                        <p:attrNameLst>
                                          <p:attrName>xshear</p:attrName>
                                        </p:attrNameLst>
                                      </p:cBhvr>
                                    </p:anim>
                                    <p:animScale>
                                      <p:cBhvr>
                                        <p:cTn id="149" dur="200" decel="100000" autoRev="1" fill="hold">
                                          <p:stCondLst>
                                            <p:cond delay="600"/>
                                          </p:stCondLst>
                                        </p:cTn>
                                        <p:tgtEl>
                                          <p:spTgt spid="25"/>
                                        </p:tgtEl>
                                      </p:cBhvr>
                                      <p:from x="100000" y="100000"/>
                                      <p:to x="80000" y="100000"/>
                                    </p:animScale>
                                    <p:anim by="(#ppt_h/3+#ppt_w*0.1)" calcmode="lin" valueType="num">
                                      <p:cBhvr additive="sum">
                                        <p:cTn id="150" dur="200" decel="100000" autoRev="1" fill="hold">
                                          <p:stCondLst>
                                            <p:cond delay="600"/>
                                          </p:stCondLst>
                                        </p:cTn>
                                        <p:tgtEl>
                                          <p:spTgt spid="25"/>
                                        </p:tgtEl>
                                        <p:attrNameLst>
                                          <p:attrName>ppt_x</p:attrName>
                                        </p:attrNameLst>
                                      </p:cBhvr>
                                    </p:anim>
                                  </p:childTnLst>
                                </p:cTn>
                              </p:par>
                              <p:par>
                                <p:cTn id="151" presetID="34" presetClass="entr" presetSubtype="0" fill="hold" grpId="0" nodeType="withEffect">
                                  <p:stCondLst>
                                    <p:cond delay="0"/>
                                  </p:stCondLst>
                                  <p:childTnLst>
                                    <p:set>
                                      <p:cBhvr>
                                        <p:cTn id="152" dur="1" fill="hold">
                                          <p:stCondLst>
                                            <p:cond delay="0"/>
                                          </p:stCondLst>
                                        </p:cTn>
                                        <p:tgtEl>
                                          <p:spTgt spid="27"/>
                                        </p:tgtEl>
                                        <p:attrNameLst>
                                          <p:attrName>style.visibility</p:attrName>
                                        </p:attrNameLst>
                                      </p:cBhvr>
                                      <p:to>
                                        <p:strVal val="visible"/>
                                      </p:to>
                                    </p:set>
                                    <p:anim from="(-#ppt_w/2)" to="(#ppt_x)" calcmode="lin" valueType="num">
                                      <p:cBhvr>
                                        <p:cTn id="153" dur="600" fill="hold">
                                          <p:stCondLst>
                                            <p:cond delay="0"/>
                                          </p:stCondLst>
                                        </p:cTn>
                                        <p:tgtEl>
                                          <p:spTgt spid="27"/>
                                        </p:tgtEl>
                                        <p:attrNameLst>
                                          <p:attrName>ppt_x</p:attrName>
                                        </p:attrNameLst>
                                      </p:cBhvr>
                                    </p:anim>
                                    <p:anim from="0" to="-1.0" calcmode="lin" valueType="num">
                                      <p:cBhvr>
                                        <p:cTn id="154" dur="200" decel="50000" autoRev="1" fill="hold">
                                          <p:stCondLst>
                                            <p:cond delay="600"/>
                                          </p:stCondLst>
                                        </p:cTn>
                                        <p:tgtEl>
                                          <p:spTgt spid="27"/>
                                        </p:tgtEl>
                                        <p:attrNameLst>
                                          <p:attrName>xshear</p:attrName>
                                        </p:attrNameLst>
                                      </p:cBhvr>
                                    </p:anim>
                                    <p:animScale>
                                      <p:cBhvr>
                                        <p:cTn id="155" dur="200" decel="100000" autoRev="1" fill="hold">
                                          <p:stCondLst>
                                            <p:cond delay="600"/>
                                          </p:stCondLst>
                                        </p:cTn>
                                        <p:tgtEl>
                                          <p:spTgt spid="27"/>
                                        </p:tgtEl>
                                      </p:cBhvr>
                                      <p:from x="100000" y="100000"/>
                                      <p:to x="80000" y="100000"/>
                                    </p:animScale>
                                    <p:anim by="(#ppt_h/3+#ppt_w*0.1)" calcmode="lin" valueType="num">
                                      <p:cBhvr additive="sum">
                                        <p:cTn id="156" dur="200" decel="100000" autoRev="1" fill="hold">
                                          <p:stCondLst>
                                            <p:cond delay="600"/>
                                          </p:stCondLst>
                                        </p:cTn>
                                        <p:tgtEl>
                                          <p:spTgt spid="27"/>
                                        </p:tgtEl>
                                        <p:attrNameLst>
                                          <p:attrName>ppt_x</p:attrName>
                                        </p:attrNameLst>
                                      </p:cBhvr>
                                    </p:anim>
                                  </p:childTnLst>
                                </p:cTn>
                              </p:par>
                              <p:par>
                                <p:cTn id="157" presetID="34" presetClass="entr" presetSubtype="0" fill="hold" grpId="0" nodeType="withEffect">
                                  <p:stCondLst>
                                    <p:cond delay="0"/>
                                  </p:stCondLst>
                                  <p:childTnLst>
                                    <p:set>
                                      <p:cBhvr>
                                        <p:cTn id="158" dur="1" fill="hold">
                                          <p:stCondLst>
                                            <p:cond delay="0"/>
                                          </p:stCondLst>
                                        </p:cTn>
                                        <p:tgtEl>
                                          <p:spTgt spid="24594"/>
                                        </p:tgtEl>
                                        <p:attrNameLst>
                                          <p:attrName>style.visibility</p:attrName>
                                        </p:attrNameLst>
                                      </p:cBhvr>
                                      <p:to>
                                        <p:strVal val="visible"/>
                                      </p:to>
                                    </p:set>
                                    <p:anim from="(-#ppt_w/2)" to="(#ppt_x)" calcmode="lin" valueType="num">
                                      <p:cBhvr>
                                        <p:cTn id="159" dur="600" fill="hold">
                                          <p:stCondLst>
                                            <p:cond delay="0"/>
                                          </p:stCondLst>
                                        </p:cTn>
                                        <p:tgtEl>
                                          <p:spTgt spid="24594"/>
                                        </p:tgtEl>
                                        <p:attrNameLst>
                                          <p:attrName>ppt_x</p:attrName>
                                        </p:attrNameLst>
                                      </p:cBhvr>
                                    </p:anim>
                                    <p:anim from="0" to="-1.0" calcmode="lin" valueType="num">
                                      <p:cBhvr>
                                        <p:cTn id="160" dur="200" decel="50000" autoRev="1" fill="hold">
                                          <p:stCondLst>
                                            <p:cond delay="600"/>
                                          </p:stCondLst>
                                        </p:cTn>
                                        <p:tgtEl>
                                          <p:spTgt spid="24594"/>
                                        </p:tgtEl>
                                        <p:attrNameLst>
                                          <p:attrName>xshear</p:attrName>
                                        </p:attrNameLst>
                                      </p:cBhvr>
                                    </p:anim>
                                    <p:animScale>
                                      <p:cBhvr>
                                        <p:cTn id="161" dur="200" decel="100000" autoRev="1" fill="hold">
                                          <p:stCondLst>
                                            <p:cond delay="600"/>
                                          </p:stCondLst>
                                        </p:cTn>
                                        <p:tgtEl>
                                          <p:spTgt spid="24594"/>
                                        </p:tgtEl>
                                      </p:cBhvr>
                                      <p:from x="100000" y="100000"/>
                                      <p:to x="80000" y="100000"/>
                                    </p:animScale>
                                    <p:anim by="(#ppt_h/3+#ppt_w*0.1)" calcmode="lin" valueType="num">
                                      <p:cBhvr additive="sum">
                                        <p:cTn id="162" dur="200" decel="100000" autoRev="1" fill="hold">
                                          <p:stCondLst>
                                            <p:cond delay="600"/>
                                          </p:stCondLst>
                                        </p:cTn>
                                        <p:tgtEl>
                                          <p:spTgt spid="2459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5" grpId="0" animBg="1"/>
      <p:bldP spid="24581" grpId="0"/>
      <p:bldP spid="8" grpId="0" animBg="1"/>
      <p:bldP spid="24584" grpId="0"/>
      <p:bldP spid="24585" grpId="0"/>
      <p:bldP spid="13" grpId="0" animBg="1"/>
      <p:bldP spid="14" grpId="0" animBg="1"/>
      <p:bldP spid="15" grpId="0" animBg="1"/>
      <p:bldP spid="24589" grpId="0"/>
      <p:bldP spid="24590" grpId="0"/>
      <p:bldP spid="24591" grpId="0"/>
      <p:bldP spid="19" grpId="0" animBg="1"/>
      <p:bldP spid="24594" grpId="0"/>
      <p:bldP spid="24595" grpId="0"/>
      <p:bldP spid="24596" grpId="0" animBg="1"/>
      <p:bldP spid="23" grpId="0" animBg="1"/>
      <p:bldP spid="24598" grpId="0"/>
      <p:bldP spid="25" grpId="0" animBg="1"/>
      <p:bldP spid="24600" grpId="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179388" y="260350"/>
            <a:ext cx="1757362"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Rapport KT/V</a:t>
            </a:r>
            <a:r>
              <a:rPr lang="fr-FR">
                <a:solidFill>
                  <a:srgbClr val="3333FF"/>
                </a:solidFill>
                <a:latin typeface="Calibri" pitchFamily="34" charset="0"/>
                <a:ea typeface="Calibri" pitchFamily="34" charset="0"/>
                <a:cs typeface="Times New Roman" pitchFamily="18" charset="0"/>
              </a:rPr>
              <a:t> </a:t>
            </a:r>
            <a:r>
              <a:rPr lang="fr-FR">
                <a:solidFill>
                  <a:srgbClr val="3333FF"/>
                </a:solidFill>
                <a:latin typeface="Times New Roman" pitchFamily="18" charset="0"/>
                <a:ea typeface="Calibri" pitchFamily="34" charset="0"/>
                <a:cs typeface="Times New Roman" pitchFamily="18" charset="0"/>
              </a:rPr>
              <a:t>:</a:t>
            </a:r>
            <a:endParaRPr lang="fr-FR" b="1">
              <a:solidFill>
                <a:srgbClr val="3333FF"/>
              </a:solidFill>
              <a:ea typeface="Calibri" pitchFamily="34" charset="0"/>
              <a:cs typeface="Times New Roman" pitchFamily="18" charset="0"/>
            </a:endParaRPr>
          </a:p>
        </p:txBody>
      </p:sp>
      <p:sp>
        <p:nvSpPr>
          <p:cNvPr id="5" name="Rectangle 4"/>
          <p:cNvSpPr/>
          <p:nvPr/>
        </p:nvSpPr>
        <p:spPr>
          <a:xfrm>
            <a:off x="1835150" y="115888"/>
            <a:ext cx="6624638" cy="647700"/>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Champ num</a:t>
            </a:r>
            <a:r>
              <a:rPr lang="fr-FR" dirty="0">
                <a:latin typeface="Calibri"/>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rique correspondant </a:t>
            </a:r>
            <a:r>
              <a:rPr lang="fr-FR" dirty="0">
                <a:latin typeface="Calibri"/>
                <a:ea typeface="Calibri" pitchFamily="34" charset="0"/>
                <a:cs typeface="Times New Roman" pitchFamily="18" charset="0"/>
              </a:rPr>
              <a:t>à</a:t>
            </a:r>
            <a:r>
              <a:rPr lang="fr-FR" dirty="0">
                <a:latin typeface="Times New Roman" pitchFamily="18" charset="0"/>
                <a:ea typeface="Calibri" pitchFamily="34" charset="0"/>
                <a:cs typeface="Times New Roman" pitchFamily="18" charset="0"/>
              </a:rPr>
              <a:t> un rapport qui doit être inf</a:t>
            </a:r>
            <a:r>
              <a:rPr lang="fr-FR" dirty="0">
                <a:latin typeface="Calibri"/>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rieur </a:t>
            </a:r>
            <a:r>
              <a:rPr lang="fr-FR" dirty="0">
                <a:latin typeface="Calibri"/>
                <a:ea typeface="Calibri" pitchFamily="34" charset="0"/>
                <a:cs typeface="Times New Roman" pitchFamily="18" charset="0"/>
              </a:rPr>
              <a:t>à</a:t>
            </a:r>
            <a:r>
              <a:rPr lang="fr-FR" dirty="0">
                <a:latin typeface="Times New Roman" pitchFamily="18" charset="0"/>
                <a:ea typeface="Calibri" pitchFamily="34" charset="0"/>
                <a:cs typeface="Times New Roman" pitchFamily="18" charset="0"/>
              </a:rPr>
              <a:t> 2 selon les normes internationales.</a:t>
            </a:r>
            <a:endParaRPr lang="fr-FR" sz="1050" dirty="0">
              <a:latin typeface="Arial" pitchFamily="34" charset="0"/>
              <a:cs typeface="Arial" pitchFamily="34" charset="0"/>
            </a:endParaRPr>
          </a:p>
        </p:txBody>
      </p:sp>
      <p:grpSp>
        <p:nvGrpSpPr>
          <p:cNvPr id="2" name="Groupe 50"/>
          <p:cNvGrpSpPr>
            <a:grpSpLocks/>
          </p:cNvGrpSpPr>
          <p:nvPr/>
        </p:nvGrpSpPr>
        <p:grpSpPr bwMode="auto">
          <a:xfrm>
            <a:off x="179388" y="908050"/>
            <a:ext cx="8451850" cy="792163"/>
            <a:chOff x="179388" y="908050"/>
            <a:chExt cx="8451850" cy="792163"/>
          </a:xfrm>
        </p:grpSpPr>
        <p:sp>
          <p:nvSpPr>
            <p:cNvPr id="24610" name="Rectangle 8"/>
            <p:cNvSpPr>
              <a:spLocks noChangeArrowheads="1"/>
            </p:cNvSpPr>
            <p:nvPr/>
          </p:nvSpPr>
          <p:spPr bwMode="auto">
            <a:xfrm>
              <a:off x="423863" y="1341438"/>
              <a:ext cx="835025"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Diab</a:t>
              </a:r>
              <a:r>
                <a:rPr lang="fr-FR" sz="1600">
                  <a:latin typeface="Calibri" pitchFamily="34" charset="0"/>
                  <a:ea typeface="Calibri" pitchFamily="34" charset="0"/>
                  <a:cs typeface="Times New Roman" pitchFamily="18" charset="0"/>
                </a:rPr>
                <a:t>è</a:t>
              </a:r>
              <a:r>
                <a:rPr lang="fr-FR" sz="1600">
                  <a:latin typeface="Times New Roman" pitchFamily="18" charset="0"/>
                  <a:ea typeface="Calibri" pitchFamily="34" charset="0"/>
                  <a:cs typeface="Times New Roman" pitchFamily="18" charset="0"/>
                </a:rPr>
                <a:t>te</a:t>
              </a:r>
              <a:endParaRPr lang="fr-FR" sz="1600">
                <a:ea typeface="Calibri" pitchFamily="34" charset="0"/>
                <a:cs typeface="Times New Roman" pitchFamily="18" charset="0"/>
              </a:endParaRPr>
            </a:p>
          </p:txBody>
        </p:sp>
        <p:sp>
          <p:nvSpPr>
            <p:cNvPr id="24611" name="Rectangle 10"/>
            <p:cNvSpPr>
              <a:spLocks noChangeArrowheads="1"/>
            </p:cNvSpPr>
            <p:nvPr/>
          </p:nvSpPr>
          <p:spPr bwMode="auto">
            <a:xfrm>
              <a:off x="1392238" y="1341438"/>
              <a:ext cx="587375"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HTA</a:t>
              </a:r>
              <a:endParaRPr lang="fr-FR" sz="1600">
                <a:ea typeface="Calibri" pitchFamily="34" charset="0"/>
                <a:cs typeface="Times New Roman" pitchFamily="18" charset="0"/>
              </a:endParaRPr>
            </a:p>
          </p:txBody>
        </p:sp>
        <p:grpSp>
          <p:nvGrpSpPr>
            <p:cNvPr id="3" name="Groupe 49"/>
            <p:cNvGrpSpPr>
              <a:grpSpLocks/>
            </p:cNvGrpSpPr>
            <p:nvPr/>
          </p:nvGrpSpPr>
          <p:grpSpPr bwMode="auto">
            <a:xfrm>
              <a:off x="179388" y="908050"/>
              <a:ext cx="8451850" cy="792163"/>
              <a:chOff x="179388" y="908050"/>
              <a:chExt cx="8451850" cy="792163"/>
            </a:xfrm>
          </p:grpSpPr>
          <p:sp>
            <p:nvSpPr>
              <p:cNvPr id="24613" name="Rectangle 1"/>
              <p:cNvSpPr>
                <a:spLocks noChangeArrowheads="1"/>
              </p:cNvSpPr>
              <p:nvPr/>
            </p:nvSpPr>
            <p:spPr bwMode="auto">
              <a:xfrm>
                <a:off x="7048500" y="1362075"/>
                <a:ext cx="1582738" cy="338138"/>
              </a:xfrm>
              <a:prstGeom prst="rect">
                <a:avLst/>
              </a:prstGeom>
              <a:noFill/>
              <a:ln w="9525">
                <a:noFill/>
                <a:miter lim="800000"/>
                <a:headEnd/>
                <a:tailEnd/>
              </a:ln>
            </p:spPr>
            <p:txBody>
              <a:bodyPr anchor="ctr">
                <a:spAutoFit/>
              </a:bodyPr>
              <a:lstStyle/>
              <a:p>
                <a:pPr algn="justLow" eaLnBrk="0" hangingPunct="0"/>
                <a:r>
                  <a:rPr lang="fr-FR" sz="1600">
                    <a:latin typeface="Times New Roman" pitchFamily="18" charset="0"/>
                    <a:ea typeface="Calibri" pitchFamily="34" charset="0"/>
                    <a:cs typeface="Times New Roman" pitchFamily="18" charset="0"/>
                  </a:rPr>
                  <a:t>Autre affection</a:t>
                </a:r>
                <a:endParaRPr lang="fr-FR" sz="1600">
                  <a:latin typeface="Calibri" pitchFamily="34" charset="0"/>
                  <a:ea typeface="Calibri" pitchFamily="34" charset="0"/>
                  <a:cs typeface="Times New Roman" pitchFamily="18" charset="0"/>
                </a:endParaRPr>
              </a:p>
            </p:txBody>
          </p:sp>
          <p:sp>
            <p:nvSpPr>
              <p:cNvPr id="24614" name="Rectangle 5"/>
              <p:cNvSpPr>
                <a:spLocks noChangeArrowheads="1"/>
              </p:cNvSpPr>
              <p:nvPr/>
            </p:nvSpPr>
            <p:spPr bwMode="auto">
              <a:xfrm>
                <a:off x="179388" y="908050"/>
                <a:ext cx="1641475"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Comorbidit</a:t>
                </a:r>
                <a:r>
                  <a:rPr lang="fr-FR" b="1">
                    <a:solidFill>
                      <a:srgbClr val="3333FF"/>
                    </a:solidFill>
                    <a:latin typeface="Calibri" pitchFamily="34" charset="0"/>
                    <a:ea typeface="Calibri" pitchFamily="34" charset="0"/>
                    <a:cs typeface="Times New Roman" pitchFamily="18" charset="0"/>
                  </a:rPr>
                  <a:t>é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7" name="Rectangle 6"/>
              <p:cNvSpPr/>
              <p:nvPr/>
            </p:nvSpPr>
            <p:spPr>
              <a:xfrm>
                <a:off x="1692275" y="908050"/>
                <a:ext cx="3689350" cy="369888"/>
              </a:xfrm>
              <a:prstGeom prst="rect">
                <a:avLst/>
              </a:prstGeom>
              <a:ln>
                <a:solidFill>
                  <a:srgbClr val="C00000"/>
                </a:solidFill>
              </a:ln>
            </p:spPr>
            <p:txBody>
              <a:bodyPr wrap="none">
                <a:spAutoFit/>
              </a:bodyPr>
              <a:lstStyle/>
              <a:p>
                <a:pPr algn="justLow" eaLnBrk="0" hangingPunct="0">
                  <a:defRPr/>
                </a:pPr>
                <a:r>
                  <a:rPr lang="fr-FR" dirty="0">
                    <a:solidFill>
                      <a:srgbClr val="1F497D"/>
                    </a:solidFill>
                    <a:latin typeface="Times New Roman" pitchFamily="18" charset="0"/>
                    <a:ea typeface="Calibri" pitchFamily="34" charset="0"/>
                    <a:cs typeface="Times New Roman" pitchFamily="18" charset="0"/>
                  </a:rPr>
                  <a:t>C</a:t>
                </a:r>
                <a:r>
                  <a:rPr lang="fr-FR" dirty="0">
                    <a:latin typeface="Times New Roman" pitchFamily="18" charset="0"/>
                    <a:ea typeface="Calibri" pitchFamily="34" charset="0"/>
                    <a:cs typeface="Times New Roman" pitchFamily="18" charset="0"/>
                  </a:rPr>
                  <a:t>ocher la ou les affections associ</a:t>
                </a:r>
                <a:r>
                  <a:rPr lang="fr-FR" dirty="0">
                    <a:latin typeface="Calibri"/>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es</a:t>
                </a:r>
                <a:r>
                  <a:rPr lang="fr-FR" dirty="0">
                    <a:latin typeface="Calibri"/>
                    <a:ea typeface="Calibri" pitchFamily="34" charset="0"/>
                    <a:cs typeface="Times New Roman" pitchFamily="18" charset="0"/>
                  </a:rPr>
                  <a:t> </a:t>
                </a:r>
                <a:r>
                  <a:rPr lang="fr-FR" dirty="0">
                    <a:latin typeface="Times New Roman" pitchFamily="18" charset="0"/>
                    <a:ea typeface="Calibri" pitchFamily="34" charset="0"/>
                    <a:cs typeface="Times New Roman" pitchFamily="18" charset="0"/>
                  </a:rPr>
                  <a:t>:</a:t>
                </a:r>
                <a:endParaRPr lang="fr-FR" sz="1050" dirty="0">
                  <a:latin typeface="Arial" pitchFamily="34" charset="0"/>
                  <a:cs typeface="Arial" pitchFamily="34" charset="0"/>
                </a:endParaRPr>
              </a:p>
            </p:txBody>
          </p:sp>
          <p:sp>
            <p:nvSpPr>
              <p:cNvPr id="8" name="Rectangle 7"/>
              <p:cNvSpPr/>
              <p:nvPr/>
            </p:nvSpPr>
            <p:spPr>
              <a:xfrm>
                <a:off x="323850" y="146367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Rectangle 9"/>
              <p:cNvSpPr/>
              <p:nvPr/>
            </p:nvSpPr>
            <p:spPr>
              <a:xfrm>
                <a:off x="1258888" y="146367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Rectangle 11"/>
              <p:cNvSpPr/>
              <p:nvPr/>
            </p:nvSpPr>
            <p:spPr>
              <a:xfrm>
                <a:off x="1979613" y="146367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619" name="Rectangle 12"/>
              <p:cNvSpPr>
                <a:spLocks noChangeArrowheads="1"/>
              </p:cNvSpPr>
              <p:nvPr/>
            </p:nvSpPr>
            <p:spPr bwMode="auto">
              <a:xfrm>
                <a:off x="2132013" y="1341438"/>
                <a:ext cx="2439987" cy="338137"/>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Affection cardio-vasculaire</a:t>
                </a:r>
                <a:endParaRPr lang="fr-FR" sz="1600">
                  <a:ea typeface="Calibri" pitchFamily="34" charset="0"/>
                  <a:cs typeface="Times New Roman" pitchFamily="18" charset="0"/>
                </a:endParaRPr>
              </a:p>
            </p:txBody>
          </p:sp>
          <p:sp>
            <p:nvSpPr>
              <p:cNvPr id="14" name="Rectangle 13"/>
              <p:cNvSpPr/>
              <p:nvPr/>
            </p:nvSpPr>
            <p:spPr>
              <a:xfrm>
                <a:off x="4572000" y="146367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621" name="Rectangle 14"/>
              <p:cNvSpPr>
                <a:spLocks noChangeArrowheads="1"/>
              </p:cNvSpPr>
              <p:nvPr/>
            </p:nvSpPr>
            <p:spPr bwMode="auto">
              <a:xfrm>
                <a:off x="4676775" y="1362075"/>
                <a:ext cx="615950" cy="338138"/>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VHB</a:t>
                </a:r>
                <a:endParaRPr lang="fr-FR" sz="1600">
                  <a:ea typeface="Calibri" pitchFamily="34" charset="0"/>
                  <a:cs typeface="Times New Roman" pitchFamily="18" charset="0"/>
                </a:endParaRPr>
              </a:p>
            </p:txBody>
          </p:sp>
          <p:sp>
            <p:nvSpPr>
              <p:cNvPr id="16" name="Rectangle 15"/>
              <p:cNvSpPr/>
              <p:nvPr/>
            </p:nvSpPr>
            <p:spPr>
              <a:xfrm>
                <a:off x="5364163" y="146367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623" name="Rectangle 16"/>
              <p:cNvSpPr>
                <a:spLocks noChangeArrowheads="1"/>
              </p:cNvSpPr>
              <p:nvPr/>
            </p:nvSpPr>
            <p:spPr bwMode="auto">
              <a:xfrm>
                <a:off x="5468938" y="1362075"/>
                <a:ext cx="615950" cy="338138"/>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VHC</a:t>
                </a:r>
                <a:endParaRPr lang="fr-FR" sz="1600">
                  <a:ea typeface="Calibri" pitchFamily="34" charset="0"/>
                  <a:cs typeface="Times New Roman" pitchFamily="18" charset="0"/>
                </a:endParaRPr>
              </a:p>
            </p:txBody>
          </p:sp>
          <p:sp>
            <p:nvSpPr>
              <p:cNvPr id="18" name="Rectangle 17"/>
              <p:cNvSpPr/>
              <p:nvPr/>
            </p:nvSpPr>
            <p:spPr>
              <a:xfrm>
                <a:off x="6156325" y="1463675"/>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625" name="Rectangle 18"/>
              <p:cNvSpPr>
                <a:spLocks noChangeArrowheads="1"/>
              </p:cNvSpPr>
              <p:nvPr/>
            </p:nvSpPr>
            <p:spPr bwMode="auto">
              <a:xfrm>
                <a:off x="6256338" y="1362075"/>
                <a:ext cx="547687" cy="338138"/>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HIV</a:t>
                </a:r>
                <a:endParaRPr lang="fr-FR" sz="1600">
                  <a:ea typeface="Calibri" pitchFamily="34" charset="0"/>
                  <a:cs typeface="Times New Roman" pitchFamily="18" charset="0"/>
                </a:endParaRPr>
              </a:p>
            </p:txBody>
          </p:sp>
          <p:sp>
            <p:nvSpPr>
              <p:cNvPr id="20" name="Rectangle 19"/>
              <p:cNvSpPr/>
              <p:nvPr/>
            </p:nvSpPr>
            <p:spPr>
              <a:xfrm>
                <a:off x="6904038" y="150812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grpSp>
      <p:sp>
        <p:nvSpPr>
          <p:cNvPr id="25620" name="Rectangle 1"/>
          <p:cNvSpPr>
            <a:spLocks noChangeArrowheads="1"/>
          </p:cNvSpPr>
          <p:nvPr/>
        </p:nvSpPr>
        <p:spPr bwMode="auto">
          <a:xfrm>
            <a:off x="5003800" y="6475413"/>
            <a:ext cx="1728788" cy="338137"/>
          </a:xfrm>
          <a:prstGeom prst="rect">
            <a:avLst/>
          </a:prstGeom>
          <a:noFill/>
          <a:ln w="9525">
            <a:noFill/>
            <a:miter lim="800000"/>
            <a:headEnd/>
            <a:tailEnd/>
          </a:ln>
        </p:spPr>
        <p:txBody>
          <a:bodyPr anchor="ctr">
            <a:spAutoFit/>
          </a:bodyPr>
          <a:lstStyle/>
          <a:p>
            <a:pPr algn="justLow" eaLnBrk="0" hangingPunct="0"/>
            <a:r>
              <a:rPr lang="fr-FR" sz="1600">
                <a:latin typeface="Times New Roman" pitchFamily="18" charset="0"/>
                <a:ea typeface="Calibri" pitchFamily="34" charset="0"/>
                <a:cs typeface="Times New Roman" pitchFamily="18" charset="0"/>
              </a:rPr>
              <a:t>Rejet de greffe </a:t>
            </a:r>
            <a:endParaRPr lang="fr-FR" sz="1600">
              <a:latin typeface="Calibri" pitchFamily="34" charset="0"/>
              <a:ea typeface="Calibri" pitchFamily="34" charset="0"/>
              <a:cs typeface="Times New Roman" pitchFamily="18" charset="0"/>
            </a:endParaRPr>
          </a:p>
        </p:txBody>
      </p:sp>
      <p:sp>
        <p:nvSpPr>
          <p:cNvPr id="25621" name="Rectangle 21"/>
          <p:cNvSpPr>
            <a:spLocks noChangeArrowheads="1"/>
          </p:cNvSpPr>
          <p:nvPr/>
        </p:nvSpPr>
        <p:spPr bwMode="auto">
          <a:xfrm>
            <a:off x="107950" y="1989138"/>
            <a:ext cx="6767513" cy="368300"/>
          </a:xfrm>
          <a:prstGeom prst="rect">
            <a:avLst/>
          </a:prstGeom>
          <a:noFill/>
          <a:ln w="9525">
            <a:noFill/>
            <a:miter lim="800000"/>
            <a:headEnd/>
            <a:tailEnd/>
          </a:ln>
        </p:spPr>
        <p:txBody>
          <a:bodyPr>
            <a:spAutoFit/>
          </a:bodyPr>
          <a:lstStyle/>
          <a:p>
            <a:r>
              <a:rPr lang="fr-FR" b="1" u="sng">
                <a:solidFill>
                  <a:srgbClr val="3333FF"/>
                </a:solidFill>
                <a:latin typeface="Times New Roman" pitchFamily="18" charset="0"/>
                <a:ea typeface="Calibri" pitchFamily="34" charset="0"/>
                <a:cs typeface="Times New Roman" pitchFamily="18" charset="0"/>
              </a:rPr>
              <a:t>Inscrit sur la Liste Nationale d</a:t>
            </a:r>
            <a:r>
              <a:rPr lang="fr-FR" b="1" u="sng">
                <a:solidFill>
                  <a:srgbClr val="3333FF"/>
                </a:solidFill>
                <a:latin typeface="Calibri" pitchFamily="34" charset="0"/>
                <a:ea typeface="Calibri" pitchFamily="34" charset="0"/>
                <a:cs typeface="Times New Roman" pitchFamily="18" charset="0"/>
              </a:rPr>
              <a:t>’</a:t>
            </a:r>
            <a:r>
              <a:rPr lang="fr-FR" b="1" u="sng">
                <a:solidFill>
                  <a:srgbClr val="3333FF"/>
                </a:solidFill>
                <a:latin typeface="Times New Roman" pitchFamily="18" charset="0"/>
                <a:ea typeface="Calibri" pitchFamily="34" charset="0"/>
                <a:cs typeface="Times New Roman" pitchFamily="18" charset="0"/>
              </a:rPr>
              <a:t>Attente pour une Greffe R</a:t>
            </a:r>
            <a:r>
              <a:rPr lang="fr-FR" b="1" u="sng">
                <a:solidFill>
                  <a:srgbClr val="3333FF"/>
                </a:solidFill>
                <a:latin typeface="Calibri" pitchFamily="34" charset="0"/>
                <a:ea typeface="Calibri" pitchFamily="34" charset="0"/>
                <a:cs typeface="Times New Roman" pitchFamily="18" charset="0"/>
              </a:rPr>
              <a:t>é</a:t>
            </a:r>
            <a:r>
              <a:rPr lang="fr-FR" b="1" u="sng">
                <a:solidFill>
                  <a:srgbClr val="3333FF"/>
                </a:solidFill>
                <a:latin typeface="Times New Roman" pitchFamily="18" charset="0"/>
                <a:ea typeface="Calibri" pitchFamily="34" charset="0"/>
                <a:cs typeface="Times New Roman" pitchFamily="18" charset="0"/>
              </a:rPr>
              <a:t>nale</a:t>
            </a:r>
            <a:r>
              <a:rPr lang="fr-FR" u="sng">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23" name="Rectangle 22"/>
          <p:cNvSpPr/>
          <p:nvPr/>
        </p:nvSpPr>
        <p:spPr>
          <a:xfrm>
            <a:off x="179388" y="2420938"/>
            <a:ext cx="7345362" cy="646112"/>
          </a:xfrm>
          <a:prstGeom prst="rect">
            <a:avLst/>
          </a:prstGeom>
          <a:ln>
            <a:solidFill>
              <a:srgbClr val="C00000"/>
            </a:solidFill>
          </a:ln>
        </p:spPr>
        <p:txBody>
          <a:bodyPr>
            <a:spAutoFit/>
          </a:bodyPr>
          <a:lstStyle/>
          <a:p>
            <a:pPr algn="justLow">
              <a:defRPr/>
            </a:pPr>
            <a:r>
              <a:rPr lang="fr-FR" dirty="0">
                <a:latin typeface="Times New Roman" pitchFamily="18" charset="0"/>
                <a:ea typeface="Calibri" pitchFamily="34" charset="0"/>
                <a:cs typeface="Times New Roman" pitchFamily="18" charset="0"/>
              </a:rPr>
              <a:t>Cocher si le malade est r</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ellement inscrit sur la liste nationale pour une greffe r</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nale, en cas de doute cocher </a:t>
            </a:r>
            <a:r>
              <a:rPr lang="fr-FR" b="1" dirty="0">
                <a:latin typeface="Times New Roman" pitchFamily="18" charset="0"/>
                <a:ea typeface="Calibri" pitchFamily="34" charset="0"/>
                <a:cs typeface="Times New Roman" pitchFamily="18" charset="0"/>
              </a:rPr>
              <a:t>Non</a:t>
            </a:r>
            <a:endParaRPr lang="fr-FR" sz="1050" dirty="0">
              <a:ea typeface="Calibri" pitchFamily="34" charset="0"/>
              <a:cs typeface="Times New Roman" pitchFamily="18" charset="0"/>
            </a:endParaRPr>
          </a:p>
        </p:txBody>
      </p:sp>
      <p:sp>
        <p:nvSpPr>
          <p:cNvPr id="25623" name="Rectangle 23"/>
          <p:cNvSpPr>
            <a:spLocks noChangeArrowheads="1"/>
          </p:cNvSpPr>
          <p:nvPr/>
        </p:nvSpPr>
        <p:spPr bwMode="auto">
          <a:xfrm>
            <a:off x="0" y="3213100"/>
            <a:ext cx="2130425"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a:t>
            </a:r>
            <a:r>
              <a:rPr lang="fr-FR" b="1">
                <a:solidFill>
                  <a:srgbClr val="3333FF"/>
                </a:solidFill>
                <a:latin typeface="Calibri" pitchFamily="34" charset="0"/>
                <a:ea typeface="Calibri" pitchFamily="34" charset="0"/>
                <a:cs typeface="Times New Roman" pitchFamily="18" charset="0"/>
              </a:rPr>
              <a:t>’</a:t>
            </a:r>
            <a:r>
              <a:rPr lang="fr-FR" b="1">
                <a:solidFill>
                  <a:srgbClr val="3333FF"/>
                </a:solidFill>
                <a:latin typeface="Times New Roman" pitchFamily="18" charset="0"/>
                <a:ea typeface="Calibri" pitchFamily="34" charset="0"/>
                <a:cs typeface="Times New Roman" pitchFamily="18" charset="0"/>
              </a:rPr>
              <a:t>inscription</a:t>
            </a:r>
            <a:r>
              <a:rPr lang="fr-FR">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a:t>
            </a:r>
            <a:r>
              <a:rPr lang="fr-FR">
                <a:solidFill>
                  <a:srgbClr val="3333FF"/>
                </a:solidFill>
                <a:latin typeface="Times New Roman" pitchFamily="18"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5" name="Rectangle 24"/>
          <p:cNvSpPr/>
          <p:nvPr/>
        </p:nvSpPr>
        <p:spPr>
          <a:xfrm>
            <a:off x="2195513" y="3213100"/>
            <a:ext cx="5329237" cy="369888"/>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Saisir la date en cas d</a:t>
            </a:r>
            <a:r>
              <a:rPr lang="fr-FR" dirty="0">
                <a:latin typeface="Calibri" pitchFamily="34" charset="0"/>
                <a:ea typeface="Calibri" pitchFamily="34" charset="0"/>
                <a:cs typeface="Times New Roman" pitchFamily="18" charset="0"/>
              </a:rPr>
              <a:t>’</a:t>
            </a:r>
            <a:r>
              <a:rPr lang="fr-FR" dirty="0">
                <a:latin typeface="Times New Roman" pitchFamily="18" charset="0"/>
                <a:ea typeface="Calibri" pitchFamily="34" charset="0"/>
                <a:cs typeface="Times New Roman" pitchFamily="18" charset="0"/>
              </a:rPr>
              <a:t>inscription sur la liste suscit</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e</a:t>
            </a:r>
            <a:endParaRPr lang="fr-FR" sz="1050" dirty="0">
              <a:ea typeface="Calibri" pitchFamily="34" charset="0"/>
              <a:cs typeface="Times New Roman" pitchFamily="18" charset="0"/>
            </a:endParaRPr>
          </a:p>
        </p:txBody>
      </p:sp>
      <p:sp>
        <p:nvSpPr>
          <p:cNvPr id="25625" name="Rectangle 25"/>
          <p:cNvSpPr>
            <a:spLocks noChangeArrowheads="1"/>
          </p:cNvSpPr>
          <p:nvPr/>
        </p:nvSpPr>
        <p:spPr bwMode="auto">
          <a:xfrm>
            <a:off x="0" y="3933825"/>
            <a:ext cx="423068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Transfert vers une autre unit</a:t>
            </a:r>
            <a:r>
              <a:rPr lang="fr-FR" b="1">
                <a:solidFill>
                  <a:srgbClr val="3333FF"/>
                </a:solidFill>
                <a:latin typeface="Calibri" pitchFamily="34" charset="0"/>
                <a:ea typeface="Calibri" pitchFamily="34" charset="0"/>
                <a:cs typeface="Times New Roman" pitchFamily="18" charset="0"/>
              </a:rPr>
              <a:t>é</a:t>
            </a:r>
            <a:r>
              <a:rPr lang="fr-FR" b="1">
                <a:solidFill>
                  <a:srgbClr val="3333FF"/>
                </a:solidFill>
                <a:latin typeface="Times New Roman" pitchFamily="18" charset="0"/>
                <a:ea typeface="Calibri" pitchFamily="34" charset="0"/>
                <a:cs typeface="Times New Roman" pitchFamily="18" charset="0"/>
              </a:rPr>
              <a:t> de dialyse</a:t>
            </a:r>
            <a:r>
              <a:rPr lang="fr-FR">
                <a:solidFill>
                  <a:srgbClr val="3333FF"/>
                </a:solidFill>
                <a:latin typeface="Calibri" pitchFamily="34" charset="0"/>
                <a:ea typeface="Calibri" pitchFamily="34" charset="0"/>
                <a:cs typeface="Times New Roman" pitchFamily="18" charset="0"/>
              </a:rPr>
              <a:t> </a:t>
            </a:r>
            <a:endParaRPr lang="fr-FR">
              <a:solidFill>
                <a:srgbClr val="3333FF"/>
              </a:solidFill>
              <a:ea typeface="Calibri" pitchFamily="34" charset="0"/>
              <a:cs typeface="Times New Roman" pitchFamily="18" charset="0"/>
            </a:endParaRPr>
          </a:p>
        </p:txBody>
      </p:sp>
      <p:sp>
        <p:nvSpPr>
          <p:cNvPr id="25626" name="Rectangle 26"/>
          <p:cNvSpPr>
            <a:spLocks noChangeArrowheads="1"/>
          </p:cNvSpPr>
          <p:nvPr/>
        </p:nvSpPr>
        <p:spPr bwMode="auto">
          <a:xfrm>
            <a:off x="4140200" y="3789363"/>
            <a:ext cx="4679950" cy="646112"/>
          </a:xfrm>
          <a:prstGeom prst="rect">
            <a:avLst/>
          </a:prstGeom>
          <a:noFill/>
          <a:ln w="9525">
            <a:solidFill>
              <a:srgbClr val="C00000"/>
            </a:solidFill>
            <a:miter lim="800000"/>
            <a:headEnd/>
            <a:tailEnd/>
          </a:ln>
        </p:spPr>
        <p:txBody>
          <a:bodyPr>
            <a:spAutoFit/>
          </a:bodyPr>
          <a:lstStyle/>
          <a:p>
            <a:pPr algn="justLow" eaLnBrk="0" hangingPunct="0"/>
            <a:r>
              <a:rPr lang="fr-FR">
                <a:latin typeface="Times New Roman" pitchFamily="18" charset="0"/>
                <a:ea typeface="Calibri" pitchFamily="34" charset="0"/>
                <a:cs typeface="Times New Roman" pitchFamily="18" charset="0"/>
              </a:rPr>
              <a:t>Cocher si oui ou non le malade a </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t</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 transf</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r</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 vers une autre unit</a:t>
            </a:r>
            <a:r>
              <a:rPr lang="fr-FR">
                <a:latin typeface="Calibri" pitchFamily="34" charset="0"/>
                <a:ea typeface="Calibri" pitchFamily="34" charset="0"/>
                <a:cs typeface="Times New Roman" pitchFamily="18" charset="0"/>
              </a:rPr>
              <a:t>é</a:t>
            </a:r>
            <a:r>
              <a:rPr lang="fr-FR">
                <a:latin typeface="Times New Roman" pitchFamily="18" charset="0"/>
                <a:ea typeface="Calibri" pitchFamily="34" charset="0"/>
                <a:cs typeface="Times New Roman" pitchFamily="18" charset="0"/>
              </a:rPr>
              <a:t> de dialyse</a:t>
            </a:r>
            <a:endParaRPr lang="fr-FR">
              <a:ea typeface="Calibri" pitchFamily="34" charset="0"/>
              <a:cs typeface="Times New Roman" pitchFamily="18" charset="0"/>
            </a:endParaRPr>
          </a:p>
        </p:txBody>
      </p:sp>
      <p:sp>
        <p:nvSpPr>
          <p:cNvPr id="28" name="Rectangle 27"/>
          <p:cNvSpPr/>
          <p:nvPr/>
        </p:nvSpPr>
        <p:spPr>
          <a:xfrm>
            <a:off x="7204075" y="4178300"/>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28" name="Rectangle 28"/>
          <p:cNvSpPr>
            <a:spLocks noChangeArrowheads="1"/>
          </p:cNvSpPr>
          <p:nvPr/>
        </p:nvSpPr>
        <p:spPr bwMode="auto">
          <a:xfrm>
            <a:off x="7392988" y="4076700"/>
            <a:ext cx="447675" cy="338138"/>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oui</a:t>
            </a:r>
            <a:endParaRPr lang="fr-FR" sz="1600">
              <a:ea typeface="Calibri" pitchFamily="34" charset="0"/>
              <a:cs typeface="Times New Roman" pitchFamily="18" charset="0"/>
            </a:endParaRPr>
          </a:p>
        </p:txBody>
      </p:sp>
      <p:sp>
        <p:nvSpPr>
          <p:cNvPr id="30" name="Rectangle 29"/>
          <p:cNvSpPr/>
          <p:nvPr/>
        </p:nvSpPr>
        <p:spPr>
          <a:xfrm>
            <a:off x="7996238" y="4178300"/>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30" name="Rectangle 30"/>
          <p:cNvSpPr>
            <a:spLocks noChangeArrowheads="1"/>
          </p:cNvSpPr>
          <p:nvPr/>
        </p:nvSpPr>
        <p:spPr bwMode="auto">
          <a:xfrm>
            <a:off x="8139113" y="4076700"/>
            <a:ext cx="538162" cy="338138"/>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Non</a:t>
            </a:r>
            <a:endParaRPr lang="fr-FR" sz="1600">
              <a:ea typeface="Calibri" pitchFamily="34" charset="0"/>
              <a:cs typeface="Times New Roman" pitchFamily="18" charset="0"/>
            </a:endParaRPr>
          </a:p>
        </p:txBody>
      </p:sp>
      <p:sp>
        <p:nvSpPr>
          <p:cNvPr id="25631" name="Rectangle 31"/>
          <p:cNvSpPr>
            <a:spLocks noChangeArrowheads="1"/>
          </p:cNvSpPr>
          <p:nvPr/>
        </p:nvSpPr>
        <p:spPr bwMode="auto">
          <a:xfrm>
            <a:off x="-36513" y="4724400"/>
            <a:ext cx="2078038"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Date du transfert</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33" name="Rectangle 32"/>
          <p:cNvSpPr/>
          <p:nvPr/>
        </p:nvSpPr>
        <p:spPr>
          <a:xfrm>
            <a:off x="1908175" y="4724400"/>
            <a:ext cx="6048375" cy="369888"/>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Saisir la date, en cas de transfert vers une autre unit</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 de dialyse</a:t>
            </a:r>
            <a:endParaRPr lang="fr-FR" sz="1050" dirty="0">
              <a:ea typeface="Calibri" pitchFamily="34" charset="0"/>
              <a:cs typeface="Times New Roman" pitchFamily="18" charset="0"/>
            </a:endParaRPr>
          </a:p>
        </p:txBody>
      </p:sp>
      <p:pic>
        <p:nvPicPr>
          <p:cNvPr id="25633" name="Picture 4" descr="RÃ©sultat de recherche d'images pour &quot;menu dÃ©roulant calendrier&quot;"/>
          <p:cNvPicPr>
            <a:picLocks noChangeAspect="1" noChangeArrowheads="1"/>
          </p:cNvPicPr>
          <p:nvPr/>
        </p:nvPicPr>
        <p:blipFill>
          <a:blip r:embed="rId2"/>
          <a:srcRect/>
          <a:stretch>
            <a:fillRect/>
          </a:stretch>
        </p:blipFill>
        <p:spPr bwMode="auto">
          <a:xfrm>
            <a:off x="8027988" y="4437063"/>
            <a:ext cx="792162" cy="792162"/>
          </a:xfrm>
          <a:prstGeom prst="rect">
            <a:avLst/>
          </a:prstGeom>
          <a:noFill/>
          <a:ln w="9525">
            <a:solidFill>
              <a:srgbClr val="C00000"/>
            </a:solidFill>
            <a:miter lim="800000"/>
            <a:headEnd/>
            <a:tailEnd/>
          </a:ln>
        </p:spPr>
      </p:pic>
      <p:sp>
        <p:nvSpPr>
          <p:cNvPr id="25634" name="Rectangle 34"/>
          <p:cNvSpPr>
            <a:spLocks noChangeArrowheads="1"/>
          </p:cNvSpPr>
          <p:nvPr/>
        </p:nvSpPr>
        <p:spPr bwMode="auto">
          <a:xfrm>
            <a:off x="-22225" y="5229225"/>
            <a:ext cx="2087563" cy="369888"/>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Retour en dialyse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36" name="Rectangle 35"/>
          <p:cNvSpPr/>
          <p:nvPr/>
        </p:nvSpPr>
        <p:spPr>
          <a:xfrm>
            <a:off x="1908175" y="5229225"/>
            <a:ext cx="6840538" cy="646113"/>
          </a:xfrm>
          <a:prstGeom prst="rect">
            <a:avLst/>
          </a:prstGeom>
          <a:ln>
            <a:solidFill>
              <a:srgbClr val="C00000"/>
            </a:solidFill>
          </a:ln>
        </p:spPr>
        <p:txBody>
          <a:bodyPr>
            <a:spAutoFit/>
          </a:bodyPr>
          <a:lstStyle/>
          <a:p>
            <a:pPr algn="justLow" eaLnBrk="0" hangingPunct="0">
              <a:defRPr/>
            </a:pPr>
            <a:r>
              <a:rPr lang="fr-FR" dirty="0">
                <a:latin typeface="Times New Roman" pitchFamily="18" charset="0"/>
                <a:ea typeface="Calibri" pitchFamily="34" charset="0"/>
                <a:cs typeface="Times New Roman" pitchFamily="18" charset="0"/>
              </a:rPr>
              <a:t>Cocher si oui ou non, le malade connu en dialyse, est retourn</a:t>
            </a:r>
            <a:r>
              <a:rPr lang="fr-FR" dirty="0">
                <a:latin typeface="Calibri" pitchFamily="34" charset="0"/>
                <a:ea typeface="Calibri" pitchFamily="34" charset="0"/>
                <a:cs typeface="Times New Roman" pitchFamily="18" charset="0"/>
              </a:rPr>
              <a:t>é</a:t>
            </a:r>
            <a:r>
              <a:rPr lang="fr-FR" dirty="0">
                <a:latin typeface="Times New Roman" pitchFamily="18" charset="0"/>
                <a:ea typeface="Calibri" pitchFamily="34" charset="0"/>
                <a:cs typeface="Times New Roman" pitchFamily="18" charset="0"/>
              </a:rPr>
              <a:t> en dialyse, apr</a:t>
            </a:r>
            <a:r>
              <a:rPr lang="fr-FR" dirty="0">
                <a:latin typeface="Calibri" pitchFamily="34" charset="0"/>
                <a:ea typeface="Calibri" pitchFamily="34" charset="0"/>
                <a:cs typeface="Times New Roman" pitchFamily="18" charset="0"/>
              </a:rPr>
              <a:t>è</a:t>
            </a:r>
            <a:r>
              <a:rPr lang="fr-FR" dirty="0">
                <a:latin typeface="Times New Roman" pitchFamily="18" charset="0"/>
                <a:ea typeface="Calibri" pitchFamily="34" charset="0"/>
                <a:cs typeface="Times New Roman" pitchFamily="18" charset="0"/>
              </a:rPr>
              <a:t>s sevrage ou rejet de greffe</a:t>
            </a:r>
            <a:endParaRPr lang="fr-FR" sz="1050" dirty="0">
              <a:ea typeface="Calibri" pitchFamily="34" charset="0"/>
              <a:cs typeface="Times New Roman" pitchFamily="18" charset="0"/>
            </a:endParaRPr>
          </a:p>
        </p:txBody>
      </p:sp>
      <p:sp>
        <p:nvSpPr>
          <p:cNvPr id="37" name="Rectangle 36"/>
          <p:cNvSpPr/>
          <p:nvPr/>
        </p:nvSpPr>
        <p:spPr>
          <a:xfrm>
            <a:off x="5868988" y="5618163"/>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37" name="Rectangle 37"/>
          <p:cNvSpPr>
            <a:spLocks noChangeArrowheads="1"/>
          </p:cNvSpPr>
          <p:nvPr/>
        </p:nvSpPr>
        <p:spPr bwMode="auto">
          <a:xfrm>
            <a:off x="6056313" y="5516563"/>
            <a:ext cx="447675" cy="339725"/>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oui</a:t>
            </a:r>
            <a:endParaRPr lang="fr-FR" sz="1600">
              <a:ea typeface="Calibri" pitchFamily="34" charset="0"/>
              <a:cs typeface="Times New Roman" pitchFamily="18" charset="0"/>
            </a:endParaRPr>
          </a:p>
        </p:txBody>
      </p:sp>
      <p:sp>
        <p:nvSpPr>
          <p:cNvPr id="39" name="Rectangle 38"/>
          <p:cNvSpPr/>
          <p:nvPr/>
        </p:nvSpPr>
        <p:spPr>
          <a:xfrm>
            <a:off x="6661150" y="5618163"/>
            <a:ext cx="144463"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39" name="Rectangle 39"/>
          <p:cNvSpPr>
            <a:spLocks noChangeArrowheads="1"/>
          </p:cNvSpPr>
          <p:nvPr/>
        </p:nvSpPr>
        <p:spPr bwMode="auto">
          <a:xfrm>
            <a:off x="6804025" y="5516563"/>
            <a:ext cx="538163" cy="339725"/>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Non</a:t>
            </a:r>
            <a:endParaRPr lang="fr-FR" sz="1600">
              <a:ea typeface="Calibri" pitchFamily="34" charset="0"/>
              <a:cs typeface="Times New Roman" pitchFamily="18" charset="0"/>
            </a:endParaRPr>
          </a:p>
        </p:txBody>
      </p:sp>
      <p:sp>
        <p:nvSpPr>
          <p:cNvPr id="25640" name="Rectangle 40"/>
          <p:cNvSpPr>
            <a:spLocks noChangeArrowheads="1"/>
          </p:cNvSpPr>
          <p:nvPr/>
        </p:nvSpPr>
        <p:spPr bwMode="auto">
          <a:xfrm>
            <a:off x="-36513" y="6165850"/>
            <a:ext cx="2941638" cy="368300"/>
          </a:xfrm>
          <a:prstGeom prst="rect">
            <a:avLst/>
          </a:prstGeom>
          <a:noFill/>
          <a:ln w="9525">
            <a:noFill/>
            <a:miter lim="800000"/>
            <a:headEnd/>
            <a:tailEnd/>
          </a:ln>
        </p:spPr>
        <p:txBody>
          <a:bodyPr wrap="none">
            <a:spAutoFit/>
          </a:bodyPr>
          <a:lstStyle/>
          <a:p>
            <a:r>
              <a:rPr lang="fr-FR" b="1">
                <a:solidFill>
                  <a:srgbClr val="3333FF"/>
                </a:solidFill>
                <a:latin typeface="Times New Roman" pitchFamily="18" charset="0"/>
                <a:ea typeface="Calibri" pitchFamily="34" charset="0"/>
                <a:cs typeface="Times New Roman" pitchFamily="18" charset="0"/>
              </a:rPr>
              <a:t>Motif du retour en dialyse</a:t>
            </a:r>
            <a:r>
              <a:rPr lang="fr-FR" b="1">
                <a:solidFill>
                  <a:srgbClr val="3333FF"/>
                </a:solidFill>
                <a:latin typeface="Calibri" pitchFamily="34" charset="0"/>
                <a:ea typeface="Calibri" pitchFamily="34" charset="0"/>
                <a:cs typeface="Times New Roman" pitchFamily="18" charset="0"/>
              </a:rPr>
              <a:t> </a:t>
            </a:r>
            <a:r>
              <a:rPr lang="fr-FR" b="1">
                <a:solidFill>
                  <a:srgbClr val="3333FF"/>
                </a:solidFill>
                <a:latin typeface="Times New Roman" pitchFamily="18" charset="0"/>
                <a:ea typeface="Calibri" pitchFamily="34" charset="0"/>
                <a:cs typeface="Times New Roman" pitchFamily="18" charset="0"/>
              </a:rPr>
              <a:t>: </a:t>
            </a:r>
            <a:endParaRPr lang="fr-FR" b="1">
              <a:solidFill>
                <a:srgbClr val="3333FF"/>
              </a:solidFill>
              <a:ea typeface="Calibri" pitchFamily="34" charset="0"/>
              <a:cs typeface="Times New Roman" pitchFamily="18" charset="0"/>
            </a:endParaRPr>
          </a:p>
        </p:txBody>
      </p:sp>
      <p:sp>
        <p:nvSpPr>
          <p:cNvPr id="42" name="Rectangle 41"/>
          <p:cNvSpPr/>
          <p:nvPr/>
        </p:nvSpPr>
        <p:spPr>
          <a:xfrm>
            <a:off x="2771775" y="6165850"/>
            <a:ext cx="6372225" cy="368300"/>
          </a:xfrm>
          <a:prstGeom prst="rect">
            <a:avLst/>
          </a:prstGeom>
          <a:ln>
            <a:solidFill>
              <a:srgbClr val="C00000"/>
            </a:solidFill>
          </a:ln>
        </p:spPr>
        <p:txBody>
          <a:bodyPr>
            <a:spAutoFit/>
          </a:bodyPr>
          <a:lstStyle/>
          <a:p>
            <a:pPr algn="justLow" eaLnBrk="0" hangingPunct="0">
              <a:defRPr/>
            </a:pPr>
            <a:r>
              <a:rPr lang="fr-FR" dirty="0">
                <a:solidFill>
                  <a:srgbClr val="1F497D"/>
                </a:solidFill>
                <a:latin typeface="Times New Roman" pitchFamily="18" charset="0"/>
                <a:ea typeface="Calibri" pitchFamily="34" charset="0"/>
                <a:cs typeface="Times New Roman" pitchFamily="18" charset="0"/>
              </a:rPr>
              <a:t>C</a:t>
            </a:r>
            <a:r>
              <a:rPr lang="fr-FR" dirty="0">
                <a:latin typeface="Times New Roman" pitchFamily="18" charset="0"/>
                <a:ea typeface="Calibri" pitchFamily="34" charset="0"/>
                <a:cs typeface="Times New Roman" pitchFamily="18" charset="0"/>
              </a:rPr>
              <a:t>ocher une seule case correspondant au motif du retour en dialyse</a:t>
            </a:r>
            <a:r>
              <a:rPr lang="fr-FR" dirty="0">
                <a:latin typeface="Calibri" pitchFamily="34" charset="0"/>
                <a:ea typeface="Calibri" pitchFamily="34" charset="0"/>
                <a:cs typeface="Times New Roman" pitchFamily="18" charset="0"/>
              </a:rPr>
              <a:t> </a:t>
            </a:r>
            <a:endParaRPr lang="fr-FR" sz="1050" dirty="0">
              <a:ea typeface="Calibri" pitchFamily="34" charset="0"/>
              <a:cs typeface="Times New Roman" pitchFamily="18" charset="0"/>
            </a:endParaRPr>
          </a:p>
        </p:txBody>
      </p:sp>
      <p:sp>
        <p:nvSpPr>
          <p:cNvPr id="43" name="Rectangle 42"/>
          <p:cNvSpPr/>
          <p:nvPr/>
        </p:nvSpPr>
        <p:spPr>
          <a:xfrm>
            <a:off x="2916238" y="6597650"/>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43" name="Rectangle 43"/>
          <p:cNvSpPr>
            <a:spLocks noChangeArrowheads="1"/>
          </p:cNvSpPr>
          <p:nvPr/>
        </p:nvSpPr>
        <p:spPr bwMode="auto">
          <a:xfrm>
            <a:off x="3082925" y="6488113"/>
            <a:ext cx="1417638" cy="339725"/>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Apr</a:t>
            </a:r>
            <a:r>
              <a:rPr lang="fr-FR" sz="1600">
                <a:latin typeface="Calibri" pitchFamily="34" charset="0"/>
                <a:ea typeface="Calibri" pitchFamily="34" charset="0"/>
                <a:cs typeface="Times New Roman" pitchFamily="18" charset="0"/>
              </a:rPr>
              <a:t>è</a:t>
            </a:r>
            <a:r>
              <a:rPr lang="fr-FR" sz="1600">
                <a:latin typeface="Times New Roman" pitchFamily="18" charset="0"/>
                <a:ea typeface="Calibri" pitchFamily="34" charset="0"/>
                <a:cs typeface="Times New Roman" pitchFamily="18" charset="0"/>
              </a:rPr>
              <a:t>s sevrage </a:t>
            </a:r>
            <a:endParaRPr lang="fr-FR" sz="1600">
              <a:ea typeface="Calibri" pitchFamily="34" charset="0"/>
              <a:cs typeface="Times New Roman" pitchFamily="18" charset="0"/>
            </a:endParaRPr>
          </a:p>
        </p:txBody>
      </p:sp>
      <p:sp>
        <p:nvSpPr>
          <p:cNvPr id="45" name="Rectangle 44"/>
          <p:cNvSpPr/>
          <p:nvPr/>
        </p:nvSpPr>
        <p:spPr>
          <a:xfrm>
            <a:off x="4859338" y="6597650"/>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25645" name="Picture 4" descr="RÃ©sultat de recherche d'images pour &quot;menu dÃ©roulant calendrier&quot;"/>
          <p:cNvPicPr>
            <a:picLocks noChangeAspect="1" noChangeArrowheads="1"/>
          </p:cNvPicPr>
          <p:nvPr/>
        </p:nvPicPr>
        <p:blipFill>
          <a:blip r:embed="rId2"/>
          <a:srcRect/>
          <a:stretch>
            <a:fillRect/>
          </a:stretch>
        </p:blipFill>
        <p:spPr bwMode="auto">
          <a:xfrm>
            <a:off x="7596188" y="2781300"/>
            <a:ext cx="792162" cy="792163"/>
          </a:xfrm>
          <a:prstGeom prst="rect">
            <a:avLst/>
          </a:prstGeom>
          <a:noFill/>
          <a:ln w="9525">
            <a:solidFill>
              <a:srgbClr val="C00000"/>
            </a:solidFill>
            <a:miter lim="800000"/>
            <a:headEnd/>
            <a:tailEnd/>
          </a:ln>
        </p:spPr>
      </p:pic>
      <p:sp>
        <p:nvSpPr>
          <p:cNvPr id="47" name="Rectangle 46"/>
          <p:cNvSpPr/>
          <p:nvPr/>
        </p:nvSpPr>
        <p:spPr>
          <a:xfrm>
            <a:off x="3779838" y="2809875"/>
            <a:ext cx="144462" cy="1428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647" name="Rectangle 47"/>
          <p:cNvSpPr>
            <a:spLocks noChangeArrowheads="1"/>
          </p:cNvSpPr>
          <p:nvPr/>
        </p:nvSpPr>
        <p:spPr bwMode="auto">
          <a:xfrm>
            <a:off x="3924300" y="2708275"/>
            <a:ext cx="536575" cy="339725"/>
          </a:xfrm>
          <a:prstGeom prst="rect">
            <a:avLst/>
          </a:prstGeom>
          <a:noFill/>
          <a:ln w="9525">
            <a:noFill/>
            <a:miter lim="800000"/>
            <a:headEnd/>
            <a:tailEnd/>
          </a:ln>
        </p:spPr>
        <p:txBody>
          <a:bodyPr wrap="none">
            <a:spAutoFit/>
          </a:bodyPr>
          <a:lstStyle/>
          <a:p>
            <a:pPr algn="justLow" eaLnBrk="0" hangingPunct="0"/>
            <a:r>
              <a:rPr lang="fr-FR" sz="1600">
                <a:latin typeface="Times New Roman" pitchFamily="18" charset="0"/>
                <a:ea typeface="Calibri" pitchFamily="34" charset="0"/>
                <a:cs typeface="Times New Roman" pitchFamily="18" charset="0"/>
              </a:rPr>
              <a:t>Non</a:t>
            </a:r>
            <a:endParaRPr lang="fr-FR" sz="1600">
              <a:ea typeface="Calibri" pitchFamily="34" charset="0"/>
              <a:cs typeface="Times New Roman" pitchFamily="18" charset="0"/>
            </a:endParaRPr>
          </a:p>
        </p:txBody>
      </p:sp>
      <p:sp>
        <p:nvSpPr>
          <p:cNvPr id="49" name="Rectangle 48"/>
          <p:cNvSpPr/>
          <p:nvPr/>
        </p:nvSpPr>
        <p:spPr>
          <a:xfrm>
            <a:off x="0" y="0"/>
            <a:ext cx="9144000" cy="6858000"/>
          </a:xfrm>
          <a:prstGeom prst="rect">
            <a:avLst/>
          </a:prstGeom>
          <a:noFill/>
          <a:ln w="57150"/>
        </p:spPr>
        <p:style>
          <a:lnRef idx="2">
            <a:schemeClr val="accent2"/>
          </a:lnRef>
          <a:fillRef idx="1">
            <a:schemeClr val="lt1"/>
          </a:fillRef>
          <a:effectRef idx="0">
            <a:schemeClr val="accent2"/>
          </a:effectRef>
          <a:fontRef idx="minor">
            <a:schemeClr val="dk1"/>
          </a:fontRef>
        </p:style>
        <p:txBody>
          <a:bodyPr anchor="ctr"/>
          <a:lstStyle/>
          <a:p>
            <a:pPr algn="ctr">
              <a:defRPr/>
            </a:pPr>
            <a:endParaRPr lang="fr-F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800" decel="100000"/>
                                        <p:tgtEl>
                                          <p:spTgt spid="2"/>
                                        </p:tgtEl>
                                      </p:cBhvr>
                                    </p:animEffect>
                                    <p:anim calcmode="lin" valueType="num">
                                      <p:cBhvr>
                                        <p:cTn id="18" dur="800" decel="100000" fill="hold"/>
                                        <p:tgtEl>
                                          <p:spTgt spid="2"/>
                                        </p:tgtEl>
                                        <p:attrNameLst>
                                          <p:attrName>style.rotation</p:attrName>
                                        </p:attrNameLst>
                                      </p:cBhvr>
                                      <p:tavLst>
                                        <p:tav tm="0">
                                          <p:val>
                                            <p:fltVal val="-90"/>
                                          </p:val>
                                        </p:tav>
                                        <p:tav tm="100000">
                                          <p:val>
                                            <p:fltVal val="0"/>
                                          </p:val>
                                        </p:tav>
                                      </p:tavLst>
                                    </p:anim>
                                    <p:anim calcmode="lin" valueType="num">
                                      <p:cBhvr>
                                        <p:cTn id="19" dur="800" decel="100000" fill="hold"/>
                                        <p:tgtEl>
                                          <p:spTgt spid="2"/>
                                        </p:tgtEl>
                                        <p:attrNameLst>
                                          <p:attrName>ppt_x</p:attrName>
                                        </p:attrNameLst>
                                      </p:cBhvr>
                                      <p:tavLst>
                                        <p:tav tm="0">
                                          <p:val>
                                            <p:strVal val="#ppt_x+0.4"/>
                                          </p:val>
                                        </p:tav>
                                        <p:tav tm="100000">
                                          <p:val>
                                            <p:strVal val="#ppt_x-0.05"/>
                                          </p:val>
                                        </p:tav>
                                      </p:tavLst>
                                    </p:anim>
                                    <p:anim calcmode="lin" valueType="num">
                                      <p:cBhvr>
                                        <p:cTn id="20" dur="800" decel="100000" fill="hold"/>
                                        <p:tgtEl>
                                          <p:spTgt spid="2"/>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grpId="0" nodeType="clickEffect">
                                  <p:stCondLst>
                                    <p:cond delay="0"/>
                                  </p:stCondLst>
                                  <p:childTnLst>
                                    <p:set>
                                      <p:cBhvr>
                                        <p:cTn id="26" dur="1" fill="hold">
                                          <p:stCondLst>
                                            <p:cond delay="0"/>
                                          </p:stCondLst>
                                        </p:cTn>
                                        <p:tgtEl>
                                          <p:spTgt spid="25621"/>
                                        </p:tgtEl>
                                        <p:attrNameLst>
                                          <p:attrName>style.visibility</p:attrName>
                                        </p:attrNameLst>
                                      </p:cBhvr>
                                      <p:to>
                                        <p:strVal val="visible"/>
                                      </p:to>
                                    </p:set>
                                    <p:anim from="(-#ppt_w/2)" to="(#ppt_x)" calcmode="lin" valueType="num">
                                      <p:cBhvr>
                                        <p:cTn id="27" dur="600" fill="hold">
                                          <p:stCondLst>
                                            <p:cond delay="0"/>
                                          </p:stCondLst>
                                        </p:cTn>
                                        <p:tgtEl>
                                          <p:spTgt spid="25621"/>
                                        </p:tgtEl>
                                        <p:attrNameLst>
                                          <p:attrName>ppt_x</p:attrName>
                                        </p:attrNameLst>
                                      </p:cBhvr>
                                    </p:anim>
                                    <p:anim from="0" to="-1.0" calcmode="lin" valueType="num">
                                      <p:cBhvr>
                                        <p:cTn id="28" dur="200" decel="50000" autoRev="1" fill="hold">
                                          <p:stCondLst>
                                            <p:cond delay="600"/>
                                          </p:stCondLst>
                                        </p:cTn>
                                        <p:tgtEl>
                                          <p:spTgt spid="25621"/>
                                        </p:tgtEl>
                                        <p:attrNameLst>
                                          <p:attrName>xshear</p:attrName>
                                        </p:attrNameLst>
                                      </p:cBhvr>
                                    </p:anim>
                                    <p:animScale>
                                      <p:cBhvr>
                                        <p:cTn id="29" dur="200" decel="100000" autoRev="1" fill="hold">
                                          <p:stCondLst>
                                            <p:cond delay="600"/>
                                          </p:stCondLst>
                                        </p:cTn>
                                        <p:tgtEl>
                                          <p:spTgt spid="25621"/>
                                        </p:tgtEl>
                                      </p:cBhvr>
                                      <p:from x="100000" y="100000"/>
                                      <p:to x="80000" y="100000"/>
                                    </p:animScale>
                                    <p:anim by="(#ppt_h/3+#ppt_w*0.1)" calcmode="lin" valueType="num">
                                      <p:cBhvr additive="sum">
                                        <p:cTn id="30" dur="200" decel="100000" autoRev="1" fill="hold">
                                          <p:stCondLst>
                                            <p:cond delay="600"/>
                                          </p:stCondLst>
                                        </p:cTn>
                                        <p:tgtEl>
                                          <p:spTgt spid="25621"/>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25647"/>
                                        </p:tgtEl>
                                        <p:attrNameLst>
                                          <p:attrName>style.visibility</p:attrName>
                                        </p:attrNameLst>
                                      </p:cBhvr>
                                      <p:to>
                                        <p:strVal val="visible"/>
                                      </p:to>
                                    </p:set>
                                    <p:anim calcmode="lin" valueType="num">
                                      <p:cBhvr>
                                        <p:cTn id="35" dur="500" fill="hold"/>
                                        <p:tgtEl>
                                          <p:spTgt spid="25647"/>
                                        </p:tgtEl>
                                        <p:attrNameLst>
                                          <p:attrName>ppt_w</p:attrName>
                                        </p:attrNameLst>
                                      </p:cBhvr>
                                      <p:tavLst>
                                        <p:tav tm="0">
                                          <p:val>
                                            <p:fltVal val="0"/>
                                          </p:val>
                                        </p:tav>
                                        <p:tav tm="100000">
                                          <p:val>
                                            <p:strVal val="#ppt_w"/>
                                          </p:val>
                                        </p:tav>
                                      </p:tavLst>
                                    </p:anim>
                                    <p:anim calcmode="lin" valueType="num">
                                      <p:cBhvr>
                                        <p:cTn id="36" dur="500" fill="hold"/>
                                        <p:tgtEl>
                                          <p:spTgt spid="25647"/>
                                        </p:tgtEl>
                                        <p:attrNameLst>
                                          <p:attrName>ppt_h</p:attrName>
                                        </p:attrNameLst>
                                      </p:cBhvr>
                                      <p:tavLst>
                                        <p:tav tm="0">
                                          <p:val>
                                            <p:fltVal val="0"/>
                                          </p:val>
                                        </p:tav>
                                        <p:tav tm="100000">
                                          <p:val>
                                            <p:strVal val="#ppt_h"/>
                                          </p:val>
                                        </p:tav>
                                      </p:tavLst>
                                    </p:anim>
                                    <p:animEffect transition="in" filter="fade">
                                      <p:cBhvr>
                                        <p:cTn id="37" dur="500"/>
                                        <p:tgtEl>
                                          <p:spTgt spid="25647"/>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25623"/>
                                        </p:tgtEl>
                                        <p:attrNameLst>
                                          <p:attrName>style.visibility</p:attrName>
                                        </p:attrNameLst>
                                      </p:cBhvr>
                                      <p:to>
                                        <p:strVal val="visible"/>
                                      </p:to>
                                    </p:set>
                                    <p:anim calcmode="lin" valueType="num">
                                      <p:cBhvr>
                                        <p:cTn id="52" dur="500" fill="hold"/>
                                        <p:tgtEl>
                                          <p:spTgt spid="25623"/>
                                        </p:tgtEl>
                                        <p:attrNameLst>
                                          <p:attrName>ppt_w</p:attrName>
                                        </p:attrNameLst>
                                      </p:cBhvr>
                                      <p:tavLst>
                                        <p:tav tm="0">
                                          <p:val>
                                            <p:fltVal val="0"/>
                                          </p:val>
                                        </p:tav>
                                        <p:tav tm="100000">
                                          <p:val>
                                            <p:strVal val="#ppt_w"/>
                                          </p:val>
                                        </p:tav>
                                      </p:tavLst>
                                    </p:anim>
                                    <p:anim calcmode="lin" valueType="num">
                                      <p:cBhvr>
                                        <p:cTn id="53" dur="500" fill="hold"/>
                                        <p:tgtEl>
                                          <p:spTgt spid="25623"/>
                                        </p:tgtEl>
                                        <p:attrNameLst>
                                          <p:attrName>ppt_h</p:attrName>
                                        </p:attrNameLst>
                                      </p:cBhvr>
                                      <p:tavLst>
                                        <p:tav tm="0">
                                          <p:val>
                                            <p:strVal val="#ppt_h"/>
                                          </p:val>
                                        </p:tav>
                                        <p:tav tm="100000">
                                          <p:val>
                                            <p:strVal val="#ppt_h"/>
                                          </p:val>
                                        </p:tav>
                                      </p:tavLst>
                                    </p:anim>
                                  </p:childTnLst>
                                </p:cTn>
                              </p:par>
                              <p:par>
                                <p:cTn id="54" presetID="17"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25645"/>
                                        </p:tgtEl>
                                        <p:attrNameLst>
                                          <p:attrName>style.visibility</p:attrName>
                                        </p:attrNameLst>
                                      </p:cBhvr>
                                      <p:to>
                                        <p:strVal val="visible"/>
                                      </p:to>
                                    </p:set>
                                    <p:anim calcmode="lin" valueType="num">
                                      <p:cBhvr>
                                        <p:cTn id="60" dur="500" fill="hold"/>
                                        <p:tgtEl>
                                          <p:spTgt spid="25645"/>
                                        </p:tgtEl>
                                        <p:attrNameLst>
                                          <p:attrName>ppt_w</p:attrName>
                                        </p:attrNameLst>
                                      </p:cBhvr>
                                      <p:tavLst>
                                        <p:tav tm="0">
                                          <p:val>
                                            <p:fltVal val="0"/>
                                          </p:val>
                                        </p:tav>
                                        <p:tav tm="100000">
                                          <p:val>
                                            <p:strVal val="#ppt_w"/>
                                          </p:val>
                                        </p:tav>
                                      </p:tavLst>
                                    </p:anim>
                                    <p:anim calcmode="lin" valueType="num">
                                      <p:cBhvr>
                                        <p:cTn id="61" dur="500" fill="hold"/>
                                        <p:tgtEl>
                                          <p:spTgt spid="25645"/>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25625"/>
                                        </p:tgtEl>
                                        <p:attrNameLst>
                                          <p:attrName>style.visibility</p:attrName>
                                        </p:attrNameLst>
                                      </p:cBhvr>
                                      <p:to>
                                        <p:strVal val="visible"/>
                                      </p:to>
                                    </p:set>
                                    <p:anim calcmode="lin" valueType="num">
                                      <p:cBhvr>
                                        <p:cTn id="66" dur="500" fill="hold"/>
                                        <p:tgtEl>
                                          <p:spTgt spid="25625"/>
                                        </p:tgtEl>
                                        <p:attrNameLst>
                                          <p:attrName>ppt_w</p:attrName>
                                        </p:attrNameLst>
                                      </p:cBhvr>
                                      <p:tavLst>
                                        <p:tav tm="0">
                                          <p:val>
                                            <p:fltVal val="0"/>
                                          </p:val>
                                        </p:tav>
                                        <p:tav tm="100000">
                                          <p:val>
                                            <p:strVal val="#ppt_w"/>
                                          </p:val>
                                        </p:tav>
                                      </p:tavLst>
                                    </p:anim>
                                    <p:anim calcmode="lin" valueType="num">
                                      <p:cBhvr>
                                        <p:cTn id="67" dur="500" fill="hold"/>
                                        <p:tgtEl>
                                          <p:spTgt spid="25625"/>
                                        </p:tgtEl>
                                        <p:attrNameLst>
                                          <p:attrName>ppt_h</p:attrName>
                                        </p:attrNameLst>
                                      </p:cBhvr>
                                      <p:tavLst>
                                        <p:tav tm="0">
                                          <p:val>
                                            <p:fltVal val="0"/>
                                          </p:val>
                                        </p:tav>
                                        <p:tav tm="100000">
                                          <p:val>
                                            <p:strVal val="#ppt_h"/>
                                          </p:val>
                                        </p:tav>
                                      </p:tavLst>
                                    </p:anim>
                                    <p:animEffect transition="in" filter="fade">
                                      <p:cBhvr>
                                        <p:cTn id="68" dur="500"/>
                                        <p:tgtEl>
                                          <p:spTgt spid="25625"/>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25626"/>
                                        </p:tgtEl>
                                        <p:attrNameLst>
                                          <p:attrName>style.visibility</p:attrName>
                                        </p:attrNameLst>
                                      </p:cBhvr>
                                      <p:to>
                                        <p:strVal val="visible"/>
                                      </p:to>
                                    </p:set>
                                    <p:anim calcmode="lin" valueType="num">
                                      <p:cBhvr>
                                        <p:cTn id="71" dur="500" fill="hold"/>
                                        <p:tgtEl>
                                          <p:spTgt spid="25626"/>
                                        </p:tgtEl>
                                        <p:attrNameLst>
                                          <p:attrName>ppt_w</p:attrName>
                                        </p:attrNameLst>
                                      </p:cBhvr>
                                      <p:tavLst>
                                        <p:tav tm="0">
                                          <p:val>
                                            <p:fltVal val="0"/>
                                          </p:val>
                                        </p:tav>
                                        <p:tav tm="100000">
                                          <p:val>
                                            <p:strVal val="#ppt_w"/>
                                          </p:val>
                                        </p:tav>
                                      </p:tavLst>
                                    </p:anim>
                                    <p:anim calcmode="lin" valueType="num">
                                      <p:cBhvr>
                                        <p:cTn id="72" dur="500" fill="hold"/>
                                        <p:tgtEl>
                                          <p:spTgt spid="25626"/>
                                        </p:tgtEl>
                                        <p:attrNameLst>
                                          <p:attrName>ppt_h</p:attrName>
                                        </p:attrNameLst>
                                      </p:cBhvr>
                                      <p:tavLst>
                                        <p:tav tm="0">
                                          <p:val>
                                            <p:fltVal val="0"/>
                                          </p:val>
                                        </p:tav>
                                        <p:tav tm="100000">
                                          <p:val>
                                            <p:strVal val="#ppt_h"/>
                                          </p:val>
                                        </p:tav>
                                      </p:tavLst>
                                    </p:anim>
                                    <p:animEffect transition="in" filter="fade">
                                      <p:cBhvr>
                                        <p:cTn id="73" dur="500"/>
                                        <p:tgtEl>
                                          <p:spTgt spid="25626"/>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25628"/>
                                        </p:tgtEl>
                                        <p:attrNameLst>
                                          <p:attrName>style.visibility</p:attrName>
                                        </p:attrNameLst>
                                      </p:cBhvr>
                                      <p:to>
                                        <p:strVal val="visible"/>
                                      </p:to>
                                    </p:set>
                                    <p:anim calcmode="lin" valueType="num">
                                      <p:cBhvr>
                                        <p:cTn id="76" dur="500" fill="hold"/>
                                        <p:tgtEl>
                                          <p:spTgt spid="25628"/>
                                        </p:tgtEl>
                                        <p:attrNameLst>
                                          <p:attrName>ppt_w</p:attrName>
                                        </p:attrNameLst>
                                      </p:cBhvr>
                                      <p:tavLst>
                                        <p:tav tm="0">
                                          <p:val>
                                            <p:fltVal val="0"/>
                                          </p:val>
                                        </p:tav>
                                        <p:tav tm="100000">
                                          <p:val>
                                            <p:strVal val="#ppt_w"/>
                                          </p:val>
                                        </p:tav>
                                      </p:tavLst>
                                    </p:anim>
                                    <p:anim calcmode="lin" valueType="num">
                                      <p:cBhvr>
                                        <p:cTn id="77" dur="500" fill="hold"/>
                                        <p:tgtEl>
                                          <p:spTgt spid="25628"/>
                                        </p:tgtEl>
                                        <p:attrNameLst>
                                          <p:attrName>ppt_h</p:attrName>
                                        </p:attrNameLst>
                                      </p:cBhvr>
                                      <p:tavLst>
                                        <p:tav tm="0">
                                          <p:val>
                                            <p:fltVal val="0"/>
                                          </p:val>
                                        </p:tav>
                                        <p:tav tm="100000">
                                          <p:val>
                                            <p:strVal val="#ppt_h"/>
                                          </p:val>
                                        </p:tav>
                                      </p:tavLst>
                                    </p:anim>
                                    <p:animEffect transition="in" filter="fade">
                                      <p:cBhvr>
                                        <p:cTn id="78" dur="500"/>
                                        <p:tgtEl>
                                          <p:spTgt spid="25628"/>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Effect transition="in" filter="fade">
                                      <p:cBhvr>
                                        <p:cTn id="83" dur="500"/>
                                        <p:tgtEl>
                                          <p:spTgt spid="28"/>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25630"/>
                                        </p:tgtEl>
                                        <p:attrNameLst>
                                          <p:attrName>style.visibility</p:attrName>
                                        </p:attrNameLst>
                                      </p:cBhvr>
                                      <p:to>
                                        <p:strVal val="visible"/>
                                      </p:to>
                                    </p:set>
                                    <p:anim calcmode="lin" valueType="num">
                                      <p:cBhvr>
                                        <p:cTn id="91" dur="500" fill="hold"/>
                                        <p:tgtEl>
                                          <p:spTgt spid="25630"/>
                                        </p:tgtEl>
                                        <p:attrNameLst>
                                          <p:attrName>ppt_w</p:attrName>
                                        </p:attrNameLst>
                                      </p:cBhvr>
                                      <p:tavLst>
                                        <p:tav tm="0">
                                          <p:val>
                                            <p:fltVal val="0"/>
                                          </p:val>
                                        </p:tav>
                                        <p:tav tm="100000">
                                          <p:val>
                                            <p:strVal val="#ppt_w"/>
                                          </p:val>
                                        </p:tav>
                                      </p:tavLst>
                                    </p:anim>
                                    <p:anim calcmode="lin" valueType="num">
                                      <p:cBhvr>
                                        <p:cTn id="92" dur="500" fill="hold"/>
                                        <p:tgtEl>
                                          <p:spTgt spid="25630"/>
                                        </p:tgtEl>
                                        <p:attrNameLst>
                                          <p:attrName>ppt_h</p:attrName>
                                        </p:attrNameLst>
                                      </p:cBhvr>
                                      <p:tavLst>
                                        <p:tav tm="0">
                                          <p:val>
                                            <p:fltVal val="0"/>
                                          </p:val>
                                        </p:tav>
                                        <p:tav tm="100000">
                                          <p:val>
                                            <p:strVal val="#ppt_h"/>
                                          </p:val>
                                        </p:tav>
                                      </p:tavLst>
                                    </p:anim>
                                    <p:animEffect transition="in" filter="fade">
                                      <p:cBhvr>
                                        <p:cTn id="93" dur="500"/>
                                        <p:tgtEl>
                                          <p:spTgt spid="25630"/>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25631"/>
                                        </p:tgtEl>
                                        <p:attrNameLst>
                                          <p:attrName>style.visibility</p:attrName>
                                        </p:attrNameLst>
                                      </p:cBhvr>
                                      <p:to>
                                        <p:strVal val="visible"/>
                                      </p:to>
                                    </p:set>
                                    <p:anim calcmode="lin" valueType="num">
                                      <p:cBhvr>
                                        <p:cTn id="98" dur="500" fill="hold"/>
                                        <p:tgtEl>
                                          <p:spTgt spid="25631"/>
                                        </p:tgtEl>
                                        <p:attrNameLst>
                                          <p:attrName>ppt_w</p:attrName>
                                        </p:attrNameLst>
                                      </p:cBhvr>
                                      <p:tavLst>
                                        <p:tav tm="0">
                                          <p:val>
                                            <p:fltVal val="0"/>
                                          </p:val>
                                        </p:tav>
                                        <p:tav tm="100000">
                                          <p:val>
                                            <p:strVal val="#ppt_w"/>
                                          </p:val>
                                        </p:tav>
                                      </p:tavLst>
                                    </p:anim>
                                    <p:anim calcmode="lin" valueType="num">
                                      <p:cBhvr>
                                        <p:cTn id="99" dur="500" fill="hold"/>
                                        <p:tgtEl>
                                          <p:spTgt spid="25631"/>
                                        </p:tgtEl>
                                        <p:attrNameLst>
                                          <p:attrName>ppt_h</p:attrName>
                                        </p:attrNameLst>
                                      </p:cBhvr>
                                      <p:tavLst>
                                        <p:tav tm="0">
                                          <p:val>
                                            <p:fltVal val="0"/>
                                          </p:val>
                                        </p:tav>
                                        <p:tav tm="100000">
                                          <p:val>
                                            <p:strVal val="#ppt_h"/>
                                          </p:val>
                                        </p:tav>
                                      </p:tavLst>
                                    </p:anim>
                                    <p:animEffect transition="in" filter="fade">
                                      <p:cBhvr>
                                        <p:cTn id="100" dur="500"/>
                                        <p:tgtEl>
                                          <p:spTgt spid="25631"/>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500" fill="hold"/>
                                        <p:tgtEl>
                                          <p:spTgt spid="33"/>
                                        </p:tgtEl>
                                        <p:attrNameLst>
                                          <p:attrName>ppt_w</p:attrName>
                                        </p:attrNameLst>
                                      </p:cBhvr>
                                      <p:tavLst>
                                        <p:tav tm="0">
                                          <p:val>
                                            <p:fltVal val="0"/>
                                          </p:val>
                                        </p:tav>
                                        <p:tav tm="100000">
                                          <p:val>
                                            <p:strVal val="#ppt_w"/>
                                          </p:val>
                                        </p:tav>
                                      </p:tavLst>
                                    </p:anim>
                                    <p:anim calcmode="lin" valueType="num">
                                      <p:cBhvr>
                                        <p:cTn id="104" dur="500" fill="hold"/>
                                        <p:tgtEl>
                                          <p:spTgt spid="33"/>
                                        </p:tgtEl>
                                        <p:attrNameLst>
                                          <p:attrName>ppt_h</p:attrName>
                                        </p:attrNameLst>
                                      </p:cBhvr>
                                      <p:tavLst>
                                        <p:tav tm="0">
                                          <p:val>
                                            <p:fltVal val="0"/>
                                          </p:val>
                                        </p:tav>
                                        <p:tav tm="100000">
                                          <p:val>
                                            <p:strVal val="#ppt_h"/>
                                          </p:val>
                                        </p:tav>
                                      </p:tavLst>
                                    </p:anim>
                                    <p:animEffect transition="in" filter="fade">
                                      <p:cBhvr>
                                        <p:cTn id="105" dur="500"/>
                                        <p:tgtEl>
                                          <p:spTgt spid="33"/>
                                        </p:tgtEl>
                                      </p:cBhvr>
                                    </p:animEffect>
                                  </p:childTnLst>
                                </p:cTn>
                              </p:par>
                              <p:par>
                                <p:cTn id="106" presetID="53" presetClass="entr" presetSubtype="0" fill="hold" nodeType="withEffect">
                                  <p:stCondLst>
                                    <p:cond delay="0"/>
                                  </p:stCondLst>
                                  <p:childTnLst>
                                    <p:set>
                                      <p:cBhvr>
                                        <p:cTn id="107" dur="1" fill="hold">
                                          <p:stCondLst>
                                            <p:cond delay="0"/>
                                          </p:stCondLst>
                                        </p:cTn>
                                        <p:tgtEl>
                                          <p:spTgt spid="25633"/>
                                        </p:tgtEl>
                                        <p:attrNameLst>
                                          <p:attrName>style.visibility</p:attrName>
                                        </p:attrNameLst>
                                      </p:cBhvr>
                                      <p:to>
                                        <p:strVal val="visible"/>
                                      </p:to>
                                    </p:set>
                                    <p:anim calcmode="lin" valueType="num">
                                      <p:cBhvr>
                                        <p:cTn id="108" dur="500" fill="hold"/>
                                        <p:tgtEl>
                                          <p:spTgt spid="25633"/>
                                        </p:tgtEl>
                                        <p:attrNameLst>
                                          <p:attrName>ppt_w</p:attrName>
                                        </p:attrNameLst>
                                      </p:cBhvr>
                                      <p:tavLst>
                                        <p:tav tm="0">
                                          <p:val>
                                            <p:fltVal val="0"/>
                                          </p:val>
                                        </p:tav>
                                        <p:tav tm="100000">
                                          <p:val>
                                            <p:strVal val="#ppt_w"/>
                                          </p:val>
                                        </p:tav>
                                      </p:tavLst>
                                    </p:anim>
                                    <p:anim calcmode="lin" valueType="num">
                                      <p:cBhvr>
                                        <p:cTn id="109" dur="500" fill="hold"/>
                                        <p:tgtEl>
                                          <p:spTgt spid="25633"/>
                                        </p:tgtEl>
                                        <p:attrNameLst>
                                          <p:attrName>ppt_h</p:attrName>
                                        </p:attrNameLst>
                                      </p:cBhvr>
                                      <p:tavLst>
                                        <p:tav tm="0">
                                          <p:val>
                                            <p:fltVal val="0"/>
                                          </p:val>
                                        </p:tav>
                                        <p:tav tm="100000">
                                          <p:val>
                                            <p:strVal val="#ppt_h"/>
                                          </p:val>
                                        </p:tav>
                                      </p:tavLst>
                                    </p:anim>
                                    <p:animEffect transition="in" filter="fade">
                                      <p:cBhvr>
                                        <p:cTn id="110" dur="500"/>
                                        <p:tgtEl>
                                          <p:spTgt spid="25633"/>
                                        </p:tgtEl>
                                      </p:cBhvr>
                                    </p:animEffect>
                                  </p:childTnLst>
                                </p:cTn>
                              </p:par>
                            </p:childTnLst>
                          </p:cTn>
                        </p:par>
                      </p:childTnLst>
                    </p:cTn>
                  </p:par>
                  <p:par>
                    <p:cTn id="111" fill="hold">
                      <p:stCondLst>
                        <p:cond delay="indefinite"/>
                      </p:stCondLst>
                      <p:childTnLst>
                        <p:par>
                          <p:cTn id="112" fill="hold">
                            <p:stCondLst>
                              <p:cond delay="0"/>
                            </p:stCondLst>
                            <p:childTnLst>
                              <p:par>
                                <p:cTn id="113" presetID="17" presetClass="entr" presetSubtype="10" fill="hold" grpId="0" nodeType="clickEffect">
                                  <p:stCondLst>
                                    <p:cond delay="0"/>
                                  </p:stCondLst>
                                  <p:childTnLst>
                                    <p:set>
                                      <p:cBhvr>
                                        <p:cTn id="114" dur="1" fill="hold">
                                          <p:stCondLst>
                                            <p:cond delay="0"/>
                                          </p:stCondLst>
                                        </p:cTn>
                                        <p:tgtEl>
                                          <p:spTgt spid="25634"/>
                                        </p:tgtEl>
                                        <p:attrNameLst>
                                          <p:attrName>style.visibility</p:attrName>
                                        </p:attrNameLst>
                                      </p:cBhvr>
                                      <p:to>
                                        <p:strVal val="visible"/>
                                      </p:to>
                                    </p:set>
                                    <p:anim calcmode="lin" valueType="num">
                                      <p:cBhvr>
                                        <p:cTn id="115" dur="500" fill="hold"/>
                                        <p:tgtEl>
                                          <p:spTgt spid="25634"/>
                                        </p:tgtEl>
                                        <p:attrNameLst>
                                          <p:attrName>ppt_w</p:attrName>
                                        </p:attrNameLst>
                                      </p:cBhvr>
                                      <p:tavLst>
                                        <p:tav tm="0">
                                          <p:val>
                                            <p:fltVal val="0"/>
                                          </p:val>
                                        </p:tav>
                                        <p:tav tm="100000">
                                          <p:val>
                                            <p:strVal val="#ppt_w"/>
                                          </p:val>
                                        </p:tav>
                                      </p:tavLst>
                                    </p:anim>
                                    <p:anim calcmode="lin" valueType="num">
                                      <p:cBhvr>
                                        <p:cTn id="116" dur="500" fill="hold"/>
                                        <p:tgtEl>
                                          <p:spTgt spid="25634"/>
                                        </p:tgtEl>
                                        <p:attrNameLst>
                                          <p:attrName>ppt_h</p:attrName>
                                        </p:attrNameLst>
                                      </p:cBhvr>
                                      <p:tavLst>
                                        <p:tav tm="0">
                                          <p:val>
                                            <p:strVal val="#ppt_h"/>
                                          </p:val>
                                        </p:tav>
                                        <p:tav tm="100000">
                                          <p:val>
                                            <p:strVal val="#ppt_h"/>
                                          </p:val>
                                        </p:tav>
                                      </p:tavLst>
                                    </p:anim>
                                  </p:childTnLst>
                                </p:cTn>
                              </p:par>
                              <p:par>
                                <p:cTn id="117" presetID="17" presetClass="entr" presetSubtype="1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p:cTn id="119" dur="500" fill="hold"/>
                                        <p:tgtEl>
                                          <p:spTgt spid="36"/>
                                        </p:tgtEl>
                                        <p:attrNameLst>
                                          <p:attrName>ppt_w</p:attrName>
                                        </p:attrNameLst>
                                      </p:cBhvr>
                                      <p:tavLst>
                                        <p:tav tm="0">
                                          <p:val>
                                            <p:fltVal val="0"/>
                                          </p:val>
                                        </p:tav>
                                        <p:tav tm="100000">
                                          <p:val>
                                            <p:strVal val="#ppt_w"/>
                                          </p:val>
                                        </p:tav>
                                      </p:tavLst>
                                    </p:anim>
                                    <p:anim calcmode="lin" valueType="num">
                                      <p:cBhvr>
                                        <p:cTn id="120" dur="500" fill="hold"/>
                                        <p:tgtEl>
                                          <p:spTgt spid="36"/>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anim calcmode="lin" valueType="num">
                                      <p:cBhvr>
                                        <p:cTn id="123" dur="500" fill="hold"/>
                                        <p:tgtEl>
                                          <p:spTgt spid="37"/>
                                        </p:tgtEl>
                                        <p:attrNameLst>
                                          <p:attrName>ppt_w</p:attrName>
                                        </p:attrNameLst>
                                      </p:cBhvr>
                                      <p:tavLst>
                                        <p:tav tm="0">
                                          <p:val>
                                            <p:fltVal val="0"/>
                                          </p:val>
                                        </p:tav>
                                        <p:tav tm="100000">
                                          <p:val>
                                            <p:strVal val="#ppt_w"/>
                                          </p:val>
                                        </p:tav>
                                      </p:tavLst>
                                    </p:anim>
                                    <p:anim calcmode="lin" valueType="num">
                                      <p:cBhvr>
                                        <p:cTn id="124" dur="500" fill="hold"/>
                                        <p:tgtEl>
                                          <p:spTgt spid="37"/>
                                        </p:tgtEl>
                                        <p:attrNameLst>
                                          <p:attrName>ppt_h</p:attrName>
                                        </p:attrNameLst>
                                      </p:cBhvr>
                                      <p:tavLst>
                                        <p:tav tm="0">
                                          <p:val>
                                            <p:strVal val="#ppt_h"/>
                                          </p:val>
                                        </p:tav>
                                        <p:tav tm="100000">
                                          <p:val>
                                            <p:strVal val="#ppt_h"/>
                                          </p:val>
                                        </p:tav>
                                      </p:tavLst>
                                    </p:anim>
                                  </p:childTnLst>
                                </p:cTn>
                              </p:par>
                              <p:par>
                                <p:cTn id="125" presetID="17" presetClass="entr" presetSubtype="10" fill="hold" grpId="0" nodeType="withEffect">
                                  <p:stCondLst>
                                    <p:cond delay="0"/>
                                  </p:stCondLst>
                                  <p:childTnLst>
                                    <p:set>
                                      <p:cBhvr>
                                        <p:cTn id="126" dur="1" fill="hold">
                                          <p:stCondLst>
                                            <p:cond delay="0"/>
                                          </p:stCondLst>
                                        </p:cTn>
                                        <p:tgtEl>
                                          <p:spTgt spid="25637"/>
                                        </p:tgtEl>
                                        <p:attrNameLst>
                                          <p:attrName>style.visibility</p:attrName>
                                        </p:attrNameLst>
                                      </p:cBhvr>
                                      <p:to>
                                        <p:strVal val="visible"/>
                                      </p:to>
                                    </p:set>
                                    <p:anim calcmode="lin" valueType="num">
                                      <p:cBhvr>
                                        <p:cTn id="127" dur="500" fill="hold"/>
                                        <p:tgtEl>
                                          <p:spTgt spid="25637"/>
                                        </p:tgtEl>
                                        <p:attrNameLst>
                                          <p:attrName>ppt_w</p:attrName>
                                        </p:attrNameLst>
                                      </p:cBhvr>
                                      <p:tavLst>
                                        <p:tav tm="0">
                                          <p:val>
                                            <p:fltVal val="0"/>
                                          </p:val>
                                        </p:tav>
                                        <p:tav tm="100000">
                                          <p:val>
                                            <p:strVal val="#ppt_w"/>
                                          </p:val>
                                        </p:tav>
                                      </p:tavLst>
                                    </p:anim>
                                    <p:anim calcmode="lin" valueType="num">
                                      <p:cBhvr>
                                        <p:cTn id="128" dur="500" fill="hold"/>
                                        <p:tgtEl>
                                          <p:spTgt spid="25637"/>
                                        </p:tgtEl>
                                        <p:attrNameLst>
                                          <p:attrName>ppt_h</p:attrName>
                                        </p:attrNameLst>
                                      </p:cBhvr>
                                      <p:tavLst>
                                        <p:tav tm="0">
                                          <p:val>
                                            <p:strVal val="#ppt_h"/>
                                          </p:val>
                                        </p:tav>
                                        <p:tav tm="100000">
                                          <p:val>
                                            <p:strVal val="#ppt_h"/>
                                          </p:val>
                                        </p:tav>
                                      </p:tavLst>
                                    </p:anim>
                                  </p:childTnLst>
                                </p:cTn>
                              </p:par>
                              <p:par>
                                <p:cTn id="129" presetID="17" presetClass="entr" presetSubtype="10" fill="hold" grpId="0" nodeType="withEffect">
                                  <p:stCondLst>
                                    <p:cond delay="0"/>
                                  </p:stCondLst>
                                  <p:childTnLst>
                                    <p:set>
                                      <p:cBhvr>
                                        <p:cTn id="130" dur="1" fill="hold">
                                          <p:stCondLst>
                                            <p:cond delay="0"/>
                                          </p:stCondLst>
                                        </p:cTn>
                                        <p:tgtEl>
                                          <p:spTgt spid="39"/>
                                        </p:tgtEl>
                                        <p:attrNameLst>
                                          <p:attrName>style.visibility</p:attrName>
                                        </p:attrNameLst>
                                      </p:cBhvr>
                                      <p:to>
                                        <p:strVal val="visible"/>
                                      </p:to>
                                    </p:set>
                                    <p:anim calcmode="lin" valueType="num">
                                      <p:cBhvr>
                                        <p:cTn id="131" dur="500" fill="hold"/>
                                        <p:tgtEl>
                                          <p:spTgt spid="39"/>
                                        </p:tgtEl>
                                        <p:attrNameLst>
                                          <p:attrName>ppt_w</p:attrName>
                                        </p:attrNameLst>
                                      </p:cBhvr>
                                      <p:tavLst>
                                        <p:tav tm="0">
                                          <p:val>
                                            <p:fltVal val="0"/>
                                          </p:val>
                                        </p:tav>
                                        <p:tav tm="100000">
                                          <p:val>
                                            <p:strVal val="#ppt_w"/>
                                          </p:val>
                                        </p:tav>
                                      </p:tavLst>
                                    </p:anim>
                                    <p:anim calcmode="lin" valueType="num">
                                      <p:cBhvr>
                                        <p:cTn id="132" dur="500" fill="hold"/>
                                        <p:tgtEl>
                                          <p:spTgt spid="39"/>
                                        </p:tgtEl>
                                        <p:attrNameLst>
                                          <p:attrName>ppt_h</p:attrName>
                                        </p:attrNameLst>
                                      </p:cBhvr>
                                      <p:tavLst>
                                        <p:tav tm="0">
                                          <p:val>
                                            <p:strVal val="#ppt_h"/>
                                          </p:val>
                                        </p:tav>
                                        <p:tav tm="100000">
                                          <p:val>
                                            <p:strVal val="#ppt_h"/>
                                          </p:val>
                                        </p:tav>
                                      </p:tavLst>
                                    </p:anim>
                                  </p:childTnLst>
                                </p:cTn>
                              </p:par>
                              <p:par>
                                <p:cTn id="133" presetID="17" presetClass="entr" presetSubtype="10" fill="hold" grpId="0" nodeType="withEffect">
                                  <p:stCondLst>
                                    <p:cond delay="0"/>
                                  </p:stCondLst>
                                  <p:childTnLst>
                                    <p:set>
                                      <p:cBhvr>
                                        <p:cTn id="134" dur="1" fill="hold">
                                          <p:stCondLst>
                                            <p:cond delay="0"/>
                                          </p:stCondLst>
                                        </p:cTn>
                                        <p:tgtEl>
                                          <p:spTgt spid="25639"/>
                                        </p:tgtEl>
                                        <p:attrNameLst>
                                          <p:attrName>style.visibility</p:attrName>
                                        </p:attrNameLst>
                                      </p:cBhvr>
                                      <p:to>
                                        <p:strVal val="visible"/>
                                      </p:to>
                                    </p:set>
                                    <p:anim calcmode="lin" valueType="num">
                                      <p:cBhvr>
                                        <p:cTn id="135" dur="500" fill="hold"/>
                                        <p:tgtEl>
                                          <p:spTgt spid="25639"/>
                                        </p:tgtEl>
                                        <p:attrNameLst>
                                          <p:attrName>ppt_w</p:attrName>
                                        </p:attrNameLst>
                                      </p:cBhvr>
                                      <p:tavLst>
                                        <p:tav tm="0">
                                          <p:val>
                                            <p:fltVal val="0"/>
                                          </p:val>
                                        </p:tav>
                                        <p:tav tm="100000">
                                          <p:val>
                                            <p:strVal val="#ppt_w"/>
                                          </p:val>
                                        </p:tav>
                                      </p:tavLst>
                                    </p:anim>
                                    <p:anim calcmode="lin" valueType="num">
                                      <p:cBhvr>
                                        <p:cTn id="136" dur="500" fill="hold"/>
                                        <p:tgtEl>
                                          <p:spTgt spid="25639"/>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53" presetClass="entr" presetSubtype="0" fill="hold" grpId="0" nodeType="clickEffect">
                                  <p:stCondLst>
                                    <p:cond delay="0"/>
                                  </p:stCondLst>
                                  <p:childTnLst>
                                    <p:set>
                                      <p:cBhvr>
                                        <p:cTn id="140" dur="1" fill="hold">
                                          <p:stCondLst>
                                            <p:cond delay="0"/>
                                          </p:stCondLst>
                                        </p:cTn>
                                        <p:tgtEl>
                                          <p:spTgt spid="25640"/>
                                        </p:tgtEl>
                                        <p:attrNameLst>
                                          <p:attrName>style.visibility</p:attrName>
                                        </p:attrNameLst>
                                      </p:cBhvr>
                                      <p:to>
                                        <p:strVal val="visible"/>
                                      </p:to>
                                    </p:set>
                                    <p:anim calcmode="lin" valueType="num">
                                      <p:cBhvr>
                                        <p:cTn id="141" dur="500" fill="hold"/>
                                        <p:tgtEl>
                                          <p:spTgt spid="25640"/>
                                        </p:tgtEl>
                                        <p:attrNameLst>
                                          <p:attrName>ppt_w</p:attrName>
                                        </p:attrNameLst>
                                      </p:cBhvr>
                                      <p:tavLst>
                                        <p:tav tm="0">
                                          <p:val>
                                            <p:fltVal val="0"/>
                                          </p:val>
                                        </p:tav>
                                        <p:tav tm="100000">
                                          <p:val>
                                            <p:strVal val="#ppt_w"/>
                                          </p:val>
                                        </p:tav>
                                      </p:tavLst>
                                    </p:anim>
                                    <p:anim calcmode="lin" valueType="num">
                                      <p:cBhvr>
                                        <p:cTn id="142" dur="500" fill="hold"/>
                                        <p:tgtEl>
                                          <p:spTgt spid="25640"/>
                                        </p:tgtEl>
                                        <p:attrNameLst>
                                          <p:attrName>ppt_h</p:attrName>
                                        </p:attrNameLst>
                                      </p:cBhvr>
                                      <p:tavLst>
                                        <p:tav tm="0">
                                          <p:val>
                                            <p:fltVal val="0"/>
                                          </p:val>
                                        </p:tav>
                                        <p:tav tm="100000">
                                          <p:val>
                                            <p:strVal val="#ppt_h"/>
                                          </p:val>
                                        </p:tav>
                                      </p:tavLst>
                                    </p:anim>
                                    <p:animEffect transition="in" filter="fade">
                                      <p:cBhvr>
                                        <p:cTn id="143" dur="500"/>
                                        <p:tgtEl>
                                          <p:spTgt spid="25640"/>
                                        </p:tgtEl>
                                      </p:cBhvr>
                                    </p:animEffect>
                                  </p:childTnLst>
                                </p:cTn>
                              </p:par>
                              <p:par>
                                <p:cTn id="144" presetID="53" presetClass="entr" presetSubtype="0" fill="hold" grpId="0" nodeType="withEffect">
                                  <p:stCondLst>
                                    <p:cond delay="0"/>
                                  </p:stCondLst>
                                  <p:childTnLst>
                                    <p:set>
                                      <p:cBhvr>
                                        <p:cTn id="145" dur="1" fill="hold">
                                          <p:stCondLst>
                                            <p:cond delay="0"/>
                                          </p:stCondLst>
                                        </p:cTn>
                                        <p:tgtEl>
                                          <p:spTgt spid="42"/>
                                        </p:tgtEl>
                                        <p:attrNameLst>
                                          <p:attrName>style.visibility</p:attrName>
                                        </p:attrNameLst>
                                      </p:cBhvr>
                                      <p:to>
                                        <p:strVal val="visible"/>
                                      </p:to>
                                    </p:set>
                                    <p:anim calcmode="lin" valueType="num">
                                      <p:cBhvr>
                                        <p:cTn id="146" dur="500" fill="hold"/>
                                        <p:tgtEl>
                                          <p:spTgt spid="42"/>
                                        </p:tgtEl>
                                        <p:attrNameLst>
                                          <p:attrName>ppt_w</p:attrName>
                                        </p:attrNameLst>
                                      </p:cBhvr>
                                      <p:tavLst>
                                        <p:tav tm="0">
                                          <p:val>
                                            <p:fltVal val="0"/>
                                          </p:val>
                                        </p:tav>
                                        <p:tav tm="100000">
                                          <p:val>
                                            <p:strVal val="#ppt_w"/>
                                          </p:val>
                                        </p:tav>
                                      </p:tavLst>
                                    </p:anim>
                                    <p:anim calcmode="lin" valueType="num">
                                      <p:cBhvr>
                                        <p:cTn id="147" dur="500" fill="hold"/>
                                        <p:tgtEl>
                                          <p:spTgt spid="42"/>
                                        </p:tgtEl>
                                        <p:attrNameLst>
                                          <p:attrName>ppt_h</p:attrName>
                                        </p:attrNameLst>
                                      </p:cBhvr>
                                      <p:tavLst>
                                        <p:tav tm="0">
                                          <p:val>
                                            <p:fltVal val="0"/>
                                          </p:val>
                                        </p:tav>
                                        <p:tav tm="100000">
                                          <p:val>
                                            <p:strVal val="#ppt_h"/>
                                          </p:val>
                                        </p:tav>
                                      </p:tavLst>
                                    </p:anim>
                                    <p:animEffect transition="in" filter="fade">
                                      <p:cBhvr>
                                        <p:cTn id="148" dur="500"/>
                                        <p:tgtEl>
                                          <p:spTgt spid="42"/>
                                        </p:tgtEl>
                                      </p:cBhvr>
                                    </p:animEffect>
                                  </p:childTnLst>
                                </p:cTn>
                              </p:par>
                              <p:par>
                                <p:cTn id="149" presetID="53" presetClass="entr" presetSubtype="0" fill="hold" grpId="0" nodeType="withEffect">
                                  <p:stCondLst>
                                    <p:cond delay="0"/>
                                  </p:stCondLst>
                                  <p:childTnLst>
                                    <p:set>
                                      <p:cBhvr>
                                        <p:cTn id="150" dur="1" fill="hold">
                                          <p:stCondLst>
                                            <p:cond delay="0"/>
                                          </p:stCondLst>
                                        </p:cTn>
                                        <p:tgtEl>
                                          <p:spTgt spid="43"/>
                                        </p:tgtEl>
                                        <p:attrNameLst>
                                          <p:attrName>style.visibility</p:attrName>
                                        </p:attrNameLst>
                                      </p:cBhvr>
                                      <p:to>
                                        <p:strVal val="visible"/>
                                      </p:to>
                                    </p:set>
                                    <p:anim calcmode="lin" valueType="num">
                                      <p:cBhvr>
                                        <p:cTn id="151" dur="500" fill="hold"/>
                                        <p:tgtEl>
                                          <p:spTgt spid="43"/>
                                        </p:tgtEl>
                                        <p:attrNameLst>
                                          <p:attrName>ppt_w</p:attrName>
                                        </p:attrNameLst>
                                      </p:cBhvr>
                                      <p:tavLst>
                                        <p:tav tm="0">
                                          <p:val>
                                            <p:fltVal val="0"/>
                                          </p:val>
                                        </p:tav>
                                        <p:tav tm="100000">
                                          <p:val>
                                            <p:strVal val="#ppt_w"/>
                                          </p:val>
                                        </p:tav>
                                      </p:tavLst>
                                    </p:anim>
                                    <p:anim calcmode="lin" valueType="num">
                                      <p:cBhvr>
                                        <p:cTn id="152" dur="500" fill="hold"/>
                                        <p:tgtEl>
                                          <p:spTgt spid="43"/>
                                        </p:tgtEl>
                                        <p:attrNameLst>
                                          <p:attrName>ppt_h</p:attrName>
                                        </p:attrNameLst>
                                      </p:cBhvr>
                                      <p:tavLst>
                                        <p:tav tm="0">
                                          <p:val>
                                            <p:fltVal val="0"/>
                                          </p:val>
                                        </p:tav>
                                        <p:tav tm="100000">
                                          <p:val>
                                            <p:strVal val="#ppt_h"/>
                                          </p:val>
                                        </p:tav>
                                      </p:tavLst>
                                    </p:anim>
                                    <p:animEffect transition="in" filter="fade">
                                      <p:cBhvr>
                                        <p:cTn id="153" dur="500"/>
                                        <p:tgtEl>
                                          <p:spTgt spid="43"/>
                                        </p:tgtEl>
                                      </p:cBhvr>
                                    </p:animEffect>
                                  </p:childTnLst>
                                </p:cTn>
                              </p:par>
                              <p:par>
                                <p:cTn id="154" presetID="53" presetClass="entr" presetSubtype="0" fill="hold" grpId="0" nodeType="withEffect">
                                  <p:stCondLst>
                                    <p:cond delay="0"/>
                                  </p:stCondLst>
                                  <p:childTnLst>
                                    <p:set>
                                      <p:cBhvr>
                                        <p:cTn id="155" dur="1" fill="hold">
                                          <p:stCondLst>
                                            <p:cond delay="0"/>
                                          </p:stCondLst>
                                        </p:cTn>
                                        <p:tgtEl>
                                          <p:spTgt spid="25643"/>
                                        </p:tgtEl>
                                        <p:attrNameLst>
                                          <p:attrName>style.visibility</p:attrName>
                                        </p:attrNameLst>
                                      </p:cBhvr>
                                      <p:to>
                                        <p:strVal val="visible"/>
                                      </p:to>
                                    </p:set>
                                    <p:anim calcmode="lin" valueType="num">
                                      <p:cBhvr>
                                        <p:cTn id="156" dur="500" fill="hold"/>
                                        <p:tgtEl>
                                          <p:spTgt spid="25643"/>
                                        </p:tgtEl>
                                        <p:attrNameLst>
                                          <p:attrName>ppt_w</p:attrName>
                                        </p:attrNameLst>
                                      </p:cBhvr>
                                      <p:tavLst>
                                        <p:tav tm="0">
                                          <p:val>
                                            <p:fltVal val="0"/>
                                          </p:val>
                                        </p:tav>
                                        <p:tav tm="100000">
                                          <p:val>
                                            <p:strVal val="#ppt_w"/>
                                          </p:val>
                                        </p:tav>
                                      </p:tavLst>
                                    </p:anim>
                                    <p:anim calcmode="lin" valueType="num">
                                      <p:cBhvr>
                                        <p:cTn id="157" dur="500" fill="hold"/>
                                        <p:tgtEl>
                                          <p:spTgt spid="25643"/>
                                        </p:tgtEl>
                                        <p:attrNameLst>
                                          <p:attrName>ppt_h</p:attrName>
                                        </p:attrNameLst>
                                      </p:cBhvr>
                                      <p:tavLst>
                                        <p:tav tm="0">
                                          <p:val>
                                            <p:fltVal val="0"/>
                                          </p:val>
                                        </p:tav>
                                        <p:tav tm="100000">
                                          <p:val>
                                            <p:strVal val="#ppt_h"/>
                                          </p:val>
                                        </p:tav>
                                      </p:tavLst>
                                    </p:anim>
                                    <p:animEffect transition="in" filter="fade">
                                      <p:cBhvr>
                                        <p:cTn id="158" dur="500"/>
                                        <p:tgtEl>
                                          <p:spTgt spid="25643"/>
                                        </p:tgtEl>
                                      </p:cBhvr>
                                    </p:animEffect>
                                  </p:childTnLst>
                                </p:cTn>
                              </p:par>
                              <p:par>
                                <p:cTn id="159" presetID="53" presetClass="entr" presetSubtype="0" fill="hold" grpId="0" nodeType="withEffect">
                                  <p:stCondLst>
                                    <p:cond delay="0"/>
                                  </p:stCondLst>
                                  <p:childTnLst>
                                    <p:set>
                                      <p:cBhvr>
                                        <p:cTn id="160" dur="1" fill="hold">
                                          <p:stCondLst>
                                            <p:cond delay="0"/>
                                          </p:stCondLst>
                                        </p:cTn>
                                        <p:tgtEl>
                                          <p:spTgt spid="45"/>
                                        </p:tgtEl>
                                        <p:attrNameLst>
                                          <p:attrName>style.visibility</p:attrName>
                                        </p:attrNameLst>
                                      </p:cBhvr>
                                      <p:to>
                                        <p:strVal val="visible"/>
                                      </p:to>
                                    </p:set>
                                    <p:anim calcmode="lin" valueType="num">
                                      <p:cBhvr>
                                        <p:cTn id="161" dur="500" fill="hold"/>
                                        <p:tgtEl>
                                          <p:spTgt spid="45"/>
                                        </p:tgtEl>
                                        <p:attrNameLst>
                                          <p:attrName>ppt_w</p:attrName>
                                        </p:attrNameLst>
                                      </p:cBhvr>
                                      <p:tavLst>
                                        <p:tav tm="0">
                                          <p:val>
                                            <p:fltVal val="0"/>
                                          </p:val>
                                        </p:tav>
                                        <p:tav tm="100000">
                                          <p:val>
                                            <p:strVal val="#ppt_w"/>
                                          </p:val>
                                        </p:tav>
                                      </p:tavLst>
                                    </p:anim>
                                    <p:anim calcmode="lin" valueType="num">
                                      <p:cBhvr>
                                        <p:cTn id="162" dur="500" fill="hold"/>
                                        <p:tgtEl>
                                          <p:spTgt spid="45"/>
                                        </p:tgtEl>
                                        <p:attrNameLst>
                                          <p:attrName>ppt_h</p:attrName>
                                        </p:attrNameLst>
                                      </p:cBhvr>
                                      <p:tavLst>
                                        <p:tav tm="0">
                                          <p:val>
                                            <p:fltVal val="0"/>
                                          </p:val>
                                        </p:tav>
                                        <p:tav tm="100000">
                                          <p:val>
                                            <p:strVal val="#ppt_h"/>
                                          </p:val>
                                        </p:tav>
                                      </p:tavLst>
                                    </p:anim>
                                    <p:animEffect transition="in" filter="fade">
                                      <p:cBhvr>
                                        <p:cTn id="163" dur="500"/>
                                        <p:tgtEl>
                                          <p:spTgt spid="45"/>
                                        </p:tgtEl>
                                      </p:cBhvr>
                                    </p:animEffect>
                                  </p:childTnLst>
                                </p:cTn>
                              </p:par>
                              <p:par>
                                <p:cTn id="164" presetID="53" presetClass="entr" presetSubtype="0" fill="hold" grpId="0" nodeType="withEffect">
                                  <p:stCondLst>
                                    <p:cond delay="0"/>
                                  </p:stCondLst>
                                  <p:childTnLst>
                                    <p:set>
                                      <p:cBhvr>
                                        <p:cTn id="165" dur="1" fill="hold">
                                          <p:stCondLst>
                                            <p:cond delay="0"/>
                                          </p:stCondLst>
                                        </p:cTn>
                                        <p:tgtEl>
                                          <p:spTgt spid="25620"/>
                                        </p:tgtEl>
                                        <p:attrNameLst>
                                          <p:attrName>style.visibility</p:attrName>
                                        </p:attrNameLst>
                                      </p:cBhvr>
                                      <p:to>
                                        <p:strVal val="visible"/>
                                      </p:to>
                                    </p:set>
                                    <p:anim calcmode="lin" valueType="num">
                                      <p:cBhvr>
                                        <p:cTn id="166" dur="500" fill="hold"/>
                                        <p:tgtEl>
                                          <p:spTgt spid="25620"/>
                                        </p:tgtEl>
                                        <p:attrNameLst>
                                          <p:attrName>ppt_w</p:attrName>
                                        </p:attrNameLst>
                                      </p:cBhvr>
                                      <p:tavLst>
                                        <p:tav tm="0">
                                          <p:val>
                                            <p:fltVal val="0"/>
                                          </p:val>
                                        </p:tav>
                                        <p:tav tm="100000">
                                          <p:val>
                                            <p:strVal val="#ppt_w"/>
                                          </p:val>
                                        </p:tav>
                                      </p:tavLst>
                                    </p:anim>
                                    <p:anim calcmode="lin" valueType="num">
                                      <p:cBhvr>
                                        <p:cTn id="167" dur="500" fill="hold"/>
                                        <p:tgtEl>
                                          <p:spTgt spid="25620"/>
                                        </p:tgtEl>
                                        <p:attrNameLst>
                                          <p:attrName>ppt_h</p:attrName>
                                        </p:attrNameLst>
                                      </p:cBhvr>
                                      <p:tavLst>
                                        <p:tav tm="0">
                                          <p:val>
                                            <p:fltVal val="0"/>
                                          </p:val>
                                        </p:tav>
                                        <p:tav tm="100000">
                                          <p:val>
                                            <p:strVal val="#ppt_h"/>
                                          </p:val>
                                        </p:tav>
                                      </p:tavLst>
                                    </p:anim>
                                    <p:animEffect transition="in" filter="fade">
                                      <p:cBhvr>
                                        <p:cTn id="168"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5" grpId="0" animBg="1"/>
      <p:bldP spid="25620" grpId="0"/>
      <p:bldP spid="25621" grpId="0"/>
      <p:bldP spid="23" grpId="0" animBg="1"/>
      <p:bldP spid="25623" grpId="0"/>
      <p:bldP spid="25" grpId="0" animBg="1"/>
      <p:bldP spid="25625" grpId="0"/>
      <p:bldP spid="25626" grpId="0" animBg="1"/>
      <p:bldP spid="28" grpId="0" animBg="1"/>
      <p:bldP spid="25628" grpId="0"/>
      <p:bldP spid="30" grpId="0" animBg="1"/>
      <p:bldP spid="25630" grpId="0"/>
      <p:bldP spid="25631" grpId="0"/>
      <p:bldP spid="33" grpId="0" animBg="1"/>
      <p:bldP spid="25634" grpId="0"/>
      <p:bldP spid="36" grpId="0" animBg="1"/>
      <p:bldP spid="37" grpId="0" animBg="1"/>
      <p:bldP spid="25637" grpId="0"/>
      <p:bldP spid="39" grpId="0" animBg="1"/>
      <p:bldP spid="25639" grpId="0"/>
      <p:bldP spid="25640" grpId="0"/>
      <p:bldP spid="42" grpId="0" animBg="1"/>
      <p:bldP spid="43" grpId="0" animBg="1"/>
      <p:bldP spid="25643" grpId="0"/>
      <p:bldP spid="45" grpId="0" animBg="1"/>
      <p:bldP spid="47" grpId="0" animBg="1"/>
      <p:bldP spid="256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7" name="Espace réservé du contenu 6"/>
          <p:cNvSpPr>
            <a:spLocks noGrp="1"/>
          </p:cNvSpPr>
          <p:nvPr>
            <p:ph idx="1"/>
          </p:nvPr>
        </p:nvSpPr>
        <p:spPr/>
        <p:txBody>
          <a:bodyPr/>
          <a:lstStyle/>
          <a:p>
            <a:pPr>
              <a:buNone/>
            </a:pPr>
            <a:endParaRPr lang="fr-FR" dirty="0"/>
          </a:p>
        </p:txBody>
      </p:sp>
      <p:sp>
        <p:nvSpPr>
          <p:cNvPr id="8" name="Content Placeholder 2"/>
          <p:cNvSpPr txBox="1">
            <a:spLocks/>
          </p:cNvSpPr>
          <p:nvPr/>
        </p:nvSpPr>
        <p:spPr>
          <a:xfrm>
            <a:off x="457200" y="2057400"/>
            <a:ext cx="7620000" cy="432392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6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Segoe Script" pitchFamily="34" charset="0"/>
                <a:ea typeface="+mn-ea"/>
                <a:cs typeface="+mn-cs"/>
              </a:rPr>
              <a:t>Merci pour votre attention</a:t>
            </a:r>
            <a:endParaRPr kumimoji="0" lang="fr-FR" sz="4400" b="0" i="0" u="none" strike="noStrike" kern="1200" cap="none" spc="0" normalizeH="0" baseline="0" noProof="0" dirty="0" smtClean="0">
              <a:ln>
                <a:noFill/>
              </a:ln>
              <a:solidFill>
                <a:schemeClr val="tx1"/>
              </a:solidFill>
              <a:effectLst/>
              <a:uLnTx/>
              <a:uFillTx/>
              <a:latin typeface="Segoe Script"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oliennummernplatzhalter 8"/>
          <p:cNvSpPr>
            <a:spLocks noGrp="1"/>
          </p:cNvSpPr>
          <p:nvPr>
            <p:ph type="sldNum" sz="quarter" idx="12"/>
          </p:nvPr>
        </p:nvSpPr>
        <p:spPr>
          <a:xfrm>
            <a:off x="8531788" y="5648960"/>
            <a:ext cx="548640" cy="396240"/>
          </a:xfrm>
        </p:spPr>
        <p:txBody>
          <a:bodyPr/>
          <a:lstStyle/>
          <a:p>
            <a:fld id="{C7633DAB-860E-47B8-89D6-AB9DAF94EA71}" type="slidenum">
              <a:rPr lang="de-DE" smtClean="0"/>
              <a:pPr/>
              <a:t>24</a:t>
            </a:fld>
            <a:endParaRPr lang="de-DE"/>
          </a:p>
        </p:txBody>
      </p:sp>
      <p:sp>
        <p:nvSpPr>
          <p:cNvPr id="10" name="Title 1"/>
          <p:cNvSpPr txBox="1">
            <a:spLocks/>
          </p:cNvSpPr>
          <p:nvPr/>
        </p:nvSpPr>
        <p:spPr>
          <a:xfrm>
            <a:off x="457200" y="274638"/>
            <a:ext cx="7620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8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Fin de la Présentation</a:t>
            </a:r>
            <a:endParaRPr kumimoji="0" lang="fr-FR"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11" name="Fußzeilenplatzhalter 7"/>
          <p:cNvSpPr>
            <a:spLocks noGrp="1"/>
          </p:cNvSpPr>
          <p:nvPr>
            <p:ph type="ftr" sz="quarter" idx="11"/>
          </p:nvPr>
        </p:nvSpPr>
        <p:spPr>
          <a:xfrm rot="16200000">
            <a:off x="7902432" y="4059208"/>
            <a:ext cx="1800000" cy="684000"/>
          </a:xfrm>
        </p:spPr>
        <p:txBody>
          <a:bodyPr/>
          <a:lstStyle/>
          <a:p>
            <a:r>
              <a:rPr lang="de-DE" dirty="0" smtClean="0"/>
              <a:t>PASS – SIS</a:t>
            </a:r>
            <a:endParaRPr lang="de-DE" dirty="0"/>
          </a:p>
        </p:txBody>
      </p:sp>
      <p:sp>
        <p:nvSpPr>
          <p:cNvPr id="12" name="Datumsplatzhalter 6"/>
          <p:cNvSpPr>
            <a:spLocks noGrp="1"/>
          </p:cNvSpPr>
          <p:nvPr>
            <p:ph type="dt" sz="half" idx="10"/>
          </p:nvPr>
        </p:nvSpPr>
        <p:spPr>
          <a:xfrm rot="16200000">
            <a:off x="7902432" y="2187000"/>
            <a:ext cx="1800000" cy="684000"/>
          </a:xfrm>
        </p:spPr>
        <p:txBody>
          <a:bodyPr/>
          <a:lstStyle/>
          <a:p>
            <a:fld id="{4A518A24-757C-4FA1-ADDD-DEB80B713C5D}" type="datetime1">
              <a:rPr lang="fr-FR" smtClean="0"/>
              <a:pPr/>
              <a:t>09/05/2018</a:t>
            </a:fld>
            <a:endParaRPr lang="de-DE"/>
          </a:p>
        </p:txBody>
      </p:sp>
      <p:pic>
        <p:nvPicPr>
          <p:cNvPr id="2051" name="Picture 3"/>
          <p:cNvPicPr>
            <a:picLocks noChangeAspect="1" noChangeArrowheads="1"/>
          </p:cNvPicPr>
          <p:nvPr/>
        </p:nvPicPr>
        <p:blipFill>
          <a:blip r:embed="rId3"/>
          <a:srcRect/>
          <a:stretch>
            <a:fillRect/>
          </a:stretch>
        </p:blipFill>
        <p:spPr bwMode="auto">
          <a:xfrm>
            <a:off x="3786182" y="4429132"/>
            <a:ext cx="1533525"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Définition et Objectifs</a:t>
            </a:r>
            <a:endParaRPr lang="fr-FR" dirty="0">
              <a:solidFill>
                <a:schemeClr val="tx2"/>
              </a:solidFill>
            </a:endParaRPr>
          </a:p>
        </p:txBody>
      </p:sp>
      <p:sp>
        <p:nvSpPr>
          <p:cNvPr id="3" name="Espace réservé du contenu 2"/>
          <p:cNvSpPr>
            <a:spLocks noGrp="1"/>
          </p:cNvSpPr>
          <p:nvPr>
            <p:ph idx="1"/>
          </p:nvPr>
        </p:nvSpPr>
        <p:spPr/>
        <p:txBody>
          <a:bodyPr>
            <a:normAutofit lnSpcReduction="10000"/>
          </a:bodyPr>
          <a:lstStyle/>
          <a:p>
            <a:pPr algn="just"/>
            <a:r>
              <a:rPr lang="fr-FR" sz="2800" dirty="0" smtClean="0"/>
              <a:t>Le registre de l’IRCD est un recueil évolutif de données utilisées par les tutelles elles-mêmes qui ne peuvent disposer autrement, de chiffres exacts et/ou exhaustifs.</a:t>
            </a:r>
          </a:p>
          <a:p>
            <a:pPr algn="just"/>
            <a:endParaRPr lang="fr-FR" sz="2800" dirty="0" smtClean="0"/>
          </a:p>
          <a:p>
            <a:pPr algn="just"/>
            <a:r>
              <a:rPr lang="fr-FR" sz="2800" dirty="0" smtClean="0"/>
              <a:t>Sur le plan pratique, le registre des IRCD permettra de disposer de statistiques descriptives, d’assurer la surveillance de certains risques rénaux et d’orienter la recherche clinique, épidémiologique et économique en matière d’IRC.</a:t>
            </a:r>
          </a:p>
          <a:p>
            <a:pPr algn="just"/>
            <a:endParaRPr lang="fr-FR"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solidFill>
                  <a:schemeClr val="tx2"/>
                </a:solidFill>
              </a:rPr>
              <a:t>Population étudiée</a:t>
            </a:r>
            <a:endParaRPr lang="fr-FR" sz="3600" dirty="0">
              <a:solidFill>
                <a:schemeClr val="tx2"/>
              </a:solidFill>
            </a:endParaRPr>
          </a:p>
        </p:txBody>
      </p:sp>
      <p:sp>
        <p:nvSpPr>
          <p:cNvPr id="3" name="Espace réservé du contenu 2"/>
          <p:cNvSpPr>
            <a:spLocks noGrp="1"/>
          </p:cNvSpPr>
          <p:nvPr>
            <p:ph idx="1"/>
          </p:nvPr>
        </p:nvSpPr>
        <p:spPr/>
        <p:txBody>
          <a:bodyPr>
            <a:normAutofit/>
          </a:bodyPr>
          <a:lstStyle/>
          <a:p>
            <a:pPr algn="just"/>
            <a:r>
              <a:rPr lang="fr-FR" sz="2800" dirty="0" smtClean="0"/>
              <a:t>Au démarrage du registre IRCD, toutes les unités de dialyse prennent part à l’identification, au recueil et aux enregistrements des données de l’ensemble de leurs patients.</a:t>
            </a:r>
          </a:p>
          <a:p>
            <a:pPr algn="just">
              <a:buNone/>
            </a:pPr>
            <a:endParaRPr lang="fr-FR" sz="2800" dirty="0" smtClean="0"/>
          </a:p>
          <a:p>
            <a:pPr algn="just"/>
            <a:r>
              <a:rPr lang="fr-FR" sz="2800" dirty="0" smtClean="0"/>
              <a:t>Tous les patients ayant atteint le stade terminal de l’insuffisance rénale chronique et entamant un traitement de suppléance (EER) doivent faire l’objet d’enregistrement dans ce registre.</a:t>
            </a:r>
          </a:p>
          <a:p>
            <a:pPr algn="just"/>
            <a:endParaRPr lang="fr-FR" sz="2800" dirty="0" smtClean="0"/>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   Critères d’inclusion</a:t>
            </a:r>
            <a:endParaRPr lang="fr-FR" dirty="0">
              <a:solidFill>
                <a:schemeClr val="tx2"/>
              </a:solidFill>
            </a:endParaRPr>
          </a:p>
        </p:txBody>
      </p:sp>
      <p:sp>
        <p:nvSpPr>
          <p:cNvPr id="3" name="Espace réservé du contenu 2"/>
          <p:cNvSpPr>
            <a:spLocks noGrp="1"/>
          </p:cNvSpPr>
          <p:nvPr>
            <p:ph idx="1"/>
          </p:nvPr>
        </p:nvSpPr>
        <p:spPr/>
        <p:txBody>
          <a:bodyPr>
            <a:normAutofit lnSpcReduction="10000"/>
          </a:bodyPr>
          <a:lstStyle/>
          <a:p>
            <a:pPr algn="just"/>
            <a:r>
              <a:rPr lang="fr-FR" sz="2400" dirty="0" smtClean="0"/>
              <a:t>Les malades pour lesquels le diagnostic d’IRC vient d’être posé et entament leur prise en charge (publique et privée) en dialyse sont inclus dans le registre à l’aide de formulaire numérique d’identification comme cas incident.</a:t>
            </a:r>
          </a:p>
          <a:p>
            <a:pPr algn="just"/>
            <a:endParaRPr lang="fr-FR" sz="2400" dirty="0" smtClean="0"/>
          </a:p>
          <a:p>
            <a:pPr algn="just"/>
            <a:r>
              <a:rPr lang="fr-FR" sz="2400" dirty="0" smtClean="0"/>
              <a:t>Les malades en cours de traitement (dialyse) au démarrage du registre sont inclus à l’aide du Formulaire numérique d’identification comme cas prévalant.</a:t>
            </a:r>
          </a:p>
          <a:p>
            <a:pPr algn="just"/>
            <a:endParaRPr lang="fr-FR" sz="2400" dirty="0" smtClean="0"/>
          </a:p>
          <a:p>
            <a:pPr algn="just">
              <a:buClr>
                <a:srgbClr val="002060"/>
              </a:buClr>
            </a:pPr>
            <a:r>
              <a:rPr lang="fr-FR" sz="2400" dirty="0" smtClean="0">
                <a:latin typeface="Arial" pitchFamily="34" charset="0"/>
                <a:cs typeface="Arial" pitchFamily="34" charset="0"/>
              </a:rPr>
              <a:t>Les malades transférés, de retour en dialyse après une greffe dont l’IRC déjà diagnostiquée mais inconnus du registre sont inclus comme cas prévalent</a:t>
            </a:r>
          </a:p>
          <a:p>
            <a:pPr algn="just"/>
            <a:endParaRPr lang="fr-F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Critères d’exclusion</a:t>
            </a:r>
            <a:endParaRPr lang="fr-FR" dirty="0">
              <a:solidFill>
                <a:schemeClr val="tx2"/>
              </a:solidFill>
            </a:endParaRPr>
          </a:p>
        </p:txBody>
      </p:sp>
      <p:sp>
        <p:nvSpPr>
          <p:cNvPr id="3" name="Espace réservé du contenu 2"/>
          <p:cNvSpPr>
            <a:spLocks noGrp="1"/>
          </p:cNvSpPr>
          <p:nvPr>
            <p:ph idx="1"/>
          </p:nvPr>
        </p:nvSpPr>
        <p:spPr>
          <a:xfrm>
            <a:off x="457200" y="1428736"/>
            <a:ext cx="8229600" cy="4697427"/>
          </a:xfrm>
        </p:spPr>
        <p:txBody>
          <a:bodyPr>
            <a:noAutofit/>
          </a:bodyPr>
          <a:lstStyle/>
          <a:p>
            <a:pPr algn="just"/>
            <a:r>
              <a:rPr lang="fr-FR" sz="2400" dirty="0" smtClean="0"/>
              <a:t>Les patients atteints </a:t>
            </a:r>
            <a:r>
              <a:rPr lang="fr-FR" sz="2400" b="1" dirty="0" smtClean="0"/>
              <a:t>d’insuffisance rénale aiguë</a:t>
            </a:r>
            <a:r>
              <a:rPr lang="fr-FR" sz="2400" dirty="0" smtClean="0"/>
              <a:t>, définie comme un état pour lequel on peut espérer une récupération de la fonction rénale après une dialyse transitoire de quelques semaines (45 jours </a:t>
            </a:r>
            <a:r>
              <a:rPr lang="fr-FR" sz="2400" dirty="0" smtClean="0">
                <a:latin typeface="Arial" pitchFamily="34" charset="0"/>
                <a:cs typeface="Arial" pitchFamily="34" charset="0"/>
              </a:rPr>
              <a:t>au max 03 mois</a:t>
            </a:r>
            <a:r>
              <a:rPr lang="fr-FR" sz="2400" dirty="0" smtClean="0"/>
              <a:t>).</a:t>
            </a:r>
          </a:p>
          <a:p>
            <a:pPr algn="just">
              <a:buNone/>
            </a:pPr>
            <a:endParaRPr lang="fr-FR" sz="2400" dirty="0" smtClean="0"/>
          </a:p>
          <a:p>
            <a:pPr algn="just"/>
            <a:r>
              <a:rPr lang="fr-FR" sz="2400" dirty="0" smtClean="0"/>
              <a:t>Les transferts temporaires, pour une période de moins de deux mois ne sont pas à déclarer. Le patient reste déclaré dans son unité de prise en charge habituelle.</a:t>
            </a:r>
          </a:p>
          <a:p>
            <a:pPr algn="just"/>
            <a:endParaRPr lang="fr-F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chemeClr val="tx2"/>
                </a:solidFill>
              </a:rPr>
              <a:t>Suivi du devenir des malades</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pPr algn="just"/>
            <a:r>
              <a:rPr lang="fr-FR" b="1" dirty="0" smtClean="0"/>
              <a:t>Le devenir des malades est renseigné dans le registre de deux manières :</a:t>
            </a:r>
            <a:endParaRPr lang="fr-FR" dirty="0" smtClean="0">
              <a:latin typeface="Arial" pitchFamily="34" charset="0"/>
              <a:cs typeface="Arial" pitchFamily="34" charset="0"/>
            </a:endParaRPr>
          </a:p>
          <a:p>
            <a:pPr algn="just">
              <a:buNone/>
            </a:pPr>
            <a:endParaRPr lang="fr-FR" dirty="0" smtClean="0">
              <a:latin typeface="Arial" pitchFamily="34" charset="0"/>
              <a:cs typeface="Arial" pitchFamily="34" charset="0"/>
            </a:endParaRPr>
          </a:p>
          <a:p>
            <a:pPr algn="just">
              <a:buClr>
                <a:srgbClr val="002060"/>
              </a:buClr>
              <a:buFont typeface="Wingdings" pitchFamily="2" charset="2"/>
              <a:buChar char="q"/>
            </a:pPr>
            <a:r>
              <a:rPr lang="fr-FR" dirty="0" smtClean="0">
                <a:latin typeface="Arial" pitchFamily="34" charset="0"/>
                <a:cs typeface="Arial" pitchFamily="34" charset="0"/>
              </a:rPr>
              <a:t>Le décès</a:t>
            </a:r>
          </a:p>
          <a:p>
            <a:pPr lvl="0" algn="just">
              <a:buClr>
                <a:srgbClr val="002060"/>
              </a:buClr>
              <a:buFont typeface="Wingdings" pitchFamily="2" charset="2"/>
              <a:buChar char="q"/>
            </a:pPr>
            <a:r>
              <a:rPr lang="fr-FR" dirty="0" smtClean="0">
                <a:latin typeface="Arial" pitchFamily="34" charset="0"/>
                <a:cs typeface="Arial" pitchFamily="34" charset="0"/>
              </a:rPr>
              <a:t>La greffe</a:t>
            </a:r>
          </a:p>
          <a:p>
            <a:pPr lvl="0" algn="just">
              <a:buClr>
                <a:srgbClr val="002060"/>
              </a:buClr>
              <a:buFont typeface="Wingdings" pitchFamily="2" charset="2"/>
              <a:buChar char="q"/>
            </a:pPr>
            <a:r>
              <a:rPr lang="fr-FR" dirty="0" smtClean="0">
                <a:latin typeface="Arial" pitchFamily="34" charset="0"/>
                <a:cs typeface="Arial" pitchFamily="34" charset="0"/>
              </a:rPr>
              <a:t>Le retour en dialyse après échec de greffe</a:t>
            </a:r>
          </a:p>
          <a:p>
            <a:pPr lvl="0">
              <a:buClr>
                <a:srgbClr val="002060"/>
              </a:buClr>
              <a:buFont typeface="Wingdings" pitchFamily="2" charset="2"/>
              <a:buChar char="q"/>
            </a:pPr>
            <a:r>
              <a:rPr lang="fr-FR" dirty="0" smtClean="0">
                <a:latin typeface="Arial" pitchFamily="34" charset="0"/>
                <a:cs typeface="Arial" pitchFamily="34" charset="0"/>
              </a:rPr>
              <a:t>Le transfert vers une autre unité</a:t>
            </a:r>
          </a:p>
          <a:p>
            <a:endParaRPr lang="fr-FR" dirty="0" smtClean="0"/>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solidFill>
                  <a:schemeClr val="tx2"/>
                </a:solidFill>
              </a:rPr>
              <a:t>Confidentialité</a:t>
            </a:r>
            <a:endParaRPr lang="fr-FR" sz="4000" dirty="0">
              <a:solidFill>
                <a:schemeClr val="tx2"/>
              </a:solidFill>
            </a:endParaRPr>
          </a:p>
        </p:txBody>
      </p:sp>
      <p:sp>
        <p:nvSpPr>
          <p:cNvPr id="3" name="Espace réservé du contenu 2"/>
          <p:cNvSpPr>
            <a:spLocks noGrp="1"/>
          </p:cNvSpPr>
          <p:nvPr>
            <p:ph idx="1"/>
          </p:nvPr>
        </p:nvSpPr>
        <p:spPr/>
        <p:txBody>
          <a:bodyPr>
            <a:normAutofit fontScale="70000" lnSpcReduction="20000"/>
          </a:bodyPr>
          <a:lstStyle/>
          <a:p>
            <a:pPr marL="285750" indent="-285750" algn="just">
              <a:spcBef>
                <a:spcPts val="0"/>
              </a:spcBef>
            </a:pPr>
            <a:r>
              <a:rPr lang="fr-FR" dirty="0" smtClean="0">
                <a:solidFill>
                  <a:prstClr val="black"/>
                </a:solidFill>
              </a:rPr>
              <a:t>Le</a:t>
            </a:r>
            <a:r>
              <a:rPr lang="fr-FR" b="1" dirty="0" smtClean="0">
                <a:solidFill>
                  <a:prstClr val="black"/>
                </a:solidFill>
              </a:rPr>
              <a:t> RIRCD</a:t>
            </a:r>
            <a:r>
              <a:rPr lang="fr-FR" dirty="0" smtClean="0">
                <a:solidFill>
                  <a:prstClr val="black"/>
                </a:solidFill>
              </a:rPr>
              <a:t> est sur l’Intranet du MSPRH</a:t>
            </a:r>
          </a:p>
          <a:p>
            <a:pPr algn="just"/>
            <a:r>
              <a:rPr lang="fr-FR" sz="3200" dirty="0" smtClean="0">
                <a:solidFill>
                  <a:prstClr val="black"/>
                </a:solidFill>
              </a:rPr>
              <a:t>Affecter un code unique </a:t>
            </a:r>
            <a:r>
              <a:rPr lang="fr-FR" dirty="0" smtClean="0"/>
              <a:t>au patient composé de 13 chiffres dont :  </a:t>
            </a:r>
          </a:p>
          <a:p>
            <a:pPr algn="just">
              <a:buNone/>
            </a:pPr>
            <a:r>
              <a:rPr lang="fr-FR" dirty="0" smtClean="0"/>
              <a:t>     - les deux premiers chiffres correspondent à l’année de naissance ;</a:t>
            </a:r>
          </a:p>
          <a:p>
            <a:pPr algn="just">
              <a:buNone/>
            </a:pPr>
            <a:r>
              <a:rPr lang="fr-FR" dirty="0" smtClean="0"/>
              <a:t>     - les quatre chiffres suivants correspondent au code de commune </a:t>
            </a:r>
          </a:p>
          <a:p>
            <a:pPr algn="just">
              <a:buNone/>
            </a:pPr>
            <a:r>
              <a:rPr lang="fr-FR" dirty="0" smtClean="0"/>
              <a:t>     -les cinq chiffres suivants correspondent au numéro d’enregistrement sur l’extrait de naissance;</a:t>
            </a:r>
          </a:p>
          <a:p>
            <a:pPr algn="just">
              <a:buNone/>
            </a:pPr>
            <a:r>
              <a:rPr lang="fr-FR" dirty="0" smtClean="0"/>
              <a:t>    - les deux derniers chiffres correspondent à l’année d’enregistrement sur le registre des IRCD.</a:t>
            </a:r>
          </a:p>
          <a:p>
            <a:pPr algn="just"/>
            <a:r>
              <a:rPr lang="fr-FR" dirty="0" smtClean="0"/>
              <a:t>Ces informations sont destinées à générer un numéro d’identification unique qui permet d’éliminer les doublons et d’assurer le suivi des patient.</a:t>
            </a:r>
          </a:p>
          <a:p>
            <a:pPr algn="just"/>
            <a:endParaRPr lang="fr-FR" dirty="0"/>
          </a:p>
        </p:txBody>
      </p:sp>
      <p:pic>
        <p:nvPicPr>
          <p:cNvPr id="4" name="Espace réservé du contenu 3" descr="nin.jpg"/>
          <p:cNvPicPr>
            <a:picLocks noChangeAspect="1"/>
          </p:cNvPicPr>
          <p:nvPr/>
        </p:nvPicPr>
        <p:blipFill>
          <a:blip r:embed="rId2"/>
          <a:stretch>
            <a:fillRect/>
          </a:stretch>
        </p:blipFill>
        <p:spPr>
          <a:xfrm>
            <a:off x="642910" y="5143512"/>
            <a:ext cx="8229600" cy="119000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071538" y="2214554"/>
            <a:ext cx="7559675" cy="769441"/>
          </a:xfrm>
          <a:prstGeom prst="rect">
            <a:avLst/>
          </a:prstGeom>
          <a:noFill/>
          <a:ln w="9525">
            <a:noFill/>
            <a:miter lim="800000"/>
            <a:headEnd/>
            <a:tailEnd/>
          </a:ln>
        </p:spPr>
        <p:txBody>
          <a:bodyPr wrap="square" anchor="ctr">
            <a:spAutoFit/>
          </a:bodyPr>
          <a:lstStyle/>
          <a:p>
            <a:pPr algn="ctr"/>
            <a:r>
              <a:rPr lang="fr-FR" sz="4400" dirty="0" smtClean="0">
                <a:solidFill>
                  <a:srgbClr val="0070C0"/>
                </a:solidFill>
                <a:latin typeface="Calibri (En-têtes)"/>
              </a:rPr>
              <a:t>Anonymat des patients</a:t>
            </a:r>
            <a:endParaRPr lang="fr-FR" sz="4400" dirty="0">
              <a:latin typeface="Calibri (En-têtes)"/>
              <a:ea typeface="Calibri" pitchFamily="34"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theme/theme1.xml><?xml version="1.0" encoding="utf-8"?>
<a:theme xmlns:a="http://schemas.openxmlformats.org/drawingml/2006/main" name="Animated_picture_list_with_color_text_tab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0902D99-6D34-4974-BE6D-CA732313B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1198</Words>
  <Application>Microsoft Office PowerPoint</Application>
  <PresentationFormat>Affichage à l'écran (4:3)</PresentationFormat>
  <Paragraphs>243</Paragraphs>
  <Slides>24</Slides>
  <Notes>5</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Animated_picture_list_with_color_text_tabs</vt:lpstr>
      <vt:lpstr>Diapositive 1</vt:lpstr>
      <vt:lpstr>Le contexte</vt:lpstr>
      <vt:lpstr>Définition et Objectifs</vt:lpstr>
      <vt:lpstr>Population étudiée</vt:lpstr>
      <vt:lpstr>   Critères d’inclusion</vt:lpstr>
      <vt:lpstr>Critères d’exclusion</vt:lpstr>
      <vt:lpstr>Suivi du devenir des malades </vt:lpstr>
      <vt:lpstr>Confidentialité</vt:lpstr>
      <vt:lpstr>Diapositive 9</vt:lpstr>
      <vt:lpstr>Diapositive 10</vt:lpstr>
      <vt:lpstr>Diapositive 11</vt:lpstr>
      <vt:lpstr>Composantes du RIRCD  Pyramide des Indicateurs </vt:lpstr>
      <vt:lpstr>Organisation et Formation</vt:lpstr>
      <vt:lpstr>ACCES AU RIRCD</vt:lpstr>
      <vt:lpstr> FORMULAIRE D’IDENTIFICATION </vt:lpstr>
      <vt:lpstr>Diapositive 16</vt:lpstr>
      <vt:lpstr>Diapositive 17</vt:lpstr>
      <vt:lpstr>Diapositive 18</vt:lpstr>
      <vt:lpstr>Diapositive 19</vt:lpstr>
      <vt:lpstr>Diapositive 20</vt:lpstr>
      <vt:lpstr>Diapositive 21</vt:lpstr>
      <vt:lpstr>Diapositive 22</vt:lpstr>
      <vt:lpstr>Diapositive 23</vt:lpstr>
      <vt:lpstr>Diapositive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2017-11-20T11:02:25Z</dcterms:created>
  <dcterms:modified xsi:type="dcterms:W3CDTF">2018-05-09T14:31:17Z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TC020116629991</vt:lpwstr>
  </property>
</Properties>
</file>