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sldIdLst>
    <p:sldId id="256" r:id="rId2"/>
    <p:sldId id="262" r:id="rId3"/>
    <p:sldId id="283" r:id="rId4"/>
    <p:sldId id="263" r:id="rId5"/>
    <p:sldId id="265" r:id="rId6"/>
    <p:sldId id="266" r:id="rId7"/>
    <p:sldId id="267" r:id="rId8"/>
    <p:sldId id="268" r:id="rId9"/>
    <p:sldId id="269" r:id="rId10"/>
    <p:sldId id="270" r:id="rId11"/>
    <p:sldId id="271" r:id="rId12"/>
    <p:sldId id="272" r:id="rId13"/>
    <p:sldId id="278" r:id="rId14"/>
    <p:sldId id="279" r:id="rId15"/>
    <p:sldId id="286" r:id="rId16"/>
    <p:sldId id="284" r:id="rId17"/>
    <p:sldId id="274" r:id="rId18"/>
    <p:sldId id="282" r:id="rId19"/>
    <p:sldId id="287" r:id="rId20"/>
    <p:sldId id="285" r:id="rId21"/>
    <p:sldId id="276" r:id="rId22"/>
    <p:sldId id="280" r:id="rId23"/>
    <p:sldId id="264" r:id="rId24"/>
    <p:sldId id="277" r:id="rId25"/>
    <p:sldId id="281"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111" d="100"/>
          <a:sy n="111" d="100"/>
        </p:scale>
        <p:origin x="-296" y="-104"/>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2/28/16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An established standard provides common terms,</a:t>
            </a:r>
            <a:r>
              <a:rPr lang="en-US" baseline="0" dirty="0" smtClean="0">
                <a:latin typeface="Times New Roman" charset="0"/>
                <a:ea typeface="ＭＳ Ｐゴシック" pitchFamily="34" charset="-128"/>
              </a:rPr>
              <a:t> </a:t>
            </a:r>
            <a:r>
              <a:rPr lang="en-US" dirty="0" smtClean="0">
                <a:latin typeface="Times New Roman" charset="0"/>
                <a:ea typeface="ＭＳ Ｐゴシック" pitchFamily="34" charset="-128"/>
              </a:rPr>
              <a:t>definitions</a:t>
            </a:r>
            <a:r>
              <a:rPr lang="en-US" baseline="0" dirty="0" smtClean="0">
                <a:latin typeface="Times New Roman" charset="0"/>
                <a:ea typeface="ＭＳ Ｐゴシック" pitchFamily="34" charset="-128"/>
              </a:rPr>
              <a:t> and structure that </a:t>
            </a:r>
            <a:r>
              <a:rPr lang="en-US" dirty="0" smtClean="0">
                <a:latin typeface="Times New Roman" charset="0"/>
                <a:ea typeface="ＭＳ Ｐゴシック" pitchFamily="34" charset="-128"/>
              </a:rPr>
              <a:t>allow for</a:t>
            </a:r>
            <a:r>
              <a:rPr lang="en-US" baseline="0" dirty="0" smtClean="0">
                <a:latin typeface="Times New Roman" charset="0"/>
                <a:ea typeface="ＭＳ Ｐゴシック" pitchFamily="34" charset="-128"/>
              </a:rPr>
              <a:t> consistent</a:t>
            </a:r>
            <a:r>
              <a:rPr lang="en-US" dirty="0" smtClean="0">
                <a:latin typeface="Times New Roman" charset="0"/>
                <a:ea typeface="ＭＳ Ｐゴシック" pitchFamily="34" charset="-128"/>
              </a:rPr>
              <a:t> communication.</a:t>
            </a:r>
            <a:r>
              <a:rPr lang="en-US" baseline="0" dirty="0" smtClean="0">
                <a:latin typeface="Times New Roman" charset="0"/>
                <a:ea typeface="ＭＳ Ｐゴシック" pitchFamily="34" charset="-128"/>
              </a:rPr>
              <a:t> The use of standards also support search and retrieval in automated systems. </a:t>
            </a:r>
            <a:endParaRPr lang="en-US"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24</a:t>
            </a:fld>
            <a:endParaRPr lang="en-US"/>
          </a:p>
        </p:txBody>
      </p:sp>
    </p:spTree>
    <p:extLst>
      <p:ext uri="{BB962C8B-B14F-4D97-AF65-F5344CB8AC3E}">
        <p14:creationId xmlns:p14="http://schemas.microsoft.com/office/powerpoint/2010/main" val="168048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Purpose?? And place?</a:t>
            </a:r>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Data collection in the field is recorded in a wide variety of ways, including field notebooks, streaming data from satellites</a:t>
            </a:r>
            <a:r>
              <a:rPr lang="en-US" baseline="0" dirty="0" smtClean="0">
                <a:latin typeface="Times New Roman" charset="0"/>
                <a:ea typeface="ＭＳ Ｐゴシック" pitchFamily="34" charset="-128"/>
              </a:rPr>
              <a:t>, data created from models, </a:t>
            </a:r>
            <a:r>
              <a:rPr lang="en-US" baseline="0" dirty="0" err="1" smtClean="0">
                <a:latin typeface="Times New Roman" charset="0"/>
                <a:ea typeface="ＭＳ Ｐゴシック" pitchFamily="34" charset="-128"/>
              </a:rPr>
              <a:t>etc</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After</a:t>
            </a:r>
            <a:r>
              <a:rPr lang="en-US" baseline="0" dirty="0" smtClean="0">
                <a:latin typeface="Times New Roman" charset="0"/>
                <a:ea typeface="ＭＳ Ｐゴシック" pitchFamily="34" charset="-128"/>
              </a:rPr>
              <a:t> returning from the field, scientists will transfer field notes into spreadsheets and other types of databases in preparation for their data analysis. </a:t>
            </a:r>
            <a:r>
              <a:rPr lang="en-US" dirty="0" smtClean="0">
                <a:latin typeface="Times New Roman" charset="0"/>
                <a:ea typeface="ＭＳ Ｐゴシック" pitchFamily="34" charset="-128"/>
              </a:rPr>
              <a:t>Displayed here is a partial copy of a data set taken from the website “Frog Watch”. Notice there is no indication of Celsius or Fahrenheit in the “temperature” column. This is a simple example of how it is </a:t>
            </a:r>
            <a:r>
              <a:rPr lang="en-US" baseline="0" dirty="0" smtClean="0">
                <a:latin typeface="Times New Roman" charset="0"/>
                <a:ea typeface="ＭＳ Ｐゴシック" pitchFamily="34" charset="-128"/>
              </a:rPr>
              <a:t>difficult to understand a dataset without all of the information. </a:t>
            </a:r>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Arial" charset="0"/>
                <a:ea typeface="ＭＳ Ｐゴシック" pitchFamily="34" charset="-128"/>
              </a:rPr>
              <a:t>Once scientists have collected and analyzed data, they publish their conclusions</a:t>
            </a:r>
            <a:r>
              <a:rPr lang="en-US" baseline="0" dirty="0" smtClean="0">
                <a:latin typeface="Arial" charset="0"/>
                <a:ea typeface="ＭＳ Ｐゴシック" pitchFamily="34" charset="-128"/>
              </a:rPr>
              <a:t> in </a:t>
            </a:r>
            <a:r>
              <a:rPr lang="en-US" dirty="0" smtClean="0">
                <a:latin typeface="Arial" charset="0"/>
                <a:ea typeface="ＭＳ Ｐゴシック" pitchFamily="34" charset="-128"/>
              </a:rPr>
              <a:t>appropriate science journals.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smtClean="0">
                <a:latin typeface="Times New Roman" charset="0"/>
                <a:ea typeface="ＭＳ Ｐゴシック" pitchFamily="34" charset="-128"/>
              </a:rPr>
              <a:t>A dataset is a collection</a:t>
            </a:r>
            <a:r>
              <a:rPr lang="en-US" baseline="0" dirty="0" smtClean="0">
                <a:latin typeface="Times New Roman" charset="0"/>
                <a:ea typeface="ＭＳ Ｐゴシック" pitchFamily="34" charset="-128"/>
              </a:rPr>
              <a:t> of data. Often datasets are considered spatial or tabular. However, many tabular datasets are inherently spatial – they represent spatial information. There are a variety of elements that can be found in a dataset including values, measures, points, conditions, qualities, frequencies or attributes.</a:t>
            </a:r>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r>
              <a:rPr lang="en-US" dirty="0" smtClean="0">
                <a:latin typeface="Times New Roman" pitchFamily="18" charset="0"/>
                <a:ea typeface="ＭＳ Ｐゴシック" pitchFamily="34" charset="-128"/>
              </a:rPr>
              <a:t>If you were to share your data, what type of information would be most useful to understand the data set?</a:t>
            </a:r>
          </a:p>
          <a:p>
            <a:pPr eaLnBrk="1" hangingPunct="1">
              <a:defRPr/>
            </a:pPr>
            <a:r>
              <a:rPr lang="en-US" dirty="0" smtClean="0">
                <a:latin typeface="Times New Roman" pitchFamily="18" charset="0"/>
                <a:ea typeface="ＭＳ Ｐゴシック" pitchFamily="34" charset="-128"/>
              </a:rPr>
              <a:t>Alternatively, when</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receiving data </a:t>
            </a:r>
            <a:r>
              <a:rPr lang="en-US" i="1" dirty="0" smtClean="0">
                <a:latin typeface="Times New Roman" pitchFamily="18" charset="0"/>
                <a:ea typeface="ＭＳ Ｐゴシック" pitchFamily="34" charset="-128"/>
              </a:rPr>
              <a:t>from</a:t>
            </a:r>
            <a:r>
              <a:rPr lang="en-US" dirty="0" smtClean="0">
                <a:latin typeface="Times New Roman" pitchFamily="18" charset="0"/>
                <a:ea typeface="ＭＳ Ｐゴシック" pitchFamily="34" charset="-128"/>
              </a:rPr>
              <a:t> an external source, what information is needed to understand the data set? </a:t>
            </a:r>
          </a:p>
          <a:p>
            <a:pPr eaLnBrk="1" hangingPunct="1">
              <a:defRPr/>
            </a:pPr>
            <a:r>
              <a:rPr lang="en-US" dirty="0" smtClean="0">
                <a:latin typeface="Times New Roman" pitchFamily="18" charset="0"/>
                <a:ea typeface="ＭＳ Ｐゴシック" pitchFamily="34" charset="-128"/>
              </a:rPr>
              <a:t>Metadata contains</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information about the dataset</a:t>
            </a:r>
            <a:r>
              <a:rPr lang="en-US" baseline="0" dirty="0" smtClean="0">
                <a:latin typeface="Times New Roman" pitchFamily="18" charset="0"/>
                <a:ea typeface="ＭＳ Ｐゴシック" pitchFamily="34" charset="-128"/>
              </a:rPr>
              <a:t> that allows it to be understood when shared amongst scientists</a:t>
            </a:r>
            <a:r>
              <a:rPr lang="en-US" dirty="0" smtClean="0">
                <a:latin typeface="Times New Roman" pitchFamily="18" charset="0"/>
                <a:ea typeface="ＭＳ Ｐゴシック" pitchFamily="34" charset="-128"/>
              </a:rPr>
              <a:t>. </a:t>
            </a:r>
          </a:p>
          <a:p>
            <a:pPr eaLnBrk="1" hangingPunct="1">
              <a:defRPr/>
            </a:pPr>
            <a:endParaRPr lang="en-US" dirty="0" smtClean="0">
              <a:latin typeface="Times New Roman" pitchFamily="18"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When sharing data, some considerations include: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 why the data was created; </a:t>
            </a:r>
          </a:p>
          <a:p>
            <a:pPr eaLnBrk="1" hangingPunct="1"/>
            <a:r>
              <a:rPr lang="en-US" dirty="0" smtClean="0">
                <a:latin typeface="Times New Roman" charset="0"/>
                <a:ea typeface="ＭＳ Ｐゴシック" pitchFamily="34" charset="-128"/>
              </a:rPr>
              <a:t>- what limitations, if any, the data have;.  </a:t>
            </a:r>
          </a:p>
          <a:p>
            <a:pPr eaLnBrk="1" hangingPunct="1"/>
            <a:r>
              <a:rPr lang="en-US" dirty="0" smtClean="0">
                <a:latin typeface="Times New Roman" charset="0"/>
                <a:ea typeface="ＭＳ Ｐゴシック" pitchFamily="34" charset="-128"/>
              </a:rPr>
              <a:t>- what the data means; and who should be cited if someone publishes something that utilized the data.</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When receiving data from an alternative source, consider: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What are the data gaps?</a:t>
            </a:r>
          </a:p>
          <a:p>
            <a:pPr eaLnBrk="1" hangingPunct="1"/>
            <a:r>
              <a:rPr lang="en-US" dirty="0" smtClean="0">
                <a:latin typeface="Times New Roman" charset="0"/>
                <a:ea typeface="ＭＳ Ｐゴシック" pitchFamily="34" charset="-128"/>
              </a:rPr>
              <a:t>What processes were used for creating the current data?</a:t>
            </a:r>
          </a:p>
          <a:p>
            <a:pPr eaLnBrk="1" hangingPunct="1"/>
            <a:r>
              <a:rPr lang="en-US" dirty="0" smtClean="0">
                <a:latin typeface="Times New Roman" charset="0"/>
                <a:ea typeface="ＭＳ Ｐゴシック" pitchFamily="34" charset="-128"/>
              </a:rPr>
              <a:t>Are there any fees associated with the data?</a:t>
            </a:r>
          </a:p>
          <a:p>
            <a:pPr eaLnBrk="1" hangingPunct="1"/>
            <a:r>
              <a:rPr lang="en-US" dirty="0" smtClean="0">
                <a:latin typeface="Times New Roman" charset="0"/>
                <a:ea typeface="ＭＳ Ｐゴシック" pitchFamily="34" charset="-128"/>
              </a:rPr>
              <a:t>In what scale were the data created? </a:t>
            </a:r>
          </a:p>
          <a:p>
            <a:pPr eaLnBrk="1" hangingPunct="1"/>
            <a:r>
              <a:rPr lang="en-US" dirty="0" smtClean="0">
                <a:latin typeface="Times New Roman" charset="0"/>
                <a:ea typeface="ＭＳ Ｐゴシック" pitchFamily="34" charset="-128"/>
              </a:rPr>
              <a:t>What do the values in the tables mean?</a:t>
            </a:r>
          </a:p>
          <a:p>
            <a:pPr eaLnBrk="1" hangingPunct="1"/>
            <a:r>
              <a:rPr lang="en-US" dirty="0" smtClean="0">
                <a:latin typeface="Times New Roman" charset="0"/>
                <a:ea typeface="ＭＳ Ｐゴシック" pitchFamily="34" charset="-128"/>
              </a:rPr>
              <a:t>What software do I need in order to read the data?</a:t>
            </a:r>
          </a:p>
          <a:p>
            <a:pPr eaLnBrk="1" hangingPunct="1"/>
            <a:r>
              <a:rPr lang="en-US" dirty="0" smtClean="0">
                <a:latin typeface="Times New Roman" charset="0"/>
                <a:ea typeface="ＭＳ Ｐゴシック" pitchFamily="34" charset="-128"/>
              </a:rPr>
              <a:t>What projection is the data in?</a:t>
            </a:r>
          </a:p>
          <a:p>
            <a:pPr eaLnBrk="1" hangingPunct="1"/>
            <a:r>
              <a:rPr lang="en-US" dirty="0" smtClean="0">
                <a:latin typeface="Times New Roman" charset="0"/>
                <a:ea typeface="ＭＳ Ｐゴシック" pitchFamily="34" charset="-128"/>
              </a:rPr>
              <a:t>Can I give this data to someone else?</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contain information about a data set, in a standardized format, such that it can be understood and re-used. </a:t>
            </a:r>
          </a:p>
          <a:p>
            <a:pPr eaLnBrk="1" hangingPunct="1"/>
            <a:endParaRPr lang="en-US" dirty="0" smtClean="0">
              <a:latin typeface="Times New Roman" charset="0"/>
              <a:ea typeface="ＭＳ Ｐゴシック" pitchFamily="34" charset="-128"/>
            </a:endParaRPr>
          </a:p>
          <a:p>
            <a:pPr eaLnBrk="1" hangingPunct="1"/>
            <a:endParaRPr lang="en-US" dirty="0" smtClean="0">
              <a:latin typeface="Times New Roman" charset="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latin typeface="Times New Roman" charset="0"/>
                <a:ea typeface="ＭＳ Ｐゴシック" pitchFamily="34" charset="-128"/>
              </a:rPr>
              <a:t>Metadata is data about data. It describes the content, quality, condition, and other characteristics of a dataset.  </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records answer questions such as:</a:t>
            </a:r>
          </a:p>
          <a:p>
            <a:pPr eaLnBrk="1" hangingPunct="1"/>
            <a:r>
              <a:rPr lang="en-US" dirty="0" smtClean="0">
                <a:latin typeface="Times New Roman" charset="0"/>
                <a:ea typeface="ＭＳ Ｐゴシック" pitchFamily="34" charset="-128"/>
              </a:rPr>
              <a:t>	Why was the data set created?</a:t>
            </a:r>
          </a:p>
          <a:p>
            <a:pPr eaLnBrk="1" hangingPunct="1"/>
            <a:r>
              <a:rPr lang="en-US" dirty="0" smtClean="0">
                <a:latin typeface="Times New Roman" charset="0"/>
                <a:ea typeface="ＭＳ Ｐゴシック" pitchFamily="34" charset="-128"/>
              </a:rPr>
              <a:t>	What processes were used to create the data set?</a:t>
            </a:r>
          </a:p>
          <a:p>
            <a:pPr eaLnBrk="1" hangingPunct="1"/>
            <a:r>
              <a:rPr lang="en-US" dirty="0" smtClean="0">
                <a:latin typeface="Times New Roman" charset="0"/>
                <a:ea typeface="ＭＳ Ｐゴシック" pitchFamily="34" charset="-128"/>
              </a:rPr>
              <a:t>	What projection is the data in?</a:t>
            </a:r>
          </a:p>
          <a:p>
            <a:pPr eaLnBrk="1" hangingPunct="1"/>
            <a:r>
              <a:rPr lang="en-US" dirty="0" smtClean="0">
                <a:latin typeface="Times New Roman" charset="0"/>
                <a:ea typeface="ＭＳ Ｐゴシック" pitchFamily="34" charset="-128"/>
              </a:rPr>
              <a:t>	When was the data last updated?</a:t>
            </a:r>
          </a:p>
          <a:p>
            <a:pPr eaLnBrk="1" hangingPunct="1"/>
            <a:r>
              <a:rPr lang="en-US" dirty="0" smtClean="0">
                <a:latin typeface="Times New Roman" charset="0"/>
                <a:ea typeface="ＭＳ Ｐゴシック" pitchFamily="34" charset="-128"/>
              </a:rPr>
              <a:t>	Who created the data?</a:t>
            </a:r>
          </a:p>
          <a:p>
            <a:pPr eaLnBrk="1" hangingPunct="1"/>
            <a:r>
              <a:rPr lang="en-US" dirty="0" smtClean="0">
                <a:latin typeface="Times New Roman" charset="0"/>
                <a:ea typeface="ＭＳ Ｐゴシック" pitchFamily="34" charset="-128"/>
              </a:rPr>
              <a:t>	What scale was used?</a:t>
            </a:r>
          </a:p>
          <a:p>
            <a:pPr eaLnBrk="1" hangingPunct="1"/>
            <a:r>
              <a:rPr lang="en-US" dirty="0" smtClean="0">
                <a:latin typeface="Times New Roman" charset="0"/>
                <a:ea typeface="ＭＳ Ｐゴシック" pitchFamily="34" charset="-128"/>
              </a:rPr>
              <a:t>	What fields are in the table?</a:t>
            </a:r>
          </a:p>
          <a:p>
            <a:pPr eaLnBrk="1" hangingPunct="1"/>
            <a:r>
              <a:rPr lang="en-US" dirty="0" smtClean="0">
                <a:latin typeface="Times New Roman" charset="0"/>
                <a:ea typeface="ＭＳ Ｐゴシック" pitchFamily="34" charset="-128"/>
              </a:rPr>
              <a:t>	What do the values in those fields mean?</a:t>
            </a:r>
          </a:p>
          <a:p>
            <a:pPr eaLnBrk="1" hangingPunct="1"/>
            <a:r>
              <a:rPr lang="en-US" dirty="0" smtClean="0">
                <a:latin typeface="Times New Roman" charset="0"/>
                <a:ea typeface="ＭＳ Ｐゴシック" pitchFamily="34" charset="-128"/>
              </a:rPr>
              <a:t>	Who do I contact about getting more information about the data?</a:t>
            </a:r>
          </a:p>
          <a:p>
            <a:pPr eaLnBrk="1" hangingPunct="1"/>
            <a:r>
              <a:rPr lang="en-US" dirty="0" smtClean="0">
                <a:latin typeface="Times New Roman" charset="0"/>
                <a:ea typeface="ＭＳ Ｐゴシック" pitchFamily="34" charset="-128"/>
              </a:rPr>
              <a:t>	How do I obtain a copy of the data?</a:t>
            </a:r>
          </a:p>
          <a:p>
            <a:pPr eaLnBrk="1" hangingPunct="1"/>
            <a:r>
              <a:rPr lang="en-US" dirty="0" smtClean="0">
                <a:latin typeface="Times New Roman" charset="0"/>
                <a:ea typeface="ＭＳ Ｐゴシック" pitchFamily="34" charset="-128"/>
              </a:rPr>
              <a:t>	Do the data cost anything?</a:t>
            </a:r>
          </a:p>
          <a:p>
            <a:pPr eaLnBrk="1" hangingPunct="1"/>
            <a:r>
              <a:rPr lang="en-US" dirty="0" smtClean="0">
                <a:latin typeface="Times New Roman" charset="0"/>
                <a:ea typeface="ＭＳ Ｐゴシック" pitchFamily="34" charset="-128"/>
              </a:rPr>
              <a:t>	Are there any limitations to the data?</a:t>
            </a:r>
          </a:p>
          <a:p>
            <a:pPr eaLnBrk="1" hangingPunct="1"/>
            <a:endParaRPr lang="en-US" dirty="0" smtClean="0">
              <a:latin typeface="Times New Roman" charset="0"/>
              <a:ea typeface="ＭＳ Ｐゴシック" pitchFamily="34" charset="-128"/>
            </a:endParaRPr>
          </a:p>
          <a:p>
            <a:pPr eaLnBrk="1" hangingPunct="1"/>
            <a:r>
              <a:rPr lang="en-US" dirty="0" smtClean="0">
                <a:latin typeface="Times New Roman" charset="0"/>
                <a:ea typeface="ＭＳ Ｐゴシック" pitchFamily="34" charset="-128"/>
              </a:rPr>
              <a:t>Metadata is a valuable tool. Metadata records preserve the usefulness of data over time by detailing methods for data collection and data set creation. Metadata greatly minimizes duplication of effort in the collection of expensive digital data and fosters the sharing of digital data resources. </a:t>
            </a:r>
            <a:endParaRPr lang="en-US" sz="1800" dirty="0" smtClean="0">
              <a:latin typeface="Times New Roman" charset="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57066" indent="-291179" eaLnBrk="0" hangingPunct="0">
              <a:defRPr>
                <a:solidFill>
                  <a:schemeClr val="tx1"/>
                </a:solidFill>
                <a:latin typeface="Arial" charset="0"/>
                <a:cs typeface="Arial" charset="0"/>
              </a:defRPr>
            </a:lvl2pPr>
            <a:lvl3pPr marL="1164717" indent="-232943" eaLnBrk="0" hangingPunct="0">
              <a:defRPr>
                <a:solidFill>
                  <a:schemeClr val="tx1"/>
                </a:solidFill>
                <a:latin typeface="Arial" charset="0"/>
                <a:cs typeface="Arial" charset="0"/>
              </a:defRPr>
            </a:lvl3pPr>
            <a:lvl4pPr marL="1630604" indent="-232943" eaLnBrk="0" hangingPunct="0">
              <a:defRPr>
                <a:solidFill>
                  <a:schemeClr val="tx1"/>
                </a:solidFill>
                <a:latin typeface="Arial" charset="0"/>
                <a:cs typeface="Arial" charset="0"/>
              </a:defRPr>
            </a:lvl4pPr>
            <a:lvl5pPr marL="2096491" indent="-232943" eaLnBrk="0" hangingPunct="0">
              <a:defRPr>
                <a:solidFill>
                  <a:schemeClr val="tx1"/>
                </a:solidFill>
                <a:latin typeface="Arial" charset="0"/>
                <a:cs typeface="Arial" charset="0"/>
              </a:defRPr>
            </a:lvl5pPr>
            <a:lvl6pPr marL="2562377" indent="-232943" defTabSz="465887" eaLnBrk="0" fontAlgn="base" hangingPunct="0">
              <a:spcBef>
                <a:spcPct val="0"/>
              </a:spcBef>
              <a:spcAft>
                <a:spcPct val="0"/>
              </a:spcAft>
              <a:defRPr>
                <a:solidFill>
                  <a:schemeClr val="tx1"/>
                </a:solidFill>
                <a:latin typeface="Arial" charset="0"/>
                <a:cs typeface="Arial" charset="0"/>
              </a:defRPr>
            </a:lvl6pPr>
            <a:lvl7pPr marL="3028264" indent="-232943" defTabSz="465887" eaLnBrk="0" fontAlgn="base" hangingPunct="0">
              <a:spcBef>
                <a:spcPct val="0"/>
              </a:spcBef>
              <a:spcAft>
                <a:spcPct val="0"/>
              </a:spcAft>
              <a:defRPr>
                <a:solidFill>
                  <a:schemeClr val="tx1"/>
                </a:solidFill>
                <a:latin typeface="Arial" charset="0"/>
                <a:cs typeface="Arial" charset="0"/>
              </a:defRPr>
            </a:lvl7pPr>
            <a:lvl8pPr marL="3494151" indent="-232943" defTabSz="465887" eaLnBrk="0" fontAlgn="base" hangingPunct="0">
              <a:spcBef>
                <a:spcPct val="0"/>
              </a:spcBef>
              <a:spcAft>
                <a:spcPct val="0"/>
              </a:spcAft>
              <a:defRPr>
                <a:solidFill>
                  <a:schemeClr val="tx1"/>
                </a:solidFill>
                <a:latin typeface="Arial" charset="0"/>
                <a:cs typeface="Arial" charset="0"/>
              </a:defRPr>
            </a:lvl8pPr>
            <a:lvl9pPr marL="3960038" indent="-232943" defTabSz="465887"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2/28/16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jpe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microsoft.com/office/2007/relationships/hdphoto" Target="../media/hdphoto1.wdp"/><Relationship Id="rId8" Type="http://schemas.openxmlformats.org/officeDocument/2006/relationships/image" Target="../media/image7.tiff"/><Relationship Id="rId9"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defRPr/>
            </a:pPr>
            <a:r>
              <a:rPr lang="en-US" dirty="0" smtClean="0"/>
              <a:t>When you </a:t>
            </a:r>
            <a:r>
              <a:rPr lang="en-US" b="1" i="1" dirty="0" smtClean="0">
                <a:effectLst>
                  <a:outerShdw blurRad="38100" dist="38100" dir="2700000" algn="tl">
                    <a:srgbClr val="DDDDDD"/>
                  </a:outerShdw>
                </a:effectLst>
              </a:rPr>
              <a:t>provide</a:t>
            </a:r>
            <a:r>
              <a:rPr lang="en-US" dirty="0" smtClean="0"/>
              <a:t> data to someone else, what types of information would you want to include with the data?</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When you </a:t>
            </a:r>
            <a:r>
              <a:rPr lang="en-US" b="1" i="1" dirty="0" smtClean="0">
                <a:effectLst>
                  <a:outerShdw blurRad="38100" dist="38100" dir="2700000" algn="tl">
                    <a:srgbClr val="DDDDDD"/>
                  </a:outerShdw>
                </a:effectLst>
              </a:rPr>
              <a:t>receive</a:t>
            </a:r>
            <a:r>
              <a:rPr lang="en-US" dirty="0" smtClean="0"/>
              <a:t> a dataset from an external source, what types of details do you want to know about the data?</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Working with Data</a:t>
            </a:r>
          </a:p>
        </p:txBody>
      </p:sp>
      <p:pic>
        <p:nvPicPr>
          <p:cNvPr id="4" name="Picture 41" descr="dataSharingFull.png"/>
          <p:cNvPicPr>
            <a:picLocks noChangeAspect="1"/>
          </p:cNvPicPr>
          <p:nvPr/>
        </p:nvPicPr>
        <p:blipFill>
          <a:blip r:embed="rId3" cstate="print"/>
          <a:srcRect/>
          <a:stretch>
            <a:fillRect/>
          </a:stretch>
        </p:blipFill>
        <p:spPr bwMode="auto">
          <a:xfrm>
            <a:off x="3378200" y="2234248"/>
            <a:ext cx="4648200" cy="2091690"/>
          </a:xfrm>
          <a:prstGeom prst="rect">
            <a:avLst/>
          </a:prstGeom>
          <a:noFill/>
          <a:ln w="9525">
            <a:noFill/>
            <a:miter lim="800000"/>
            <a:headEnd/>
            <a:tailEnd/>
          </a:ln>
        </p:spPr>
      </p:pic>
      <p:sp>
        <p:nvSpPr>
          <p:cNvPr id="5" name="Rectangle 4"/>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lnSpc>
                <a:spcPct val="80000"/>
              </a:lnSpc>
            </a:pPr>
            <a:r>
              <a:rPr lang="en-US" b="1" dirty="0" smtClean="0">
                <a:ea typeface="ＭＳ Ｐゴシック" pitchFamily="34" charset="-128"/>
              </a:rPr>
              <a:t>Providing data</a:t>
            </a:r>
            <a:r>
              <a:rPr lang="en-US" dirty="0" smtClean="0">
                <a:ea typeface="ＭＳ Ｐゴシック" pitchFamily="34" charset="-128"/>
              </a:rPr>
              <a:t>:  </a:t>
            </a:r>
          </a:p>
          <a:p>
            <a:pPr lvl="1">
              <a:lnSpc>
                <a:spcPct val="80000"/>
              </a:lnSpc>
              <a:buClr>
                <a:schemeClr val="accent1">
                  <a:lumMod val="75000"/>
                </a:schemeClr>
              </a:buClr>
              <a:buSzPct val="90000"/>
            </a:pPr>
            <a:r>
              <a:rPr lang="en-US" dirty="0" smtClean="0">
                <a:ea typeface="ＭＳ Ｐゴシック" pitchFamily="34" charset="-128"/>
              </a:rPr>
              <a:t>Why were the data created? </a:t>
            </a:r>
          </a:p>
          <a:p>
            <a:pPr lvl="1">
              <a:lnSpc>
                <a:spcPct val="80000"/>
              </a:lnSpc>
              <a:buClr>
                <a:schemeClr val="accent1">
                  <a:lumMod val="75000"/>
                </a:schemeClr>
              </a:buClr>
              <a:buSzPct val="90000"/>
            </a:pPr>
            <a:r>
              <a:rPr lang="en-US" dirty="0" smtClean="0">
                <a:ea typeface="ＭＳ Ｐゴシック" pitchFamily="34" charset="-128"/>
              </a:rPr>
              <a:t>What limitations, if any, do the data have?  </a:t>
            </a:r>
          </a:p>
          <a:p>
            <a:pPr lvl="1">
              <a:lnSpc>
                <a:spcPct val="80000"/>
              </a:lnSpc>
              <a:buClr>
                <a:schemeClr val="accent1">
                  <a:lumMod val="75000"/>
                </a:schemeClr>
              </a:buClr>
              <a:buSzPct val="90000"/>
            </a:pPr>
            <a:r>
              <a:rPr lang="en-US" dirty="0" smtClean="0">
                <a:ea typeface="ＭＳ Ｐゴシック" pitchFamily="34" charset="-128"/>
              </a:rPr>
              <a:t>What does the data mean? </a:t>
            </a:r>
          </a:p>
          <a:p>
            <a:pPr lvl="1">
              <a:lnSpc>
                <a:spcPct val="80000"/>
              </a:lnSpc>
              <a:buClr>
                <a:schemeClr val="accent1">
                  <a:lumMod val="75000"/>
                </a:schemeClr>
              </a:buClr>
              <a:buSzPct val="90000"/>
            </a:pPr>
            <a:r>
              <a:rPr lang="en-US" dirty="0" smtClean="0">
                <a:ea typeface="ＭＳ Ｐゴシック" pitchFamily="34" charset="-128"/>
              </a:rPr>
              <a:t>How should the data be cited if it is re-used in a new study?</a:t>
            </a:r>
          </a:p>
          <a:p>
            <a:pPr>
              <a:lnSpc>
                <a:spcPct val="80000"/>
              </a:lnSpc>
            </a:pPr>
            <a:endParaRPr lang="en-US" dirty="0" smtClean="0">
              <a:ea typeface="ＭＳ Ｐゴシック" pitchFamily="34" charset="-128"/>
            </a:endParaRPr>
          </a:p>
          <a:p>
            <a:pPr>
              <a:lnSpc>
                <a:spcPct val="80000"/>
              </a:lnSpc>
            </a:pPr>
            <a:r>
              <a:rPr lang="en-US" b="1" dirty="0" smtClean="0">
                <a:ea typeface="ＭＳ Ｐゴシック" pitchFamily="34" charset="-128"/>
              </a:rPr>
              <a:t>Receiving data</a:t>
            </a:r>
            <a:r>
              <a:rPr lang="en-US" dirty="0" smtClean="0">
                <a:ea typeface="ＭＳ Ｐゴシック" pitchFamily="34" charset="-128"/>
              </a:rPr>
              <a:t>:</a:t>
            </a:r>
          </a:p>
          <a:p>
            <a:pPr lvl="1">
              <a:lnSpc>
                <a:spcPct val="80000"/>
              </a:lnSpc>
              <a:buClr>
                <a:schemeClr val="accent1">
                  <a:lumMod val="75000"/>
                </a:schemeClr>
              </a:buClr>
              <a:buSzPct val="90000"/>
            </a:pPr>
            <a:r>
              <a:rPr lang="en-US" dirty="0" smtClean="0">
                <a:ea typeface="ＭＳ Ｐゴシック" pitchFamily="34" charset="-128"/>
              </a:rPr>
              <a:t>What are the data gaps?</a:t>
            </a:r>
          </a:p>
          <a:p>
            <a:pPr lvl="1">
              <a:lnSpc>
                <a:spcPct val="80000"/>
              </a:lnSpc>
              <a:buClr>
                <a:schemeClr val="accent1">
                  <a:lumMod val="75000"/>
                </a:schemeClr>
              </a:buClr>
              <a:buSzPct val="90000"/>
            </a:pPr>
            <a:r>
              <a:rPr lang="en-US" dirty="0" smtClean="0">
                <a:ea typeface="ＭＳ Ｐゴシック" pitchFamily="34" charset="-128"/>
              </a:rPr>
              <a:t>What processes were used for creating the data?</a:t>
            </a:r>
          </a:p>
          <a:p>
            <a:pPr lvl="1">
              <a:lnSpc>
                <a:spcPct val="80000"/>
              </a:lnSpc>
              <a:buClr>
                <a:schemeClr val="accent1">
                  <a:lumMod val="75000"/>
                </a:schemeClr>
              </a:buClr>
              <a:buSzPct val="90000"/>
            </a:pPr>
            <a:r>
              <a:rPr lang="en-US" dirty="0" smtClean="0">
                <a:ea typeface="ＭＳ Ｐゴシック" pitchFamily="34" charset="-128"/>
              </a:rPr>
              <a:t>Are there any fees associated with the data?</a:t>
            </a:r>
          </a:p>
          <a:p>
            <a:pPr lvl="1">
              <a:lnSpc>
                <a:spcPct val="80000"/>
              </a:lnSpc>
              <a:buClr>
                <a:schemeClr val="accent1">
                  <a:lumMod val="75000"/>
                </a:schemeClr>
              </a:buClr>
              <a:buSzPct val="90000"/>
            </a:pPr>
            <a:r>
              <a:rPr lang="en-US" dirty="0" smtClean="0">
                <a:ea typeface="ＭＳ Ｐゴシック" pitchFamily="34" charset="-128"/>
              </a:rPr>
              <a:t>In what scale were the data created? </a:t>
            </a:r>
          </a:p>
          <a:p>
            <a:pPr lvl="1">
              <a:lnSpc>
                <a:spcPct val="80000"/>
              </a:lnSpc>
              <a:buClr>
                <a:schemeClr val="accent1">
                  <a:lumMod val="75000"/>
                </a:schemeClr>
              </a:buClr>
              <a:buSzPct val="90000"/>
            </a:pPr>
            <a:r>
              <a:rPr lang="en-US" dirty="0" smtClean="0">
                <a:ea typeface="ＭＳ Ｐゴシック" pitchFamily="34" charset="-128"/>
              </a:rPr>
              <a:t>What do the values in the tables mean?</a:t>
            </a:r>
          </a:p>
          <a:p>
            <a:pPr lvl="1">
              <a:lnSpc>
                <a:spcPct val="80000"/>
              </a:lnSpc>
              <a:buClr>
                <a:schemeClr val="accent1">
                  <a:lumMod val="75000"/>
                </a:schemeClr>
              </a:buClr>
              <a:buSzPct val="90000"/>
            </a:pPr>
            <a:r>
              <a:rPr lang="en-US" dirty="0" smtClean="0">
                <a:ea typeface="ＭＳ Ｐゴシック" pitchFamily="34" charset="-128"/>
              </a:rPr>
              <a:t>What software do I need in order to read the data?</a:t>
            </a:r>
          </a:p>
          <a:p>
            <a:pPr lvl="1">
              <a:lnSpc>
                <a:spcPct val="80000"/>
              </a:lnSpc>
              <a:buClr>
                <a:schemeClr val="accent1">
                  <a:lumMod val="75000"/>
                </a:schemeClr>
              </a:buClr>
              <a:buSzPct val="90000"/>
            </a:pPr>
            <a:r>
              <a:rPr lang="en-US" dirty="0" smtClean="0">
                <a:ea typeface="ＭＳ Ｐゴシック" pitchFamily="34" charset="-128"/>
              </a:rPr>
              <a:t>What projection are the data in?</a:t>
            </a:r>
          </a:p>
          <a:p>
            <a:pPr lvl="1">
              <a:lnSpc>
                <a:spcPct val="80000"/>
              </a:lnSpc>
              <a:buClr>
                <a:schemeClr val="accent1">
                  <a:lumMod val="75000"/>
                </a:schemeClr>
              </a:buClr>
              <a:buSzPct val="90000"/>
            </a:pPr>
            <a:r>
              <a:rPr lang="en-US" dirty="0" smtClean="0">
                <a:ea typeface="ＭＳ Ｐゴシック" pitchFamily="34" charset="-128"/>
              </a:rPr>
              <a:t>Can I give these data to someone else?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Working with Data</a:t>
            </a:r>
          </a:p>
        </p:txBody>
      </p:sp>
      <p:pic>
        <p:nvPicPr>
          <p:cNvPr id="4" name="Picture 7" descr="http://png.findicons.com/files/icons/977/rrze/720/data_transfer.png"/>
          <p:cNvPicPr>
            <a:picLocks noChangeAspect="1" noChangeArrowheads="1"/>
          </p:cNvPicPr>
          <p:nvPr/>
        </p:nvPicPr>
        <p:blipFill>
          <a:blip r:embed="rId3" cstate="print"/>
          <a:srcRect/>
          <a:stretch>
            <a:fillRect/>
          </a:stretch>
        </p:blipFill>
        <p:spPr bwMode="auto">
          <a:xfrm>
            <a:off x="8788400" y="444501"/>
            <a:ext cx="3167635" cy="2237631"/>
          </a:xfrm>
          <a:prstGeom prst="rect">
            <a:avLst/>
          </a:prstGeom>
          <a:noFill/>
          <a:ln w="9525">
            <a:noFill/>
            <a:miter lim="800000"/>
            <a:headEnd/>
            <a:tailEnd/>
          </a:ln>
        </p:spPr>
      </p:pic>
      <p:sp>
        <p:nvSpPr>
          <p:cNvPr id="5" name="Rectangle 4"/>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SzPct val="100000"/>
              <a:buNone/>
            </a:pPr>
            <a:r>
              <a:rPr lang="en-US" b="1" dirty="0" smtClean="0">
                <a:ea typeface="ＭＳ Ｐゴシック" pitchFamily="34" charset="-128"/>
              </a:rPr>
              <a:t>Metadata is: Data ‘reporting’</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 </a:t>
            </a:r>
            <a:r>
              <a:rPr lang="en-US" b="1" dirty="0" smtClean="0">
                <a:ea typeface="ＭＳ Ｐゴシック" pitchFamily="34" charset="-128"/>
              </a:rPr>
              <a:t>WHO</a:t>
            </a:r>
            <a:r>
              <a:rPr lang="en-US" dirty="0" smtClean="0">
                <a:ea typeface="ＭＳ Ｐゴシック" pitchFamily="34" charset="-128"/>
              </a:rPr>
              <a:t> created the data?</a:t>
            </a:r>
          </a:p>
          <a:p>
            <a:pPr>
              <a:buSzPct val="100000"/>
            </a:pPr>
            <a:r>
              <a:rPr lang="en-US" dirty="0" smtClean="0">
                <a:ea typeface="ＭＳ Ｐゴシック" pitchFamily="34" charset="-128"/>
              </a:rPr>
              <a:t> </a:t>
            </a:r>
            <a:r>
              <a:rPr lang="en-US" b="1" dirty="0" smtClean="0">
                <a:ea typeface="ＭＳ Ｐゴシック" pitchFamily="34" charset="-128"/>
              </a:rPr>
              <a:t>WHAT</a:t>
            </a:r>
            <a:r>
              <a:rPr lang="en-US" dirty="0" smtClean="0">
                <a:ea typeface="ＭＳ Ｐゴシック" pitchFamily="34" charset="-128"/>
              </a:rPr>
              <a:t> is the content of the data?</a:t>
            </a:r>
          </a:p>
          <a:p>
            <a:pPr>
              <a:buSzPct val="100000"/>
            </a:pPr>
            <a:r>
              <a:rPr lang="en-US" dirty="0" smtClean="0">
                <a:ea typeface="ＭＳ Ｐゴシック" pitchFamily="34" charset="-128"/>
              </a:rPr>
              <a:t> </a:t>
            </a:r>
            <a:r>
              <a:rPr lang="en-US" b="1" dirty="0" smtClean="0">
                <a:ea typeface="ＭＳ Ｐゴシック" pitchFamily="34" charset="-128"/>
              </a:rPr>
              <a:t>WHEN</a:t>
            </a:r>
            <a:r>
              <a:rPr lang="en-US" dirty="0" smtClean="0">
                <a:ea typeface="ＭＳ Ｐゴシック" pitchFamily="34" charset="-128"/>
              </a:rPr>
              <a:t> were the data created?</a:t>
            </a:r>
          </a:p>
          <a:p>
            <a:pPr>
              <a:buSzPct val="100000"/>
            </a:pPr>
            <a:r>
              <a:rPr lang="en-US" dirty="0" smtClean="0">
                <a:ea typeface="ＭＳ Ｐゴシック" pitchFamily="34" charset="-128"/>
              </a:rPr>
              <a:t> </a:t>
            </a:r>
            <a:r>
              <a:rPr lang="en-US" b="1" dirty="0" smtClean="0">
                <a:ea typeface="ＭＳ Ｐゴシック" pitchFamily="34" charset="-128"/>
              </a:rPr>
              <a:t>WHERE</a:t>
            </a:r>
            <a:r>
              <a:rPr lang="en-US" dirty="0" smtClean="0">
                <a:ea typeface="ＭＳ Ｐゴシック" pitchFamily="34" charset="-128"/>
              </a:rPr>
              <a:t> is it geographically?</a:t>
            </a:r>
          </a:p>
          <a:p>
            <a:pPr>
              <a:buSzPct val="100000"/>
            </a:pPr>
            <a:r>
              <a:rPr lang="en-US" dirty="0" smtClean="0">
                <a:ea typeface="ＭＳ Ｐゴシック" pitchFamily="34" charset="-128"/>
              </a:rPr>
              <a:t> </a:t>
            </a:r>
            <a:r>
              <a:rPr lang="en-US" b="1" dirty="0" smtClean="0">
                <a:ea typeface="ＭＳ Ｐゴシック" pitchFamily="34" charset="-128"/>
              </a:rPr>
              <a:t>HOW</a:t>
            </a:r>
            <a:r>
              <a:rPr lang="en-US" dirty="0" smtClean="0">
                <a:ea typeface="ＭＳ Ｐゴシック" pitchFamily="34" charset="-128"/>
              </a:rPr>
              <a:t> were the data developed?</a:t>
            </a:r>
          </a:p>
          <a:p>
            <a:pPr>
              <a:buSzPct val="100000"/>
            </a:pPr>
            <a:r>
              <a:rPr lang="en-US" dirty="0" smtClean="0">
                <a:ea typeface="ＭＳ Ｐゴシック" pitchFamily="34" charset="-128"/>
              </a:rPr>
              <a:t> </a:t>
            </a:r>
            <a:r>
              <a:rPr lang="en-US" b="1" dirty="0" smtClean="0">
                <a:ea typeface="ＭＳ Ｐゴシック" pitchFamily="34" charset="-128"/>
              </a:rPr>
              <a:t>WHY</a:t>
            </a:r>
            <a:r>
              <a:rPr lang="en-US" dirty="0" smtClean="0">
                <a:ea typeface="ＭＳ Ｐゴシック" pitchFamily="34" charset="-128"/>
              </a:rPr>
              <a:t> were the data developed?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Metadata?</a:t>
            </a:r>
          </a:p>
        </p:txBody>
      </p:sp>
      <p:sp>
        <p:nvSpPr>
          <p:cNvPr id="6" name="TextBox 5"/>
          <p:cNvSpPr txBox="1"/>
          <p:nvPr/>
        </p:nvSpPr>
        <p:spPr>
          <a:xfrm rot="16200000">
            <a:off x="9837337" y="3771964"/>
            <a:ext cx="2676102" cy="230832"/>
          </a:xfrm>
          <a:prstGeom prst="rect">
            <a:avLst/>
          </a:prstGeom>
          <a:noFill/>
        </p:spPr>
        <p:txBody>
          <a:bodyPr wrap="square" rtlCol="0">
            <a:spAutoFit/>
          </a:bodyPr>
          <a:lstStyle/>
          <a:p>
            <a:r>
              <a:rPr lang="en-US" sz="900" dirty="0" smtClean="0">
                <a:solidFill>
                  <a:schemeClr val="bg1">
                    <a:lumMod val="75000"/>
                  </a:schemeClr>
                </a:solidFill>
              </a:rPr>
              <a:t>Photo by Michelle Chang. All Rights Reserved</a:t>
            </a:r>
            <a:endParaRPr lang="en-US" sz="900" dirty="0">
              <a:solidFill>
                <a:schemeClr val="bg1">
                  <a:lumMod val="75000"/>
                </a:schemeClr>
              </a:solidFill>
            </a:endParaRPr>
          </a:p>
        </p:txBody>
      </p:sp>
      <p:sp>
        <p:nvSpPr>
          <p:cNvPr id="2" name="AutoShape 2" descr="https://fbcdn-sphotos-a.akamaihd.net/hphotos-ak-snc7/4175_747810285091_6005554_42724344_4675688_n.jpg"/>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fbcdn-sphotos-a.akamaihd.net/hphotos-ak-snc7/4175_747810285091_6005554_42724344_4675688_n.jpg"/>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babylon\co2012\mchang\Desktop\4175_747810285091_6005554_42724344_4675688_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7801" y="1869000"/>
            <a:ext cx="3274500" cy="3274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1076327"/>
            <a:ext cx="3175000" cy="4524373"/>
          </a:xfrm>
        </p:spPr>
        <p:txBody>
          <a:bodyPr>
            <a:normAutofit/>
          </a:bodyPr>
          <a:lstStyle/>
          <a:p>
            <a:r>
              <a:rPr lang="en-US" sz="2400" b="0" dirty="0" smtClean="0"/>
              <a:t>Metadata that </a:t>
            </a:r>
            <a:r>
              <a:rPr lang="en-US" sz="2400" b="0" dirty="0" smtClean="0"/>
              <a:t/>
            </a:r>
            <a:br>
              <a:rPr lang="en-US" sz="2400" b="0" dirty="0" smtClean="0"/>
            </a:br>
            <a:r>
              <a:rPr lang="en-US" sz="2400" b="0" dirty="0" smtClean="0"/>
              <a:t>you know</a:t>
            </a:r>
            <a:br>
              <a:rPr lang="en-US" sz="2400" b="0" dirty="0" smtClean="0"/>
            </a:br>
            <a:r>
              <a:rPr lang="en-US" sz="2400" b="0" dirty="0" smtClean="0"/>
              <a:t>already</a:t>
            </a:r>
            <a:r>
              <a:rPr lang="en-US" sz="2400" dirty="0" smtClean="0"/>
              <a:t/>
            </a:r>
            <a:br>
              <a:rPr lang="en-US" sz="2400" dirty="0" smtClean="0"/>
            </a:br>
            <a:r>
              <a:rPr lang="en-US" dirty="0"/>
              <a:t/>
            </a:r>
            <a:br>
              <a:rPr lang="en-US" dirty="0"/>
            </a:br>
            <a:r>
              <a:rPr lang="en-US" dirty="0" smtClean="0"/>
              <a:t>human </a:t>
            </a:r>
            <a:br>
              <a:rPr lang="en-US" dirty="0" smtClean="0"/>
            </a:br>
            <a:r>
              <a:rPr lang="en-US" dirty="0" smtClean="0"/>
              <a:t>readable</a:t>
            </a:r>
            <a:endParaRPr lang="en-US" dirty="0"/>
          </a:p>
        </p:txBody>
      </p:sp>
      <p:pic>
        <p:nvPicPr>
          <p:cNvPr id="4" name="Picture 3"/>
          <p:cNvPicPr>
            <a:picLocks noChangeAspect="1"/>
          </p:cNvPicPr>
          <p:nvPr/>
        </p:nvPicPr>
        <p:blipFill>
          <a:blip r:embed="rId2" cstate="print"/>
          <a:stretch>
            <a:fillRect/>
          </a:stretch>
        </p:blipFill>
        <p:spPr>
          <a:xfrm>
            <a:off x="3606800" y="454026"/>
            <a:ext cx="8496300" cy="7734300"/>
          </a:xfrm>
          <a:prstGeom prst="rect">
            <a:avLst/>
          </a:prstGeom>
        </p:spPr>
      </p:pic>
    </p:spTree>
    <p:extLst>
      <p:ext uri="{BB962C8B-B14F-4D97-AF65-F5344CB8AC3E}">
        <p14:creationId xmlns:p14="http://schemas.microsoft.com/office/powerpoint/2010/main" val="403325140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078992"/>
            <a:ext cx="3175000" cy="4524373"/>
          </a:xfrm>
        </p:spPr>
        <p:txBody>
          <a:bodyPr>
            <a:normAutofit/>
          </a:bodyPr>
          <a:lstStyle/>
          <a:p>
            <a:r>
              <a:rPr lang="en-US" sz="2400" b="0" dirty="0"/>
              <a:t>Metadata that </a:t>
            </a:r>
            <a:br>
              <a:rPr lang="en-US" sz="2400" b="0" dirty="0"/>
            </a:br>
            <a:r>
              <a:rPr lang="en-US" sz="2400" b="0" dirty="0"/>
              <a:t>you know</a:t>
            </a:r>
            <a:br>
              <a:rPr lang="en-US" sz="2400" b="0" dirty="0"/>
            </a:br>
            <a:r>
              <a:rPr lang="en-US" sz="2400" b="0" dirty="0"/>
              <a:t>already</a:t>
            </a:r>
            <a:r>
              <a:rPr lang="en-US" sz="2400" dirty="0" smtClean="0"/>
              <a:t/>
            </a:r>
            <a:br>
              <a:rPr lang="en-US" sz="2400" dirty="0" smtClean="0"/>
            </a:br>
            <a:r>
              <a:rPr lang="en-US" dirty="0"/>
              <a:t/>
            </a:r>
            <a:br>
              <a:rPr lang="en-US" dirty="0"/>
            </a:br>
            <a:r>
              <a:rPr lang="en-US" dirty="0" smtClean="0"/>
              <a:t>machine readable</a:t>
            </a:r>
            <a:endParaRPr lang="en-US" dirty="0"/>
          </a:p>
        </p:txBody>
      </p:sp>
      <p:pic>
        <p:nvPicPr>
          <p:cNvPr id="3" name="Picture 2"/>
          <p:cNvPicPr>
            <a:picLocks noChangeAspect="1"/>
          </p:cNvPicPr>
          <p:nvPr/>
        </p:nvPicPr>
        <p:blipFill>
          <a:blip r:embed="rId2" cstate="print"/>
          <a:stretch>
            <a:fillRect/>
          </a:stretch>
        </p:blipFill>
        <p:spPr>
          <a:xfrm>
            <a:off x="3602736" y="457200"/>
            <a:ext cx="8496300" cy="7734300"/>
          </a:xfrm>
          <a:prstGeom prst="rect">
            <a:avLst/>
          </a:prstGeom>
        </p:spPr>
      </p:pic>
    </p:spTree>
    <p:extLst>
      <p:ext uri="{BB962C8B-B14F-4D97-AF65-F5344CB8AC3E}">
        <p14:creationId xmlns:p14="http://schemas.microsoft.com/office/powerpoint/2010/main" val="5262170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pause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5223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Metadata</a:t>
            </a:r>
            <a:endParaRPr lang="en-US" dirty="0"/>
          </a:p>
        </p:txBody>
      </p:sp>
      <p:sp>
        <p:nvSpPr>
          <p:cNvPr id="3" name="Content Placeholder 2"/>
          <p:cNvSpPr>
            <a:spLocks noGrp="1"/>
          </p:cNvSpPr>
          <p:nvPr>
            <p:ph idx="1"/>
          </p:nvPr>
        </p:nvSpPr>
        <p:spPr>
          <a:xfrm>
            <a:off x="2540000" y="1666875"/>
            <a:ext cx="8813799" cy="4510088"/>
          </a:xfrm>
        </p:spPr>
        <p:txBody>
          <a:bodyPr/>
          <a:lstStyle/>
          <a:p>
            <a:pPr marL="0" indent="0">
              <a:buNone/>
            </a:pPr>
            <a:r>
              <a:rPr lang="en-US" dirty="0" smtClean="0"/>
              <a:t>Descriptive</a:t>
            </a:r>
          </a:p>
          <a:p>
            <a:pPr lvl="1"/>
            <a:r>
              <a:rPr lang="en-US" dirty="0" smtClean="0"/>
              <a:t>Project: Describe the overall project (author, date, place, etc.)</a:t>
            </a:r>
          </a:p>
          <a:p>
            <a:pPr lvl="1"/>
            <a:r>
              <a:rPr lang="en-US" dirty="0" smtClean="0"/>
              <a:t>Technical: Describe individual project elements (tables, column headers</a:t>
            </a:r>
          </a:p>
          <a:p>
            <a:pPr lvl="1"/>
            <a:endParaRPr lang="en-US" dirty="0" smtClean="0"/>
          </a:p>
          <a:p>
            <a:pPr marL="0" indent="0">
              <a:buNone/>
            </a:pPr>
            <a:r>
              <a:rPr lang="en-US" dirty="0" smtClean="0"/>
              <a:t>Structural</a:t>
            </a:r>
          </a:p>
          <a:p>
            <a:pPr lvl="1"/>
            <a:r>
              <a:rPr lang="en-US" dirty="0" smtClean="0"/>
              <a:t>Describe how different elements of the data(set) fit together</a:t>
            </a:r>
          </a:p>
          <a:p>
            <a:pPr lvl="1"/>
            <a:endParaRPr lang="en-US" dirty="0" smtClean="0"/>
          </a:p>
          <a:p>
            <a:pPr marL="0" indent="0">
              <a:buNone/>
            </a:pPr>
            <a:r>
              <a:rPr lang="en-US" dirty="0" smtClean="0"/>
              <a:t>Administrative</a:t>
            </a:r>
          </a:p>
          <a:p>
            <a:pPr lvl="1"/>
            <a:r>
              <a:rPr lang="en-US" dirty="0" smtClean="0"/>
              <a:t>Rights management</a:t>
            </a:r>
          </a:p>
          <a:p>
            <a:pPr lvl="1"/>
            <a:r>
              <a:rPr lang="en-US" dirty="0" smtClean="0"/>
              <a:t>Preservation</a:t>
            </a:r>
            <a:endParaRPr lang="en-US" dirty="0"/>
          </a:p>
        </p:txBody>
      </p:sp>
      <p:sp>
        <p:nvSpPr>
          <p:cNvPr id="4" name="Rectangle 3"/>
          <p:cNvSpPr/>
          <p:nvPr/>
        </p:nvSpPr>
        <p:spPr>
          <a:xfrm>
            <a:off x="1778000" y="6010960"/>
            <a:ext cx="6715126" cy="523220"/>
          </a:xfrm>
          <a:prstGeom prst="rect">
            <a:avLst/>
          </a:prstGeom>
        </p:spPr>
        <p:txBody>
          <a:bodyPr wrap="square">
            <a:spAutoFit/>
          </a:bodyPr>
          <a:lstStyle/>
          <a:p>
            <a:r>
              <a:rPr lang="en-US" sz="1400" dirty="0" smtClean="0">
                <a:solidFill>
                  <a:schemeClr val="tx1">
                    <a:lumMod val="65000"/>
                    <a:lumOff val="35000"/>
                  </a:schemeClr>
                </a:solidFill>
              </a:rPr>
              <a:t>National Information Standards Organization (NISO) (2004). Understanding Metadata. http</a:t>
            </a:r>
            <a:r>
              <a:rPr lang="en-US" sz="1400" dirty="0">
                <a:solidFill>
                  <a:schemeClr val="tx1">
                    <a:lumMod val="65000"/>
                    <a:lumOff val="35000"/>
                  </a:schemeClr>
                </a:solidFill>
              </a:rPr>
              <a:t>://</a:t>
            </a:r>
            <a:r>
              <a:rPr lang="en-US" sz="1400" dirty="0" err="1">
                <a:solidFill>
                  <a:schemeClr val="tx1">
                    <a:lumMod val="65000"/>
                    <a:lumOff val="35000"/>
                  </a:schemeClr>
                </a:solidFill>
              </a:rPr>
              <a:t>www.niso.org</a:t>
            </a:r>
            <a:r>
              <a:rPr lang="en-US" sz="1400" dirty="0">
                <a:solidFill>
                  <a:schemeClr val="tx1">
                    <a:lumMod val="65000"/>
                    <a:lumOff val="35000"/>
                  </a:schemeClr>
                </a:solidFill>
              </a:rPr>
              <a:t>/publications/press/</a:t>
            </a:r>
            <a:r>
              <a:rPr lang="en-US" sz="1400" dirty="0" err="1">
                <a:solidFill>
                  <a:schemeClr val="tx1">
                    <a:lumMod val="65000"/>
                    <a:lumOff val="35000"/>
                  </a:schemeClr>
                </a:solidFill>
              </a:rPr>
              <a:t>UnderstandingMetadata.pdf</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85712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SzPct val="100000"/>
            </a:pPr>
            <a:r>
              <a:rPr lang="en-US" dirty="0" smtClean="0">
                <a:ea typeface="ＭＳ Ｐゴシック" pitchFamily="34" charset="-128"/>
              </a:rPr>
              <a:t>A Standard provides a structure to describe data with:</a:t>
            </a:r>
          </a:p>
          <a:p>
            <a:pPr lvl="1">
              <a:buClr>
                <a:schemeClr val="accent1">
                  <a:lumMod val="75000"/>
                </a:schemeClr>
              </a:buClr>
              <a:buSzPct val="90000"/>
            </a:pPr>
            <a:r>
              <a:rPr lang="en-US" dirty="0" smtClean="0">
                <a:ea typeface="ＭＳ Ｐゴシック" pitchFamily="34" charset="-128"/>
              </a:rPr>
              <a:t>Common terms to allow consistency between records</a:t>
            </a:r>
          </a:p>
          <a:p>
            <a:pPr lvl="1">
              <a:buClr>
                <a:schemeClr val="accent1">
                  <a:lumMod val="75000"/>
                </a:schemeClr>
              </a:buClr>
              <a:buSzPct val="90000"/>
            </a:pPr>
            <a:r>
              <a:rPr lang="en-US" dirty="0" smtClean="0">
                <a:ea typeface="ＭＳ Ｐゴシック" pitchFamily="34" charset="-128"/>
              </a:rPr>
              <a:t>Common definitions for easier interpretation</a:t>
            </a:r>
          </a:p>
          <a:p>
            <a:pPr lvl="1">
              <a:buClr>
                <a:schemeClr val="accent1">
                  <a:lumMod val="75000"/>
                </a:schemeClr>
              </a:buClr>
              <a:buSzPct val="90000"/>
            </a:pPr>
            <a:r>
              <a:rPr lang="en-US" dirty="0" smtClean="0">
                <a:ea typeface="ＭＳ Ｐゴシック" pitchFamily="34" charset="-128"/>
              </a:rPr>
              <a:t>Common language for ease of communication</a:t>
            </a:r>
          </a:p>
          <a:p>
            <a:pPr lvl="1">
              <a:buClr>
                <a:schemeClr val="accent1">
                  <a:lumMod val="75000"/>
                </a:schemeClr>
              </a:buClr>
              <a:buSzPct val="90000"/>
            </a:pPr>
            <a:r>
              <a:rPr lang="en-US" dirty="0" smtClean="0">
                <a:ea typeface="ＭＳ Ｐゴシック" pitchFamily="34" charset="-128"/>
              </a:rPr>
              <a:t>Common structure to quickly locate information</a:t>
            </a:r>
          </a:p>
          <a:p>
            <a:pPr>
              <a:buSzPct val="100000"/>
            </a:pPr>
            <a:r>
              <a:rPr lang="en-US" dirty="0" smtClean="0">
                <a:ea typeface="ＭＳ Ｐゴシック" pitchFamily="34" charset="-128"/>
              </a:rPr>
              <a:t>In search and retrieval, standards provide:</a:t>
            </a:r>
          </a:p>
          <a:p>
            <a:pPr lvl="1">
              <a:buClr>
                <a:schemeClr val="accent1">
                  <a:lumMod val="75000"/>
                </a:schemeClr>
              </a:buClr>
              <a:buSzPct val="90000"/>
            </a:pPr>
            <a:r>
              <a:rPr lang="en-US" dirty="0" smtClean="0">
                <a:ea typeface="ＭＳ Ｐゴシック" pitchFamily="34" charset="-128"/>
              </a:rPr>
              <a:t>Documentation structure in a reliable and predictable format for computer interpretation</a:t>
            </a:r>
          </a:p>
          <a:p>
            <a:pPr lvl="1">
              <a:buClr>
                <a:schemeClr val="accent1">
                  <a:lumMod val="75000"/>
                </a:schemeClr>
              </a:buClr>
              <a:buSzPct val="90000"/>
            </a:pPr>
            <a:r>
              <a:rPr lang="en-US" dirty="0" smtClean="0">
                <a:ea typeface="ＭＳ Ｐゴシック" pitchFamily="34" charset="-128"/>
              </a:rPr>
              <a:t>A uniform summary description of the dataset</a:t>
            </a:r>
          </a:p>
          <a:p>
            <a:pPr>
              <a:buClr>
                <a:srgbClr val="177F8A"/>
              </a:buClr>
              <a:buSzPct val="100000"/>
              <a:buNone/>
            </a:pPr>
            <a:endParaRPr lang="en-US" sz="2400" dirty="0" smtClean="0">
              <a:ea typeface="ＭＳ Ｐゴシック" pitchFamily="34" charset="-128"/>
            </a:endParaRPr>
          </a:p>
          <a:p>
            <a:pPr marL="109728" indent="0">
              <a:buNone/>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a Metadata Standard?</a:t>
            </a:r>
          </a:p>
        </p:txBody>
      </p:sp>
      <p:pic>
        <p:nvPicPr>
          <p:cNvPr id="4" name="Picture 7" descr="http://www.b2bweb.fr/wp-content/uploads/yql128.gif"/>
          <p:cNvPicPr>
            <a:picLocks noChangeAspect="1" noChangeArrowheads="1"/>
          </p:cNvPicPr>
          <p:nvPr/>
        </p:nvPicPr>
        <p:blipFill>
          <a:blip r:embed="rId3" cstate="print"/>
          <a:srcRect/>
          <a:stretch>
            <a:fillRect/>
          </a:stretch>
        </p:blipFill>
        <p:spPr bwMode="auto">
          <a:xfrm>
            <a:off x="4503761" y="4962814"/>
            <a:ext cx="1286695" cy="965021"/>
          </a:xfrm>
          <a:prstGeom prst="rect">
            <a:avLst/>
          </a:prstGeom>
          <a:noFill/>
          <a:ln w="9525">
            <a:noFill/>
            <a:miter lim="800000"/>
            <a:headEnd/>
            <a:tailEnd/>
          </a:ln>
        </p:spPr>
      </p:pic>
      <p:pic>
        <p:nvPicPr>
          <p:cNvPr id="5" name="Picture 13" descr="http://www.i3a.org/wp-content/uploads/2008/03/example-metadata.gif"/>
          <p:cNvPicPr>
            <a:picLocks noChangeAspect="1" noChangeArrowheads="1"/>
          </p:cNvPicPr>
          <p:nvPr/>
        </p:nvPicPr>
        <p:blipFill>
          <a:blip r:embed="rId4" cstate="print"/>
          <a:srcRect/>
          <a:stretch>
            <a:fillRect/>
          </a:stretch>
        </p:blipFill>
        <p:spPr bwMode="auto">
          <a:xfrm>
            <a:off x="2274943" y="4514847"/>
            <a:ext cx="1974460" cy="1723712"/>
          </a:xfrm>
          <a:prstGeom prst="rect">
            <a:avLst/>
          </a:prstGeom>
          <a:noFill/>
          <a:ln w="9525">
            <a:noFill/>
            <a:miter lim="800000"/>
            <a:headEnd/>
            <a:tailEnd/>
          </a:ln>
        </p:spPr>
      </p:pic>
      <p:pic>
        <p:nvPicPr>
          <p:cNvPr id="6" name="Picture 2" descr="C:\Users\Quercus2\Desktop\3297941286_2d462becbe_m.jp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5000" contrast="-21000"/>
                    </a14:imgEffect>
                  </a14:imgLayer>
                </a14:imgProps>
              </a:ext>
            </a:extLst>
          </a:blip>
          <a:srcRect/>
          <a:stretch>
            <a:fillRect/>
          </a:stretch>
        </p:blipFill>
        <p:spPr bwMode="auto">
          <a:xfrm>
            <a:off x="5925782" y="4822810"/>
            <a:ext cx="2224565" cy="1251318"/>
          </a:xfrm>
          <a:prstGeom prst="rect">
            <a:avLst/>
          </a:prstGeom>
          <a:noFill/>
        </p:spPr>
      </p:pic>
      <p:sp>
        <p:nvSpPr>
          <p:cNvPr id="7" name="TextBox 6"/>
          <p:cNvSpPr txBox="1"/>
          <p:nvPr/>
        </p:nvSpPr>
        <p:spPr>
          <a:xfrm rot="16200000">
            <a:off x="7650309" y="5269817"/>
            <a:ext cx="1415749" cy="3693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ccarlstead</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8" name="Rectangle 7"/>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and Schemas</a:t>
            </a:r>
            <a:endParaRPr lang="en-US" dirty="0"/>
          </a:p>
        </p:txBody>
      </p:sp>
      <p:sp>
        <p:nvSpPr>
          <p:cNvPr id="3" name="Content Placeholder 2"/>
          <p:cNvSpPr>
            <a:spLocks noGrp="1"/>
          </p:cNvSpPr>
          <p:nvPr>
            <p:ph idx="1"/>
          </p:nvPr>
        </p:nvSpPr>
        <p:spPr/>
        <p:txBody>
          <a:bodyPr/>
          <a:lstStyle/>
          <a:p>
            <a:pPr marL="0" indent="0">
              <a:buNone/>
            </a:pPr>
            <a:r>
              <a:rPr lang="en-US" dirty="0" smtClean="0"/>
              <a:t>Idea of standardized set of </a:t>
            </a:r>
            <a:r>
              <a:rPr lang="en-US" dirty="0" smtClean="0"/>
              <a:t>elements</a:t>
            </a:r>
          </a:p>
          <a:p>
            <a:pPr lvl="1"/>
            <a:r>
              <a:rPr lang="en-US" dirty="0" smtClean="0"/>
              <a:t>Minimal to maximal, depends on purpose, audience, domain, and structure</a:t>
            </a:r>
          </a:p>
          <a:p>
            <a:pPr lvl="1"/>
            <a:endParaRPr lang="en-US" dirty="0" smtClean="0"/>
          </a:p>
          <a:p>
            <a:pPr marL="0" indent="0">
              <a:buNone/>
            </a:pPr>
            <a:r>
              <a:rPr lang="en-US" dirty="0" smtClean="0"/>
              <a:t>Dublin </a:t>
            </a:r>
            <a:r>
              <a:rPr lang="en-US" dirty="0" smtClean="0"/>
              <a:t>Core</a:t>
            </a:r>
          </a:p>
          <a:p>
            <a:pPr lvl="1"/>
            <a:r>
              <a:rPr lang="en-US" dirty="0" smtClean="0"/>
              <a:t>One of the most common – not Dublin Ireland</a:t>
            </a:r>
          </a:p>
          <a:p>
            <a:pPr lvl="1"/>
            <a:r>
              <a:rPr lang="en-US" dirty="0" smtClean="0"/>
              <a:t>Used as a starting point for many other schema</a:t>
            </a:r>
          </a:p>
          <a:p>
            <a:pPr lvl="1"/>
            <a:endParaRPr lang="en-US" dirty="0"/>
          </a:p>
          <a:p>
            <a:pPr marL="457200" lvl="1" indent="0">
              <a:buNone/>
            </a:pPr>
            <a:r>
              <a:rPr lang="en-US" i="1" dirty="0" smtClean="0"/>
              <a:t>The </a:t>
            </a:r>
            <a:r>
              <a:rPr lang="en-US" b="1" i="1" dirty="0"/>
              <a:t>Dublin Core Metadata Element Set </a:t>
            </a:r>
            <a:r>
              <a:rPr lang="en-US" i="1" dirty="0"/>
              <a:t>is a vocabulary of </a:t>
            </a:r>
            <a:r>
              <a:rPr lang="en-US" b="1" i="1" dirty="0"/>
              <a:t>fifteen properties </a:t>
            </a:r>
            <a:r>
              <a:rPr lang="en-US" i="1" dirty="0"/>
              <a:t>for use in resource description. The name "Dublin" is due to its origin at a </a:t>
            </a:r>
            <a:r>
              <a:rPr lang="en-US" b="1" i="1" dirty="0" smtClean="0"/>
              <a:t>1995 invitational workshop in Dublin, Ohio</a:t>
            </a:r>
            <a:r>
              <a:rPr lang="en-US" i="1" dirty="0" smtClean="0"/>
              <a:t>; </a:t>
            </a:r>
            <a:r>
              <a:rPr lang="en-US" i="1" dirty="0"/>
              <a:t>"core" because its elements are broad and generic, usable for describing a wide range of resources.</a:t>
            </a:r>
            <a:endParaRPr lang="en-US" i="1" dirty="0"/>
          </a:p>
        </p:txBody>
      </p:sp>
      <p:sp>
        <p:nvSpPr>
          <p:cNvPr id="4" name="Rectangle 3"/>
          <p:cNvSpPr/>
          <p:nvPr/>
        </p:nvSpPr>
        <p:spPr>
          <a:xfrm>
            <a:off x="6893842" y="5884490"/>
            <a:ext cx="3108543"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dublincore.org</a:t>
            </a:r>
            <a:r>
              <a:rPr lang="en-US" sz="1400" dirty="0">
                <a:solidFill>
                  <a:srgbClr val="595959"/>
                </a:solidFill>
              </a:rPr>
              <a:t>/documents/</a:t>
            </a:r>
            <a:r>
              <a:rPr lang="en-US" sz="1400" dirty="0" err="1">
                <a:solidFill>
                  <a:srgbClr val="595959"/>
                </a:solidFill>
              </a:rPr>
              <a:t>dces</a:t>
            </a:r>
            <a:r>
              <a:rPr lang="en-US" sz="1400" dirty="0">
                <a:solidFill>
                  <a:srgbClr val="595959"/>
                </a:solidFill>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467" y="365127"/>
            <a:ext cx="10515600" cy="1325563"/>
          </a:xfrm>
        </p:spPr>
        <p:txBody>
          <a:bodyPr/>
          <a:lstStyle/>
          <a:p>
            <a:pPr algn="l"/>
            <a:r>
              <a:rPr lang="en-US" dirty="0" smtClean="0"/>
              <a:t>DC		  DC Example</a:t>
            </a:r>
            <a:endParaRPr lang="en-US" dirty="0"/>
          </a:p>
        </p:txBody>
      </p:sp>
      <p:sp>
        <p:nvSpPr>
          <p:cNvPr id="3" name="Content Placeholder 2"/>
          <p:cNvSpPr>
            <a:spLocks noGrp="1"/>
          </p:cNvSpPr>
          <p:nvPr>
            <p:ph idx="1"/>
          </p:nvPr>
        </p:nvSpPr>
        <p:spPr>
          <a:xfrm>
            <a:off x="2624024" y="1490537"/>
            <a:ext cx="9515631" cy="5062712"/>
          </a:xfrm>
        </p:spPr>
        <p:txBody>
          <a:bodyPr>
            <a:noAutofit/>
          </a:bodyPr>
          <a:lstStyle/>
          <a:p>
            <a:pPr marL="0" indent="0">
              <a:spcBef>
                <a:spcPts val="300"/>
              </a:spcBef>
              <a:buNone/>
            </a:pPr>
            <a:r>
              <a:rPr lang="en-US" sz="2000" dirty="0" smtClean="0"/>
              <a:t>Title=		”</a:t>
            </a:r>
            <a:r>
              <a:rPr lang="en-US" sz="2000" dirty="0"/>
              <a:t>Metadata Demystified”</a:t>
            </a:r>
          </a:p>
          <a:p>
            <a:pPr marL="0" indent="0">
              <a:spcBef>
                <a:spcPts val="300"/>
              </a:spcBef>
              <a:buNone/>
            </a:pPr>
            <a:r>
              <a:rPr lang="en-US" sz="2000" dirty="0"/>
              <a:t>Creator</a:t>
            </a:r>
            <a:r>
              <a:rPr lang="en-US" sz="2000" dirty="0" smtClean="0"/>
              <a:t>=		”</a:t>
            </a:r>
            <a:r>
              <a:rPr lang="en-US" sz="2000" dirty="0"/>
              <a:t>Brand, Amy”</a:t>
            </a:r>
          </a:p>
          <a:p>
            <a:pPr marL="0" indent="0">
              <a:spcBef>
                <a:spcPts val="300"/>
              </a:spcBef>
              <a:buNone/>
            </a:pPr>
            <a:r>
              <a:rPr lang="en-US" sz="2000" dirty="0"/>
              <a:t>Creator</a:t>
            </a:r>
            <a:r>
              <a:rPr lang="en-US" sz="2000" dirty="0" smtClean="0"/>
              <a:t>=		”</a:t>
            </a:r>
            <a:r>
              <a:rPr lang="en-US" sz="2000" dirty="0"/>
              <a:t>Daly, Frank”</a:t>
            </a:r>
          </a:p>
          <a:p>
            <a:pPr marL="0" indent="0">
              <a:spcBef>
                <a:spcPts val="300"/>
              </a:spcBef>
              <a:buNone/>
            </a:pPr>
            <a:r>
              <a:rPr lang="en-US" sz="2000" dirty="0"/>
              <a:t>Creator</a:t>
            </a:r>
            <a:r>
              <a:rPr lang="en-US" sz="2000" dirty="0" smtClean="0"/>
              <a:t>=		”</a:t>
            </a:r>
            <a:r>
              <a:rPr lang="en-US" sz="2000" dirty="0"/>
              <a:t>Meyers, Barbara”</a:t>
            </a:r>
          </a:p>
          <a:p>
            <a:pPr marL="0" indent="0">
              <a:spcBef>
                <a:spcPts val="300"/>
              </a:spcBef>
              <a:buNone/>
            </a:pPr>
            <a:r>
              <a:rPr lang="en-US" sz="2000" dirty="0"/>
              <a:t>Subject</a:t>
            </a:r>
            <a:r>
              <a:rPr lang="en-US" sz="2000" dirty="0" smtClean="0"/>
              <a:t>=		”</a:t>
            </a:r>
            <a:r>
              <a:rPr lang="en-US" sz="2000" dirty="0"/>
              <a:t>metadata”</a:t>
            </a:r>
          </a:p>
          <a:p>
            <a:pPr marL="0" indent="0">
              <a:spcBef>
                <a:spcPts val="300"/>
              </a:spcBef>
              <a:buNone/>
            </a:pPr>
            <a:r>
              <a:rPr lang="en-US" sz="2000" dirty="0"/>
              <a:t>Description</a:t>
            </a:r>
            <a:r>
              <a:rPr lang="en-US" sz="2000" dirty="0" smtClean="0"/>
              <a:t>=	”</a:t>
            </a:r>
            <a:r>
              <a:rPr lang="en-US" sz="2000" dirty="0"/>
              <a:t>Presents an overview </a:t>
            </a:r>
            <a:r>
              <a:rPr lang="en-US" sz="2000" dirty="0" smtClean="0"/>
              <a:t>of metadata </a:t>
            </a:r>
            <a:r>
              <a:rPr lang="en-US" sz="2000" dirty="0"/>
              <a:t>conventions </a:t>
            </a:r>
            <a:r>
              <a:rPr lang="en-US" sz="2000" dirty="0" smtClean="0"/>
              <a:t>in publishing</a:t>
            </a:r>
            <a:r>
              <a:rPr lang="en-US" sz="2000" dirty="0"/>
              <a:t>.”</a:t>
            </a:r>
          </a:p>
          <a:p>
            <a:pPr marL="0" indent="0">
              <a:spcBef>
                <a:spcPts val="300"/>
              </a:spcBef>
              <a:buNone/>
            </a:pPr>
            <a:r>
              <a:rPr lang="en-US" sz="2000" dirty="0"/>
              <a:t>Publisher</a:t>
            </a:r>
            <a:r>
              <a:rPr lang="en-US" sz="2000" dirty="0" smtClean="0"/>
              <a:t>=	”</a:t>
            </a:r>
            <a:r>
              <a:rPr lang="en-US" sz="2000" dirty="0"/>
              <a:t>NISO Press”</a:t>
            </a:r>
          </a:p>
          <a:p>
            <a:pPr marL="0" indent="0">
              <a:spcBef>
                <a:spcPts val="300"/>
              </a:spcBef>
              <a:buNone/>
            </a:pPr>
            <a:r>
              <a:rPr lang="en-US" sz="2000" dirty="0"/>
              <a:t>Publisher</a:t>
            </a:r>
            <a:r>
              <a:rPr lang="en-US" sz="2000" dirty="0" smtClean="0"/>
              <a:t>=	”</a:t>
            </a:r>
            <a:r>
              <a:rPr lang="en-US" sz="2000" dirty="0"/>
              <a:t>The Sheridan Press”</a:t>
            </a:r>
          </a:p>
          <a:p>
            <a:pPr marL="0" indent="0">
              <a:spcBef>
                <a:spcPts val="300"/>
              </a:spcBef>
              <a:buNone/>
            </a:pPr>
            <a:r>
              <a:rPr lang="en-US" sz="2000" dirty="0"/>
              <a:t>Date</a:t>
            </a:r>
            <a:r>
              <a:rPr lang="en-US" sz="2000" dirty="0" smtClean="0"/>
              <a:t>=		”</a:t>
            </a:r>
            <a:r>
              <a:rPr lang="en-US" sz="2000" dirty="0"/>
              <a:t>2003-07"</a:t>
            </a:r>
          </a:p>
          <a:p>
            <a:pPr marL="0" indent="0">
              <a:spcBef>
                <a:spcPts val="300"/>
              </a:spcBef>
              <a:buNone/>
            </a:pPr>
            <a:r>
              <a:rPr lang="en-US" sz="2000" dirty="0"/>
              <a:t>Type</a:t>
            </a:r>
            <a:r>
              <a:rPr lang="en-US" sz="2000" dirty="0" smtClean="0"/>
              <a:t>=		”</a:t>
            </a:r>
            <a:r>
              <a:rPr lang="en-US" sz="2000" dirty="0"/>
              <a:t>Text”</a:t>
            </a:r>
          </a:p>
          <a:p>
            <a:pPr marL="0" indent="0">
              <a:spcBef>
                <a:spcPts val="300"/>
              </a:spcBef>
              <a:buNone/>
            </a:pPr>
            <a:r>
              <a:rPr lang="en-US" sz="2000" dirty="0"/>
              <a:t>Format</a:t>
            </a:r>
            <a:r>
              <a:rPr lang="en-US" sz="2000" dirty="0" smtClean="0"/>
              <a:t>=		”</a:t>
            </a:r>
            <a:r>
              <a:rPr lang="en-US" sz="2000" dirty="0"/>
              <a:t>application/</a:t>
            </a:r>
            <a:r>
              <a:rPr lang="en-US" sz="2000" dirty="0" err="1"/>
              <a:t>pdf</a:t>
            </a:r>
            <a:r>
              <a:rPr lang="en-US" sz="2000" dirty="0"/>
              <a:t>”</a:t>
            </a:r>
          </a:p>
          <a:p>
            <a:pPr marL="0" indent="0">
              <a:spcBef>
                <a:spcPts val="300"/>
              </a:spcBef>
              <a:buNone/>
            </a:pPr>
            <a:r>
              <a:rPr lang="en-US" sz="2000" dirty="0"/>
              <a:t>Identifier</a:t>
            </a:r>
            <a:r>
              <a:rPr lang="en-US" sz="2000" dirty="0" smtClean="0"/>
              <a:t>=	”</a:t>
            </a:r>
            <a:r>
              <a:rPr lang="en-US" sz="2000" dirty="0"/>
              <a:t>http://</a:t>
            </a:r>
            <a:r>
              <a:rPr lang="en-US" sz="2000" dirty="0" err="1"/>
              <a:t>www.niso.org</a:t>
            </a:r>
            <a:r>
              <a:rPr lang="en-US" sz="2000" dirty="0" smtClean="0"/>
              <a:t>/standards</a:t>
            </a:r>
            <a:r>
              <a:rPr lang="en-US" sz="2000" dirty="0"/>
              <a:t>/resources</a:t>
            </a:r>
            <a:r>
              <a:rPr lang="en-US" sz="2000" dirty="0" smtClean="0"/>
              <a:t>/</a:t>
            </a:r>
            <a:r>
              <a:rPr lang="en-US" sz="2000" dirty="0" err="1" smtClean="0"/>
              <a:t>Metadata_Demystified.pdf</a:t>
            </a:r>
            <a:r>
              <a:rPr lang="en-US" sz="2000" dirty="0"/>
              <a:t>”</a:t>
            </a:r>
          </a:p>
          <a:p>
            <a:pPr marL="0" indent="0">
              <a:spcBef>
                <a:spcPts val="300"/>
              </a:spcBef>
              <a:buNone/>
            </a:pPr>
            <a:r>
              <a:rPr lang="en-US" sz="2000" dirty="0"/>
              <a:t>Language</a:t>
            </a:r>
            <a:r>
              <a:rPr lang="en-US" sz="2000" dirty="0" smtClean="0"/>
              <a:t>=	”</a:t>
            </a:r>
            <a:r>
              <a:rPr lang="en-US" sz="2000" dirty="0"/>
              <a:t>en”</a:t>
            </a:r>
          </a:p>
          <a:p>
            <a:pPr>
              <a:spcBef>
                <a:spcPts val="600"/>
              </a:spcBef>
            </a:pPr>
            <a:endParaRPr lang="en-US" sz="2000" dirty="0"/>
          </a:p>
        </p:txBody>
      </p:sp>
      <p:sp>
        <p:nvSpPr>
          <p:cNvPr id="4" name="Rectangle 3"/>
          <p:cNvSpPr/>
          <p:nvPr/>
        </p:nvSpPr>
        <p:spPr>
          <a:xfrm>
            <a:off x="472097" y="1490537"/>
            <a:ext cx="6096000" cy="4791056"/>
          </a:xfrm>
          <a:prstGeom prst="rect">
            <a:avLst/>
          </a:prstGeom>
        </p:spPr>
        <p:txBody>
          <a:bodyPr>
            <a:spAutoFit/>
          </a:bodyPr>
          <a:lstStyle/>
          <a:p>
            <a:pPr>
              <a:lnSpc>
                <a:spcPct val="90000"/>
              </a:lnSpc>
              <a:spcBef>
                <a:spcPts val="300"/>
              </a:spcBef>
            </a:pPr>
            <a:r>
              <a:rPr lang="en-US" sz="2000" dirty="0"/>
              <a:t> </a:t>
            </a:r>
            <a:r>
              <a:rPr lang="en-US" sz="2000" dirty="0" smtClean="0"/>
              <a:t>   Title</a:t>
            </a:r>
            <a:endParaRPr lang="en-US" sz="2000" dirty="0"/>
          </a:p>
          <a:p>
            <a:pPr>
              <a:lnSpc>
                <a:spcPct val="90000"/>
              </a:lnSpc>
              <a:spcBef>
                <a:spcPts val="300"/>
              </a:spcBef>
            </a:pPr>
            <a:r>
              <a:rPr lang="en-US" sz="2000" dirty="0"/>
              <a:t>    Creator</a:t>
            </a:r>
          </a:p>
          <a:p>
            <a:pPr>
              <a:lnSpc>
                <a:spcPct val="90000"/>
              </a:lnSpc>
              <a:spcBef>
                <a:spcPts val="300"/>
              </a:spcBef>
            </a:pPr>
            <a:r>
              <a:rPr lang="en-US" sz="2000" dirty="0"/>
              <a:t>    Subject</a:t>
            </a:r>
          </a:p>
          <a:p>
            <a:pPr>
              <a:lnSpc>
                <a:spcPct val="90000"/>
              </a:lnSpc>
              <a:spcBef>
                <a:spcPts val="300"/>
              </a:spcBef>
            </a:pPr>
            <a:r>
              <a:rPr lang="en-US" sz="2000" dirty="0"/>
              <a:t>    Description</a:t>
            </a:r>
          </a:p>
          <a:p>
            <a:pPr>
              <a:lnSpc>
                <a:spcPct val="90000"/>
              </a:lnSpc>
              <a:spcBef>
                <a:spcPts val="300"/>
              </a:spcBef>
            </a:pPr>
            <a:r>
              <a:rPr lang="en-US" sz="2000" dirty="0"/>
              <a:t>    Publisher</a:t>
            </a:r>
          </a:p>
          <a:p>
            <a:pPr>
              <a:lnSpc>
                <a:spcPct val="90000"/>
              </a:lnSpc>
              <a:spcBef>
                <a:spcPts val="300"/>
              </a:spcBef>
            </a:pPr>
            <a:r>
              <a:rPr lang="en-US" sz="2000" dirty="0"/>
              <a:t>    Contributor</a:t>
            </a:r>
          </a:p>
          <a:p>
            <a:pPr>
              <a:lnSpc>
                <a:spcPct val="90000"/>
              </a:lnSpc>
              <a:spcBef>
                <a:spcPts val="300"/>
              </a:spcBef>
            </a:pPr>
            <a:r>
              <a:rPr lang="en-US" sz="2000" dirty="0"/>
              <a:t>    Date</a:t>
            </a:r>
          </a:p>
          <a:p>
            <a:pPr>
              <a:lnSpc>
                <a:spcPct val="90000"/>
              </a:lnSpc>
              <a:spcBef>
                <a:spcPts val="300"/>
              </a:spcBef>
            </a:pPr>
            <a:r>
              <a:rPr lang="en-US" sz="2000" dirty="0"/>
              <a:t>    Type</a:t>
            </a:r>
          </a:p>
          <a:p>
            <a:pPr>
              <a:lnSpc>
                <a:spcPct val="90000"/>
              </a:lnSpc>
              <a:spcBef>
                <a:spcPts val="300"/>
              </a:spcBef>
            </a:pPr>
            <a:r>
              <a:rPr lang="en-US" sz="2000" dirty="0"/>
              <a:t>    Format</a:t>
            </a:r>
          </a:p>
          <a:p>
            <a:pPr>
              <a:lnSpc>
                <a:spcPct val="90000"/>
              </a:lnSpc>
              <a:spcBef>
                <a:spcPts val="300"/>
              </a:spcBef>
            </a:pPr>
            <a:r>
              <a:rPr lang="en-US" sz="2000" dirty="0"/>
              <a:t>    Identifier</a:t>
            </a:r>
          </a:p>
          <a:p>
            <a:pPr>
              <a:lnSpc>
                <a:spcPct val="90000"/>
              </a:lnSpc>
              <a:spcBef>
                <a:spcPts val="300"/>
              </a:spcBef>
            </a:pPr>
            <a:r>
              <a:rPr lang="en-US" sz="2000" dirty="0"/>
              <a:t>    Source</a:t>
            </a:r>
          </a:p>
          <a:p>
            <a:pPr>
              <a:lnSpc>
                <a:spcPct val="90000"/>
              </a:lnSpc>
              <a:spcBef>
                <a:spcPts val="300"/>
              </a:spcBef>
            </a:pPr>
            <a:r>
              <a:rPr lang="en-US" sz="2000" dirty="0"/>
              <a:t>    Language</a:t>
            </a:r>
          </a:p>
          <a:p>
            <a:pPr>
              <a:lnSpc>
                <a:spcPct val="90000"/>
              </a:lnSpc>
              <a:spcBef>
                <a:spcPts val="300"/>
              </a:spcBef>
            </a:pPr>
            <a:r>
              <a:rPr lang="en-US" sz="2000" dirty="0"/>
              <a:t>    Relation</a:t>
            </a:r>
          </a:p>
          <a:p>
            <a:pPr>
              <a:lnSpc>
                <a:spcPct val="90000"/>
              </a:lnSpc>
              <a:spcBef>
                <a:spcPts val="300"/>
              </a:spcBef>
            </a:pPr>
            <a:r>
              <a:rPr lang="en-US" sz="2000" dirty="0"/>
              <a:t>    Coverage</a:t>
            </a:r>
          </a:p>
          <a:p>
            <a:pPr>
              <a:lnSpc>
                <a:spcPct val="90000"/>
              </a:lnSpc>
              <a:spcBef>
                <a:spcPts val="300"/>
              </a:spcBef>
            </a:pPr>
            <a:r>
              <a:rPr lang="en-US" sz="2000" dirty="0"/>
              <a:t>    Rights</a:t>
            </a:r>
          </a:p>
        </p:txBody>
      </p:sp>
      <p:sp>
        <p:nvSpPr>
          <p:cNvPr id="6" name="Rectangle 5"/>
          <p:cNvSpPr/>
          <p:nvPr/>
        </p:nvSpPr>
        <p:spPr>
          <a:xfrm>
            <a:off x="7340048" y="6044677"/>
            <a:ext cx="3108543"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dublincore.org</a:t>
            </a:r>
            <a:r>
              <a:rPr lang="en-US" sz="1400" dirty="0">
                <a:solidFill>
                  <a:srgbClr val="595959"/>
                </a:solidFill>
              </a:rPr>
              <a:t>/documents/</a:t>
            </a:r>
            <a:r>
              <a:rPr lang="en-US" sz="1400" dirty="0" err="1">
                <a:solidFill>
                  <a:srgbClr val="595959"/>
                </a:solidFill>
              </a:rPr>
              <a:t>dces</a:t>
            </a:r>
            <a:r>
              <a:rPr lang="en-US" sz="1400" dirty="0">
                <a:solidFill>
                  <a:srgbClr val="595959"/>
                </a:solidFill>
              </a:rPr>
              <a:t>/</a:t>
            </a:r>
          </a:p>
        </p:txBody>
      </p:sp>
    </p:spTree>
    <p:extLst>
      <p:ext uri="{BB962C8B-B14F-4D97-AF65-F5344CB8AC3E}">
        <p14:creationId xmlns:p14="http://schemas.microsoft.com/office/powerpoint/2010/main" val="356796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Describing Data</a:t>
            </a:r>
            <a:endParaRPr lang="en-US" dirty="0"/>
          </a:p>
        </p:txBody>
      </p:sp>
      <p:sp>
        <p:nvSpPr>
          <p:cNvPr id="3" name="Content Placeholder 2"/>
          <p:cNvSpPr>
            <a:spLocks noGrp="1"/>
          </p:cNvSpPr>
          <p:nvPr>
            <p:ph idx="1"/>
          </p:nvPr>
        </p:nvSpPr>
        <p:spPr>
          <a:xfrm>
            <a:off x="3034145" y="2565399"/>
            <a:ext cx="6560959" cy="3709099"/>
          </a:xfrm>
        </p:spPr>
        <p:txBody>
          <a:bodyPr>
            <a:normAutofit/>
          </a:bodyPr>
          <a:lstStyle/>
          <a:p>
            <a:r>
              <a:rPr lang="en-US" dirty="0" smtClean="0"/>
              <a:t>Describing Data (who, what, standards, etc.)</a:t>
            </a:r>
          </a:p>
          <a:p>
            <a:r>
              <a:rPr lang="en-US" dirty="0" smtClean="0"/>
              <a:t>Parts of the Whole</a:t>
            </a:r>
          </a:p>
          <a:p>
            <a:r>
              <a:rPr lang="en-US" dirty="0" smtClean="0"/>
              <a:t>A library perspective</a:t>
            </a:r>
          </a:p>
          <a:p>
            <a:r>
              <a:rPr lang="en-US" dirty="0" smtClean="0"/>
              <a:t>Value of </a:t>
            </a:r>
            <a:r>
              <a:rPr lang="en-US" dirty="0" smtClean="0"/>
              <a:t>descriptions </a:t>
            </a:r>
            <a:r>
              <a:rPr lang="en-US" dirty="0" smtClean="0"/>
              <a:t>(</a:t>
            </a:r>
            <a:r>
              <a:rPr lang="en-US" dirty="0" smtClean="0"/>
              <a:t>how much, for whom)</a:t>
            </a:r>
          </a:p>
          <a:p>
            <a:r>
              <a:rPr lang="en-US" dirty="0" smtClean="0"/>
              <a:t>Utility of descriptions </a:t>
            </a:r>
            <a:r>
              <a:rPr lang="en-US" dirty="0" smtClean="0"/>
              <a:t>(use values)</a:t>
            </a:r>
          </a:p>
          <a:p>
            <a:endParaRPr lang="en-US" dirty="0" smtClean="0"/>
          </a:p>
        </p:txBody>
      </p:sp>
    </p:spTree>
    <p:extLst>
      <p:ext uri="{BB962C8B-B14F-4D97-AF65-F5344CB8AC3E}">
        <p14:creationId xmlns:p14="http://schemas.microsoft.com/office/powerpoint/2010/main" val="40756266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1415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a:t>
            </a:r>
            <a:r>
              <a:rPr lang="en-US" dirty="0" err="1" smtClean="0"/>
              <a:t>ArcCatalog</a:t>
            </a:r>
            <a:r>
              <a:rPr lang="en-US" dirty="0" smtClean="0"/>
              <a:t> 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and structures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 as Walls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sz="2800" dirty="0"/>
          </a:p>
        </p:txBody>
      </p:sp>
      <p:sp>
        <p:nvSpPr>
          <p:cNvPr id="3" name="Content Placeholder 2"/>
          <p:cNvSpPr>
            <a:spLocks noGrp="1"/>
          </p:cNvSpPr>
          <p:nvPr>
            <p:ph idx="1"/>
          </p:nvPr>
        </p:nvSpPr>
        <p:spPr>
          <a:xfrm>
            <a:off x="1847850" y="1825625"/>
            <a:ext cx="9505950" cy="4351338"/>
          </a:xfrm>
        </p:spPr>
        <p:txBody>
          <a:bodyPr>
            <a:normAutofit lnSpcReduction="10000"/>
          </a:bodyPr>
          <a:lstStyle/>
          <a:p>
            <a:r>
              <a:rPr lang="en-US" dirty="0" smtClean="0"/>
              <a:t>metadata is a description of your data for a future user (you perhaps?)</a:t>
            </a:r>
          </a:p>
          <a:p>
            <a:pPr lvl="1"/>
            <a:r>
              <a:rPr lang="en-US" dirty="0" smtClean="0"/>
              <a:t>What does this person need to know to use the data </a:t>
            </a:r>
            <a:r>
              <a:rPr lang="en-US" i="1" dirty="0" smtClean="0"/>
              <a:t>properly</a:t>
            </a:r>
            <a:r>
              <a:rPr lang="en-US" dirty="0" smtClean="0"/>
              <a:t>?</a:t>
            </a:r>
          </a:p>
          <a:p>
            <a:pPr lvl="1"/>
            <a:r>
              <a:rPr lang="en-US" dirty="0" smtClean="0"/>
              <a:t>Does this person need discipline specific knowledge? How much?</a:t>
            </a:r>
          </a:p>
          <a:p>
            <a:r>
              <a:rPr lang="en-US" dirty="0" smtClean="0"/>
              <a:t>Two general kinds of </a:t>
            </a:r>
            <a:r>
              <a:rPr lang="en-US" dirty="0" smtClean="0"/>
              <a:t>descriptive metadata</a:t>
            </a:r>
            <a:endParaRPr lang="en-US" dirty="0" smtClean="0"/>
          </a:p>
          <a:p>
            <a:pPr lvl="1"/>
            <a:r>
              <a:rPr lang="en-US" dirty="0" smtClean="0"/>
              <a:t>Project level (contextual)</a:t>
            </a:r>
          </a:p>
          <a:p>
            <a:pPr lvl="1"/>
            <a:r>
              <a:rPr lang="en-US" dirty="0" smtClean="0"/>
              <a:t>Technical (data level, units, headers, etc.)</a:t>
            </a:r>
          </a:p>
          <a:p>
            <a:r>
              <a:rPr lang="en-US" dirty="0" smtClean="0"/>
              <a:t>How will the metadata be captured</a:t>
            </a:r>
          </a:p>
          <a:p>
            <a:pPr lvl="1"/>
            <a:r>
              <a:rPr lang="en-US" dirty="0" smtClean="0"/>
              <a:t>Notebooks (electronic??)</a:t>
            </a:r>
          </a:p>
          <a:p>
            <a:pPr lvl="1"/>
            <a:r>
              <a:rPr lang="en-US" dirty="0" smtClean="0"/>
              <a:t>Device capture</a:t>
            </a:r>
          </a:p>
          <a:p>
            <a:r>
              <a:rPr lang="en-US" dirty="0" smtClean="0"/>
              <a:t>What format (with justification)</a:t>
            </a:r>
          </a:p>
          <a:p>
            <a:pPr lvl="1"/>
            <a:r>
              <a:rPr lang="en-US" dirty="0" smtClean="0"/>
              <a:t>Discipline specific standard? Other standard? </a:t>
            </a:r>
          </a:p>
          <a:p>
            <a:pPr lvl="1"/>
            <a:r>
              <a:rPr lang="en-US" dirty="0" smtClean="0"/>
              <a:t>Machine  or human readable (both?)</a:t>
            </a:r>
          </a:p>
        </p:txBody>
      </p:sp>
    </p:spTree>
    <p:extLst>
      <p:ext uri="{BB962C8B-B14F-4D97-AF65-F5344CB8AC3E}">
        <p14:creationId xmlns:p14="http://schemas.microsoft.com/office/powerpoint/2010/main" val="18549382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break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a:xfrm>
            <a:off x="838200" y="713619"/>
            <a:ext cx="10515600" cy="5463344"/>
          </a:xfrm>
        </p:spPr>
        <p:txBody>
          <a:bodyPr>
            <a:noAutofit/>
          </a:bodyPr>
          <a:lstStyle/>
          <a:p>
            <a:pPr marL="0" indent="0" algn="ctr">
              <a:buNone/>
            </a:pPr>
            <a:r>
              <a:rPr lang="en-US" sz="42000" dirty="0" smtClean="0"/>
              <a:t>?</a:t>
            </a:r>
            <a:endParaRPr lang="en-US" sz="42000" dirty="0"/>
          </a:p>
        </p:txBody>
      </p:sp>
    </p:spTree>
    <p:extLst>
      <p:ext uri="{BB962C8B-B14F-4D97-AF65-F5344CB8AC3E}">
        <p14:creationId xmlns:p14="http://schemas.microsoft.com/office/powerpoint/2010/main" val="133996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Love Letter to the Future</a:t>
            </a:r>
            <a:endParaRPr lang="en-US" dirty="0"/>
          </a:p>
        </p:txBody>
      </p:sp>
      <p:sp>
        <p:nvSpPr>
          <p:cNvPr id="3" name="Content Placeholder 2"/>
          <p:cNvSpPr>
            <a:spLocks noGrp="1"/>
          </p:cNvSpPr>
          <p:nvPr>
            <p:ph idx="1"/>
          </p:nvPr>
        </p:nvSpPr>
        <p:spPr>
          <a:xfrm>
            <a:off x="1158622" y="2651295"/>
            <a:ext cx="10195177" cy="3525667"/>
          </a:xfrm>
        </p:spPr>
        <p:txBody>
          <a:bodyPr/>
          <a:lstStyle/>
          <a:p>
            <a:pPr>
              <a:buNone/>
            </a:pPr>
            <a:r>
              <a:rPr lang="en-US" sz="2800" i="1" dirty="0" smtClean="0"/>
              <a:t>"Scientific metadata provide the information necessary for investigators separated by time, space, institution or disciplinary norm to establish common ground."  -  Christine </a:t>
            </a:r>
            <a:r>
              <a:rPr lang="en-US" sz="2800" i="1" dirty="0" err="1" smtClean="0"/>
              <a:t>Borgman</a:t>
            </a:r>
            <a:endParaRPr lang="en-US" sz="2800" dirty="0" smtClean="0"/>
          </a:p>
          <a:p>
            <a:endParaRPr lang="en-US" dirty="0"/>
          </a:p>
        </p:txBody>
      </p:sp>
      <p:sp>
        <p:nvSpPr>
          <p:cNvPr id="4" name="TextBox 3"/>
          <p:cNvSpPr txBox="1"/>
          <p:nvPr/>
        </p:nvSpPr>
        <p:spPr>
          <a:xfrm>
            <a:off x="1492431" y="6057781"/>
            <a:ext cx="8925197" cy="523220"/>
          </a:xfrm>
          <a:prstGeom prst="rect">
            <a:avLst/>
          </a:prstGeom>
          <a:noFill/>
        </p:spPr>
        <p:txBody>
          <a:bodyPr wrap="square" rtlCol="0">
            <a:spAutoFit/>
          </a:bodyPr>
          <a:lstStyle/>
          <a:p>
            <a:r>
              <a:rPr lang="en-US" sz="1400" dirty="0" smtClean="0">
                <a:solidFill>
                  <a:schemeClr val="tx1">
                    <a:lumMod val="65000"/>
                    <a:lumOff val="35000"/>
                  </a:schemeClr>
                </a:solidFill>
              </a:rPr>
              <a:t>Edwards, </a:t>
            </a:r>
            <a:r>
              <a:rPr lang="en-US" sz="1400" dirty="0" err="1" smtClean="0">
                <a:solidFill>
                  <a:schemeClr val="tx1">
                    <a:lumMod val="65000"/>
                    <a:lumOff val="35000"/>
                  </a:schemeClr>
                </a:solidFill>
              </a:rPr>
              <a:t>Mayernik</a:t>
            </a:r>
            <a:r>
              <a:rPr lang="en-US" sz="1400" dirty="0" smtClean="0">
                <a:solidFill>
                  <a:schemeClr val="tx1">
                    <a:lumMod val="65000"/>
                    <a:lumOff val="35000"/>
                  </a:schemeClr>
                </a:solidFill>
              </a:rPr>
              <a:t>, </a:t>
            </a:r>
            <a:r>
              <a:rPr lang="en-US" sz="1400" dirty="0" err="1" smtClean="0">
                <a:solidFill>
                  <a:schemeClr val="tx1">
                    <a:lumMod val="65000"/>
                    <a:lumOff val="35000"/>
                  </a:schemeClr>
                </a:solidFill>
              </a:rPr>
              <a:t>Betcheller</a:t>
            </a:r>
            <a:r>
              <a:rPr lang="en-US" sz="1400" dirty="0" smtClean="0">
                <a:solidFill>
                  <a:schemeClr val="tx1">
                    <a:lumMod val="65000"/>
                    <a:lumOff val="35000"/>
                  </a:schemeClr>
                </a:solidFill>
              </a:rPr>
              <a:t>, </a:t>
            </a:r>
            <a:r>
              <a:rPr lang="en-US" sz="1400" dirty="0" err="1" smtClean="0">
                <a:solidFill>
                  <a:schemeClr val="tx1">
                    <a:lumMod val="65000"/>
                    <a:lumOff val="35000"/>
                  </a:schemeClr>
                </a:solidFill>
              </a:rPr>
              <a:t>Bowker</a:t>
            </a:r>
            <a:r>
              <a:rPr lang="en-US" sz="1400" dirty="0" smtClean="0">
                <a:solidFill>
                  <a:schemeClr val="tx1">
                    <a:lumMod val="65000"/>
                    <a:lumOff val="35000"/>
                  </a:schemeClr>
                </a:solidFill>
              </a:rPr>
              <a:t>, and </a:t>
            </a:r>
            <a:r>
              <a:rPr lang="en-US" sz="1400" dirty="0" err="1" smtClean="0">
                <a:solidFill>
                  <a:schemeClr val="tx1">
                    <a:lumMod val="65000"/>
                    <a:lumOff val="35000"/>
                  </a:schemeClr>
                </a:solidFill>
              </a:rPr>
              <a:t>Borgman</a:t>
            </a:r>
            <a:r>
              <a:rPr lang="en-US" sz="1400" dirty="0" smtClean="0">
                <a:solidFill>
                  <a:schemeClr val="tx1">
                    <a:lumMod val="65000"/>
                    <a:lumOff val="35000"/>
                  </a:schemeClr>
                </a:solidFill>
              </a:rPr>
              <a:t> (2011). Science friction: Data, metadata, and collaboration.  </a:t>
            </a:r>
          </a:p>
          <a:p>
            <a:r>
              <a:rPr lang="en-US" sz="1400" i="1" dirty="0" smtClean="0">
                <a:solidFill>
                  <a:schemeClr val="tx1">
                    <a:lumMod val="65000"/>
                    <a:lumOff val="35000"/>
                  </a:schemeClr>
                </a:solidFill>
              </a:rPr>
              <a:t>Social Studies of Science </a:t>
            </a:r>
            <a:r>
              <a:rPr lang="en-US" sz="1400" dirty="0" smtClean="0">
                <a:solidFill>
                  <a:schemeClr val="tx1">
                    <a:lumMod val="65000"/>
                    <a:lumOff val="35000"/>
                  </a:schemeClr>
                </a:solidFill>
              </a:rPr>
              <a:t> 41(5): 667-690 .  http://</a:t>
            </a:r>
            <a:r>
              <a:rPr lang="en-US" sz="1400" dirty="0" err="1" smtClean="0">
                <a:solidFill>
                  <a:schemeClr val="tx1">
                    <a:lumMod val="65000"/>
                    <a:lumOff val="35000"/>
                  </a:schemeClr>
                </a:solidFill>
              </a:rPr>
              <a:t>dx.doi.org</a:t>
            </a:r>
            <a:r>
              <a:rPr lang="en-US" sz="1400" dirty="0" smtClean="0">
                <a:solidFill>
                  <a:schemeClr val="tx1">
                    <a:lumMod val="65000"/>
                    <a:lumOff val="35000"/>
                  </a:schemeClr>
                </a:solidFill>
              </a:rPr>
              <a:t>/</a:t>
            </a:r>
            <a:r>
              <a:rPr lang="is-IS" sz="1400" dirty="0">
                <a:solidFill>
                  <a:schemeClr val="tx1">
                    <a:lumMod val="65000"/>
                    <a:lumOff val="35000"/>
                  </a:schemeClr>
                </a:solidFill>
              </a:rPr>
              <a:t>10.1177/0306312711413314</a:t>
            </a:r>
            <a:endParaRPr lang="en-US" dirty="0">
              <a:solidFill>
                <a:schemeClr val="tx1">
                  <a:lumMod val="65000"/>
                  <a:lumOff val="3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CSC.ResearchCycle_BlueWords_highRes2-23-2015cc-by-nc.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266" y="463668"/>
            <a:ext cx="7192854" cy="5657919"/>
          </a:xfrm>
          <a:prstGeom prst="rect">
            <a:avLst/>
          </a:prstGeom>
        </p:spPr>
      </p:pic>
      <p:sp>
        <p:nvSpPr>
          <p:cNvPr id="4" name="Rectangle 3"/>
          <p:cNvSpPr/>
          <p:nvPr/>
        </p:nvSpPr>
        <p:spPr>
          <a:xfrm>
            <a:off x="7660118" y="6096899"/>
            <a:ext cx="3788217"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guides.library.ucsc.edu</a:t>
            </a:r>
            <a:r>
              <a:rPr lang="en-US" sz="1400" dirty="0">
                <a:solidFill>
                  <a:srgbClr val="595959"/>
                </a:solidFill>
              </a:rPr>
              <a:t>/</a:t>
            </a:r>
            <a:r>
              <a:rPr lang="en-US" sz="1400" dirty="0" err="1">
                <a:solidFill>
                  <a:srgbClr val="595959"/>
                </a:solidFill>
              </a:rPr>
              <a:t>datamanagement</a:t>
            </a:r>
            <a:r>
              <a:rPr lang="en-US" sz="1400" dirty="0">
                <a:solidFill>
                  <a:srgbClr val="595959"/>
                </a:solidFill>
              </a:rPr>
              <a:t>/</a:t>
            </a:r>
          </a:p>
        </p:txBody>
      </p:sp>
      <p:cxnSp>
        <p:nvCxnSpPr>
          <p:cNvPr id="8" name="Curved Connector 7"/>
          <p:cNvCxnSpPr>
            <a:stCxn id="5" idx="4"/>
          </p:cNvCxnSpPr>
          <p:nvPr/>
        </p:nvCxnSpPr>
        <p:spPr>
          <a:xfrm rot="5400000">
            <a:off x="7135163" y="4087020"/>
            <a:ext cx="1620981" cy="17596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6733310" y="1558636"/>
            <a:ext cx="2518064" cy="1704109"/>
          </a:xfrm>
          <a:custGeom>
            <a:avLst/>
            <a:gdLst>
              <a:gd name="connsiteX0" fmla="*/ 2015836 w 2351809"/>
              <a:gd name="connsiteY0" fmla="*/ 1662545 h 1662545"/>
              <a:gd name="connsiteX1" fmla="*/ 2015836 w 2351809"/>
              <a:gd name="connsiteY1" fmla="*/ 290945 h 1662545"/>
              <a:gd name="connsiteX2" fmla="*/ 0 w 2351809"/>
              <a:gd name="connsiteY2" fmla="*/ 0 h 1662545"/>
            </a:gdLst>
            <a:ahLst/>
            <a:cxnLst>
              <a:cxn ang="0">
                <a:pos x="connsiteX0" y="connsiteY0"/>
              </a:cxn>
              <a:cxn ang="0">
                <a:pos x="connsiteX1" y="connsiteY1"/>
              </a:cxn>
              <a:cxn ang="0">
                <a:pos x="connsiteX2" y="connsiteY2"/>
              </a:cxn>
            </a:cxnLst>
            <a:rect l="l" t="t" r="r" b="b"/>
            <a:pathLst>
              <a:path w="2351809" h="1662545">
                <a:moveTo>
                  <a:pt x="2015836" y="1662545"/>
                </a:moveTo>
                <a:cubicBezTo>
                  <a:pt x="2183822" y="1115290"/>
                  <a:pt x="2351809" y="568036"/>
                  <a:pt x="2015836" y="290945"/>
                </a:cubicBezTo>
                <a:cubicBezTo>
                  <a:pt x="1679863" y="13854"/>
                  <a:pt x="839931" y="6927"/>
                  <a:pt x="0" y="0"/>
                </a:cubicBezTo>
              </a:path>
            </a:pathLst>
          </a:cu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716977" y="4197926"/>
            <a:ext cx="5115296" cy="1455469"/>
          </a:xfrm>
          <a:custGeom>
            <a:avLst/>
            <a:gdLst>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313218"/>
              <a:gd name="connsiteY0" fmla="*/ 0 h 1652154"/>
              <a:gd name="connsiteX1" fmla="*/ 3075709 w 5313218"/>
              <a:gd name="connsiteY1" fmla="*/ 1475509 h 1652154"/>
              <a:gd name="connsiteX2" fmla="*/ 540327 w 5313218"/>
              <a:gd name="connsiteY2" fmla="*/ 1059873 h 1652154"/>
              <a:gd name="connsiteX3" fmla="*/ 0 w 5313218"/>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52154"/>
              <a:gd name="connsiteX1" fmla="*/ 3075709 w 5049982"/>
              <a:gd name="connsiteY1" fmla="*/ 1475509 h 1652154"/>
              <a:gd name="connsiteX2" fmla="*/ 540327 w 5049982"/>
              <a:gd name="connsiteY2" fmla="*/ 1059873 h 1652154"/>
              <a:gd name="connsiteX3" fmla="*/ 0 w 5049982"/>
              <a:gd name="connsiteY3" fmla="*/ 810491 h 1652154"/>
              <a:gd name="connsiteX0" fmla="*/ 5049982 w 5049982"/>
              <a:gd name="connsiteY0" fmla="*/ 0 h 1684811"/>
              <a:gd name="connsiteX1" fmla="*/ 3075709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684811"/>
              <a:gd name="connsiteX1" fmla="*/ 2634837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684811"/>
              <a:gd name="connsiteX1" fmla="*/ 2634837 w 5049982"/>
              <a:gd name="connsiteY1" fmla="*/ 1475509 h 1684811"/>
              <a:gd name="connsiteX2" fmla="*/ 540327 w 5049982"/>
              <a:gd name="connsiteY2" fmla="*/ 1059873 h 1684811"/>
              <a:gd name="connsiteX3" fmla="*/ 0 w 5049982"/>
              <a:gd name="connsiteY3" fmla="*/ 810491 h 1684811"/>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40327 w 5049982"/>
              <a:gd name="connsiteY2" fmla="*/ 1059873 h 1521526"/>
              <a:gd name="connsiteX3" fmla="*/ 0 w 5049982"/>
              <a:gd name="connsiteY3" fmla="*/ 810491 h 1521526"/>
              <a:gd name="connsiteX0" fmla="*/ 5049982 w 5049982"/>
              <a:gd name="connsiteY0" fmla="*/ 0 h 1521526"/>
              <a:gd name="connsiteX1" fmla="*/ 2634837 w 5049982"/>
              <a:gd name="connsiteY1" fmla="*/ 1475509 h 1521526"/>
              <a:gd name="connsiteX2" fmla="*/ 556656 w 5049982"/>
              <a:gd name="connsiteY2" fmla="*/ 1239487 h 1521526"/>
              <a:gd name="connsiteX3" fmla="*/ 0 w 5049982"/>
              <a:gd name="connsiteY3" fmla="*/ 810491 h 1521526"/>
              <a:gd name="connsiteX0" fmla="*/ 5049982 w 5049982"/>
              <a:gd name="connsiteY0" fmla="*/ 0 h 1610591"/>
              <a:gd name="connsiteX1" fmla="*/ 2634837 w 5049982"/>
              <a:gd name="connsiteY1" fmla="*/ 1475509 h 1610591"/>
              <a:gd name="connsiteX2" fmla="*/ 0 w 5049982"/>
              <a:gd name="connsiteY2" fmla="*/ 810491 h 1610591"/>
              <a:gd name="connsiteX0" fmla="*/ 5121543 w 5121543"/>
              <a:gd name="connsiteY0" fmla="*/ 0 h 1610591"/>
              <a:gd name="connsiteX1" fmla="*/ 2706398 w 5121543"/>
              <a:gd name="connsiteY1" fmla="*/ 1475509 h 1610591"/>
              <a:gd name="connsiteX2" fmla="*/ 71561 w 5121543"/>
              <a:gd name="connsiteY2" fmla="*/ 810491 h 1610591"/>
              <a:gd name="connsiteX0" fmla="*/ 5121543 w 5121543"/>
              <a:gd name="connsiteY0" fmla="*/ 0 h 1610591"/>
              <a:gd name="connsiteX1" fmla="*/ 2706398 w 5121543"/>
              <a:gd name="connsiteY1" fmla="*/ 1475509 h 1610591"/>
              <a:gd name="connsiteX2" fmla="*/ 71561 w 5121543"/>
              <a:gd name="connsiteY2" fmla="*/ 810491 h 1610591"/>
              <a:gd name="connsiteX0" fmla="*/ 5121543 w 5121543"/>
              <a:gd name="connsiteY0" fmla="*/ 0 h 1479962"/>
              <a:gd name="connsiteX1" fmla="*/ 2706398 w 5121543"/>
              <a:gd name="connsiteY1" fmla="*/ 1475509 h 1479962"/>
              <a:gd name="connsiteX2" fmla="*/ 71561 w 5121543"/>
              <a:gd name="connsiteY2" fmla="*/ 810491 h 1479962"/>
              <a:gd name="connsiteX0" fmla="*/ 5121543 w 5121543"/>
              <a:gd name="connsiteY0" fmla="*/ 0 h 1479962"/>
              <a:gd name="connsiteX1" fmla="*/ 2706398 w 5121543"/>
              <a:gd name="connsiteY1" fmla="*/ 1475509 h 1479962"/>
              <a:gd name="connsiteX2" fmla="*/ 71561 w 5121543"/>
              <a:gd name="connsiteY2" fmla="*/ 810491 h 1479962"/>
              <a:gd name="connsiteX0" fmla="*/ 5049982 w 5049982"/>
              <a:gd name="connsiteY0" fmla="*/ 0 h 1479962"/>
              <a:gd name="connsiteX1" fmla="*/ 2634837 w 5049982"/>
              <a:gd name="connsiteY1" fmla="*/ 1475509 h 1479962"/>
              <a:gd name="connsiteX2" fmla="*/ 0 w 5049982"/>
              <a:gd name="connsiteY2" fmla="*/ 810491 h 1479962"/>
              <a:gd name="connsiteX0" fmla="*/ 5115296 w 5115296"/>
              <a:gd name="connsiteY0" fmla="*/ 0 h 1602426"/>
              <a:gd name="connsiteX1" fmla="*/ 2700151 w 5115296"/>
              <a:gd name="connsiteY1" fmla="*/ 1475509 h 1602426"/>
              <a:gd name="connsiteX2" fmla="*/ 0 w 5115296"/>
              <a:gd name="connsiteY2" fmla="*/ 761505 h 1602426"/>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553441"/>
              <a:gd name="connsiteX1" fmla="*/ 2602180 w 5115296"/>
              <a:gd name="connsiteY1" fmla="*/ 1426524 h 1553441"/>
              <a:gd name="connsiteX2" fmla="*/ 0 w 5115296"/>
              <a:gd name="connsiteY2" fmla="*/ 761505 h 1553441"/>
              <a:gd name="connsiteX0" fmla="*/ 5115296 w 5115296"/>
              <a:gd name="connsiteY0" fmla="*/ 0 h 1455469"/>
              <a:gd name="connsiteX1" fmla="*/ 2602180 w 5115296"/>
              <a:gd name="connsiteY1" fmla="*/ 1426524 h 1455469"/>
              <a:gd name="connsiteX2" fmla="*/ 0 w 5115296"/>
              <a:gd name="connsiteY2" fmla="*/ 761505 h 1455469"/>
              <a:gd name="connsiteX0" fmla="*/ 5115296 w 5115296"/>
              <a:gd name="connsiteY0" fmla="*/ 0 h 1455469"/>
              <a:gd name="connsiteX1" fmla="*/ 2602180 w 5115296"/>
              <a:gd name="connsiteY1" fmla="*/ 1426524 h 1455469"/>
              <a:gd name="connsiteX2" fmla="*/ 0 w 5115296"/>
              <a:gd name="connsiteY2" fmla="*/ 761505 h 1455469"/>
            </a:gdLst>
            <a:ahLst/>
            <a:cxnLst>
              <a:cxn ang="0">
                <a:pos x="connsiteX0" y="connsiteY0"/>
              </a:cxn>
              <a:cxn ang="0">
                <a:pos x="connsiteX1" y="connsiteY1"/>
              </a:cxn>
              <a:cxn ang="0">
                <a:pos x="connsiteX2" y="connsiteY2"/>
              </a:cxn>
            </a:cxnLst>
            <a:rect l="l" t="t" r="r" b="b"/>
            <a:pathLst>
              <a:path w="5115296" h="1455469">
                <a:moveTo>
                  <a:pt x="5115296" y="0"/>
                </a:moveTo>
                <a:cubicBezTo>
                  <a:pt x="4912179" y="1122961"/>
                  <a:pt x="3569029" y="1397579"/>
                  <a:pt x="2602180" y="1426524"/>
                </a:cubicBezTo>
                <a:cubicBezTo>
                  <a:pt x="1635331" y="1455469"/>
                  <a:pt x="59067" y="1210293"/>
                  <a:pt x="0" y="761505"/>
                </a:cubicBezTo>
              </a:path>
            </a:pathLst>
          </a:cu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8216029" y="3283528"/>
            <a:ext cx="1218915" cy="8728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07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Data Collection</a:t>
            </a:r>
          </a:p>
        </p:txBody>
      </p:sp>
      <p:pic>
        <p:nvPicPr>
          <p:cNvPr id="15361" name="Picture 1" descr="C:\Users\Quercus2\Desktop\CIMMYT.jpg"/>
          <p:cNvPicPr>
            <a:picLocks noChangeAspect="1" noChangeArrowheads="1"/>
          </p:cNvPicPr>
          <p:nvPr/>
        </p:nvPicPr>
        <p:blipFill>
          <a:blip r:embed="rId3" cstate="print"/>
          <a:srcRect/>
          <a:stretch>
            <a:fillRect/>
          </a:stretch>
        </p:blipFill>
        <p:spPr bwMode="auto">
          <a:xfrm>
            <a:off x="459814" y="1303585"/>
            <a:ext cx="3066753" cy="1541692"/>
          </a:xfrm>
          <a:prstGeom prst="rect">
            <a:avLst/>
          </a:prstGeom>
          <a:noFill/>
        </p:spPr>
      </p:pic>
      <p:sp>
        <p:nvSpPr>
          <p:cNvPr id="10" name="TextBox 9"/>
          <p:cNvSpPr txBox="1"/>
          <p:nvPr/>
        </p:nvSpPr>
        <p:spPr>
          <a:xfrm rot="16200000">
            <a:off x="5600698" y="2126136"/>
            <a:ext cx="2676102" cy="230832"/>
          </a:xfrm>
          <a:prstGeom prst="rect">
            <a:avLst/>
          </a:prstGeom>
          <a:noFill/>
        </p:spPr>
        <p:txBody>
          <a:bodyPr wrap="square" rtlCol="0">
            <a:spAutoFit/>
          </a:bodyPr>
          <a:lstStyle/>
          <a:p>
            <a:r>
              <a:rPr lang="en-US" sz="900" dirty="0" smtClean="0">
                <a:solidFill>
                  <a:schemeClr val="bg1">
                    <a:lumMod val="75000"/>
                  </a:schemeClr>
                </a:solidFill>
              </a:rPr>
              <a:t>CC image by Justin See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12" name="TextBox 11"/>
          <p:cNvSpPr txBox="1"/>
          <p:nvPr/>
        </p:nvSpPr>
        <p:spPr>
          <a:xfrm rot="16200000">
            <a:off x="2625271" y="1835190"/>
            <a:ext cx="2005476" cy="230832"/>
          </a:xfrm>
          <a:prstGeom prst="rect">
            <a:avLst/>
          </a:prstGeom>
          <a:noFill/>
        </p:spPr>
        <p:txBody>
          <a:bodyPr wrap="square" rtlCol="0">
            <a:spAutoFit/>
          </a:bodyPr>
          <a:lstStyle/>
          <a:p>
            <a:r>
              <a:rPr lang="en-US" sz="900" dirty="0" smtClean="0">
                <a:solidFill>
                  <a:schemeClr val="bg1">
                    <a:lumMod val="75000"/>
                  </a:schemeClr>
                </a:solidFill>
              </a:rPr>
              <a:t>CC image by CIMMYT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15363" name="Picture 3" descr="C:\Users\Quercus2\Desktop\kukkurovaca.jpg"/>
          <p:cNvPicPr>
            <a:picLocks noChangeAspect="1" noChangeArrowheads="1"/>
          </p:cNvPicPr>
          <p:nvPr/>
        </p:nvPicPr>
        <p:blipFill>
          <a:blip r:embed="rId4" cstate="print"/>
          <a:srcRect/>
          <a:stretch>
            <a:fillRect/>
          </a:stretch>
        </p:blipFill>
        <p:spPr bwMode="auto">
          <a:xfrm>
            <a:off x="4195831" y="3871848"/>
            <a:ext cx="4074880" cy="2445410"/>
          </a:xfrm>
          <a:prstGeom prst="rect">
            <a:avLst/>
          </a:prstGeom>
          <a:noFill/>
        </p:spPr>
      </p:pic>
      <p:pic>
        <p:nvPicPr>
          <p:cNvPr id="15364" name="Picture 4" descr="C:\Users\Quercus2\Desktop\Justin See.jpg"/>
          <p:cNvPicPr>
            <a:picLocks noChangeAspect="1" noChangeArrowheads="1"/>
          </p:cNvPicPr>
          <p:nvPr/>
        </p:nvPicPr>
        <p:blipFill>
          <a:blip r:embed="rId5" cstate="print"/>
          <a:srcRect/>
          <a:stretch>
            <a:fillRect/>
          </a:stretch>
        </p:blipFill>
        <p:spPr bwMode="auto">
          <a:xfrm>
            <a:off x="4822318" y="1303584"/>
            <a:ext cx="2005556" cy="2228394"/>
          </a:xfrm>
          <a:prstGeom prst="rect">
            <a:avLst/>
          </a:prstGeom>
          <a:noFill/>
        </p:spPr>
      </p:pic>
      <p:pic>
        <p:nvPicPr>
          <p:cNvPr id="15365" name="Picture 5" descr="C:\Users\Quercus2\Desktop\acordova.jp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6000"/>
                    </a14:imgEffect>
                  </a14:imgLayer>
                </a14:imgProps>
              </a:ext>
            </a:extLst>
          </a:blip>
          <a:srcRect/>
          <a:stretch>
            <a:fillRect/>
          </a:stretch>
        </p:blipFill>
        <p:spPr bwMode="auto">
          <a:xfrm>
            <a:off x="726529" y="3547999"/>
            <a:ext cx="2396359" cy="2396359"/>
          </a:xfrm>
          <a:prstGeom prst="rect">
            <a:avLst/>
          </a:prstGeom>
          <a:noFill/>
        </p:spPr>
      </p:pic>
      <p:sp>
        <p:nvSpPr>
          <p:cNvPr id="16" name="TextBox 15"/>
          <p:cNvSpPr txBox="1"/>
          <p:nvPr/>
        </p:nvSpPr>
        <p:spPr>
          <a:xfrm rot="16200000">
            <a:off x="1900624" y="4576615"/>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acordova</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
        <p:nvSpPr>
          <p:cNvPr id="17" name="TextBox 16"/>
          <p:cNvSpPr txBox="1"/>
          <p:nvPr/>
        </p:nvSpPr>
        <p:spPr>
          <a:xfrm rot="16200000">
            <a:off x="7048448" y="4949516"/>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kukkurovaca</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2" name="Picture 1" descr="Grids.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8800" y="1098866"/>
            <a:ext cx="3825408" cy="2464840"/>
          </a:xfrm>
          <a:prstGeom prst="rect">
            <a:avLst/>
          </a:prstGeom>
        </p:spPr>
      </p:pic>
      <p:sp>
        <p:nvSpPr>
          <p:cNvPr id="15" name="TextBox 14"/>
          <p:cNvSpPr txBox="1"/>
          <p:nvPr/>
        </p:nvSpPr>
        <p:spPr>
          <a:xfrm rot="16200000">
            <a:off x="10668518" y="1961712"/>
            <a:ext cx="2414356" cy="230832"/>
          </a:xfrm>
          <a:prstGeom prst="rect">
            <a:avLst/>
          </a:prstGeom>
          <a:noFill/>
        </p:spPr>
        <p:txBody>
          <a:bodyPr wrap="square" rtlCol="0">
            <a:spAutoFit/>
          </a:bodyPr>
          <a:lstStyle/>
          <a:p>
            <a:r>
              <a:rPr lang="en-US" sz="900" dirty="0" smtClean="0">
                <a:solidFill>
                  <a:schemeClr val="bg1">
                    <a:lumMod val="75000"/>
                  </a:schemeClr>
                </a:solidFill>
              </a:rPr>
              <a:t>CC image by SEDAC on Flickr</a:t>
            </a:r>
            <a:endParaRPr lang="en-US" sz="900" dirty="0">
              <a:solidFill>
                <a:schemeClr val="bg1">
                  <a:lumMod val="75000"/>
                </a:schemeClr>
              </a:solidFill>
            </a:endParaRPr>
          </a:p>
        </p:txBody>
      </p:sp>
      <p:sp>
        <p:nvSpPr>
          <p:cNvPr id="18" name="TextBox 17"/>
          <p:cNvSpPr txBox="1"/>
          <p:nvPr/>
        </p:nvSpPr>
        <p:spPr>
          <a:xfrm rot="16200000">
            <a:off x="10859643" y="4581237"/>
            <a:ext cx="1727307" cy="215444"/>
          </a:xfrm>
          <a:prstGeom prst="rect">
            <a:avLst/>
          </a:prstGeom>
          <a:noFill/>
        </p:spPr>
        <p:txBody>
          <a:bodyPr wrap="square" rtlCol="0">
            <a:spAutoFit/>
          </a:bodyPr>
          <a:lstStyle/>
          <a:p>
            <a:r>
              <a:rPr lang="en-US" sz="800" dirty="0" smtClean="0">
                <a:solidFill>
                  <a:schemeClr val="bg1">
                    <a:lumMod val="75000"/>
                  </a:schemeClr>
                </a:solidFill>
              </a:rPr>
              <a:t>CC image by ISAS on Flickr</a:t>
            </a:r>
            <a:endParaRPr lang="en-US" sz="800" dirty="0">
              <a:solidFill>
                <a:schemeClr val="bg1">
                  <a:lumMod val="75000"/>
                </a:schemeClr>
              </a:solidFill>
            </a:endParaRPr>
          </a:p>
        </p:txBody>
      </p:sp>
      <p:pic>
        <p:nvPicPr>
          <p:cNvPr id="3" name="Picture 2" descr="satellite.tif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23877" y="4290948"/>
            <a:ext cx="2196331" cy="1177542"/>
          </a:xfrm>
          <a:prstGeom prst="rect">
            <a:avLst/>
          </a:prstGeom>
        </p:spPr>
      </p:pic>
      <p:sp>
        <p:nvSpPr>
          <p:cNvPr id="19" name="Rectangle 18"/>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lgn="ctr">
              <a:buSzPct val="100000"/>
              <a:buNone/>
            </a:pPr>
            <a:r>
              <a:rPr lang="en-US" dirty="0" smtClean="0"/>
              <a:t>Average Temperature of Observation for Each Species </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From Field Notes to Datasets </a:t>
            </a:r>
          </a:p>
        </p:txBody>
      </p:sp>
      <p:graphicFrame>
        <p:nvGraphicFramePr>
          <p:cNvPr id="5" name="Group 4"/>
          <p:cNvGraphicFramePr>
            <a:graphicFrameLocks/>
          </p:cNvGraphicFramePr>
          <p:nvPr>
            <p:extLst>
              <p:ext uri="{D42A27DB-BD31-4B8C-83A1-F6EECF244321}">
                <p14:modId xmlns:p14="http://schemas.microsoft.com/office/powerpoint/2010/main" val="1796364243"/>
              </p:ext>
            </p:extLst>
          </p:nvPr>
        </p:nvGraphicFramePr>
        <p:xfrm>
          <a:off x="632178" y="1665884"/>
          <a:ext cx="11198578" cy="4115099"/>
        </p:xfrm>
        <a:graphic>
          <a:graphicData uri="http://schemas.openxmlformats.org/drawingml/2006/table">
            <a:tbl>
              <a:tblPr/>
              <a:tblGrid>
                <a:gridCol w="2415823"/>
                <a:gridCol w="1723696"/>
                <a:gridCol w="1765739"/>
                <a:gridCol w="1828800"/>
                <a:gridCol w="1744717"/>
                <a:gridCol w="1719803"/>
              </a:tblGrid>
              <a:tr h="68156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Species</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Average Temperature</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Temperature Standard Deviation</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Number of Observations</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Minimum Temperature</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1" i="0" u="none" strike="noStrike" cap="none" normalizeH="0" baseline="0" dirty="0">
                          <a:ln>
                            <a:noFill/>
                          </a:ln>
                          <a:solidFill>
                            <a:schemeClr val="tx1"/>
                          </a:solidFill>
                          <a:effectLst/>
                          <a:latin typeface="Arial" charset="0"/>
                          <a:ea typeface="Arial" charset="0"/>
                          <a:cs typeface="Arial" charset="0"/>
                        </a:rPr>
                        <a:t>Maximum Temperature</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395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Northern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Red-legged </a:t>
                      </a:r>
                      <a:r>
                        <a:rPr kumimoji="0" lang="en-US" sz="1400" b="0" i="0" u="none" strike="noStrike" cap="none" normalizeH="0" baseline="0" dirty="0" smtClean="0">
                          <a:ln>
                            <a:noFill/>
                          </a:ln>
                          <a:solidFill>
                            <a:schemeClr val="tx1"/>
                          </a:solidFill>
                          <a:effectLst/>
                          <a:latin typeface="Arial" charset="0"/>
                          <a:ea typeface="Arial" charset="0"/>
                          <a:cs typeface="Arial" charset="0"/>
                        </a:rPr>
                        <a:t>Frog</a:t>
                      </a:r>
                      <a:endParaRPr kumimoji="0" lang="en-US" sz="1400" b="0" i="0" u="none" strike="noStrike" cap="none" normalizeH="0" baseline="0" dirty="0">
                        <a:ln>
                          <a:noFill/>
                        </a:ln>
                        <a:solidFill>
                          <a:schemeClr val="tx1"/>
                        </a:solidFill>
                        <a:effectLst/>
                        <a:latin typeface="Arial" charset="0"/>
                        <a:ea typeface="Arial" charset="0"/>
                        <a:cs typeface="Arial" charset="0"/>
                      </a:endParaRP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4.4</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98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Tailed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7.0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27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Arizona Toad</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Strecker's Chorus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10.5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16</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54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Oregon Spotted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15.5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New Jersey Chorus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11.5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17</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98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Wood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12.5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5.5</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897</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0</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28.8</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26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Spring </a:t>
                      </a:r>
                      <a:r>
                        <a:rPr kumimoji="0" lang="en-US" sz="1400" b="0" i="0" u="none" strike="noStrike" cap="none" normalizeH="0" baseline="0" dirty="0" smtClean="0">
                          <a:ln>
                            <a:noFill/>
                          </a:ln>
                          <a:solidFill>
                            <a:schemeClr val="tx1"/>
                          </a:solidFill>
                          <a:effectLst/>
                          <a:latin typeface="Arial" charset="0"/>
                          <a:ea typeface="Arial" charset="0"/>
                          <a:cs typeface="Arial" charset="0"/>
                        </a:rPr>
                        <a:t>Peeper</a:t>
                      </a:r>
                      <a:endParaRPr kumimoji="0" lang="en-US" sz="1400" b="0" i="0" u="none" strike="noStrike" cap="none" normalizeH="0" baseline="0" dirty="0">
                        <a:ln>
                          <a:noFill/>
                        </a:ln>
                        <a:solidFill>
                          <a:schemeClr val="tx1"/>
                        </a:solidFill>
                        <a:effectLst/>
                        <a:latin typeface="Arial" charset="0"/>
                        <a:ea typeface="Arial" charset="0"/>
                        <a:cs typeface="Arial" charset="0"/>
                      </a:endParaRP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13.2</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5.6</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569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32</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95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Red-legged Frog</a:t>
                      </a:r>
                    </a:p>
                  </a:txBody>
                  <a:tcPr marL="120687" marR="120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13.3</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5.9</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16</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4</a:t>
                      </a:r>
                    </a:p>
                  </a:txBody>
                  <a:tcPr marL="120687" marR="120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400" b="0" i="0" u="none" strike="noStrike" cap="none" normalizeH="0" baseline="0" dirty="0">
                          <a:ln>
                            <a:noFill/>
                          </a:ln>
                          <a:solidFill>
                            <a:schemeClr val="tx1"/>
                          </a:solidFill>
                          <a:effectLst/>
                          <a:latin typeface="Arial" charset="0"/>
                          <a:ea typeface="Arial" charset="0"/>
                          <a:cs typeface="Arial" charset="0"/>
                        </a:rPr>
                        <a:t>27</a:t>
                      </a:r>
                    </a:p>
                  </a:txBody>
                  <a:tcPr marL="120687" marR="120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190284"/>
            <a:ext cx="10657489"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From Datasets to Published Papers </a:t>
            </a:r>
          </a:p>
        </p:txBody>
      </p:sp>
      <p:sp>
        <p:nvSpPr>
          <p:cNvPr id="6" name="TextBox 5"/>
          <p:cNvSpPr txBox="1"/>
          <p:nvPr/>
        </p:nvSpPr>
        <p:spPr>
          <a:xfrm rot="16200000">
            <a:off x="7145990" y="3728439"/>
            <a:ext cx="2676102" cy="230832"/>
          </a:xfrm>
          <a:prstGeom prst="rect">
            <a:avLst/>
          </a:prstGeom>
          <a:noFill/>
        </p:spPr>
        <p:txBody>
          <a:bodyPr wrap="square" rtlCol="0">
            <a:spAutoFit/>
          </a:bodyPr>
          <a:lstStyle/>
          <a:p>
            <a:r>
              <a:rPr lang="en-US" sz="900" dirty="0" smtClean="0">
                <a:solidFill>
                  <a:schemeClr val="bg1">
                    <a:lumMod val="75000"/>
                  </a:schemeClr>
                </a:solidFill>
              </a:rPr>
              <a:t>CC image by Heather Kennedy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3610402" y="2409825"/>
            <a:ext cx="4770551" cy="2689548"/>
          </a:xfrm>
          <a:prstGeom prst="rect">
            <a:avLst/>
          </a:prstGeom>
          <a:noFill/>
          <a:ln w="9525">
            <a:noFill/>
            <a:miter lim="800000"/>
            <a:headEnd/>
            <a:tailEnd/>
          </a:ln>
        </p:spPr>
      </p:pic>
      <p:sp>
        <p:nvSpPr>
          <p:cNvPr id="7" name="Rectangle 6"/>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798788" y="1406183"/>
            <a:ext cx="10657489" cy="4737551"/>
          </a:xfrm>
        </p:spPr>
        <p:txBody>
          <a:bodyPr>
            <a:noAutofit/>
          </a:bodyPr>
          <a:lstStyle/>
          <a:p>
            <a:pPr>
              <a:buSzPct val="100000"/>
            </a:pPr>
            <a:r>
              <a:rPr lang="en-US" dirty="0" smtClean="0">
                <a:ea typeface="ＭＳ Ｐゴシック" pitchFamily="34" charset="-128"/>
              </a:rPr>
              <a:t>Definition: A collection of </a:t>
            </a:r>
            <a:r>
              <a:rPr lang="en-US" dirty="0" smtClean="0">
                <a:ea typeface="ＭＳ Ｐゴシック" pitchFamily="34" charset="-128"/>
              </a:rPr>
              <a:t>data</a:t>
            </a:r>
          </a:p>
          <a:p>
            <a:pPr>
              <a:buSzPct val="100000"/>
            </a:pPr>
            <a:endParaRPr lang="en-US" dirty="0" smtClean="0">
              <a:ea typeface="ＭＳ Ｐゴシック" pitchFamily="34" charset="-128"/>
            </a:endParaRPr>
          </a:p>
          <a:p>
            <a:pPr>
              <a:buSzPct val="100000"/>
            </a:pPr>
            <a:r>
              <a:rPr lang="en-US" dirty="0" smtClean="0">
                <a:ea typeface="ＭＳ Ｐゴシック" pitchFamily="34" charset="-128"/>
              </a:rPr>
              <a:t>Generally datasets can be defined as: </a:t>
            </a:r>
          </a:p>
          <a:p>
            <a:pPr lvl="1">
              <a:buClr>
                <a:schemeClr val="accent1">
                  <a:lumMod val="75000"/>
                </a:schemeClr>
              </a:buClr>
              <a:buSzPct val="90000"/>
            </a:pPr>
            <a:r>
              <a:rPr lang="en-US" dirty="0" smtClean="0">
                <a:ea typeface="ＭＳ Ｐゴシック" pitchFamily="34" charset="-128"/>
              </a:rPr>
              <a:t>Spatial – a collection of logically related features arranged in a prescribed manner such as GIS map layers, water features, etc</a:t>
            </a:r>
          </a:p>
          <a:p>
            <a:pPr lvl="1">
              <a:buClr>
                <a:schemeClr val="accent1">
                  <a:lumMod val="75000"/>
                </a:schemeClr>
              </a:buClr>
              <a:buSzPct val="90000"/>
            </a:pPr>
            <a:r>
              <a:rPr lang="en-US" dirty="0" smtClean="0">
                <a:ea typeface="ＭＳ Ｐゴシック" pitchFamily="34" charset="-128"/>
              </a:rPr>
              <a:t>Tabular – a file, spreadsheet, data in a table</a:t>
            </a:r>
          </a:p>
          <a:p>
            <a:pPr lvl="1">
              <a:buClr>
                <a:schemeClr val="accent1">
                  <a:lumMod val="75000"/>
                </a:schemeClr>
              </a:buClr>
              <a:buSzPct val="90000"/>
            </a:pPr>
            <a:r>
              <a:rPr lang="en-US" dirty="0" smtClean="0">
                <a:ea typeface="ＭＳ Ｐゴシック" pitchFamily="34" charset="-128"/>
              </a:rPr>
              <a:t>Many tabular datasets are inherently “spatial”, e.g. water-quality samples associated with stream collection </a:t>
            </a:r>
            <a:r>
              <a:rPr lang="en-US" dirty="0" smtClean="0">
                <a:ea typeface="ＭＳ Ｐゴシック" pitchFamily="34" charset="-128"/>
              </a:rPr>
              <a:t>sites</a:t>
            </a:r>
          </a:p>
          <a:p>
            <a:pPr lvl="1">
              <a:buClr>
                <a:schemeClr val="accent1">
                  <a:lumMod val="75000"/>
                </a:schemeClr>
              </a:buClr>
              <a:buSzPct val="90000"/>
            </a:pPr>
            <a:endParaRPr lang="en-US" dirty="0" smtClean="0">
              <a:ea typeface="ＭＳ Ｐゴシック" pitchFamily="34" charset="-128"/>
            </a:endParaRPr>
          </a:p>
          <a:p>
            <a:pPr>
              <a:buSzPct val="100000"/>
            </a:pPr>
            <a:r>
              <a:rPr lang="en-US" dirty="0" smtClean="0">
                <a:ea typeface="ＭＳ Ｐゴシック" pitchFamily="34" charset="-128"/>
              </a:rPr>
              <a:t>Elements in a dataset can include:</a:t>
            </a:r>
          </a:p>
          <a:p>
            <a:pPr lvl="1">
              <a:buClr>
                <a:schemeClr val="accent1">
                  <a:lumMod val="75000"/>
                </a:schemeClr>
              </a:buClr>
              <a:buSzPct val="90000"/>
            </a:pPr>
            <a:r>
              <a:rPr lang="en-US" dirty="0" smtClean="0">
                <a:ea typeface="ＭＳ Ｐゴシック" pitchFamily="34" charset="-128"/>
              </a:rPr>
              <a:t>Values, measures, points, coordinates, conditions, qualities, frequencies, or attributes that are a result of an observational study</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12192000" cy="701018"/>
          </a:xfrm>
        </p:spPr>
        <p:txBody>
          <a:bodyPr>
            <a:normAutofit/>
          </a:bodyPr>
          <a:lstStyle/>
          <a:p>
            <a:r>
              <a:rPr lang="en-US" dirty="0" smtClean="0">
                <a:ea typeface="ＭＳ Ｐゴシック" pitchFamily="34" charset="-128"/>
              </a:rPr>
              <a:t>What is a Dataset?</a:t>
            </a:r>
          </a:p>
        </p:txBody>
      </p:sp>
      <p:sp>
        <p:nvSpPr>
          <p:cNvPr id="4" name="Rectangle 3"/>
          <p:cNvSpPr/>
          <p:nvPr/>
        </p:nvSpPr>
        <p:spPr>
          <a:xfrm>
            <a:off x="1" y="6424863"/>
            <a:ext cx="12192000" cy="307777"/>
          </a:xfrm>
          <a:prstGeom prst="rect">
            <a:avLst/>
          </a:prstGeom>
        </p:spPr>
        <p:txBody>
          <a:bodyPr wrap="square">
            <a:spAutoFit/>
          </a:bodyPr>
          <a:lstStyle/>
          <a:p>
            <a:pPr algn="ct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Education</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Module</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Lesson</a:t>
            </a:r>
            <a:r>
              <a:rPr lang="it-IT" sz="1400" dirty="0" smtClean="0">
                <a:solidFill>
                  <a:schemeClr val="tx1">
                    <a:lumMod val="65000"/>
                    <a:lumOff val="35000"/>
                  </a:schemeClr>
                </a:solidFill>
              </a:rPr>
              <a:t> 07: </a:t>
            </a:r>
            <a:r>
              <a:rPr lang="it-IT" sz="1400" dirty="0" err="1" smtClean="0">
                <a:solidFill>
                  <a:schemeClr val="tx1">
                    <a:lumMod val="65000"/>
                    <a:lumOff val="35000"/>
                  </a:schemeClr>
                </a:solidFill>
              </a:rPr>
              <a:t>Metadata</a:t>
            </a:r>
            <a:r>
              <a:rPr lang="it-IT" sz="1400" dirty="0" smtClean="0">
                <a:solidFill>
                  <a:schemeClr val="tx1">
                    <a:lumMod val="65000"/>
                    <a:lumOff val="35000"/>
                  </a:schemeClr>
                </a:solidFill>
              </a:rPr>
              <a:t>. </a:t>
            </a:r>
            <a:r>
              <a:rPr lang="it-IT" sz="1400" dirty="0" err="1" smtClean="0">
                <a:solidFill>
                  <a:schemeClr val="tx1">
                    <a:lumMod val="65000"/>
                    <a:lumOff val="35000"/>
                  </a:schemeClr>
                </a:solidFill>
              </a:rPr>
              <a:t>DataONE</a:t>
            </a:r>
            <a:r>
              <a:rPr lang="it-IT" sz="1400" dirty="0" smtClean="0">
                <a:solidFill>
                  <a:schemeClr val="tx1">
                    <a:lumMod val="65000"/>
                    <a:lumOff val="35000"/>
                  </a:schemeClr>
                </a:solidFill>
              </a:rPr>
              <a:t>. https://www.dataone.org/sites/all/documents/L07_Metadata.pptx</a:t>
            </a:r>
            <a:endParaRPr lang="en-US" sz="1400" dirty="0">
              <a:solidFill>
                <a:schemeClr val="tx1">
                  <a:lumMod val="65000"/>
                  <a:lumOff val="35000"/>
                </a:schemeClr>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TotalTime>
  <Words>1712</Words>
  <Application>Microsoft Macintosh PowerPoint</Application>
  <PresentationFormat>Custom</PresentationFormat>
  <Paragraphs>281</Paragraphs>
  <Slides>25</Slides>
  <Notes>11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Management in the  Research Environment</vt:lpstr>
      <vt:lpstr>Todays Topics Describing Data</vt:lpstr>
      <vt:lpstr>Metadata</vt:lpstr>
      <vt:lpstr>A Love Letter to the Future</vt:lpstr>
      <vt:lpstr>PowerPoint Presentation</vt:lpstr>
      <vt:lpstr>Data Collection</vt:lpstr>
      <vt:lpstr>From Field Notes to Datasets </vt:lpstr>
      <vt:lpstr>From Datasets to Published Papers </vt:lpstr>
      <vt:lpstr>What is a Dataset?</vt:lpstr>
      <vt:lpstr>Working with Data</vt:lpstr>
      <vt:lpstr>Working with Data</vt:lpstr>
      <vt:lpstr>What is Metadata?</vt:lpstr>
      <vt:lpstr>Metadata that  you know already  human  readable</vt:lpstr>
      <vt:lpstr>Metadata that  you know already  machine readable</vt:lpstr>
      <vt:lpstr>** pause **</vt:lpstr>
      <vt:lpstr>Describing Metadata</vt:lpstr>
      <vt:lpstr>What is a Metadata Standard?</vt:lpstr>
      <vt:lpstr>Standards and Schemas</vt:lpstr>
      <vt:lpstr>DC    DC Example</vt:lpstr>
      <vt:lpstr>Schemas</vt:lpstr>
      <vt:lpstr>GIS ArcCatalog Example</vt:lpstr>
      <vt:lpstr>Standards and structures</vt:lpstr>
      <vt:lpstr>Schemas as Walls</vt:lpstr>
      <vt:lpstr>Quick Review</vt:lpstr>
      <vt:lpstr>** break **</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357</cp:revision>
  <cp:lastPrinted>2015-02-20T18:57:29Z</cp:lastPrinted>
  <dcterms:created xsi:type="dcterms:W3CDTF">2015-01-21T19:33:25Z</dcterms:created>
  <dcterms:modified xsi:type="dcterms:W3CDTF">2016-02-29T01:30:24Z</dcterms:modified>
</cp:coreProperties>
</file>