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56" r:id="rId2"/>
    <p:sldId id="262" r:id="rId3"/>
    <p:sldId id="269" r:id="rId4"/>
    <p:sldId id="267" r:id="rId5"/>
    <p:sldId id="290" r:id="rId6"/>
    <p:sldId id="291" r:id="rId7"/>
    <p:sldId id="293" r:id="rId8"/>
    <p:sldId id="266" r:id="rId9"/>
    <p:sldId id="268" r:id="rId10"/>
    <p:sldId id="288" r:id="rId11"/>
    <p:sldId id="289" r:id="rId12"/>
    <p:sldId id="272" r:id="rId13"/>
    <p:sldId id="264" r:id="rId14"/>
    <p:sldId id="270" r:id="rId15"/>
    <p:sldId id="271" r:id="rId16"/>
    <p:sldId id="265" r:id="rId17"/>
    <p:sldId id="273" r:id="rId18"/>
    <p:sldId id="274" r:id="rId19"/>
    <p:sldId id="275" r:id="rId20"/>
    <p:sldId id="277" r:id="rId21"/>
    <p:sldId id="285" r:id="rId22"/>
    <p:sldId id="263" r:id="rId23"/>
    <p:sldId id="286" r:id="rId24"/>
    <p:sldId id="294" r:id="rId25"/>
    <p:sldId id="292" r:id="rId26"/>
    <p:sldId id="295" r:id="rId27"/>
    <p:sldId id="298" r:id="rId28"/>
    <p:sldId id="296" r:id="rId29"/>
    <p:sldId id="299" r:id="rId30"/>
    <p:sldId id="287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2167" autoAdjust="0"/>
  </p:normalViewPr>
  <p:slideViewPr>
    <p:cSldViewPr snapToGrid="0">
      <p:cViewPr varScale="1">
        <p:scale>
          <a:sx n="75" d="100"/>
          <a:sy n="75" d="100"/>
        </p:scale>
        <p:origin x="66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know of these, make sure to get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know of these, make sure to get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know of these, make sure to get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know of these, make sure to get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1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data and data formats includes workflows, version control, backup strategies, and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4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 formats text includes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raser.heidi.i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ami.edu/it/index.php/polici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research.miami.edu/regulatory-compliance-services/hs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atacenter.cit.nih.gov/interface/interface241/PIIguid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ami.edu/it/index.php/services/survey_tool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research.miami.edu/research-resources/redcap" TargetMode="External"/><Relationship Id="rId2" Type="http://schemas.openxmlformats.org/officeDocument/2006/relationships/hyperlink" Target="http://uresearch.miami.edu/research-resources/vel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zysman@miami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ogostick.net/~pnh/ntpassw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8800" y="2222500"/>
            <a:ext cx="6940550" cy="42361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Empty </a:t>
            </a:r>
            <a:r>
              <a:rPr lang="en-US" sz="3200" dirty="0" smtClean="0"/>
              <a:t>trash securely</a:t>
            </a:r>
          </a:p>
          <a:p>
            <a:pPr lvl="1"/>
            <a:r>
              <a:rPr lang="en-US" sz="2800" dirty="0" smtClean="0"/>
              <a:t>Mac: Finder-&gt;Preferences: Advanced Tab, “Empty Trash Securely”</a:t>
            </a:r>
          </a:p>
          <a:p>
            <a:pPr lvl="1"/>
            <a:r>
              <a:rPr lang="en-US" sz="2800" dirty="0" smtClean="0"/>
              <a:t>PC</a:t>
            </a:r>
            <a:r>
              <a:rPr lang="en-US" sz="2800" dirty="0"/>
              <a:t>: </a:t>
            </a:r>
            <a:r>
              <a:rPr lang="en-US" sz="2800" dirty="0" smtClean="0"/>
              <a:t>Eraser (open source GPL): </a:t>
            </a: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://eraser.heidi.ie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774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2311400"/>
            <a:ext cx="9220200" cy="4147273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Encryption </a:t>
            </a:r>
            <a:endParaRPr lang="en-US" sz="3200" dirty="0"/>
          </a:p>
          <a:p>
            <a:pPr lvl="1"/>
            <a:r>
              <a:rPr lang="en-US" sz="2800" dirty="0"/>
              <a:t>UM Policy: </a:t>
            </a:r>
            <a:r>
              <a:rPr lang="en-US" sz="2800" dirty="0">
                <a:hlinkClick r:id="rId3"/>
              </a:rPr>
              <a:t>http://www.miami.edu/it/index.php/policies/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Mac: System Preferences: Security and Privacy: </a:t>
            </a:r>
            <a:r>
              <a:rPr lang="en-US" sz="2800" dirty="0" err="1"/>
              <a:t>FileVault</a:t>
            </a:r>
            <a:endParaRPr lang="en-US" sz="2800" dirty="0"/>
          </a:p>
          <a:p>
            <a:pPr lvl="1"/>
            <a:r>
              <a:rPr lang="en-US" sz="2800" dirty="0"/>
              <a:t>PC: Control Panel: BitLocker Drive </a:t>
            </a:r>
            <a:r>
              <a:rPr lang="en-US" sz="2800" dirty="0" smtClean="0"/>
              <a:t>Encryption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52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again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41500" y="2171700"/>
            <a:ext cx="9512300" cy="4005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gets personal . . .</a:t>
            </a:r>
          </a:p>
          <a:p>
            <a:pPr marL="0" indent="0">
              <a:buNone/>
            </a:pPr>
            <a:endParaRPr lang="en-US" dirty="0" smtClean="0"/>
          </a:p>
          <a:p>
            <a:pPr marL="1828800" indent="0">
              <a:buNone/>
            </a:pPr>
            <a:r>
              <a:rPr lang="en-US" dirty="0" smtClean="0"/>
              <a:t>Password management</a:t>
            </a:r>
          </a:p>
          <a:p>
            <a:pPr marL="1828800" indent="0">
              <a:buNone/>
            </a:pPr>
            <a:endParaRPr lang="en-US" dirty="0" smtClean="0"/>
          </a:p>
          <a:p>
            <a:pPr marL="3657600" indent="0">
              <a:buNone/>
            </a:pPr>
            <a:r>
              <a:rPr lang="en-US" dirty="0" smtClean="0"/>
              <a:t>Backup strategy</a:t>
            </a:r>
          </a:p>
          <a:p>
            <a:pPr marL="3657600" indent="0">
              <a:buNone/>
            </a:pPr>
            <a:endParaRPr lang="en-US" dirty="0"/>
          </a:p>
          <a:p>
            <a:pPr marL="5486400" indent="0">
              <a:buNone/>
            </a:pPr>
            <a:r>
              <a:rPr lang="en-US" dirty="0" smtClean="0"/>
              <a:t>Online Habits</a:t>
            </a:r>
          </a:p>
          <a:p>
            <a:pPr marL="3657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5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737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Mistakes leading to weak </a:t>
            </a:r>
            <a:r>
              <a:rPr lang="en-US" b="1" dirty="0" smtClean="0"/>
              <a:t>passwords </a:t>
            </a:r>
            <a:r>
              <a:rPr lang="en-US" sz="2100" dirty="0" smtClean="0"/>
              <a:t>(Do </a:t>
            </a:r>
            <a:r>
              <a:rPr lang="en-US" sz="2100" dirty="0"/>
              <a:t>not make these mistakes when choosing a </a:t>
            </a:r>
            <a:r>
              <a:rPr lang="en-US" sz="2100" dirty="0" smtClean="0"/>
              <a:t>password)</a:t>
            </a:r>
            <a:r>
              <a:rPr lang="en-US" dirty="0" smtClean="0"/>
              <a:t>:</a:t>
            </a:r>
            <a:endParaRPr lang="en-US" dirty="0"/>
          </a:p>
          <a:p>
            <a:pPr marL="457200"/>
            <a:r>
              <a:rPr lang="en-US" dirty="0"/>
              <a:t>your username as a password (even backwards or mixed up).</a:t>
            </a:r>
          </a:p>
          <a:p>
            <a:pPr marL="457200"/>
            <a:r>
              <a:rPr lang="en-US" dirty="0"/>
              <a:t>using any name, or any word in any language.</a:t>
            </a:r>
          </a:p>
          <a:p>
            <a:pPr marL="457200"/>
            <a:r>
              <a:rPr lang="en-US" dirty="0"/>
              <a:t>obvious personal information (your year of birth, phone number, national insurance number, address, etc.).</a:t>
            </a:r>
          </a:p>
          <a:p>
            <a:pPr marL="457200"/>
            <a:r>
              <a:rPr lang="en-US" dirty="0"/>
              <a:t>all digits, or just one letter.</a:t>
            </a:r>
          </a:p>
          <a:p>
            <a:pPr marL="457200"/>
            <a:r>
              <a:rPr lang="en-US" dirty="0"/>
              <a:t>real words with only one or two obvious digit substitutions, like 'p4ssword' or '5ecret'.</a:t>
            </a:r>
          </a:p>
          <a:p>
            <a:pPr marL="457200"/>
            <a:r>
              <a:rPr lang="en-US" dirty="0"/>
              <a:t>fewer than eight characters ("brute force" attack cracks 7 letters in a few minutes).</a:t>
            </a:r>
          </a:p>
          <a:p>
            <a:pPr marL="457200"/>
            <a:r>
              <a:rPr lang="en-US" dirty="0"/>
              <a:t>any word you might find in a dictionary (including foreign language dictionaries).</a:t>
            </a:r>
          </a:p>
          <a:p>
            <a:pPr marL="457200"/>
            <a:r>
              <a:rPr lang="en-US" dirty="0"/>
              <a:t>characters from books, films, etc. (Gandalf, Sherlock), band names, song titles etc. (no matter how obscure).</a:t>
            </a:r>
          </a:p>
          <a:p>
            <a:pPr marL="457200"/>
            <a:r>
              <a:rPr lang="en-US" dirty="0"/>
              <a:t>passwords that are too easy or too difficult to type: an easy password can be guessed by anyone who sees you type it, and you will only be able to type a difficult password slowly - with the same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23" y="266700"/>
            <a:ext cx="7608377" cy="6179235"/>
          </a:xfrm>
        </p:spPr>
      </p:pic>
      <p:sp>
        <p:nvSpPr>
          <p:cNvPr id="5" name="Rectangle 4"/>
          <p:cNvSpPr/>
          <p:nvPr/>
        </p:nvSpPr>
        <p:spPr>
          <a:xfrm>
            <a:off x="3479800" y="6445935"/>
            <a:ext cx="741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http://www.explainxkcd.com/wiki/index.php/936:_Password_Strength</a:t>
            </a:r>
          </a:p>
        </p:txBody>
      </p:sp>
    </p:spTree>
    <p:extLst>
      <p:ext uri="{BB962C8B-B14F-4D97-AF65-F5344CB8AC3E}">
        <p14:creationId xmlns:p14="http://schemas.microsoft.com/office/powerpoint/2010/main" val="9885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23" y="266700"/>
            <a:ext cx="7608377" cy="6179235"/>
          </a:xfrm>
        </p:spPr>
      </p:pic>
      <p:sp>
        <p:nvSpPr>
          <p:cNvPr id="5" name="Rectangle 4"/>
          <p:cNvSpPr/>
          <p:nvPr/>
        </p:nvSpPr>
        <p:spPr>
          <a:xfrm>
            <a:off x="3479800" y="6445935"/>
            <a:ext cx="741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http://www.explainxkcd.com/wiki/index.php/936:_Password_Strength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7361" y="1786656"/>
            <a:ext cx="10299700" cy="31393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600" dirty="0" smtClean="0"/>
          </a:p>
          <a:p>
            <a:pPr algn="ctr"/>
            <a:r>
              <a:rPr lang="en-US" sz="6600" dirty="0" smtClean="0"/>
              <a:t>Passwords should be long</a:t>
            </a:r>
          </a:p>
          <a:p>
            <a:pPr algn="ctr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957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ookzangle.com/images/books/00008/271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695" y="1027908"/>
            <a:ext cx="4010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6985000" cy="1325563"/>
          </a:xfrm>
        </p:spPr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85000" cy="4689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openssl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des3 -in </a:t>
            </a:r>
            <a:r>
              <a:rPr lang="en-US" dirty="0" smtClean="0"/>
              <a:t>test.txt </a:t>
            </a:r>
            <a:r>
              <a:rPr lang="en-US" dirty="0"/>
              <a:t>-out </a:t>
            </a:r>
            <a:r>
              <a:rPr lang="en-US" dirty="0" smtClean="0"/>
              <a:t>encrypted.txt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des3 -</a:t>
            </a:r>
            <a:r>
              <a:rPr lang="en-US" dirty="0" smtClean="0"/>
              <a:t>d -in encrypted.txt </a:t>
            </a:r>
            <a:r>
              <a:rPr lang="en-US" dirty="0"/>
              <a:t>-out </a:t>
            </a:r>
            <a:r>
              <a:rPr lang="en-US" dirty="0" smtClean="0"/>
              <a:t>testout.txt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indent="0">
              <a:buNone/>
            </a:pPr>
            <a:r>
              <a:rPr lang="en-US" dirty="0" smtClean="0"/>
              <a:t>NOTE: encryption mistakes are </a:t>
            </a:r>
            <a:r>
              <a:rPr lang="en-US" i="1" dirty="0" smtClean="0"/>
              <a:t>irreversible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282700" y="43992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Singh, S. 1999.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The Code Book: the science of secrecy from ancient Egypt to quantum cryptography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. Fourth Estate, London.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High level of control over file system, naming, and physical location of disk</a:t>
            </a:r>
          </a:p>
          <a:p>
            <a:pPr lvl="1"/>
            <a:r>
              <a:rPr lang="en-US" dirty="0" smtClean="0"/>
              <a:t>Easy to backup</a:t>
            </a:r>
          </a:p>
          <a:p>
            <a:pPr lvl="1"/>
            <a:r>
              <a:rPr lang="en-US" dirty="0" smtClean="0"/>
              <a:t>convenient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Risk of malware (virus)</a:t>
            </a:r>
          </a:p>
          <a:p>
            <a:pPr lvl="1"/>
            <a:r>
              <a:rPr lang="en-US" dirty="0" smtClean="0"/>
              <a:t>Risk of theft, damage, loss,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System can eventually corrupt the disk (especially pcs)</a:t>
            </a:r>
          </a:p>
          <a:p>
            <a:pPr lvl="1"/>
            <a:r>
              <a:rPr lang="en-US" dirty="0" smtClean="0"/>
              <a:t>Finite lifespan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(metal) disk: Laptop</a:t>
            </a:r>
            <a:r>
              <a:rPr lang="en-US" dirty="0"/>
              <a:t> </a:t>
            </a:r>
            <a:r>
              <a:rPr lang="en-US" dirty="0" smtClean="0"/>
              <a:t>or Desktop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0640" y="3025934"/>
            <a:ext cx="374185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 CONSIDERATIONS: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Virus control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Theft and damage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Disk failure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7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Spinning (metal) disk: Network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High level of control over file system, naming, and physical location of disk</a:t>
            </a:r>
          </a:p>
          <a:p>
            <a:pPr lvl="1"/>
            <a:r>
              <a:rPr lang="en-US" dirty="0" smtClean="0"/>
              <a:t>Likely has backup and maintenance schedule</a:t>
            </a:r>
          </a:p>
          <a:p>
            <a:pPr lvl="1"/>
            <a:r>
              <a:rPr lang="en-US" dirty="0" smtClean="0"/>
              <a:t>Possible duplicate (mirror) images – RAID systems</a:t>
            </a:r>
          </a:p>
          <a:p>
            <a:pPr lvl="1"/>
            <a:r>
              <a:rPr lang="en-US" dirty="0" smtClean="0"/>
              <a:t>Safe physical location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Expensive to maintain</a:t>
            </a:r>
          </a:p>
          <a:p>
            <a:pPr lvl="1"/>
            <a:r>
              <a:rPr lang="en-US" dirty="0" smtClean="0"/>
              <a:t>Migration can be difficult</a:t>
            </a:r>
          </a:p>
          <a:p>
            <a:pPr lvl="1"/>
            <a:r>
              <a:rPr lang="en-US" dirty="0"/>
              <a:t>Susceptible to </a:t>
            </a:r>
            <a:r>
              <a:rPr lang="en-US" dirty="0" smtClean="0"/>
              <a:t>catastrophic </a:t>
            </a:r>
            <a:r>
              <a:rPr lang="en-US" dirty="0"/>
              <a:t>events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73696" y="3008890"/>
            <a:ext cx="370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r>
              <a:rPr lang="en-US" dirty="0" smtClean="0"/>
              <a:t>edundant </a:t>
            </a:r>
            <a:r>
              <a:rPr lang="en-US" b="1" dirty="0" smtClean="0"/>
              <a:t>A</a:t>
            </a:r>
            <a:r>
              <a:rPr lang="en-US" dirty="0" smtClean="0"/>
              <a:t>rray of </a:t>
            </a:r>
            <a:r>
              <a:rPr lang="en-US" b="1" dirty="0" smtClean="0"/>
              <a:t>I</a:t>
            </a:r>
            <a:r>
              <a:rPr lang="en-US" dirty="0" smtClean="0"/>
              <a:t>nexpensive </a:t>
            </a:r>
            <a:r>
              <a:rPr lang="en-US" b="1" dirty="0" smtClean="0"/>
              <a:t>D</a:t>
            </a:r>
            <a:r>
              <a:rPr lang="en-US" dirty="0" smtClean="0"/>
              <a:t>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69133" y="2593392"/>
            <a:ext cx="442326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 CONCERNS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Use SSL connections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Good control (physical location)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Encryption?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526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1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Drives are cheap (sort of) and portable</a:t>
            </a:r>
          </a:p>
          <a:p>
            <a:pPr lvl="1"/>
            <a:r>
              <a:rPr lang="en-US" dirty="0" smtClean="0"/>
              <a:t>Convenient</a:t>
            </a:r>
          </a:p>
          <a:p>
            <a:pPr lvl="1"/>
            <a:r>
              <a:rPr lang="en-US" dirty="0" smtClean="0"/>
              <a:t>Memory is cheap and portable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Connection technologies change (USB, </a:t>
            </a:r>
            <a:r>
              <a:rPr lang="en-US" dirty="0" err="1" smtClean="0"/>
              <a:t>Firewire</a:t>
            </a:r>
            <a:r>
              <a:rPr lang="en-US" dirty="0" smtClean="0"/>
              <a:t>, SATA, and so on)</a:t>
            </a:r>
          </a:p>
          <a:p>
            <a:pPr lvl="1"/>
            <a:r>
              <a:rPr lang="en-US" dirty="0" smtClean="0"/>
              <a:t>Drive failure (both spinning drives and memory devices)</a:t>
            </a:r>
          </a:p>
          <a:p>
            <a:pPr lvl="1"/>
            <a:r>
              <a:rPr lang="en-US" dirty="0" smtClean="0"/>
              <a:t>Easily damaged, stolen or lost</a:t>
            </a:r>
          </a:p>
          <a:p>
            <a:pPr lvl="1"/>
            <a:r>
              <a:rPr lang="en-US" dirty="0" smtClean="0"/>
              <a:t>Finite space for large projects multiple drives may be necessary</a:t>
            </a:r>
          </a:p>
          <a:p>
            <a:pPr lvl="1"/>
            <a:r>
              <a:rPr lang="en-US" dirty="0" smtClean="0"/>
              <a:t>Malware can be propagated (think unsafe sex)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3001" y="5695301"/>
            <a:ext cx="353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anyone use CDs anymore??? ZIP disks??? NOT recommended!!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storage: memory and drives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3901" y="2207326"/>
            <a:ext cx="4554899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SECURITY CONCERNS: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Theft and damage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Good control (physical location), but you are responsible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Encryption?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Virus protection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723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Todays </a:t>
            </a:r>
            <a:r>
              <a:rPr lang="en-US" sz="2400" dirty="0"/>
              <a:t>Topics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784" y="2565399"/>
            <a:ext cx="5608320" cy="3709099"/>
          </a:xfrm>
        </p:spPr>
        <p:txBody>
          <a:bodyPr>
            <a:normAutofit/>
          </a:bodyPr>
          <a:lstStyle/>
          <a:p>
            <a:r>
              <a:rPr lang="en-US" dirty="0" smtClean="0"/>
              <a:t>When do you need security</a:t>
            </a:r>
          </a:p>
          <a:p>
            <a:r>
              <a:rPr lang="en-US" dirty="0" smtClean="0"/>
              <a:t>Human Subjects and PII</a:t>
            </a:r>
          </a:p>
          <a:p>
            <a:r>
              <a:rPr lang="en-US" dirty="0" smtClean="0"/>
              <a:t>Best Practices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9289" y="4798223"/>
            <a:ext cx="3534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Western Digital, Seagate . . . </a:t>
            </a:r>
          </a:p>
          <a:p>
            <a:r>
              <a:rPr lang="en-US" dirty="0" smtClean="0"/>
              <a:t>Perhaps buy online, out of state?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1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Drives are cheap (sort of) and portable</a:t>
            </a:r>
          </a:p>
          <a:p>
            <a:pPr lvl="1"/>
            <a:r>
              <a:rPr lang="en-US" dirty="0" smtClean="0"/>
              <a:t>Convenient access from anywhere</a:t>
            </a:r>
          </a:p>
          <a:p>
            <a:pPr lvl="1"/>
            <a:r>
              <a:rPr lang="en-US" dirty="0" smtClean="0"/>
              <a:t>Easy to install and sync</a:t>
            </a:r>
          </a:p>
          <a:p>
            <a:pPr lvl="1"/>
            <a:r>
              <a:rPr lang="en-US" dirty="0" smtClean="0"/>
              <a:t>Private: password protected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Upload/download bottlenecks</a:t>
            </a:r>
          </a:p>
          <a:p>
            <a:pPr lvl="1"/>
            <a:r>
              <a:rPr lang="en-US" dirty="0" smtClean="0"/>
              <a:t>Susceptible to acts catastrophic events</a:t>
            </a:r>
          </a:p>
          <a:p>
            <a:pPr lvl="1"/>
            <a:r>
              <a:rPr lang="en-US" dirty="0" smtClean="0"/>
              <a:t>Needs permanent power</a:t>
            </a:r>
          </a:p>
          <a:p>
            <a:pPr lvl="1"/>
            <a:r>
              <a:rPr lang="en-US" dirty="0" smtClean="0"/>
              <a:t>Needs IP address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 drives: personal cloud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4933" y="2642469"/>
            <a:ext cx="300819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SECURITY CONCERNS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Use SSL connections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Theft or damage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Encryption?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2823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7128"/>
            <a:ext cx="10515600" cy="5035007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failure or backup worries (they do it)</a:t>
            </a:r>
          </a:p>
          <a:p>
            <a:pPr lvl="1"/>
            <a:r>
              <a:rPr lang="en-US" dirty="0" smtClean="0"/>
              <a:t>Can be secure (depends)</a:t>
            </a:r>
          </a:p>
          <a:p>
            <a:pPr lvl="1"/>
            <a:r>
              <a:rPr lang="en-US" dirty="0" smtClean="0"/>
              <a:t>Convenient</a:t>
            </a:r>
          </a:p>
          <a:p>
            <a:pPr lvl="1"/>
            <a:r>
              <a:rPr lang="en-US" dirty="0" smtClean="0"/>
              <a:t>Good for catastrophic events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Upload/download bottlenecks</a:t>
            </a:r>
          </a:p>
          <a:p>
            <a:pPr lvl="1"/>
            <a:r>
              <a:rPr lang="en-US" dirty="0" smtClean="0"/>
              <a:t>Fees?</a:t>
            </a:r>
          </a:p>
          <a:p>
            <a:pPr lvl="1"/>
            <a:r>
              <a:rPr lang="en-US" dirty="0" smtClean="0"/>
              <a:t>Long-term? No standards?</a:t>
            </a:r>
          </a:p>
          <a:p>
            <a:pPr lvl="1"/>
            <a:r>
              <a:rPr lang="en-US" dirty="0" smtClean="0"/>
              <a:t>How to get copies of all your data (try this for google drive)</a:t>
            </a:r>
          </a:p>
          <a:p>
            <a:pPr lvl="1"/>
            <a:r>
              <a:rPr lang="en-US" dirty="0" smtClean="0"/>
              <a:t>No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473200"/>
            <a:ext cx="10972800" cy="48641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 drives: the “Cloud”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807153"/>
            <a:ext cx="45085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SECURITY CONCERNS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Check the service agreement for encryption algorithm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Use SSL connections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No control</a:t>
            </a: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1400" y="810418"/>
            <a:ext cx="8001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Includes: Repositories, Online Versioning and Sharing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common cloud missteps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587500"/>
            <a:ext cx="11201400" cy="45894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You lost control of your data because of the fine print in a user agreement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Do a google search “&lt;</a:t>
            </a:r>
            <a:r>
              <a:rPr lang="en-US" dirty="0" err="1" smtClean="0"/>
              <a:t>theNewCloudService</a:t>
            </a:r>
            <a:r>
              <a:rPr lang="en-US" dirty="0" smtClean="0"/>
              <a:t>&gt; shady user agreement”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sent out a public link to a Google Doc so others could view and edit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Invite people through emails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Your cloud account gets hacked (bad password).</a:t>
            </a:r>
          </a:p>
          <a:p>
            <a:pPr marL="457200" lvl="1" indent="0">
              <a:buNone/>
            </a:pPr>
            <a:r>
              <a:rPr lang="en-US" dirty="0" smtClean="0"/>
              <a:t>Better password management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use the same password for every app on your phone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See above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trackers are storing information on the sites you visit online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Private browsing? Don’t stay logged in to google all the time?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granted an </a:t>
            </a:r>
            <a:r>
              <a:rPr lang="en-US" dirty="0" smtClean="0"/>
              <a:t>application (smartphone) </a:t>
            </a:r>
            <a:r>
              <a:rPr lang="en-US" dirty="0"/>
              <a:t>every permission under the sun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Be thoughtful when you install and run new apps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small mobile app startup you know nothing about has access to your banking data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Let you bank manage your banking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5300" y="6291263"/>
            <a:ext cx="728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http://cloudtweaks.com/2015/11/7-common-cloud-security-missteps/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2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 break 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70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manage data / what is data management</a:t>
            </a:r>
          </a:p>
          <a:p>
            <a:r>
              <a:rPr lang="en-US" dirty="0" smtClean="0"/>
              <a:t>Data lifecycle and data management plans</a:t>
            </a:r>
          </a:p>
          <a:p>
            <a:r>
              <a:rPr lang="en-US" dirty="0" smtClean="0"/>
              <a:t>Data types, stages and formats</a:t>
            </a:r>
          </a:p>
          <a:p>
            <a:r>
              <a:rPr lang="en-US" dirty="0" smtClean="0"/>
              <a:t>Data organization / tips, tools and techniques</a:t>
            </a:r>
          </a:p>
          <a:p>
            <a:r>
              <a:rPr lang="en-US" dirty="0" smtClean="0"/>
              <a:t>Research data profiles</a:t>
            </a:r>
          </a:p>
          <a:p>
            <a:r>
              <a:rPr lang="en-US" dirty="0" smtClean="0"/>
              <a:t>Contextual metadata</a:t>
            </a:r>
          </a:p>
          <a:p>
            <a:r>
              <a:rPr lang="en-US" dirty="0" smtClean="0"/>
              <a:t>Software carpentry: </a:t>
            </a:r>
            <a:r>
              <a:rPr lang="en-US" dirty="0" err="1" smtClean="0"/>
              <a:t>git</a:t>
            </a:r>
            <a:r>
              <a:rPr lang="en-US" dirty="0" smtClean="0"/>
              <a:t> bash command line, tools, and basic scripting</a:t>
            </a:r>
          </a:p>
          <a:p>
            <a:r>
              <a:rPr lang="en-US" dirty="0" smtClean="0"/>
              <a:t>Intellectual property and licensing</a:t>
            </a:r>
          </a:p>
          <a:p>
            <a:r>
              <a:rPr lang="en-US" dirty="0" smtClean="0"/>
              <a:t>Sharing data, data repositories and data preservation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632200"/>
            <a:ext cx="7493000" cy="8763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7493000" cy="8763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600" y="4508500"/>
            <a:ext cx="9232900" cy="5207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Lots of data, what to do with it?</a:t>
            </a:r>
          </a:p>
          <a:p>
            <a:r>
              <a:rPr lang="en-US" dirty="0" smtClean="0"/>
              <a:t>Many researcher benefits of data management</a:t>
            </a:r>
          </a:p>
          <a:p>
            <a:pPr lvl="1"/>
            <a:r>
              <a:rPr lang="en-US" dirty="0" smtClean="0"/>
              <a:t>Greater exposure of research</a:t>
            </a:r>
          </a:p>
          <a:p>
            <a:pPr lvl="1"/>
            <a:r>
              <a:rPr lang="en-US" dirty="0" smtClean="0"/>
              <a:t>Easier workflows, less frustration, more productivity</a:t>
            </a:r>
          </a:p>
          <a:p>
            <a:r>
              <a:rPr lang="en-US" dirty="0" smtClean="0"/>
              <a:t>Many scientific/social benefits of data management</a:t>
            </a:r>
          </a:p>
          <a:p>
            <a:pPr lvl="1"/>
            <a:r>
              <a:rPr lang="en-US" dirty="0" smtClean="0"/>
              <a:t>Sharing and re-use</a:t>
            </a:r>
          </a:p>
          <a:p>
            <a:pPr lvl="1"/>
            <a:r>
              <a:rPr lang="en-US" dirty="0" smtClean="0"/>
              <a:t>New discoveries</a:t>
            </a:r>
          </a:p>
          <a:p>
            <a:r>
              <a:rPr lang="en-US" dirty="0" smtClean="0"/>
              <a:t>Not managing data is NOT an option</a:t>
            </a:r>
          </a:p>
          <a:p>
            <a:pPr lvl="1"/>
            <a:r>
              <a:rPr lang="en-US" dirty="0" smtClean="0"/>
              <a:t>Cost are to high (both personal and professional)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1690690"/>
            <a:ext cx="9702800" cy="437991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manage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164" y="3907561"/>
            <a:ext cx="3657600" cy="95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Is there more?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4144" flipH="1">
            <a:off x="8206151" y="1725551"/>
            <a:ext cx="593822" cy="1598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47956">
            <a:off x="8124937" y="4565536"/>
            <a:ext cx="1694177" cy="84708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324586" y="3264698"/>
            <a:ext cx="1830938" cy="61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values?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58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0" y="404906"/>
            <a:ext cx="3365500" cy="1325563"/>
          </a:xfrm>
        </p:spPr>
        <p:txBody>
          <a:bodyPr/>
          <a:lstStyle/>
          <a:p>
            <a:r>
              <a:rPr lang="en-US" dirty="0" smtClean="0"/>
              <a:t>DMP</a:t>
            </a:r>
            <a:endParaRPr lang="en-US" dirty="0"/>
          </a:p>
        </p:txBody>
      </p:sp>
      <p:pic>
        <p:nvPicPr>
          <p:cNvPr id="3" name="Picture 2" descr="UCSC.ResearchCycle_BlueWords_highRes2-23-2015cc-by-nc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" y="463668"/>
            <a:ext cx="7192854" cy="56579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51618" y="6220128"/>
            <a:ext cx="3788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</a:rPr>
              <a:t>http://</a:t>
            </a:r>
            <a:r>
              <a:rPr lang="en-US" sz="1400" dirty="0" err="1">
                <a:solidFill>
                  <a:srgbClr val="595959"/>
                </a:solidFill>
              </a:rPr>
              <a:t>guides.library.ucsc.edu</a:t>
            </a:r>
            <a:r>
              <a:rPr lang="en-US" sz="1400" dirty="0">
                <a:solidFill>
                  <a:srgbClr val="595959"/>
                </a:solidFill>
              </a:rPr>
              <a:t>/</a:t>
            </a:r>
            <a:r>
              <a:rPr lang="en-US" sz="1400" dirty="0" err="1">
                <a:solidFill>
                  <a:srgbClr val="595959"/>
                </a:solidFill>
              </a:rPr>
              <a:t>datamanagement</a:t>
            </a:r>
            <a:r>
              <a:rPr lang="en-US" sz="1400" dirty="0">
                <a:solidFill>
                  <a:srgbClr val="595959"/>
                </a:solidFill>
              </a:rPr>
              <a:t>/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50200" y="1868790"/>
            <a:ext cx="4038600" cy="43513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Information about Data and Data Formats</a:t>
            </a:r>
          </a:p>
          <a:p>
            <a:pPr marL="457200" indent="-457200">
              <a:buAutoNum type="arabicPeriod"/>
            </a:pPr>
            <a:r>
              <a:rPr lang="en-US" dirty="0" smtClean="0"/>
              <a:t>Metadata Content and Format</a:t>
            </a:r>
          </a:p>
          <a:p>
            <a:pPr marL="457200" indent="-457200">
              <a:buAutoNum type="arabicPeriod"/>
            </a:pPr>
            <a:r>
              <a:rPr lang="en-US" dirty="0" smtClean="0"/>
              <a:t>Policies for access sharing and re-use</a:t>
            </a:r>
          </a:p>
          <a:p>
            <a:pPr marL="457200" indent="-457200">
              <a:buAutoNum type="arabicPeriod"/>
            </a:pPr>
            <a:r>
              <a:rPr lang="en-US" dirty="0" smtClean="0"/>
              <a:t>Long-term storage and preservation</a:t>
            </a:r>
          </a:p>
          <a:p>
            <a:pPr marL="457200" indent="-457200">
              <a:buAutoNum type="arabicPeriod"/>
            </a:pPr>
            <a:r>
              <a:rPr lang="en-US" dirty="0" smtClean="0"/>
              <a:t>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4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952625"/>
            <a:ext cx="9042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Types</a:t>
            </a:r>
          </a:p>
          <a:p>
            <a:pPr marL="457200" lvl="1" indent="0">
              <a:buNone/>
            </a:pPr>
            <a:r>
              <a:rPr lang="en-US" dirty="0" smtClean="0"/>
              <a:t>Quant/</a:t>
            </a:r>
            <a:r>
              <a:rPr lang="en-US" dirty="0" err="1" smtClean="0"/>
              <a:t>Qual</a:t>
            </a:r>
            <a:r>
              <a:rPr lang="en-US" dirty="0" smtClean="0"/>
              <a:t> – Structured/unstructured – captured/derived – indexical/attribute/metadata – primary/tertiary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Levels</a:t>
            </a:r>
          </a:p>
          <a:p>
            <a:pPr marL="457200" lvl="1" indent="0">
              <a:buNone/>
            </a:pPr>
            <a:r>
              <a:rPr lang="en-US" dirty="0" smtClean="0"/>
              <a:t>Unprocessed – processed/derived – analyzed - published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Formats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roprietary/open/mixed – </a:t>
            </a:r>
            <a:r>
              <a:rPr lang="en-US" dirty="0" err="1" smtClean="0"/>
              <a:t>lossy</a:t>
            </a:r>
            <a:r>
              <a:rPr lang="en-US" dirty="0" smtClean="0"/>
              <a:t>/lossless – text/images/other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Security: corruption and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Theft </a:t>
            </a:r>
            <a:r>
              <a:rPr lang="en-US" dirty="0"/>
              <a:t>of valuable data.</a:t>
            </a:r>
          </a:p>
          <a:p>
            <a:r>
              <a:rPr lang="en-US" dirty="0" smtClean="0"/>
              <a:t>Breach </a:t>
            </a:r>
            <a:r>
              <a:rPr lang="en-US" dirty="0"/>
              <a:t>of confidentiality agreements and privacy laws.</a:t>
            </a:r>
          </a:p>
          <a:p>
            <a:r>
              <a:rPr lang="en-US" dirty="0" smtClean="0"/>
              <a:t>Premature </a:t>
            </a:r>
            <a:r>
              <a:rPr lang="en-US" dirty="0"/>
              <a:t>release of data, which can void intellectual property claims.</a:t>
            </a:r>
          </a:p>
          <a:p>
            <a:r>
              <a:rPr lang="en-US" dirty="0" smtClean="0"/>
              <a:t>Release </a:t>
            </a:r>
            <a:r>
              <a:rPr lang="en-US" dirty="0"/>
              <a:t>before data have been checked for accuracy and authenticity.</a:t>
            </a:r>
          </a:p>
          <a:p>
            <a:r>
              <a:rPr lang="en-US" dirty="0" smtClean="0"/>
              <a:t>You </a:t>
            </a:r>
            <a:r>
              <a:rPr lang="en-US" dirty="0"/>
              <a:t>need to consider the following questions for securing your research </a:t>
            </a:r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will you manage access arrangements and data security?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will you enforce permissions, restrictions and embargoes?</a:t>
            </a:r>
          </a:p>
          <a:p>
            <a:r>
              <a:rPr lang="en-US" dirty="0" smtClean="0"/>
              <a:t>Other </a:t>
            </a:r>
            <a:r>
              <a:rPr lang="en-US" dirty="0"/>
              <a:t>security issues such as sensitive data, off-network storage, storage on mobile devices (laptops, smartphones, flash drives, </a:t>
            </a:r>
            <a:r>
              <a:rPr lang="en-US" dirty="0" err="1"/>
              <a:t>etc</a:t>
            </a:r>
            <a:r>
              <a:rPr lang="en-US" dirty="0"/>
              <a:t>), policy on making copies of data, etc. where relevant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0769" y="6311898"/>
            <a:ext cx="4185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http://datalib.edina.ac.uk/mantra/storageandsecurity/</a:t>
            </a:r>
          </a:p>
        </p:txBody>
      </p:sp>
    </p:spTree>
    <p:extLst>
      <p:ext uri="{BB962C8B-B14F-4D97-AF65-F5344CB8AC3E}">
        <p14:creationId xmlns:p14="http://schemas.microsoft.com/office/powerpoint/2010/main" val="3296122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5397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Listen to the data story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Write a critique of practices that you observe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406400" indent="0">
              <a:buNone/>
            </a:pPr>
            <a:r>
              <a:rPr lang="en-US" dirty="0" smtClean="0"/>
              <a:t>Expectations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 smtClean="0"/>
              <a:t>Introduce the research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 smtClean="0"/>
              <a:t>critical issues and keywords are used and discussed in the critique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 smtClean="0"/>
              <a:t>describe the components of the research data lifecycle you addressed</a:t>
            </a:r>
          </a:p>
          <a:p>
            <a:pPr lvl="2">
              <a:buFont typeface="Calibri" panose="020F0502020204030204" pitchFamily="34" charset="0"/>
              <a:buChar char="–"/>
            </a:pPr>
            <a:r>
              <a:rPr lang="en-US" dirty="0" smtClean="0"/>
              <a:t>thoughtfully address strengths and weaknesses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/>
              <a:t>m</a:t>
            </a:r>
            <a:r>
              <a:rPr lang="en-US" dirty="0" smtClean="0"/>
              <a:t>ake recommendations</a:t>
            </a:r>
          </a:p>
          <a:p>
            <a:pPr lvl="1">
              <a:buFont typeface="Calibri" panose="020F0502020204030204" pitchFamily="34" charset="0"/>
              <a:buChar char="–"/>
            </a:pPr>
            <a:r>
              <a:rPr lang="en-US" dirty="0" smtClean="0"/>
              <a:t>minimum 1000 words : maximum 1500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2650" y="1608882"/>
            <a:ext cx="7886700" cy="484979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Data derived from human subjects research </a:t>
            </a:r>
          </a:p>
          <a:p>
            <a:pPr marL="625475">
              <a:spcBef>
                <a:spcPts val="600"/>
              </a:spcBef>
            </a:pPr>
            <a:r>
              <a:rPr lang="en-US" sz="2000" dirty="0"/>
              <a:t>Must meet federal compliance requirements for </a:t>
            </a:r>
            <a:r>
              <a:rPr lang="en-US" sz="2000" dirty="0"/>
              <a:t>security </a:t>
            </a:r>
            <a:r>
              <a:rPr lang="en-US" sz="2000" dirty="0"/>
              <a:t>and privacy </a:t>
            </a:r>
          </a:p>
          <a:p>
            <a:pPr marL="625475">
              <a:spcBef>
                <a:spcPts val="600"/>
              </a:spcBef>
              <a:spcAft>
                <a:spcPts val="1800"/>
              </a:spcAft>
            </a:pPr>
            <a:r>
              <a:rPr lang="en-US" sz="2000" dirty="0"/>
              <a:t>As examples: HIPAA, FERPA, FISMA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University of Miami Human Subjects Research Office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hlinkClick r:id="rId3"/>
              </a:rPr>
              <a:t>http://uresearch.miami.edu/regulatory-compliance-services/hsro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spcBef>
                <a:spcPts val="1800"/>
              </a:spcBef>
              <a:buNone/>
            </a:pPr>
            <a:r>
              <a:rPr lang="en-US" u="sng" dirty="0" smtClean="0"/>
              <a:t>Personally Identifiable Information (PII)</a:t>
            </a:r>
          </a:p>
          <a:p>
            <a:pPr marL="625475">
              <a:spcBef>
                <a:spcPts val="1800"/>
              </a:spcBef>
            </a:pPr>
            <a:r>
              <a:rPr lang="en-US" sz="2000" dirty="0"/>
              <a:t>Name, SSN, Date of Birth, Drivers License, Address, IP Address, Phone Number, </a:t>
            </a:r>
            <a:r>
              <a:rPr lang="en-US" sz="2000" i="1" dirty="0"/>
              <a:t>anything that can uniquely identify a person</a:t>
            </a:r>
          </a:p>
          <a:p>
            <a:pPr marL="625475">
              <a:spcBef>
                <a:spcPts val="1800"/>
              </a:spcBef>
            </a:pPr>
            <a:r>
              <a:rPr lang="en-US" sz="2000" dirty="0"/>
              <a:t>NIH Guide for Identifying Sensitive </a:t>
            </a:r>
            <a:r>
              <a:rPr lang="en-US" sz="2000" dirty="0"/>
              <a:t>Information</a:t>
            </a:r>
          </a:p>
          <a:p>
            <a:pPr marL="625475">
              <a:spcBef>
                <a:spcPts val="600"/>
              </a:spcBef>
              <a:buNone/>
            </a:pPr>
            <a:r>
              <a:rPr lang="en-US" sz="2000" dirty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>
                <a:hlinkClick r:id="rId4"/>
              </a:rPr>
              <a:t>datacenter.cit.nih.gov/interface/interface241/PIIguide.html</a:t>
            </a:r>
            <a:r>
              <a:rPr 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03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 Information Technology</a:t>
            </a:r>
            <a:br>
              <a:rPr lang="en-US" dirty="0"/>
            </a:br>
            <a:r>
              <a:rPr lang="en-US" dirty="0" smtClean="0"/>
              <a:t> Secure Storage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51000" y="2527299"/>
            <a:ext cx="9702800" cy="3649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Box </a:t>
            </a:r>
            <a:r>
              <a:rPr lang="en-US" sz="2800" dirty="0" smtClean="0"/>
              <a:t>is</a:t>
            </a:r>
            <a:r>
              <a:rPr lang="en-US" sz="2800" b="1" dirty="0" smtClean="0"/>
              <a:t> </a:t>
            </a:r>
            <a:r>
              <a:rPr lang="en-US" sz="2800" dirty="0" smtClean="0"/>
              <a:t>HIPAA Compliant</a:t>
            </a:r>
          </a:p>
          <a:p>
            <a:pPr marL="0" indent="0">
              <a:buNone/>
            </a:pPr>
            <a:endParaRPr lang="en-US" sz="2800" dirty="0"/>
          </a:p>
          <a:p>
            <a:pPr marL="457200" indent="-457200">
              <a:buNone/>
            </a:pPr>
            <a:r>
              <a:rPr lang="en-US" sz="2800" b="1" dirty="0" err="1" smtClean="0"/>
              <a:t>Qualtrics</a:t>
            </a:r>
            <a:r>
              <a:rPr lang="en-US" sz="2800" dirty="0" smtClean="0"/>
              <a:t> </a:t>
            </a:r>
            <a:r>
              <a:rPr lang="en-US" sz="2800" dirty="0"/>
              <a:t>survey tool as a way to build and manage secure online surveys</a:t>
            </a:r>
            <a:r>
              <a:rPr lang="en-US" sz="2800" dirty="0" smtClean="0"/>
              <a:t>.</a:t>
            </a:r>
          </a:p>
          <a:p>
            <a:pPr marL="457200" indent="0">
              <a:buNone/>
            </a:pPr>
            <a:r>
              <a:rPr lang="en-US" sz="2800" dirty="0">
                <a:hlinkClick r:id="rId2"/>
              </a:rPr>
              <a:t>http://www.miami.edu/it/index.php/services/survey_tools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849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 Office of Research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5200" y="2079625"/>
            <a:ext cx="10833100" cy="435133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Velos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uresearch.miami.edu/research-resources/velos</a:t>
            </a:r>
            <a:r>
              <a:rPr lang="en-US" sz="2800" dirty="0" smtClean="0"/>
              <a:t> </a:t>
            </a:r>
          </a:p>
          <a:p>
            <a:pPr marL="457200" indent="0">
              <a:buNone/>
            </a:pPr>
            <a:r>
              <a:rPr lang="en-US" dirty="0" err="1" smtClean="0"/>
              <a:t>Velos</a:t>
            </a:r>
            <a:r>
              <a:rPr lang="en-US" dirty="0" smtClean="0"/>
              <a:t> </a:t>
            </a:r>
            <a:r>
              <a:rPr lang="en-US" dirty="0" err="1"/>
              <a:t>eResearch</a:t>
            </a:r>
            <a:r>
              <a:rPr lang="en-US" dirty="0"/>
              <a:t> Clinical Trials Management Software is a tool for managing clinical trials </a:t>
            </a:r>
            <a:r>
              <a:rPr lang="en-US" dirty="0" smtClean="0"/>
              <a:t>data.</a:t>
            </a:r>
          </a:p>
          <a:p>
            <a:pPr marL="457200" indent="0">
              <a:buNone/>
            </a:pPr>
            <a:endParaRPr lang="en-US" dirty="0"/>
          </a:p>
          <a:p>
            <a:r>
              <a:rPr lang="en-US" sz="2800" dirty="0" err="1"/>
              <a:t>REDcap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uresearch.miami.edu/research-resources/redcap</a:t>
            </a:r>
            <a:r>
              <a:rPr lang="en-US" sz="2800" dirty="0" smtClean="0"/>
              <a:t> </a:t>
            </a:r>
          </a:p>
          <a:p>
            <a:pPr marL="457200" indent="0">
              <a:buNone/>
            </a:pPr>
            <a:r>
              <a:rPr lang="en-US" dirty="0" smtClean="0"/>
              <a:t>Research </a:t>
            </a:r>
            <a:r>
              <a:rPr lang="en-US" dirty="0"/>
              <a:t>Electronic Data Capture is an application that allows users to build and manage online surveys and databases quickly and securely.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094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and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6915" y="2285999"/>
            <a:ext cx="8218170" cy="3890963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If you need </a:t>
            </a:r>
            <a:r>
              <a:rPr lang="en-US" dirty="0" smtClean="0"/>
              <a:t>serious space </a:t>
            </a:r>
            <a:r>
              <a:rPr lang="en-US" dirty="0" smtClean="0"/>
              <a:t>at the University of Miami go to the Center for Computational Science (CCS)</a:t>
            </a:r>
          </a:p>
          <a:p>
            <a:pPr lvl="1"/>
            <a:r>
              <a:rPr lang="en-US" sz="1800" dirty="0"/>
              <a:t>They sell space using the condo model</a:t>
            </a:r>
          </a:p>
          <a:p>
            <a:pPr lvl="1"/>
            <a:r>
              <a:rPr lang="en-US" sz="1800" dirty="0"/>
              <a:t>~28 TB for $7,000 (2015) – in perpetuity</a:t>
            </a:r>
          </a:p>
          <a:p>
            <a:pPr lvl="1"/>
            <a:r>
              <a:rPr lang="en-US" sz="1800" dirty="0"/>
              <a:t>Not necessarily backed up (but it is raided)</a:t>
            </a:r>
          </a:p>
          <a:p>
            <a:pPr lvl="1"/>
            <a:r>
              <a:rPr lang="en-US" sz="1800" dirty="0"/>
              <a:t>Talk to </a:t>
            </a:r>
            <a:r>
              <a:rPr lang="en-US" sz="1800" dirty="0">
                <a:hlinkClick r:id="rId3"/>
              </a:rPr>
              <a:t>Joel Zysman</a:t>
            </a:r>
            <a:r>
              <a:rPr lang="en-US" sz="1800" dirty="0"/>
              <a:t> at CCS</a:t>
            </a:r>
          </a:p>
        </p:txBody>
      </p:sp>
    </p:spTree>
    <p:extLst>
      <p:ext uri="{BB962C8B-B14F-4D97-AF65-F5344CB8AC3E}">
        <p14:creationId xmlns:p14="http://schemas.microsoft.com/office/powerpoint/2010/main" val="40168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2650" y="166357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 all data has security or privacy “needs”, BUT . . 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  <a:p>
            <a:r>
              <a:rPr lang="en-US" sz="2000" dirty="0"/>
              <a:t>Use automatic updates (mostly for virus issues)</a:t>
            </a:r>
          </a:p>
          <a:p>
            <a:r>
              <a:rPr lang="en-US" sz="2000" dirty="0"/>
              <a:t>Use anti-virus software</a:t>
            </a:r>
          </a:p>
          <a:p>
            <a:r>
              <a:rPr lang="en-US" sz="2000" dirty="0"/>
              <a:t>Never connect to untrusted wireless connections</a:t>
            </a:r>
          </a:p>
          <a:p>
            <a:r>
              <a:rPr lang="en-US" sz="2000" dirty="0"/>
              <a:t>Computer disposal?</a:t>
            </a:r>
          </a:p>
          <a:p>
            <a:r>
              <a:rPr lang="en-US" sz="2000" dirty="0"/>
              <a:t>Know HTTPS, SSH/SCP, </a:t>
            </a:r>
            <a:r>
              <a:rPr lang="en-US" sz="2000" dirty="0" err="1"/>
              <a:t>sFTP</a:t>
            </a:r>
            <a:endParaRPr lang="en-US" sz="2000" dirty="0"/>
          </a:p>
          <a:p>
            <a:r>
              <a:rPr lang="en-US" sz="2000" dirty="0"/>
              <a:t>Understand certificate errors</a:t>
            </a:r>
          </a:p>
          <a:p>
            <a:r>
              <a:rPr lang="en-US" sz="2000" dirty="0"/>
              <a:t>Do not send confidential email </a:t>
            </a:r>
          </a:p>
          <a:p>
            <a:r>
              <a:rPr lang="en-US" sz="2000" dirty="0"/>
              <a:t>Public computers</a:t>
            </a:r>
          </a:p>
          <a:p>
            <a:pPr lvl="1"/>
            <a:r>
              <a:rPr lang="en-US" sz="1600" dirty="0"/>
              <a:t>Always log out</a:t>
            </a:r>
          </a:p>
          <a:p>
            <a:pPr lvl="1"/>
            <a:r>
              <a:rPr lang="en-US" sz="1600" dirty="0"/>
              <a:t>Never leave data/files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978275"/>
            <a:ext cx="4257675" cy="2333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95961" y="6311900"/>
            <a:ext cx="49548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http://www.cnet.com/news/a-word-of-warning-about-free-public-wi-fi/</a:t>
            </a:r>
          </a:p>
        </p:txBody>
      </p:sp>
    </p:spTree>
    <p:extLst>
      <p:ext uri="{BB962C8B-B14F-4D97-AF65-F5344CB8AC3E}">
        <p14:creationId xmlns:p14="http://schemas.microsoft.com/office/powerpoint/2010/main" val="14493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46225" y="2185687"/>
            <a:ext cx="9099550" cy="33642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/>
              <a:t>Password lock all devices (in case of theft or loss)</a:t>
            </a:r>
          </a:p>
          <a:p>
            <a:pPr lvl="1"/>
            <a:r>
              <a:rPr lang="en-US" sz="2800" dirty="0" smtClean="0"/>
              <a:t>Set screen to lock </a:t>
            </a:r>
          </a:p>
          <a:p>
            <a:pPr lvl="1"/>
            <a:r>
              <a:rPr lang="en-US" sz="2800" dirty="0" smtClean="0"/>
              <a:t>This is not foolproof, any hacker knows how to get past a password. </a:t>
            </a:r>
            <a:r>
              <a:rPr lang="en-US" sz="2800" dirty="0"/>
              <a:t>See: </a:t>
            </a:r>
            <a:r>
              <a:rPr lang="en-US" sz="2800" dirty="0">
                <a:hlinkClick r:id="rId3"/>
              </a:rPr>
              <a:t>http://pogostick.net/~pnh/ntpasswd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for example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687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1641</Words>
  <Application>Microsoft Office PowerPoint</Application>
  <PresentationFormat>Widescreen</PresentationFormat>
  <Paragraphs>278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Office Theme</vt:lpstr>
      <vt:lpstr>Data Management in the  Research Environment</vt:lpstr>
      <vt:lpstr>Todays Topics Security</vt:lpstr>
      <vt:lpstr>Security: corruption and access</vt:lpstr>
      <vt:lpstr>Security and Privacy</vt:lpstr>
      <vt:lpstr>UM Information Technology  Secure Storage Options</vt:lpstr>
      <vt:lpstr>UM Office of Research</vt:lpstr>
      <vt:lpstr>Storage and Backup</vt:lpstr>
      <vt:lpstr>Security and Privacy</vt:lpstr>
      <vt:lpstr>Security and Privacy</vt:lpstr>
      <vt:lpstr>Security and Privacy</vt:lpstr>
      <vt:lpstr>Security and Privacy</vt:lpstr>
      <vt:lpstr>Once again</vt:lpstr>
      <vt:lpstr>Password Management</vt:lpstr>
      <vt:lpstr>PowerPoint Presentation</vt:lpstr>
      <vt:lpstr>PowerPoint Presentation</vt:lpstr>
      <vt:lpstr>Encryption</vt:lpstr>
      <vt:lpstr>Spinning (metal) disk: Laptop or Desktop</vt:lpstr>
      <vt:lpstr>Spinning (metal) disk: Network Server</vt:lpstr>
      <vt:lpstr>external storage: memory and drives</vt:lpstr>
      <vt:lpstr>Networked drives: personal cloud</vt:lpstr>
      <vt:lpstr>Networked drives: the “Cloud”</vt:lpstr>
      <vt:lpstr>7 common cloud missteps</vt:lpstr>
      <vt:lpstr>*** break ***</vt:lpstr>
      <vt:lpstr>Course Overview</vt:lpstr>
      <vt:lpstr>Why manage data?</vt:lpstr>
      <vt:lpstr>DMP</vt:lpstr>
      <vt:lpstr>Data</vt:lpstr>
      <vt:lpstr>Organization</vt:lpstr>
      <vt:lpstr>Storage and Security</vt:lpstr>
      <vt:lpstr>Midterm Assignment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296</cp:revision>
  <cp:lastPrinted>2015-02-20T18:57:29Z</cp:lastPrinted>
  <dcterms:created xsi:type="dcterms:W3CDTF">2015-01-21T19:33:25Z</dcterms:created>
  <dcterms:modified xsi:type="dcterms:W3CDTF">2016-02-09T22:41:40Z</dcterms:modified>
</cp:coreProperties>
</file>