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8" r:id="rId1"/>
    <p:sldMasterId id="2147484060" r:id="rId2"/>
    <p:sldMasterId id="2147484102" r:id="rId3"/>
  </p:sldMasterIdLst>
  <p:notesMasterIdLst>
    <p:notesMasterId r:id="rId15"/>
  </p:notesMasterIdLst>
  <p:sldIdLst>
    <p:sldId id="355" r:id="rId4"/>
    <p:sldId id="356" r:id="rId5"/>
    <p:sldId id="352" r:id="rId6"/>
    <p:sldId id="353" r:id="rId7"/>
    <p:sldId id="354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02" y="4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E6647-176C-49FE-846F-AFE277FA0BCB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03106-B316-47E5-A07A-65A9A3CC21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80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755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205847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406961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Curation is already taking place on campus, but it is not labeled as such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Several repositories starting on campus:</a:t>
            </a:r>
            <a:br>
              <a:rPr lang="en-US" baseline="0" dirty="0" smtClean="0"/>
            </a:br>
            <a:r>
              <a:rPr lang="en-US" baseline="0" dirty="0" smtClean="0"/>
              <a:t>RSMAS – Mapes (atmospheric science) – NSF grant</a:t>
            </a:r>
          </a:p>
          <a:p>
            <a:r>
              <a:rPr lang="en-US" baseline="0" dirty="0" smtClean="0"/>
              <a:t>Miller – Bixby/Lemmon – NIH grant</a:t>
            </a:r>
          </a:p>
          <a:p>
            <a:r>
              <a:rPr lang="en-US" baseline="0" dirty="0" smtClean="0"/>
              <a:t>Departmental Servers:</a:t>
            </a:r>
          </a:p>
          <a:p>
            <a:r>
              <a:rPr lang="en-US" baseline="0" dirty="0" smtClean="0"/>
              <a:t>Engineering – Dr. Zak [???]</a:t>
            </a:r>
          </a:p>
          <a:p>
            <a:endParaRPr lang="en-US" baseline="0" dirty="0" smtClean="0"/>
          </a:p>
          <a:p>
            <a:r>
              <a:rPr lang="en-US" baseline="0" dirty="0" smtClean="0"/>
              <a:t>UM signing contract with google for drive [?]</a:t>
            </a:r>
          </a:p>
          <a:p>
            <a:pPr marL="179525" indent="-179525">
              <a:buFontTx/>
              <a:buChar char="-"/>
            </a:pPr>
            <a:r>
              <a:rPr lang="en-US" baseline="0" dirty="0" smtClean="0"/>
              <a:t>There have been problems with permissions on google drive</a:t>
            </a:r>
          </a:p>
          <a:p>
            <a:endParaRPr lang="en-US" baseline="0" dirty="0" smtClean="0"/>
          </a:p>
          <a:p>
            <a:r>
              <a:rPr lang="en-US" baseline="0" dirty="0" smtClean="0"/>
              <a:t>Sharing cultures:</a:t>
            </a:r>
            <a:br>
              <a:rPr lang="en-US" baseline="0" dirty="0" smtClean="0"/>
            </a:br>
            <a:r>
              <a:rPr lang="en-US" baseline="0" dirty="0" smtClean="0"/>
              <a:t>- age is factor (career position and generational)</a:t>
            </a:r>
          </a:p>
          <a:p>
            <a:pPr marL="179525" indent="-179525">
              <a:buFontTx/>
              <a:buChar char="-"/>
            </a:pPr>
            <a:r>
              <a:rPr lang="en-US" baseline="0" dirty="0" smtClean="0"/>
              <a:t>disciplinary divisions </a:t>
            </a:r>
          </a:p>
          <a:p>
            <a:pPr marL="658259" lvl="1" indent="-179525">
              <a:buFontTx/>
              <a:buChar char="-"/>
            </a:pPr>
            <a:r>
              <a:rPr lang="en-US" baseline="0" dirty="0" smtClean="0"/>
              <a:t>ecology and earth sciences very open</a:t>
            </a:r>
          </a:p>
          <a:p>
            <a:pPr marL="658259" lvl="1" indent="-179525">
              <a:buFontTx/>
              <a:buChar char="-"/>
            </a:pPr>
            <a:r>
              <a:rPr lang="en-US" baseline="0" dirty="0" smtClean="0"/>
              <a:t>physics and chemistry tend to have open culture (</a:t>
            </a:r>
            <a:r>
              <a:rPr lang="en-US" baseline="0" dirty="0" err="1" smtClean="0"/>
              <a:t>monetizable</a:t>
            </a:r>
            <a:r>
              <a:rPr lang="en-US" baseline="0" dirty="0" smtClean="0"/>
              <a:t>?)</a:t>
            </a:r>
          </a:p>
          <a:p>
            <a:pPr marL="658259" lvl="1" indent="-179525">
              <a:buFontTx/>
              <a:buChar char="-"/>
            </a:pPr>
            <a:r>
              <a:rPr lang="en-US" baseline="0" dirty="0" smtClean="0"/>
              <a:t>social science varies (identity issues, ownership issues)</a:t>
            </a:r>
          </a:p>
          <a:p>
            <a:pPr marL="658259" lvl="1" indent="-179525">
              <a:buFontTx/>
              <a:buChar char="-"/>
            </a:pPr>
            <a:r>
              <a:rPr lang="en-US" baseline="0" dirty="0" smtClean="0"/>
              <a:t>genetics some (from early 1990s </a:t>
            </a:r>
            <a:r>
              <a:rPr lang="en-US" baseline="0" dirty="0" err="1" smtClean="0"/>
              <a:t>genBANK</a:t>
            </a:r>
            <a:r>
              <a:rPr lang="en-US" baseline="0" dirty="0" smtClean="0"/>
              <a:t>)</a:t>
            </a:r>
          </a:p>
          <a:p>
            <a:pPr marL="658259" lvl="1" indent="-179525">
              <a:buFontTx/>
              <a:buChar char="-"/>
            </a:pPr>
            <a:r>
              <a:rPr lang="en-US" baseline="0" dirty="0" smtClean="0"/>
              <a:t>computer science – very little</a:t>
            </a:r>
          </a:p>
          <a:p>
            <a:pPr marL="658259" lvl="1" indent="-179525">
              <a:buFontTx/>
              <a:buChar char="-"/>
            </a:pPr>
            <a:r>
              <a:rPr lang="en-US" baseline="0" dirty="0" smtClean="0"/>
              <a:t>health/medicine varies (identity issues, </a:t>
            </a:r>
            <a:r>
              <a:rPr lang="en-US" baseline="0" dirty="0" err="1" smtClean="0"/>
              <a:t>monetizable</a:t>
            </a:r>
            <a:r>
              <a:rPr lang="en-US" baseline="0" dirty="0" smtClean="0"/>
              <a:t>)</a:t>
            </a:r>
          </a:p>
          <a:p>
            <a:pPr marL="179525" indent="-179525">
              <a:buFontTx/>
              <a:buChar char="-"/>
            </a:pPr>
            <a:r>
              <a:rPr lang="en-US" baseline="0" dirty="0" smtClean="0"/>
              <a:t>De-identification is NOT enough [ people are easy to identify with interview data – this study is perfect example ]</a:t>
            </a:r>
          </a:p>
          <a:p>
            <a:pPr marL="179525" indent="-179525">
              <a:buFontTx/>
              <a:buChar char="-"/>
            </a:pPr>
            <a:endParaRPr lang="en-US" baseline="0" dirty="0" smtClean="0"/>
          </a:p>
          <a:p>
            <a:r>
              <a:rPr lang="en-US" baseline="0" dirty="0" smtClean="0"/>
              <a:t>Size is not generally a problem, BUT exceptions are important to locate (atmospheric science, genetics, some imagery and media)</a:t>
            </a:r>
          </a:p>
        </p:txBody>
      </p:sp>
    </p:spTree>
    <p:extLst>
      <p:ext uri="{BB962C8B-B14F-4D97-AF65-F5344CB8AC3E}">
        <p14:creationId xmlns:p14="http://schemas.microsoft.com/office/powerpoint/2010/main" val="1204479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Data Organization/Management/Curation</a:t>
            </a:r>
          </a:p>
          <a:p>
            <a:pPr marL="179525" indent="-179525">
              <a:buFontTx/>
              <a:buChar char="-"/>
            </a:pPr>
            <a:r>
              <a:rPr lang="en-US" baseline="0" dirty="0" smtClean="0"/>
              <a:t>“tagging” as data organization</a:t>
            </a:r>
          </a:p>
          <a:p>
            <a:pPr marL="179525" indent="-179525">
              <a:buFontTx/>
              <a:buChar char="-"/>
            </a:pPr>
            <a:r>
              <a:rPr lang="en-US" baseline="0" dirty="0" smtClean="0"/>
              <a:t>File naming/folder structure as data organization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Metadata</a:t>
            </a:r>
          </a:p>
          <a:p>
            <a:pPr marL="179525" indent="-179525">
              <a:buFontTx/>
              <a:buChar char="-"/>
            </a:pPr>
            <a:r>
              <a:rPr lang="en-US" baseline="0" dirty="0" smtClean="0"/>
              <a:t>Provenance / process steps [!!]</a:t>
            </a:r>
          </a:p>
          <a:p>
            <a:pPr marL="179525" indent="-179525">
              <a:buFontTx/>
              <a:buChar char="-"/>
            </a:pPr>
            <a:r>
              <a:rPr lang="en-US" baseline="0" dirty="0" smtClean="0"/>
              <a:t>Consider the semantic web – ontologies – controlled vocabularies</a:t>
            </a:r>
          </a:p>
          <a:p>
            <a:pPr marL="179525" indent="-179525">
              <a:buFontTx/>
              <a:buChar char="-"/>
            </a:pPr>
            <a:endParaRPr lang="en-US" baseline="0" dirty="0" smtClean="0"/>
          </a:p>
          <a:p>
            <a:r>
              <a:rPr lang="en-US" baseline="0" dirty="0" smtClean="0"/>
              <a:t>Sensor data</a:t>
            </a:r>
          </a:p>
          <a:p>
            <a:pPr marL="179525" indent="-179525">
              <a:buFontTx/>
              <a:buChar char="-"/>
            </a:pPr>
            <a:r>
              <a:rPr lang="en-US" baseline="0" dirty="0" smtClean="0"/>
              <a:t>Who maintains libraries? LOCKSS?</a:t>
            </a:r>
          </a:p>
          <a:p>
            <a:pPr marL="179525" indent="-179525">
              <a:buFontTx/>
              <a:buChar char="-"/>
            </a:pPr>
            <a:endParaRPr lang="en-US" baseline="0" dirty="0" smtClean="0"/>
          </a:p>
          <a:p>
            <a:r>
              <a:rPr lang="en-US" baseline="0" dirty="0" smtClean="0"/>
              <a:t>Data mining packages </a:t>
            </a:r>
          </a:p>
          <a:p>
            <a:pPr marL="179525" indent="-179525">
              <a:buFontTx/>
              <a:buChar char="-"/>
            </a:pPr>
            <a:r>
              <a:rPr lang="en-US" baseline="0" dirty="0" smtClean="0"/>
              <a:t>High cost to create</a:t>
            </a:r>
          </a:p>
          <a:p>
            <a:pPr marL="179525" indent="-179525">
              <a:buFontTx/>
              <a:buChar char="-"/>
            </a:pPr>
            <a:r>
              <a:rPr lang="en-US" baseline="0" dirty="0" smtClean="0"/>
              <a:t>How licensed, owned, shared</a:t>
            </a:r>
          </a:p>
          <a:p>
            <a:pPr marL="179525" indent="-179525">
              <a:buFontTx/>
              <a:buChar char="-"/>
            </a:pPr>
            <a:endParaRPr lang="en-US" baseline="0" dirty="0" smtClean="0"/>
          </a:p>
          <a:p>
            <a:r>
              <a:rPr lang="en-US" baseline="0" dirty="0" smtClean="0"/>
              <a:t>Data Ownership based on exclusion and control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Co-production – several researchers face this problem [ myself included ]</a:t>
            </a:r>
          </a:p>
        </p:txBody>
      </p:sp>
    </p:spTree>
    <p:extLst>
      <p:ext uri="{BB962C8B-B14F-4D97-AF65-F5344CB8AC3E}">
        <p14:creationId xmlns:p14="http://schemas.microsoft.com/office/powerpoint/2010/main" val="2666805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Data Organization/Management/Curation</a:t>
            </a:r>
          </a:p>
          <a:p>
            <a:pPr marL="179525" indent="-179525">
              <a:buFontTx/>
              <a:buChar char="-"/>
            </a:pPr>
            <a:r>
              <a:rPr lang="en-US" baseline="0" dirty="0" smtClean="0"/>
              <a:t>“tagging” as data organization</a:t>
            </a:r>
          </a:p>
          <a:p>
            <a:pPr marL="179525" indent="-179525">
              <a:buFontTx/>
              <a:buChar char="-"/>
            </a:pPr>
            <a:r>
              <a:rPr lang="en-US" baseline="0" dirty="0" smtClean="0"/>
              <a:t>File naming/folder structure as data organization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Metadata</a:t>
            </a:r>
          </a:p>
          <a:p>
            <a:pPr marL="179525" indent="-179525">
              <a:buFontTx/>
              <a:buChar char="-"/>
            </a:pPr>
            <a:r>
              <a:rPr lang="en-US" baseline="0" dirty="0" smtClean="0"/>
              <a:t>Provenance / process steps [!!]</a:t>
            </a:r>
          </a:p>
          <a:p>
            <a:pPr marL="179525" indent="-179525">
              <a:buFontTx/>
              <a:buChar char="-"/>
            </a:pPr>
            <a:r>
              <a:rPr lang="en-US" baseline="0" dirty="0" smtClean="0"/>
              <a:t>Consider the semantic web – ontologies – controlled vocabularies</a:t>
            </a:r>
          </a:p>
          <a:p>
            <a:pPr marL="179525" indent="-179525">
              <a:buFontTx/>
              <a:buChar char="-"/>
            </a:pPr>
            <a:endParaRPr lang="en-US" baseline="0" dirty="0" smtClean="0"/>
          </a:p>
          <a:p>
            <a:r>
              <a:rPr lang="en-US" baseline="0" dirty="0" smtClean="0"/>
              <a:t>Sensor data</a:t>
            </a:r>
          </a:p>
          <a:p>
            <a:pPr marL="179525" indent="-179525">
              <a:buFontTx/>
              <a:buChar char="-"/>
            </a:pPr>
            <a:r>
              <a:rPr lang="en-US" baseline="0" dirty="0" smtClean="0"/>
              <a:t>Who maintains libraries? LOCKSS?</a:t>
            </a:r>
          </a:p>
          <a:p>
            <a:pPr marL="179525" indent="-179525">
              <a:buFontTx/>
              <a:buChar char="-"/>
            </a:pPr>
            <a:endParaRPr lang="en-US" baseline="0" dirty="0" smtClean="0"/>
          </a:p>
          <a:p>
            <a:r>
              <a:rPr lang="en-US" baseline="0" dirty="0" smtClean="0"/>
              <a:t>Data mining packages </a:t>
            </a:r>
          </a:p>
          <a:p>
            <a:pPr marL="179525" indent="-179525">
              <a:buFontTx/>
              <a:buChar char="-"/>
            </a:pPr>
            <a:r>
              <a:rPr lang="en-US" baseline="0" dirty="0" smtClean="0"/>
              <a:t>High cost to create</a:t>
            </a:r>
          </a:p>
          <a:p>
            <a:pPr marL="179525" indent="-179525">
              <a:buFontTx/>
              <a:buChar char="-"/>
            </a:pPr>
            <a:r>
              <a:rPr lang="en-US" baseline="0" dirty="0" smtClean="0"/>
              <a:t>How licensed, owned, shared</a:t>
            </a:r>
          </a:p>
          <a:p>
            <a:pPr marL="179525" indent="-179525">
              <a:buFontTx/>
              <a:buChar char="-"/>
            </a:pPr>
            <a:endParaRPr lang="en-US" baseline="0" dirty="0" smtClean="0"/>
          </a:p>
          <a:p>
            <a:r>
              <a:rPr lang="en-US" baseline="0" dirty="0" smtClean="0"/>
              <a:t>Data Ownership based on exclusion and control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Co-production – several researchers face this problem [ myself included ]</a:t>
            </a:r>
          </a:p>
        </p:txBody>
      </p:sp>
    </p:spTree>
    <p:extLst>
      <p:ext uri="{BB962C8B-B14F-4D97-AF65-F5344CB8AC3E}">
        <p14:creationId xmlns:p14="http://schemas.microsoft.com/office/powerpoint/2010/main" val="3896919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Data Organization/Management/Curation</a:t>
            </a:r>
          </a:p>
          <a:p>
            <a:pPr marL="179525" indent="-179525">
              <a:buFontTx/>
              <a:buChar char="-"/>
            </a:pPr>
            <a:r>
              <a:rPr lang="en-US" baseline="0" dirty="0" smtClean="0"/>
              <a:t>“tagging” as data organization</a:t>
            </a:r>
          </a:p>
          <a:p>
            <a:pPr marL="179525" indent="-179525">
              <a:buFontTx/>
              <a:buChar char="-"/>
            </a:pPr>
            <a:r>
              <a:rPr lang="en-US" baseline="0" dirty="0" smtClean="0"/>
              <a:t>File naming/folder structure as data organization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Metadata</a:t>
            </a:r>
          </a:p>
          <a:p>
            <a:pPr marL="179525" indent="-179525">
              <a:buFontTx/>
              <a:buChar char="-"/>
            </a:pPr>
            <a:r>
              <a:rPr lang="en-US" baseline="0" dirty="0" smtClean="0"/>
              <a:t>Provenance / process steps [!!]</a:t>
            </a:r>
          </a:p>
          <a:p>
            <a:pPr marL="179525" indent="-179525">
              <a:buFontTx/>
              <a:buChar char="-"/>
            </a:pPr>
            <a:r>
              <a:rPr lang="en-US" baseline="0" dirty="0" smtClean="0"/>
              <a:t>Consider the semantic web – ontologies – controlled vocabularies</a:t>
            </a:r>
          </a:p>
          <a:p>
            <a:pPr marL="179525" indent="-179525">
              <a:buFontTx/>
              <a:buChar char="-"/>
            </a:pPr>
            <a:endParaRPr lang="en-US" baseline="0" dirty="0" smtClean="0"/>
          </a:p>
          <a:p>
            <a:r>
              <a:rPr lang="en-US" baseline="0" dirty="0" smtClean="0"/>
              <a:t>Sensor data</a:t>
            </a:r>
          </a:p>
          <a:p>
            <a:pPr marL="179525" indent="-179525">
              <a:buFontTx/>
              <a:buChar char="-"/>
            </a:pPr>
            <a:r>
              <a:rPr lang="en-US" baseline="0" dirty="0" smtClean="0"/>
              <a:t>Who maintains libraries? LOCKSS?</a:t>
            </a:r>
          </a:p>
          <a:p>
            <a:pPr marL="179525" indent="-179525">
              <a:buFontTx/>
              <a:buChar char="-"/>
            </a:pPr>
            <a:endParaRPr lang="en-US" baseline="0" dirty="0" smtClean="0"/>
          </a:p>
          <a:p>
            <a:r>
              <a:rPr lang="en-US" baseline="0" dirty="0" smtClean="0"/>
              <a:t>Data mining packages </a:t>
            </a:r>
          </a:p>
          <a:p>
            <a:pPr marL="179525" indent="-179525">
              <a:buFontTx/>
              <a:buChar char="-"/>
            </a:pPr>
            <a:r>
              <a:rPr lang="en-US" baseline="0" dirty="0" smtClean="0"/>
              <a:t>High cost to create</a:t>
            </a:r>
          </a:p>
          <a:p>
            <a:pPr marL="179525" indent="-179525">
              <a:buFontTx/>
              <a:buChar char="-"/>
            </a:pPr>
            <a:r>
              <a:rPr lang="en-US" baseline="0" dirty="0" smtClean="0"/>
              <a:t>How licensed, owned, shared</a:t>
            </a:r>
          </a:p>
          <a:p>
            <a:pPr marL="179525" indent="-179525">
              <a:buFontTx/>
              <a:buChar char="-"/>
            </a:pPr>
            <a:endParaRPr lang="en-US" baseline="0" dirty="0" smtClean="0"/>
          </a:p>
          <a:p>
            <a:r>
              <a:rPr lang="en-US" baseline="0" dirty="0" smtClean="0"/>
              <a:t>Data Ownership based on exclusion and control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Co-production – several researchers face this problem [ myself included ]</a:t>
            </a:r>
          </a:p>
        </p:txBody>
      </p:sp>
    </p:spTree>
    <p:extLst>
      <p:ext uri="{BB962C8B-B14F-4D97-AF65-F5344CB8AC3E}">
        <p14:creationId xmlns:p14="http://schemas.microsoft.com/office/powerpoint/2010/main" val="1014349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ECA1-6EE6-40CC-8671-05B247A1A7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7C23-2454-4C9B-AC8A-0BD495B7CF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697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ECA1-6EE6-40CC-8671-05B247A1A7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7C23-2454-4C9B-AC8A-0BD495B7CF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92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ECA1-6EE6-40CC-8671-05B247A1A7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7C23-2454-4C9B-AC8A-0BD495B7CF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186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BC47F-88B6-436F-AA63-6471F763AC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7364-3664-4F0B-A1E0-0AAE475829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611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BC47F-88B6-436F-AA63-6471F763AC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7364-3664-4F0B-A1E0-0AAE475829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135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BC47F-88B6-436F-AA63-6471F763AC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7364-3664-4F0B-A1E0-0AAE475829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918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BC47F-88B6-436F-AA63-6471F763AC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7364-3664-4F0B-A1E0-0AAE475829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960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BC47F-88B6-436F-AA63-6471F763AC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7364-3664-4F0B-A1E0-0AAE475829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506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BC47F-88B6-436F-AA63-6471F763AC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7364-3664-4F0B-A1E0-0AAE475829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0091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BC47F-88B6-436F-AA63-6471F763AC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7364-3664-4F0B-A1E0-0AAE475829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0994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BC47F-88B6-436F-AA63-6471F763AC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7364-3664-4F0B-A1E0-0AAE475829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419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ECA1-6EE6-40CC-8671-05B247A1A7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7C23-2454-4C9B-AC8A-0BD495B7CF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489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BC47F-88B6-436F-AA63-6471F763AC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7364-3664-4F0B-A1E0-0AAE475829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6110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BC47F-88B6-436F-AA63-6471F763AC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7364-3664-4F0B-A1E0-0AAE475829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1647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BC47F-88B6-436F-AA63-6471F763AC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7364-3664-4F0B-A1E0-0AAE475829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7204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605127"/>
            <a:ext cx="10515600" cy="540182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172879"/>
            <a:ext cx="10515600" cy="3788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650238" y="1653163"/>
            <a:ext cx="5125997" cy="406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935101" y="1653163"/>
            <a:ext cx="4256897" cy="406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7762" y="1625723"/>
            <a:ext cx="703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prstClr val="black"/>
                </a:solidFill>
              </a:rPr>
              <a:t>Dept</a:t>
            </a:r>
            <a:r>
              <a:rPr lang="en-US" dirty="0" smtClean="0">
                <a:solidFill>
                  <a:prstClr val="black"/>
                </a:solidFill>
              </a:rPr>
              <a:t>: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76236" y="162572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School: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7762" y="2096503"/>
            <a:ext cx="1341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Description: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68948" y="2096503"/>
            <a:ext cx="14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Data in Hand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68948" y="2701485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Data Types [data level]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68949" y="4484100"/>
            <a:ext cx="724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To Do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877762" y="2438395"/>
            <a:ext cx="4934991" cy="26089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068948" y="2389833"/>
            <a:ext cx="5741283" cy="31165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068484" y="3070225"/>
            <a:ext cx="5741747" cy="141386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838200" y="1995055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6068484" y="4853417"/>
            <a:ext cx="5741747" cy="135413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38201" y="5112035"/>
            <a:ext cx="162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Collaborations: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63015" y="5435361"/>
            <a:ext cx="980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Existing: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55723" y="5773779"/>
            <a:ext cx="1112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Potential: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55723" y="6107311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In House: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2275116" y="5474158"/>
            <a:ext cx="3793369" cy="282491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7"/>
          </p:nvPr>
        </p:nvSpPr>
        <p:spPr>
          <a:xfrm>
            <a:off x="2445582" y="5822676"/>
            <a:ext cx="3597903" cy="313622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8"/>
          </p:nvPr>
        </p:nvSpPr>
        <p:spPr>
          <a:xfrm>
            <a:off x="2415545" y="6151187"/>
            <a:ext cx="3586481" cy="309429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8199874" y="275003"/>
            <a:ext cx="3727348" cy="3378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46881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605127"/>
            <a:ext cx="10515600" cy="540182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172879"/>
            <a:ext cx="10515600" cy="3788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650238" y="1653163"/>
            <a:ext cx="5125997" cy="406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935101" y="1653163"/>
            <a:ext cx="4256897" cy="406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7762" y="1625723"/>
            <a:ext cx="703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prstClr val="black"/>
                </a:solidFill>
              </a:rPr>
              <a:t>Dept</a:t>
            </a:r>
            <a:r>
              <a:rPr lang="en-US" dirty="0" smtClean="0">
                <a:solidFill>
                  <a:prstClr val="black"/>
                </a:solidFill>
              </a:rPr>
              <a:t>: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76236" y="162572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School: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7762" y="2096503"/>
            <a:ext cx="1341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Description: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68948" y="2096503"/>
            <a:ext cx="14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Data in Hand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68948" y="2701485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Data Types [data level]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68949" y="4484100"/>
            <a:ext cx="724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To Do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877762" y="2438395"/>
            <a:ext cx="4934991" cy="26089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068948" y="2389833"/>
            <a:ext cx="5741283" cy="31165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068484" y="3070225"/>
            <a:ext cx="5741747" cy="141386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838200" y="1995055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6068484" y="4853417"/>
            <a:ext cx="5741747" cy="135413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38201" y="5112035"/>
            <a:ext cx="162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Collaborations: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63015" y="5435361"/>
            <a:ext cx="980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Existing: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55723" y="5773779"/>
            <a:ext cx="1112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Potential: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55723" y="6107311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In House: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2275116" y="5474158"/>
            <a:ext cx="3793369" cy="282491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7"/>
          </p:nvPr>
        </p:nvSpPr>
        <p:spPr>
          <a:xfrm>
            <a:off x="2445582" y="5822676"/>
            <a:ext cx="3597903" cy="313622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8"/>
          </p:nvPr>
        </p:nvSpPr>
        <p:spPr>
          <a:xfrm>
            <a:off x="2415545" y="6151187"/>
            <a:ext cx="3586481" cy="309429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8199874" y="275003"/>
            <a:ext cx="3727348" cy="3378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46881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605127"/>
            <a:ext cx="10515600" cy="540182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172879"/>
            <a:ext cx="10515600" cy="3788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650238" y="1653163"/>
            <a:ext cx="5125997" cy="406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935101" y="1653163"/>
            <a:ext cx="4256897" cy="406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7762" y="1625723"/>
            <a:ext cx="703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prstClr val="black"/>
                </a:solidFill>
              </a:rPr>
              <a:t>Dept</a:t>
            </a:r>
            <a:r>
              <a:rPr lang="en-US" dirty="0" smtClean="0">
                <a:solidFill>
                  <a:prstClr val="black"/>
                </a:solidFill>
              </a:rPr>
              <a:t>: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76236" y="162572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School: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7762" y="2096503"/>
            <a:ext cx="1341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Description: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68948" y="2096503"/>
            <a:ext cx="14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Data in Hand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68948" y="2701485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Data Types [data level]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68949" y="4484100"/>
            <a:ext cx="724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To Do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877762" y="2438395"/>
            <a:ext cx="4934991" cy="26089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068948" y="2389833"/>
            <a:ext cx="5741283" cy="31165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068484" y="3070225"/>
            <a:ext cx="5741747" cy="141386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838200" y="1995055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6068484" y="4853417"/>
            <a:ext cx="5741747" cy="135413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38201" y="5112035"/>
            <a:ext cx="162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Collaborations: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63015" y="5435361"/>
            <a:ext cx="980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Existing: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55723" y="5773779"/>
            <a:ext cx="1112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Potential: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55723" y="6107311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In House: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2275116" y="5474158"/>
            <a:ext cx="3793369" cy="282491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7"/>
          </p:nvPr>
        </p:nvSpPr>
        <p:spPr>
          <a:xfrm>
            <a:off x="2445582" y="5822676"/>
            <a:ext cx="3597903" cy="313622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8"/>
          </p:nvPr>
        </p:nvSpPr>
        <p:spPr>
          <a:xfrm>
            <a:off x="2415545" y="6151187"/>
            <a:ext cx="3586481" cy="309429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8199874" y="275003"/>
            <a:ext cx="3727348" cy="3378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46881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605127"/>
            <a:ext cx="10515600" cy="540182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172879"/>
            <a:ext cx="10515600" cy="3788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650238" y="1653163"/>
            <a:ext cx="5125997" cy="406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935101" y="1653163"/>
            <a:ext cx="4256897" cy="406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7762" y="1625723"/>
            <a:ext cx="703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prstClr val="black"/>
                </a:solidFill>
              </a:rPr>
              <a:t>Dept</a:t>
            </a:r>
            <a:r>
              <a:rPr lang="en-US" dirty="0" smtClean="0">
                <a:solidFill>
                  <a:prstClr val="black"/>
                </a:solidFill>
              </a:rPr>
              <a:t>: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76236" y="162572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School: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7762" y="2096503"/>
            <a:ext cx="1341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Description: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68948" y="2096503"/>
            <a:ext cx="14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Data in Hand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68948" y="2701485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Data Types [data level]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68949" y="4484100"/>
            <a:ext cx="724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To Do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877762" y="2438395"/>
            <a:ext cx="4934991" cy="26089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068948" y="2389833"/>
            <a:ext cx="5741283" cy="31165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068484" y="3070225"/>
            <a:ext cx="5741747" cy="141386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838200" y="1995055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6068484" y="4853417"/>
            <a:ext cx="5741747" cy="135413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38201" y="5112035"/>
            <a:ext cx="162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Collaborations: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63015" y="5435361"/>
            <a:ext cx="980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Existing: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55723" y="5773779"/>
            <a:ext cx="1112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Potential: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55723" y="6107311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In House: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2275116" y="5474158"/>
            <a:ext cx="3793369" cy="282491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7"/>
          </p:nvPr>
        </p:nvSpPr>
        <p:spPr>
          <a:xfrm>
            <a:off x="2445582" y="5822676"/>
            <a:ext cx="3597903" cy="313622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8"/>
          </p:nvPr>
        </p:nvSpPr>
        <p:spPr>
          <a:xfrm>
            <a:off x="2415545" y="6151187"/>
            <a:ext cx="3586481" cy="309429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8199874" y="275003"/>
            <a:ext cx="3727348" cy="3378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46881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605127"/>
            <a:ext cx="10515600" cy="540182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172879"/>
            <a:ext cx="10515600" cy="3788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650238" y="1653163"/>
            <a:ext cx="5125997" cy="406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935101" y="1653163"/>
            <a:ext cx="4256897" cy="406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7762" y="1625723"/>
            <a:ext cx="703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prstClr val="black"/>
                </a:solidFill>
              </a:rPr>
              <a:t>Dept</a:t>
            </a:r>
            <a:r>
              <a:rPr lang="en-US" dirty="0" smtClean="0">
                <a:solidFill>
                  <a:prstClr val="black"/>
                </a:solidFill>
              </a:rPr>
              <a:t>: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76236" y="162572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School: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7762" y="2096503"/>
            <a:ext cx="1341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Description: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68948" y="2096503"/>
            <a:ext cx="14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Data in Hand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68948" y="2701485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Data Types [data level]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68949" y="4484100"/>
            <a:ext cx="724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To Do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877762" y="2438395"/>
            <a:ext cx="4934991" cy="26089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068948" y="2389833"/>
            <a:ext cx="5741283" cy="31165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068484" y="3070225"/>
            <a:ext cx="5741747" cy="141386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838200" y="1995055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6068484" y="4853417"/>
            <a:ext cx="5741747" cy="135413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38201" y="5112035"/>
            <a:ext cx="162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Collaborations: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63015" y="5435361"/>
            <a:ext cx="980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Existing: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55723" y="5773779"/>
            <a:ext cx="1112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Potential: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55723" y="6107311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In House: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2275116" y="5474158"/>
            <a:ext cx="3793369" cy="282491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7"/>
          </p:nvPr>
        </p:nvSpPr>
        <p:spPr>
          <a:xfrm>
            <a:off x="2445582" y="5822676"/>
            <a:ext cx="3597903" cy="313622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8"/>
          </p:nvPr>
        </p:nvSpPr>
        <p:spPr>
          <a:xfrm>
            <a:off x="2415545" y="6151187"/>
            <a:ext cx="3586481" cy="309429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8199874" y="275003"/>
            <a:ext cx="3727348" cy="3378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46881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94FBE5-7D0E-42C3-9C65-95F5FA7AE58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BE4357-3281-4B33-9E48-914842B7EE3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6428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CC79F1-62E4-4B1A-9DB3-50BC6FC762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2E3DFE-2F78-43A2-A8E5-A0C6419B47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570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ECA1-6EE6-40CC-8671-05B247A1A7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7C23-2454-4C9B-AC8A-0BD495B7CF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0035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37D759-F13E-47BF-ADBA-0802609FC8C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9AF939-FE08-46CE-804F-AA4DF60488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4340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CF232C-E11E-4BBB-AF69-E98E3DBA414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894116-419B-4A4A-852B-04D6C81C74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6173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9039A0-BB52-4E2C-927F-78EA4817EB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5D22F4-2BC0-448F-A19A-1A87057BD7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4871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249D41-4B1D-414F-B121-EF2C0C0C721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1CAB6B-FA3E-43CC-B886-36A66C6032A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5592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3CEB79-3784-41B5-AA36-F1F8899EDC3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F47330-A89D-44D1-9B80-EA49DD0E43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86238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D83249-403D-43AA-ACE6-105B2058379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B0466-85E9-4EEF-8B3F-033B5773E62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9844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3A5D9F-E95F-4AB9-A100-5367135594E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97844F-A881-4BB8-9D3A-0FD7CFBD97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82094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AD6C40-3771-478F-96C9-01B51D01C9C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19D7D9-3D9C-447F-A864-45C5083082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16862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028797-CE5A-411A-B237-F1F860CA802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970DD7-3350-475B-8FFC-A71045E89FA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555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ECA1-6EE6-40CC-8671-05B247A1A7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7C23-2454-4C9B-AC8A-0BD495B7CF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60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ECA1-6EE6-40CC-8671-05B247A1A7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7C23-2454-4C9B-AC8A-0BD495B7CF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701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ECA1-6EE6-40CC-8671-05B247A1A7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7C23-2454-4C9B-AC8A-0BD495B7CF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321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ECA1-6EE6-40CC-8671-05B247A1A7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7C23-2454-4C9B-AC8A-0BD495B7CF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021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ECA1-6EE6-40CC-8671-05B247A1A7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7C23-2454-4C9B-AC8A-0BD495B7CF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044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ECA1-6EE6-40CC-8671-05B247A1A7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7C23-2454-4C9B-AC8A-0BD495B7CF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291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9ECA1-6EE6-40CC-8671-05B247A1A7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C7C23-2454-4C9B-AC8A-0BD495B7CF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06400" y="457200"/>
            <a:ext cx="11379200" cy="1588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3" descr="footer.jp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64238"/>
            <a:ext cx="12192000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4352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9" r:id="rId1"/>
    <p:sldLayoutId id="2147484050" r:id="rId2"/>
    <p:sldLayoutId id="2147484051" r:id="rId3"/>
    <p:sldLayoutId id="2147484052" r:id="rId4"/>
    <p:sldLayoutId id="2147484053" r:id="rId5"/>
    <p:sldLayoutId id="2147484054" r:id="rId6"/>
    <p:sldLayoutId id="2147484055" r:id="rId7"/>
    <p:sldLayoutId id="2147484056" r:id="rId8"/>
    <p:sldLayoutId id="2147484057" r:id="rId9"/>
    <p:sldLayoutId id="2147484058" r:id="rId10"/>
    <p:sldLayoutId id="21474840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A8C16-3CA9-4955-8AA6-7F300EC54FD3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78D0E-9785-41F5-B0C9-CB2E0F22FC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4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1" r:id="rId1"/>
    <p:sldLayoutId id="2147484062" r:id="rId2"/>
    <p:sldLayoutId id="2147484063" r:id="rId3"/>
    <p:sldLayoutId id="2147484064" r:id="rId4"/>
    <p:sldLayoutId id="2147484065" r:id="rId5"/>
    <p:sldLayoutId id="2147484066" r:id="rId6"/>
    <p:sldLayoutId id="2147484067" r:id="rId7"/>
    <p:sldLayoutId id="2147484068" r:id="rId8"/>
    <p:sldLayoutId id="2147484069" r:id="rId9"/>
    <p:sldLayoutId id="2147484070" r:id="rId10"/>
    <p:sldLayoutId id="2147484071" r:id="rId11"/>
    <p:sldLayoutId id="2147484097" r:id="rId12"/>
    <p:sldLayoutId id="2147484098" r:id="rId13"/>
    <p:sldLayoutId id="2147484099" r:id="rId14"/>
    <p:sldLayoutId id="2147484100" r:id="rId15"/>
    <p:sldLayoutId id="2147484101" r:id="rId1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CA67DE5-F58F-4B75-A6B2-5C7907516D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9FBF5C3-B644-4291-A084-8535F7202E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69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3" r:id="rId1"/>
    <p:sldLayoutId id="2147484104" r:id="rId2"/>
    <p:sldLayoutId id="2147484105" r:id="rId3"/>
    <p:sldLayoutId id="2147484106" r:id="rId4"/>
    <p:sldLayoutId id="2147484107" r:id="rId5"/>
    <p:sldLayoutId id="2147484108" r:id="rId6"/>
    <p:sldLayoutId id="2147484109" r:id="rId7"/>
    <p:sldLayoutId id="2147484110" r:id="rId8"/>
    <p:sldLayoutId id="2147484111" r:id="rId9"/>
    <p:sldLayoutId id="2147484112" r:id="rId10"/>
    <p:sldLayoutId id="21474841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17" Type="http://schemas.openxmlformats.org/officeDocument/2006/relationships/image" Target="../media/image17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.jpeg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5" Type="http://schemas.openxmlformats.org/officeDocument/2006/relationships/image" Target="../media/image1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Relationship Id="rId1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17" Type="http://schemas.openxmlformats.org/officeDocument/2006/relationships/image" Target="../media/image17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.jpeg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5" Type="http://schemas.openxmlformats.org/officeDocument/2006/relationships/image" Target="../media/image1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Relationship Id="rId1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17" Type="http://schemas.openxmlformats.org/officeDocument/2006/relationships/image" Target="../media/image17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.jpeg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5" Type="http://schemas.openxmlformats.org/officeDocument/2006/relationships/image" Target="../media/image1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Relationship Id="rId1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8.png"/><Relationship Id="rId7" Type="http://schemas.openxmlformats.org/officeDocument/2006/relationships/image" Target="../media/image23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" y="0"/>
            <a:ext cx="1219009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8536" y="2098964"/>
            <a:ext cx="10363200" cy="16188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400" b="1" dirty="0" smtClean="0"/>
              <a:t>Data Management in the </a:t>
            </a:r>
            <a:br>
              <a:rPr lang="en-US" sz="4400" b="1" dirty="0" smtClean="0"/>
            </a:br>
            <a:r>
              <a:rPr lang="en-US" sz="4400" b="1" dirty="0" smtClean="0"/>
              <a:t>Research Environment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8536" y="3602038"/>
            <a:ext cx="10519063" cy="5543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smtClean="0"/>
              <a:t>RSM 574/674 Spring 2016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15789" y="5721164"/>
            <a:ext cx="4017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Timothy </a:t>
            </a:r>
            <a:r>
              <a:rPr lang="en-US" dirty="0">
                <a:solidFill>
                  <a:prstClr val="black"/>
                </a:solidFill>
              </a:rPr>
              <a:t>Norris </a:t>
            </a:r>
            <a:r>
              <a:rPr lang="en-US" dirty="0" smtClean="0">
                <a:solidFill>
                  <a:prstClr val="black"/>
                </a:solidFill>
              </a:rPr>
              <a:t>– </a:t>
            </a:r>
            <a:r>
              <a:rPr lang="en-US" dirty="0">
                <a:solidFill>
                  <a:prstClr val="black"/>
                </a:solidFill>
              </a:rPr>
              <a:t>tnorris@miami.edu</a:t>
            </a:r>
          </a:p>
          <a:p>
            <a:r>
              <a:rPr lang="en-US" dirty="0">
                <a:solidFill>
                  <a:prstClr val="black"/>
                </a:solidFill>
              </a:rPr>
              <a:t>Angela Clark </a:t>
            </a:r>
            <a:r>
              <a:rPr lang="en-US" dirty="0" smtClean="0">
                <a:solidFill>
                  <a:prstClr val="black"/>
                </a:solidFill>
              </a:rPr>
              <a:t>–  </a:t>
            </a:r>
            <a:r>
              <a:rPr lang="en-US" dirty="0" err="1" smtClean="0">
                <a:solidFill>
                  <a:prstClr val="black"/>
                </a:solidFill>
              </a:rPr>
              <a:t>aclark</a:t>
            </a:r>
            <a:r>
              <a:rPr lang="en-US" dirty="0" err="1">
                <a:solidFill>
                  <a:prstClr val="black"/>
                </a:solidFill>
              </a:rPr>
              <a:t>@rsmas.miami.edu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87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74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2" name="Rectangle 31"/>
          <p:cNvSpPr/>
          <p:nvPr/>
        </p:nvSpPr>
        <p:spPr>
          <a:xfrm>
            <a:off x="7948298" y="400931"/>
            <a:ext cx="4028218" cy="954107"/>
          </a:xfrm>
          <a:prstGeom prst="rect">
            <a:avLst/>
          </a:prstGeo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b="1" spc="-90" dirty="0">
                <a:solidFill>
                  <a:prstClr val="black"/>
                </a:solidFill>
                <a:latin typeface="Bitstream Vera Sans" panose="020B0603030804020204" pitchFamily="34" charset="0"/>
              </a:rPr>
              <a:t> </a:t>
            </a:r>
          </a:p>
          <a:p>
            <a:pPr>
              <a:lnSpc>
                <a:spcPts val="1200"/>
              </a:lnSpc>
            </a:pPr>
            <a:r>
              <a:rPr lang="en-US" b="1" spc="-90" dirty="0">
                <a:solidFill>
                  <a:prstClr val="black"/>
                </a:solidFill>
                <a:latin typeface="Bitstream Vera Sans" panose="020B0603030804020204" pitchFamily="34" charset="0"/>
              </a:rPr>
              <a:t>  Key</a:t>
            </a:r>
          </a:p>
          <a:p>
            <a:pPr>
              <a:lnSpc>
                <a:spcPts val="1200"/>
              </a:lnSpc>
            </a:pPr>
            <a:r>
              <a:rPr lang="en-US" b="1" spc="-90" dirty="0">
                <a:solidFill>
                  <a:prstClr val="black"/>
                </a:solidFill>
                <a:latin typeface="Bitstream Vera Sans" panose="020B0603030804020204" pitchFamily="34" charset="0"/>
              </a:rPr>
              <a:t>          Observations</a:t>
            </a:r>
          </a:p>
          <a:p>
            <a:r>
              <a:rPr lang="en-US" b="1" spc="-90" dirty="0">
                <a:solidFill>
                  <a:prstClr val="black"/>
                </a:solidFill>
                <a:latin typeface="Bitstream Vera Sans" panose="020B0603030804020204" pitchFamily="34" charset="0"/>
              </a:rPr>
              <a:t> 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294657" y="3785600"/>
            <a:ext cx="3260764" cy="3077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Teaching materials need attention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359619" y="1069204"/>
            <a:ext cx="3354636" cy="3077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Data curation is already happening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23703" y="1904251"/>
            <a:ext cx="2833724" cy="3077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Human resources are the key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359619" y="5478092"/>
            <a:ext cx="2810449" cy="3077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Metadata (but not that word)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406836" y="2708521"/>
            <a:ext cx="3036409" cy="646331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itstream Vera Sans" panose="020B0603030804020204" pitchFamily="34" charset="0"/>
              </a:rPr>
              <a:t>Capture the future:</a:t>
            </a:r>
          </a:p>
          <a:p>
            <a:r>
              <a:rPr lang="en-US" dirty="0">
                <a:solidFill>
                  <a:prstClr val="black"/>
                </a:solidFill>
                <a:latin typeface="Bitstream Vera Sans" panose="020B0603030804020204" pitchFamily="34" charset="0"/>
              </a:rPr>
              <a:t>teach good data habits!!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347463" y="4524124"/>
            <a:ext cx="3441968" cy="523220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Nothing new from interviews </a:t>
            </a:r>
          </a:p>
          <a:p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  – but continued socialization is key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2" y="41190"/>
            <a:ext cx="1595926" cy="85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58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3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" dur="indefinite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49" grpId="1"/>
      <p:bldP spid="57" grpId="0"/>
      <p:bldP spid="57" grpId="1"/>
      <p:bldP spid="58" grpId="0"/>
      <p:bldP spid="58" grpId="1"/>
      <p:bldP spid="59" grpId="0"/>
      <p:bldP spid="59" grpId="1"/>
      <p:bldP spid="60" grpId="0"/>
      <p:bldP spid="60" grpId="1"/>
      <p:bldP spid="61" grpId="0"/>
      <p:bldP spid="6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41"/>
            <a:ext cx="12192000" cy="68574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2" name="Rectangle 31"/>
          <p:cNvSpPr/>
          <p:nvPr/>
        </p:nvSpPr>
        <p:spPr>
          <a:xfrm>
            <a:off x="7901195" y="468052"/>
            <a:ext cx="4028218" cy="954107"/>
          </a:xfrm>
          <a:prstGeom prst="rect">
            <a:avLst/>
          </a:prstGeo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b="1" spc="-90" dirty="0">
                <a:solidFill>
                  <a:prstClr val="black"/>
                </a:solidFill>
                <a:latin typeface="Bitstream Vera Sans" panose="020B0603030804020204" pitchFamily="34" charset="0"/>
              </a:rPr>
              <a:t> </a:t>
            </a:r>
          </a:p>
          <a:p>
            <a:pPr>
              <a:lnSpc>
                <a:spcPts val="1200"/>
              </a:lnSpc>
            </a:pPr>
            <a:r>
              <a:rPr lang="en-US" b="1" spc="-90" dirty="0">
                <a:solidFill>
                  <a:prstClr val="black"/>
                </a:solidFill>
                <a:latin typeface="Bitstream Vera Sans" panose="020B0603030804020204" pitchFamily="34" charset="0"/>
              </a:rPr>
              <a:t>Next</a:t>
            </a:r>
          </a:p>
          <a:p>
            <a:pPr>
              <a:lnSpc>
                <a:spcPts val="1200"/>
              </a:lnSpc>
            </a:pPr>
            <a:r>
              <a:rPr lang="en-US" b="1" spc="-90" dirty="0">
                <a:solidFill>
                  <a:prstClr val="black"/>
                </a:solidFill>
                <a:latin typeface="Bitstream Vera Sans" panose="020B0603030804020204" pitchFamily="34" charset="0"/>
              </a:rPr>
              <a:t>            steps</a:t>
            </a:r>
          </a:p>
          <a:p>
            <a:r>
              <a:rPr lang="en-US" b="1" spc="-90" dirty="0">
                <a:solidFill>
                  <a:prstClr val="black"/>
                </a:solidFill>
                <a:latin typeface="Bitstream Vera Sans" panose="020B0603030804020204" pitchFamily="34" charset="0"/>
              </a:rPr>
              <a:t> 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933864" y="3317907"/>
            <a:ext cx="2873094" cy="3077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Pilot Projects (see next slides)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231712" y="4097122"/>
            <a:ext cx="3829959" cy="786765"/>
            <a:chOff x="-136622" y="4098819"/>
            <a:chExt cx="3829959" cy="786765"/>
          </a:xfrm>
        </p:grpSpPr>
        <p:sp>
          <p:nvSpPr>
            <p:cNvPr id="49" name="Rectangle 48"/>
            <p:cNvSpPr/>
            <p:nvPr/>
          </p:nvSpPr>
          <p:spPr>
            <a:xfrm>
              <a:off x="-136622" y="4098819"/>
              <a:ext cx="3829959" cy="307777"/>
            </a:xfrm>
            <a:prstGeom prst="rect">
              <a:avLst/>
            </a:prstGeom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Bitstream Vera Sans" panose="020B0603030804020204" pitchFamily="34" charset="0"/>
                </a:rPr>
                <a:t>Data repository development (</a:t>
              </a:r>
              <a:r>
                <a:rPr lang="en-US" sz="1400" dirty="0" err="1">
                  <a:solidFill>
                    <a:prstClr val="black"/>
                  </a:solidFill>
                  <a:latin typeface="Bitstream Vera Sans" panose="020B0603030804020204" pitchFamily="34" charset="0"/>
                </a:rPr>
                <a:t>Bepress</a:t>
              </a:r>
              <a:r>
                <a:rPr lang="en-US" sz="1400" dirty="0">
                  <a:solidFill>
                    <a:prstClr val="black"/>
                  </a:solidFill>
                  <a:latin typeface="Bitstream Vera Sans" panose="020B0603030804020204" pitchFamily="34" charset="0"/>
                </a:rPr>
                <a:t>?)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27842" y="4348809"/>
              <a:ext cx="2998000" cy="307777"/>
            </a:xfrm>
            <a:prstGeom prst="rect">
              <a:avLst/>
            </a:prstGeom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Bitstream Vera Sans" panose="020B0603030804020204" pitchFamily="34" charset="0"/>
                </a:rPr>
                <a:t>Distributed data / central index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27842" y="4577807"/>
              <a:ext cx="888385" cy="307777"/>
            </a:xfrm>
            <a:prstGeom prst="rect">
              <a:avLst/>
            </a:prstGeom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Bitstream Vera Sans" panose="020B0603030804020204" pitchFamily="34" charset="0"/>
                </a:rPr>
                <a:t>LOCKSS</a:t>
              </a:r>
            </a:p>
          </p:txBody>
        </p:sp>
      </p:grpSp>
      <p:sp>
        <p:nvSpPr>
          <p:cNvPr id="61" name="Rectangle 60"/>
          <p:cNvSpPr/>
          <p:nvPr/>
        </p:nvSpPr>
        <p:spPr>
          <a:xfrm>
            <a:off x="3271133" y="5227284"/>
            <a:ext cx="1896673" cy="3077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Amplification Plans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126720" y="2018054"/>
            <a:ext cx="3809885" cy="927402"/>
            <a:chOff x="448338" y="2014637"/>
            <a:chExt cx="3809885" cy="927402"/>
          </a:xfrm>
        </p:grpSpPr>
        <p:sp>
          <p:nvSpPr>
            <p:cNvPr id="60" name="Rectangle 59"/>
            <p:cNvSpPr/>
            <p:nvPr/>
          </p:nvSpPr>
          <p:spPr>
            <a:xfrm>
              <a:off x="448338" y="2014637"/>
              <a:ext cx="2243691" cy="369332"/>
            </a:xfrm>
            <a:prstGeom prst="rect">
              <a:avLst/>
            </a:prstGeom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Bitstream Vera Sans" panose="020B0603030804020204" pitchFamily="34" charset="0"/>
                </a:rPr>
                <a:t>Develop Curricula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78397" y="2634262"/>
              <a:ext cx="2867645" cy="307777"/>
            </a:xfrm>
            <a:prstGeom prst="rect">
              <a:avLst/>
            </a:prstGeom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Bitstream Vera Sans" panose="020B0603030804020204" pitchFamily="34" charset="0"/>
                </a:rPr>
                <a:t>For library training – Fall 2015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8397" y="2383969"/>
              <a:ext cx="3579826" cy="307777"/>
            </a:xfrm>
            <a:prstGeom prst="rect">
              <a:avLst/>
            </a:prstGeom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Bitstream Vera Sans" panose="020B0603030804020204" pitchFamily="34" charset="0"/>
                </a:rPr>
                <a:t>For RSMAS grad course – Spring 2016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>
            <a:off x="2118881" y="5945331"/>
            <a:ext cx="4269117" cy="3077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Continue assessment interviews/socialization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325844" y="628929"/>
            <a:ext cx="3373039" cy="1117923"/>
            <a:chOff x="1747132" y="636666"/>
            <a:chExt cx="3373039" cy="1117923"/>
          </a:xfrm>
        </p:grpSpPr>
        <p:sp>
          <p:nvSpPr>
            <p:cNvPr id="18" name="Rectangle 17"/>
            <p:cNvSpPr/>
            <p:nvPr/>
          </p:nvSpPr>
          <p:spPr>
            <a:xfrm>
              <a:off x="1747132" y="636666"/>
              <a:ext cx="3373039" cy="369332"/>
            </a:xfrm>
            <a:prstGeom prst="rect">
              <a:avLst/>
            </a:prstGeom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Bitstream Vera Sans" panose="020B0603030804020204" pitchFamily="34" charset="0"/>
                </a:rPr>
                <a:t>Data Management Services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96866" y="963356"/>
              <a:ext cx="2390398" cy="307777"/>
            </a:xfrm>
            <a:prstGeom prst="rect">
              <a:avLst/>
            </a:prstGeom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Bitstream Vera Sans" panose="020B0603030804020204" pitchFamily="34" charset="0"/>
                </a:rPr>
                <a:t>Data Management Plans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086309" y="1202850"/>
              <a:ext cx="1659493" cy="307777"/>
            </a:xfrm>
            <a:prstGeom prst="rect">
              <a:avLst/>
            </a:prstGeom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Bitstream Vera Sans" panose="020B0603030804020204" pitchFamily="34" charset="0"/>
                </a:rPr>
                <a:t>Data Publication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003624" y="1446812"/>
              <a:ext cx="1796582" cy="307777"/>
            </a:xfrm>
            <a:prstGeom prst="rect">
              <a:avLst/>
            </a:prstGeom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Bitstream Vera Sans" panose="020B0603030804020204" pitchFamily="34" charset="0"/>
                </a:rPr>
                <a:t>Data Preservation</a:t>
              </a:r>
            </a:p>
          </p:txBody>
        </p:sp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2" y="41190"/>
            <a:ext cx="1595926" cy="85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90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6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" dur="indefinite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7" grpId="1"/>
      <p:bldP spid="61" grpId="0"/>
      <p:bldP spid="61" grpId="1"/>
      <p:bldP spid="17" grpId="0"/>
      <p:bldP spid="1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Todays </a:t>
            </a:r>
            <a:r>
              <a:rPr lang="en-US" sz="2400" dirty="0"/>
              <a:t>Topics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Data Curation Profiles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3459" y="2565399"/>
            <a:ext cx="6011645" cy="3709099"/>
          </a:xfrm>
        </p:spPr>
        <p:txBody>
          <a:bodyPr>
            <a:normAutofit/>
          </a:bodyPr>
          <a:lstStyle/>
          <a:p>
            <a:r>
              <a:rPr lang="en-US" dirty="0" smtClean="0"/>
              <a:t>The UM data curation experience</a:t>
            </a:r>
            <a:endParaRPr lang="en-US" dirty="0" smtClean="0"/>
          </a:p>
          <a:p>
            <a:r>
              <a:rPr lang="en-US" dirty="0" smtClean="0"/>
              <a:t>Profile Examples (brief presentations)</a:t>
            </a:r>
            <a:endParaRPr lang="en-US" dirty="0" smtClean="0"/>
          </a:p>
          <a:p>
            <a:r>
              <a:rPr lang="en-US" dirty="0" smtClean="0"/>
              <a:t>Software Carpentry – </a:t>
            </a:r>
            <a:r>
              <a:rPr lang="en-US" dirty="0" err="1" smtClean="0"/>
              <a:t>git</a:t>
            </a:r>
            <a:r>
              <a:rPr lang="en-US" dirty="0" smtClean="0"/>
              <a:t> – version control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522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66" y="274638"/>
            <a:ext cx="415187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 smtClean="0">
                <a:latin typeface="Bitstream Vera Sans" panose="020B0603030804020204" pitchFamily="34" charset="0"/>
              </a:rPr>
              <a:t>The          Work</a:t>
            </a:r>
            <a:endParaRPr lang="en-US" sz="3600" b="1" dirty="0">
              <a:latin typeface="Bitstream Vera Sans" panose="020B06030308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1678" y="5730559"/>
            <a:ext cx="3440328" cy="64941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23 formal interviews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61470" y="564554"/>
            <a:ext cx="4607011" cy="1510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smtClean="0"/>
              <a:t>Several presentations</a:t>
            </a:r>
          </a:p>
          <a:p>
            <a:pPr lvl="1"/>
            <a:r>
              <a:rPr lang="en-US" sz="2000" dirty="0" smtClean="0"/>
              <a:t>Miller</a:t>
            </a:r>
          </a:p>
          <a:p>
            <a:pPr lvl="1"/>
            <a:r>
              <a:rPr lang="en-US" sz="2000" dirty="0" smtClean="0"/>
              <a:t>ACAC</a:t>
            </a:r>
          </a:p>
          <a:p>
            <a:pPr lvl="1"/>
            <a:r>
              <a:rPr lang="en-US" sz="2000" dirty="0" smtClean="0"/>
              <a:t>CCS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19999" y="1332536"/>
            <a:ext cx="4273379" cy="2098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smtClean="0"/>
              <a:t>Data Wrangling Seminars</a:t>
            </a:r>
          </a:p>
          <a:p>
            <a:pPr lvl="1"/>
            <a:r>
              <a:rPr lang="en-US" sz="2000" dirty="0" smtClean="0"/>
              <a:t>RSMAS</a:t>
            </a:r>
          </a:p>
          <a:p>
            <a:pPr lvl="1"/>
            <a:r>
              <a:rPr lang="en-US" sz="2000" dirty="0" smtClean="0"/>
              <a:t>Engineering</a:t>
            </a:r>
          </a:p>
          <a:p>
            <a:pPr lvl="1"/>
            <a:r>
              <a:rPr lang="en-US" sz="2000" dirty="0" smtClean="0"/>
              <a:t>History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133926" y="2422247"/>
            <a:ext cx="4438136" cy="1510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smtClean="0"/>
              <a:t>Many informal conversations</a:t>
            </a:r>
          </a:p>
          <a:p>
            <a:pPr lvl="1"/>
            <a:r>
              <a:rPr lang="en-US" sz="2000" dirty="0" smtClean="0"/>
              <a:t>Department heads</a:t>
            </a:r>
          </a:p>
          <a:p>
            <a:pPr lvl="1"/>
            <a:r>
              <a:rPr lang="en-US" sz="2000" dirty="0" smtClean="0"/>
              <a:t>Other identified ‘key informants’</a:t>
            </a:r>
          </a:p>
          <a:p>
            <a:endParaRPr lang="en-US" sz="2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449" y="2111033"/>
            <a:ext cx="4234289" cy="24913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734738" y="4592468"/>
            <a:ext cx="224440" cy="11218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7043350" y="2937348"/>
            <a:ext cx="4504040" cy="17335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6623223" y="4670854"/>
            <a:ext cx="420127" cy="10434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007146" y="5515426"/>
            <a:ext cx="3011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/>
              <a:t>15 different departments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582133" y="5515426"/>
            <a:ext cx="249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/>
              <a:t>10 different schools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298622" y="1491566"/>
            <a:ext cx="201827" cy="6194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1547390" y="1400432"/>
            <a:ext cx="270819" cy="15546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www6.miami.edu/momentum2/img/2014/Helena_Solo_Gabriele-230x30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494" y="1376092"/>
            <a:ext cx="656371" cy="873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rsmas.miami.edu/assets/images/divs/mpo/Kirtma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946" y="3778980"/>
            <a:ext cx="618937" cy="66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6.miami.edu/communications/expression_images/site/uniadmin/bixby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713" y="1238592"/>
            <a:ext cx="725398" cy="96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miami.edu/EE/images/uploads/nursing/biophotos/Mitrani_Bi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359" y="2955061"/>
            <a:ext cx="735345" cy="112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com.miami.edu/sites/default/files/styles/profile-picture/public/faculty-pictures/Sigman_Splichal_0.jpg?itok=0xZYky-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1195" y="547061"/>
            <a:ext cx="598804" cy="70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miami.edu/EE/images/uploads/frost/biophotos/Zdzinski242x350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8676" y="1878655"/>
            <a:ext cx="764692" cy="11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miami.edu/EE/images/uploads/civic/biophotos/Adib_Cure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206" y="1431219"/>
            <a:ext cx="657065" cy="950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ccs.miami.edu/wp-content/uploads/2015/04/Chris-Mader-Center-for-Computational-Science-250x2501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212" y="3922380"/>
            <a:ext cx="680009" cy="68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www6.miami.edu/cici/People/francisco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336" y="276486"/>
            <a:ext cx="806517" cy="918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www.rsmas.miami.edu/assets/images/divs/maf/Broad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0808" y="2850837"/>
            <a:ext cx="543699" cy="57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://everitas.univmiami.net/wp-content/uploads/2012/01/Mitsu-322x374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089" y="1766888"/>
            <a:ext cx="820177" cy="95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s://sp.library.miami.edu/assets/users/_efish/headshot_large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3368" y="373670"/>
            <a:ext cx="724372" cy="72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://www.law.miami.edu/sites/default/files/Sally-Wise_crop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030" y="2166510"/>
            <a:ext cx="494692" cy="60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http://www6.miami.edu/communications/expression_images/site/uniadmin/blake.jp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402" y="1413734"/>
            <a:ext cx="529731" cy="706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http://phydatabase.med.miami.edu/Documents/Pictures/Sawsan_Khuri.jp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188" y="4670854"/>
            <a:ext cx="668028" cy="92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1668642" y="533791"/>
            <a:ext cx="22747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latin typeface="Bitstream Vera Sans" panose="020B0603030804020204" pitchFamily="34" charset="0"/>
              </a:rPr>
              <a:t>Field</a:t>
            </a:r>
            <a:endParaRPr lang="en-US" sz="3600" dirty="0"/>
          </a:p>
        </p:txBody>
      </p:sp>
      <p:sp>
        <p:nvSpPr>
          <p:cNvPr id="31" name="Rectangle 30"/>
          <p:cNvSpPr/>
          <p:nvPr/>
        </p:nvSpPr>
        <p:spPr>
          <a:xfrm>
            <a:off x="1622259" y="539496"/>
            <a:ext cx="1518151" cy="646331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txBody>
          <a:bodyPr wrap="square">
            <a:spAutoFit/>
          </a:bodyPr>
          <a:lstStyle/>
          <a:p>
            <a:r>
              <a:rPr lang="en-US" sz="3600" b="1" dirty="0" smtClean="0">
                <a:latin typeface="Bitstream Vera Sans" panose="020B0603030804020204" pitchFamily="34" charset="0"/>
              </a:rPr>
              <a:t>Dirty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31544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18" grpId="0"/>
      <p:bldP spid="19" grpId="0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66" y="274638"/>
            <a:ext cx="415187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latin typeface="Bitstream Vera Sans" panose="020B0603030804020204" pitchFamily="34" charset="0"/>
              </a:rPr>
              <a:t>The Dirty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1678" y="5730559"/>
            <a:ext cx="3440328" cy="64941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23 formal interviews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61470" y="564554"/>
            <a:ext cx="4607011" cy="1510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Several presentations</a:t>
            </a:r>
          </a:p>
          <a:p>
            <a:pPr lvl="1"/>
            <a:r>
              <a:rPr lang="en-US" sz="2000" dirty="0" smtClean="0"/>
              <a:t>Miller</a:t>
            </a:r>
          </a:p>
          <a:p>
            <a:pPr lvl="1"/>
            <a:r>
              <a:rPr lang="en-US" sz="2000" dirty="0" smtClean="0"/>
              <a:t>ACAC</a:t>
            </a:r>
          </a:p>
          <a:p>
            <a:pPr lvl="1"/>
            <a:r>
              <a:rPr lang="en-US" sz="2000" dirty="0" smtClean="0"/>
              <a:t>CCS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19999" y="1332536"/>
            <a:ext cx="4273379" cy="2098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Data Wrangling Seminars</a:t>
            </a:r>
          </a:p>
          <a:p>
            <a:pPr lvl="1"/>
            <a:r>
              <a:rPr lang="en-US" sz="2000" dirty="0" smtClean="0"/>
              <a:t>RSMAS</a:t>
            </a:r>
          </a:p>
          <a:p>
            <a:pPr lvl="1"/>
            <a:r>
              <a:rPr lang="en-US" sz="2000" dirty="0" smtClean="0"/>
              <a:t>Engineering</a:t>
            </a:r>
          </a:p>
          <a:p>
            <a:pPr lvl="1"/>
            <a:r>
              <a:rPr lang="en-US" sz="2000" dirty="0" smtClean="0"/>
              <a:t>History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133926" y="2422247"/>
            <a:ext cx="4438136" cy="1510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Many informal conversations</a:t>
            </a:r>
          </a:p>
          <a:p>
            <a:pPr lvl="1"/>
            <a:r>
              <a:rPr lang="en-US" sz="2000" dirty="0" smtClean="0"/>
              <a:t>Department heads</a:t>
            </a:r>
          </a:p>
          <a:p>
            <a:pPr lvl="1"/>
            <a:r>
              <a:rPr lang="en-US" sz="2000" dirty="0" smtClean="0"/>
              <a:t>Other identified ‘key informants’</a:t>
            </a:r>
          </a:p>
          <a:p>
            <a:endParaRPr lang="en-US" sz="2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449" y="2111033"/>
            <a:ext cx="4234289" cy="24913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734738" y="4592468"/>
            <a:ext cx="224440" cy="11218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7043350" y="2937348"/>
            <a:ext cx="4504040" cy="17335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6623223" y="4670854"/>
            <a:ext cx="420127" cy="10434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007146" y="5515426"/>
            <a:ext cx="3011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/>
              <a:t>15 different departments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582133" y="5515426"/>
            <a:ext cx="249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/>
              <a:t>10 different schools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298622" y="1491566"/>
            <a:ext cx="201827" cy="6194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1547390" y="1400432"/>
            <a:ext cx="270819" cy="15546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www6.miami.edu/momentum2/img/2014/Helena_Solo_Gabriele-230x30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494" y="1376092"/>
            <a:ext cx="656371" cy="873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rsmas.miami.edu/assets/images/divs/mpo/Kirtma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946" y="3778980"/>
            <a:ext cx="618937" cy="66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6.miami.edu/communications/expression_images/site/uniadmin/bixby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713" y="1238592"/>
            <a:ext cx="725398" cy="96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miami.edu/EE/images/uploads/nursing/biophotos/Mitrani_Bi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359" y="2955061"/>
            <a:ext cx="735345" cy="112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com.miami.edu/sites/default/files/styles/profile-picture/public/faculty-pictures/Sigman_Splichal_0.jpg?itok=0xZYky-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1195" y="547061"/>
            <a:ext cx="598804" cy="70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miami.edu/EE/images/uploads/frost/biophotos/Zdzinski242x350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8676" y="1878655"/>
            <a:ext cx="764692" cy="11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miami.edu/EE/images/uploads/civic/biophotos/Adib_Cure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206" y="1431219"/>
            <a:ext cx="657065" cy="950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ccs.miami.edu/wp-content/uploads/2015/04/Chris-Mader-Center-for-Computational-Science-250x2501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212" y="3922380"/>
            <a:ext cx="680009" cy="68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www6.miami.edu/cici/People/francisco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336" y="276486"/>
            <a:ext cx="806517" cy="918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www.rsmas.miami.edu/assets/images/divs/maf/Broad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0808" y="2850837"/>
            <a:ext cx="543699" cy="57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://everitas.univmiami.net/wp-content/uploads/2012/01/Mitsu-322x374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089" y="1766888"/>
            <a:ext cx="820177" cy="95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s://sp.library.miami.edu/assets/users/_efish/headshot_large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3368" y="373670"/>
            <a:ext cx="724372" cy="72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://www.law.miami.edu/sites/default/files/Sally-Wise_crop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030" y="2166510"/>
            <a:ext cx="494692" cy="60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http://www6.miami.edu/communications/expression_images/site/uniadmin/blake.jp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402" y="1413734"/>
            <a:ext cx="529731" cy="706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http://phydatabase.med.miami.edu/Documents/Pictures/Sawsan_Khuri.jp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188" y="4670854"/>
            <a:ext cx="668028" cy="92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Freeform 29"/>
          <p:cNvSpPr/>
          <p:nvPr/>
        </p:nvSpPr>
        <p:spPr>
          <a:xfrm>
            <a:off x="192505" y="163629"/>
            <a:ext cx="11762072" cy="6102417"/>
          </a:xfrm>
          <a:custGeom>
            <a:avLst/>
            <a:gdLst>
              <a:gd name="connsiteX0" fmla="*/ 182880 w 11762072"/>
              <a:gd name="connsiteY0" fmla="*/ 5390148 h 6102417"/>
              <a:gd name="connsiteX1" fmla="*/ 2762451 w 11762072"/>
              <a:gd name="connsiteY1" fmla="*/ 5929163 h 6102417"/>
              <a:gd name="connsiteX2" fmla="*/ 3619099 w 11762072"/>
              <a:gd name="connsiteY2" fmla="*/ 6102417 h 6102417"/>
              <a:gd name="connsiteX3" fmla="*/ 7738712 w 11762072"/>
              <a:gd name="connsiteY3" fmla="*/ 6063916 h 6102417"/>
              <a:gd name="connsiteX4" fmla="*/ 10857297 w 11762072"/>
              <a:gd name="connsiteY4" fmla="*/ 5601904 h 6102417"/>
              <a:gd name="connsiteX5" fmla="*/ 11723571 w 11762072"/>
              <a:gd name="connsiteY5" fmla="*/ 1944304 h 6102417"/>
              <a:gd name="connsiteX6" fmla="*/ 11762072 w 11762072"/>
              <a:gd name="connsiteY6" fmla="*/ 192506 h 6102417"/>
              <a:gd name="connsiteX7" fmla="*/ 11319310 w 11762072"/>
              <a:gd name="connsiteY7" fmla="*/ 115504 h 6102417"/>
              <a:gd name="connsiteX8" fmla="*/ 6862813 w 11762072"/>
              <a:gd name="connsiteY8" fmla="*/ 0 h 6102417"/>
              <a:gd name="connsiteX9" fmla="*/ 28876 w 11762072"/>
              <a:gd name="connsiteY9" fmla="*/ 154005 h 6102417"/>
              <a:gd name="connsiteX10" fmla="*/ 0 w 11762072"/>
              <a:gd name="connsiteY10" fmla="*/ 2483318 h 6102417"/>
              <a:gd name="connsiteX11" fmla="*/ 182880 w 11762072"/>
              <a:gd name="connsiteY11" fmla="*/ 5390148 h 6102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62072" h="6102417">
                <a:moveTo>
                  <a:pt x="182880" y="5390148"/>
                </a:moveTo>
                <a:lnTo>
                  <a:pt x="2762451" y="5929163"/>
                </a:lnTo>
                <a:lnTo>
                  <a:pt x="3619099" y="6102417"/>
                </a:lnTo>
                <a:lnTo>
                  <a:pt x="7738712" y="6063916"/>
                </a:lnTo>
                <a:lnTo>
                  <a:pt x="10857297" y="5601904"/>
                </a:lnTo>
                <a:lnTo>
                  <a:pt x="11723571" y="1944304"/>
                </a:lnTo>
                <a:lnTo>
                  <a:pt x="11762072" y="192506"/>
                </a:lnTo>
                <a:lnTo>
                  <a:pt x="11319310" y="115504"/>
                </a:lnTo>
                <a:lnTo>
                  <a:pt x="6862813" y="0"/>
                </a:lnTo>
                <a:lnTo>
                  <a:pt x="28876" y="154005"/>
                </a:lnTo>
                <a:lnTo>
                  <a:pt x="0" y="2483318"/>
                </a:lnTo>
                <a:lnTo>
                  <a:pt x="182880" y="5390148"/>
                </a:lnTo>
                <a:close/>
              </a:path>
            </a:pathLst>
          </a:custGeom>
          <a:solidFill>
            <a:schemeClr val="bg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3555974" y="4402138"/>
            <a:ext cx="512973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itstream Vera Sans" panose="020B0603030804020204" pitchFamily="34" charset="0"/>
                <a:ea typeface="+mj-ea"/>
                <a:cs typeface="+mj-cs"/>
              </a:rPr>
              <a:t>Thick Description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itstream Vera Sans" panose="020B0603030804020204" pitchFamily="34" charset="0"/>
              <a:ea typeface="+mj-ea"/>
              <a:cs typeface="+mj-cs"/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617919" y="2284369"/>
            <a:ext cx="42062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800"/>
              </a:spcBef>
            </a:pPr>
            <a:r>
              <a:rPr lang="en-US" sz="2800" b="1" dirty="0" smtClean="0">
                <a:solidFill>
                  <a:prstClr val="black"/>
                </a:solidFill>
                <a:latin typeface="Bitstream Vera Sans" panose="020B0603030804020204" pitchFamily="34" charset="0"/>
              </a:rPr>
              <a:t>semi-structured</a:t>
            </a:r>
            <a:endParaRPr lang="en-US" sz="2800" b="1" dirty="0" smtClean="0">
              <a:solidFill>
                <a:prstClr val="black"/>
              </a:solidFill>
              <a:latin typeface="Bitstream Vera Sans" panose="020B06030308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2800" b="1" dirty="0" smtClean="0">
                <a:solidFill>
                  <a:prstClr val="black"/>
                </a:solidFill>
                <a:latin typeface="Bitstream Vera Sans" panose="020B0603030804020204" pitchFamily="34" charset="0"/>
              </a:rPr>
              <a:t>interviews</a:t>
            </a:r>
            <a:endParaRPr lang="en-US" sz="2800" b="1" dirty="0">
              <a:solidFill>
                <a:prstClr val="black"/>
              </a:solidFill>
              <a:latin typeface="Bitstream Vera Sans" panose="020B0603030804020204" pitchFamily="34" charset="0"/>
            </a:endParaRP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6258941" y="598345"/>
            <a:ext cx="42062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800"/>
              </a:spcBef>
            </a:pPr>
            <a:r>
              <a:rPr lang="en-US" sz="2800" b="1" dirty="0" smtClean="0">
                <a:solidFill>
                  <a:prstClr val="black"/>
                </a:solidFill>
                <a:latin typeface="Bitstream Vera Sans" panose="020B0603030804020204" pitchFamily="34" charset="0"/>
              </a:rPr>
              <a:t>engaged</a:t>
            </a:r>
          </a:p>
          <a:p>
            <a:pPr>
              <a:spcBef>
                <a:spcPts val="0"/>
              </a:spcBef>
            </a:pPr>
            <a:r>
              <a:rPr lang="en-US" sz="2800" b="1" dirty="0" smtClean="0">
                <a:solidFill>
                  <a:prstClr val="black"/>
                </a:solidFill>
                <a:latin typeface="Bitstream Vera Sans" panose="020B0603030804020204" pitchFamily="34" charset="0"/>
              </a:rPr>
              <a:t>outreach</a:t>
            </a:r>
            <a:endParaRPr lang="en-US" sz="2800" b="1" dirty="0">
              <a:solidFill>
                <a:prstClr val="black"/>
              </a:solidFill>
              <a:latin typeface="Bitstream Vera Sans" panose="020B0603030804020204" pitchFamily="34" charset="0"/>
            </a:endParaRP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2349481" y="606364"/>
            <a:ext cx="42062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800"/>
              </a:spcBef>
            </a:pPr>
            <a:r>
              <a:rPr lang="en-US" sz="2800" b="1" dirty="0" smtClean="0">
                <a:solidFill>
                  <a:prstClr val="black"/>
                </a:solidFill>
                <a:latin typeface="Bitstream Vera Sans" panose="020B0603030804020204" pitchFamily="34" charset="0"/>
              </a:rPr>
              <a:t>informal</a:t>
            </a:r>
            <a:endParaRPr lang="en-US" sz="2800" b="1" dirty="0" smtClean="0">
              <a:solidFill>
                <a:prstClr val="black"/>
              </a:solidFill>
              <a:latin typeface="Bitstream Vera Sans" panose="020B06030308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2800" b="1" dirty="0" smtClean="0">
                <a:solidFill>
                  <a:prstClr val="black"/>
                </a:solidFill>
                <a:latin typeface="Bitstream Vera Sans" panose="020B0603030804020204" pitchFamily="34" charset="0"/>
              </a:rPr>
              <a:t>conversations</a:t>
            </a:r>
            <a:endParaRPr lang="en-US" sz="2800" b="1" dirty="0">
              <a:solidFill>
                <a:prstClr val="black"/>
              </a:solidFill>
              <a:latin typeface="Bitstream Vera Sans" panose="020B0603030804020204" pitchFamily="34" charset="0"/>
            </a:endParaRPr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7229488" y="2290786"/>
            <a:ext cx="42062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800"/>
              </a:spcBef>
            </a:pPr>
            <a:r>
              <a:rPr lang="en-US" sz="2800" b="1" dirty="0" smtClean="0">
                <a:solidFill>
                  <a:prstClr val="black"/>
                </a:solidFill>
                <a:latin typeface="Bitstream Vera Sans" panose="020B0603030804020204" pitchFamily="34" charset="0"/>
              </a:rPr>
              <a:t>participant observation</a:t>
            </a:r>
            <a:endParaRPr lang="en-US" sz="2800" b="1" dirty="0">
              <a:solidFill>
                <a:prstClr val="black"/>
              </a:solidFill>
              <a:latin typeface="Bitstream Vera Sans" panose="020B0603030804020204" pitchFamily="34" charset="0"/>
            </a:endParaRPr>
          </a:p>
        </p:txBody>
      </p:sp>
      <p:sp>
        <p:nvSpPr>
          <p:cNvPr id="37" name="Down Arrow 36"/>
          <p:cNvSpPr/>
          <p:nvPr/>
        </p:nvSpPr>
        <p:spPr>
          <a:xfrm rot="18900000">
            <a:off x="4218053" y="3406433"/>
            <a:ext cx="139336" cy="978408"/>
          </a:xfrm>
          <a:prstGeom prst="downArrow">
            <a:avLst>
              <a:gd name="adj1" fmla="val 22222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Down Arrow 37"/>
          <p:cNvSpPr/>
          <p:nvPr/>
        </p:nvSpPr>
        <p:spPr>
          <a:xfrm rot="18900000">
            <a:off x="5095528" y="1990689"/>
            <a:ext cx="139336" cy="978408"/>
          </a:xfrm>
          <a:prstGeom prst="downArrow">
            <a:avLst>
              <a:gd name="adj1" fmla="val 22222"/>
              <a:gd name="adj2" fmla="val 50000"/>
            </a:avLst>
          </a:prstGeom>
          <a:scene3d>
            <a:camera prst="orthographicFront">
              <a:rot lat="0" lon="0" rev="1980000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Down Arrow 38"/>
          <p:cNvSpPr/>
          <p:nvPr/>
        </p:nvSpPr>
        <p:spPr>
          <a:xfrm rot="18900000">
            <a:off x="7595336" y="3313904"/>
            <a:ext cx="139336" cy="978408"/>
          </a:xfrm>
          <a:prstGeom prst="downArrow">
            <a:avLst>
              <a:gd name="adj1" fmla="val 22222"/>
              <a:gd name="adj2" fmla="val 50000"/>
            </a:avLst>
          </a:prstGeom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Down Arrow 39"/>
          <p:cNvSpPr/>
          <p:nvPr/>
        </p:nvSpPr>
        <p:spPr>
          <a:xfrm rot="18900000">
            <a:off x="7093088" y="1971634"/>
            <a:ext cx="139336" cy="978408"/>
          </a:xfrm>
          <a:prstGeom prst="downArrow">
            <a:avLst>
              <a:gd name="adj1" fmla="val 22222"/>
              <a:gd name="adj2" fmla="val 50000"/>
            </a:avLst>
          </a:prstGeom>
          <a:scene3d>
            <a:camera prst="orthographicFront">
              <a:rot lat="0" lon="0" rev="1740000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79899" y="5853835"/>
            <a:ext cx="77605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Geertz, C. (1973). Thick description: towards an interpretive theory of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culture. In C. Geertz, 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interpretation of cultures: selected essays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(pp. 3-30). New York: Basic Books.</a:t>
            </a:r>
          </a:p>
        </p:txBody>
      </p:sp>
    </p:spTree>
    <p:extLst>
      <p:ext uri="{BB962C8B-B14F-4D97-AF65-F5344CB8AC3E}">
        <p14:creationId xmlns:p14="http://schemas.microsoft.com/office/powerpoint/2010/main" val="731544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4" grpId="0"/>
      <p:bldP spid="35" grpId="0"/>
      <p:bldP spid="36" grpId="0"/>
      <p:bldP spid="37" grpId="0" animBg="1"/>
      <p:bldP spid="38" grpId="0" animBg="1"/>
      <p:bldP spid="39" grpId="0" animBg="1"/>
      <p:bldP spid="40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66" y="274638"/>
            <a:ext cx="415187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latin typeface="Bitstream Vera Sans" panose="020B0603030804020204" pitchFamily="34" charset="0"/>
              </a:rPr>
              <a:t>The Dirty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1678" y="5730559"/>
            <a:ext cx="3440328" cy="64941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23 formal interviews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61470" y="564554"/>
            <a:ext cx="4607011" cy="1510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Several presentations</a:t>
            </a:r>
          </a:p>
          <a:p>
            <a:pPr lvl="1"/>
            <a:r>
              <a:rPr lang="en-US" sz="2000" dirty="0" smtClean="0"/>
              <a:t>Miller</a:t>
            </a:r>
          </a:p>
          <a:p>
            <a:pPr lvl="1"/>
            <a:r>
              <a:rPr lang="en-US" sz="2000" dirty="0" smtClean="0"/>
              <a:t>ACAC</a:t>
            </a:r>
          </a:p>
          <a:p>
            <a:pPr lvl="1"/>
            <a:r>
              <a:rPr lang="en-US" sz="2000" dirty="0" smtClean="0"/>
              <a:t>CCS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19999" y="1332536"/>
            <a:ext cx="4273379" cy="2098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Data Wrangling Seminars</a:t>
            </a:r>
          </a:p>
          <a:p>
            <a:pPr lvl="1"/>
            <a:r>
              <a:rPr lang="en-US" sz="2000" dirty="0" smtClean="0"/>
              <a:t>RSMAS</a:t>
            </a:r>
          </a:p>
          <a:p>
            <a:pPr lvl="1"/>
            <a:r>
              <a:rPr lang="en-US" sz="2000" dirty="0" smtClean="0"/>
              <a:t>Engineering</a:t>
            </a:r>
          </a:p>
          <a:p>
            <a:pPr lvl="1"/>
            <a:r>
              <a:rPr lang="en-US" sz="2000" dirty="0" smtClean="0"/>
              <a:t>History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133926" y="2422247"/>
            <a:ext cx="4438136" cy="1510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Many informal conversations</a:t>
            </a:r>
          </a:p>
          <a:p>
            <a:pPr lvl="1"/>
            <a:r>
              <a:rPr lang="en-US" sz="2000" dirty="0" smtClean="0"/>
              <a:t>Department heads</a:t>
            </a:r>
          </a:p>
          <a:p>
            <a:pPr lvl="1"/>
            <a:r>
              <a:rPr lang="en-US" sz="2000" dirty="0" smtClean="0"/>
              <a:t>Other identified ‘key informants’</a:t>
            </a:r>
          </a:p>
          <a:p>
            <a:endParaRPr lang="en-US" sz="2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449" y="2111033"/>
            <a:ext cx="4234289" cy="24913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734738" y="4592468"/>
            <a:ext cx="224440" cy="11218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7043350" y="2937348"/>
            <a:ext cx="4504040" cy="17335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6623223" y="4670854"/>
            <a:ext cx="420127" cy="10434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007146" y="5515426"/>
            <a:ext cx="3011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/>
              <a:t>15 different departments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582133" y="5515426"/>
            <a:ext cx="249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/>
              <a:t>10 different schools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298622" y="1491566"/>
            <a:ext cx="201827" cy="6194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1547390" y="1400432"/>
            <a:ext cx="270819" cy="15546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www6.miami.edu/momentum2/img/2014/Helena_Solo_Gabriele-230x30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494" y="1376092"/>
            <a:ext cx="656371" cy="873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rsmas.miami.edu/assets/images/divs/mpo/Kirtma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946" y="3778980"/>
            <a:ext cx="618937" cy="66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6.miami.edu/communications/expression_images/site/uniadmin/bixby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713" y="1238592"/>
            <a:ext cx="725398" cy="96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miami.edu/EE/images/uploads/nursing/biophotos/Mitrani_Bi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359" y="2955061"/>
            <a:ext cx="735345" cy="112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com.miami.edu/sites/default/files/styles/profile-picture/public/faculty-pictures/Sigman_Splichal_0.jpg?itok=0xZYky-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1195" y="547061"/>
            <a:ext cx="598804" cy="70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miami.edu/EE/images/uploads/frost/biophotos/Zdzinski242x350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8676" y="1878655"/>
            <a:ext cx="764692" cy="11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miami.edu/EE/images/uploads/civic/biophotos/Adib_Cure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206" y="1431219"/>
            <a:ext cx="657065" cy="950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ccs.miami.edu/wp-content/uploads/2015/04/Chris-Mader-Center-for-Computational-Science-250x2501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212" y="3922380"/>
            <a:ext cx="680009" cy="68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www6.miami.edu/cici/People/francisco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336" y="276486"/>
            <a:ext cx="806517" cy="918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www.rsmas.miami.edu/assets/images/divs/maf/Broad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0808" y="2850837"/>
            <a:ext cx="543699" cy="57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://everitas.univmiami.net/wp-content/uploads/2012/01/Mitsu-322x374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089" y="1766888"/>
            <a:ext cx="820177" cy="95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s://sp.library.miami.edu/assets/users/_efish/headshot_large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3368" y="373670"/>
            <a:ext cx="724372" cy="72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://www.law.miami.edu/sites/default/files/Sally-Wise_crop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030" y="2166510"/>
            <a:ext cx="494692" cy="60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http://www6.miami.edu/communications/expression_images/site/uniadmin/blake.jp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402" y="1413734"/>
            <a:ext cx="529731" cy="706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http://phydatabase.med.miami.edu/Documents/Pictures/Sawsan_Khuri.jp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188" y="4670854"/>
            <a:ext cx="668028" cy="92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itle 1"/>
          <p:cNvSpPr txBox="1">
            <a:spLocks/>
          </p:cNvSpPr>
          <p:nvPr/>
        </p:nvSpPr>
        <p:spPr>
          <a:xfrm>
            <a:off x="3721075" y="4999038"/>
            <a:ext cx="415187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itstream Vera Sans" panose="020B0603030804020204" pitchFamily="34" charset="0"/>
                <a:ea typeface="+mj-ea"/>
                <a:cs typeface="+mj-cs"/>
              </a:rPr>
              <a:t>Thick Description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itstream Vera Sans" panose="020B0603030804020204" pitchFamily="34" charset="0"/>
              <a:ea typeface="+mj-ea"/>
              <a:cs typeface="+mj-cs"/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617919" y="2881269"/>
            <a:ext cx="42062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800"/>
              </a:spcBef>
            </a:pPr>
            <a:r>
              <a:rPr lang="en-US" sz="2800" b="1" dirty="0" smtClean="0">
                <a:solidFill>
                  <a:prstClr val="black"/>
                </a:solidFill>
                <a:latin typeface="Bitstream Vera Sans" panose="020B0603030804020204" pitchFamily="34" charset="0"/>
              </a:rPr>
              <a:t>Semi-structured</a:t>
            </a:r>
          </a:p>
          <a:p>
            <a:pPr>
              <a:spcBef>
                <a:spcPts val="0"/>
              </a:spcBef>
            </a:pPr>
            <a:r>
              <a:rPr lang="en-US" sz="2800" b="1" dirty="0" smtClean="0">
                <a:solidFill>
                  <a:prstClr val="black"/>
                </a:solidFill>
                <a:latin typeface="Bitstream Vera Sans" panose="020B0603030804020204" pitchFamily="34" charset="0"/>
              </a:rPr>
              <a:t>interviews</a:t>
            </a:r>
            <a:endParaRPr lang="en-US" sz="2800" b="1" dirty="0">
              <a:solidFill>
                <a:prstClr val="black"/>
              </a:solidFill>
              <a:latin typeface="Bitstream Vera Sans" panose="020B0603030804020204" pitchFamily="34" charset="0"/>
            </a:endParaRP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6258941" y="1195245"/>
            <a:ext cx="42062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800"/>
              </a:spcBef>
            </a:pPr>
            <a:r>
              <a:rPr lang="en-US" sz="2800" b="1" dirty="0" smtClean="0">
                <a:solidFill>
                  <a:prstClr val="black"/>
                </a:solidFill>
                <a:latin typeface="Bitstream Vera Sans" panose="020B0603030804020204" pitchFamily="34" charset="0"/>
              </a:rPr>
              <a:t>engaged</a:t>
            </a:r>
          </a:p>
          <a:p>
            <a:pPr>
              <a:spcBef>
                <a:spcPts val="0"/>
              </a:spcBef>
            </a:pPr>
            <a:r>
              <a:rPr lang="en-US" sz="2800" b="1" dirty="0" smtClean="0">
                <a:solidFill>
                  <a:prstClr val="black"/>
                </a:solidFill>
                <a:latin typeface="Bitstream Vera Sans" panose="020B0603030804020204" pitchFamily="34" charset="0"/>
              </a:rPr>
              <a:t>outreach</a:t>
            </a:r>
            <a:endParaRPr lang="en-US" sz="2800" b="1" dirty="0">
              <a:solidFill>
                <a:prstClr val="black"/>
              </a:solidFill>
              <a:latin typeface="Bitstream Vera Sans" panose="020B0603030804020204" pitchFamily="34" charset="0"/>
            </a:endParaRP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2349481" y="1203264"/>
            <a:ext cx="42062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800"/>
              </a:spcBef>
            </a:pPr>
            <a:r>
              <a:rPr lang="en-US" sz="2800" b="1" dirty="0" smtClean="0">
                <a:solidFill>
                  <a:prstClr val="black"/>
                </a:solidFill>
                <a:latin typeface="Bitstream Vera Sans" panose="020B0603030804020204" pitchFamily="34" charset="0"/>
              </a:rPr>
              <a:t>Informal</a:t>
            </a:r>
          </a:p>
          <a:p>
            <a:pPr>
              <a:spcBef>
                <a:spcPts val="0"/>
              </a:spcBef>
            </a:pPr>
            <a:r>
              <a:rPr lang="en-US" sz="2800" b="1" dirty="0" smtClean="0">
                <a:solidFill>
                  <a:prstClr val="black"/>
                </a:solidFill>
                <a:latin typeface="Bitstream Vera Sans" panose="020B0603030804020204" pitchFamily="34" charset="0"/>
              </a:rPr>
              <a:t>conversations</a:t>
            </a:r>
            <a:endParaRPr lang="en-US" sz="2800" b="1" dirty="0">
              <a:solidFill>
                <a:prstClr val="black"/>
              </a:solidFill>
              <a:latin typeface="Bitstream Vera Sans" panose="020B0603030804020204" pitchFamily="34" charset="0"/>
            </a:endParaRPr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7229488" y="2887686"/>
            <a:ext cx="42062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800"/>
              </a:spcBef>
            </a:pPr>
            <a:r>
              <a:rPr lang="en-US" sz="2800" b="1" dirty="0" smtClean="0">
                <a:solidFill>
                  <a:prstClr val="black"/>
                </a:solidFill>
                <a:latin typeface="Bitstream Vera Sans" panose="020B0603030804020204" pitchFamily="34" charset="0"/>
              </a:rPr>
              <a:t>participant observation</a:t>
            </a:r>
            <a:endParaRPr lang="en-US" sz="2800" b="1" dirty="0">
              <a:solidFill>
                <a:prstClr val="black"/>
              </a:solidFill>
              <a:latin typeface="Bitstream Vera Sans" panose="020B0603030804020204" pitchFamily="34" charset="0"/>
            </a:endParaRPr>
          </a:p>
        </p:txBody>
      </p:sp>
      <p:sp>
        <p:nvSpPr>
          <p:cNvPr id="37" name="Down Arrow 36"/>
          <p:cNvSpPr/>
          <p:nvPr/>
        </p:nvSpPr>
        <p:spPr>
          <a:xfrm rot="18900000">
            <a:off x="4218053" y="4003333"/>
            <a:ext cx="139336" cy="978408"/>
          </a:xfrm>
          <a:prstGeom prst="downArrow">
            <a:avLst>
              <a:gd name="adj1" fmla="val 22222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Down Arrow 37"/>
          <p:cNvSpPr/>
          <p:nvPr/>
        </p:nvSpPr>
        <p:spPr>
          <a:xfrm rot="18900000">
            <a:off x="5095528" y="2587589"/>
            <a:ext cx="139336" cy="978408"/>
          </a:xfrm>
          <a:prstGeom prst="downArrow">
            <a:avLst>
              <a:gd name="adj1" fmla="val 22222"/>
              <a:gd name="adj2" fmla="val 50000"/>
            </a:avLst>
          </a:prstGeom>
          <a:scene3d>
            <a:camera prst="orthographicFront">
              <a:rot lat="0" lon="0" rev="1980000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Down Arrow 38"/>
          <p:cNvSpPr/>
          <p:nvPr/>
        </p:nvSpPr>
        <p:spPr>
          <a:xfrm rot="18900000">
            <a:off x="7595336" y="3910804"/>
            <a:ext cx="139336" cy="978408"/>
          </a:xfrm>
          <a:prstGeom prst="downArrow">
            <a:avLst>
              <a:gd name="adj1" fmla="val 22222"/>
              <a:gd name="adj2" fmla="val 50000"/>
            </a:avLst>
          </a:prstGeom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Down Arrow 39"/>
          <p:cNvSpPr/>
          <p:nvPr/>
        </p:nvSpPr>
        <p:spPr>
          <a:xfrm rot="18900000">
            <a:off x="7093088" y="2568534"/>
            <a:ext cx="139336" cy="978408"/>
          </a:xfrm>
          <a:prstGeom prst="downArrow">
            <a:avLst>
              <a:gd name="adj1" fmla="val 22222"/>
              <a:gd name="adj2" fmla="val 50000"/>
            </a:avLst>
          </a:prstGeom>
          <a:scene3d>
            <a:camera prst="orthographicFront">
              <a:rot lat="0" lon="0" rev="1740000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192505" y="163629"/>
            <a:ext cx="11762072" cy="6102417"/>
          </a:xfrm>
          <a:custGeom>
            <a:avLst/>
            <a:gdLst>
              <a:gd name="connsiteX0" fmla="*/ 182880 w 11762072"/>
              <a:gd name="connsiteY0" fmla="*/ 5390148 h 6102417"/>
              <a:gd name="connsiteX1" fmla="*/ 2762451 w 11762072"/>
              <a:gd name="connsiteY1" fmla="*/ 5929163 h 6102417"/>
              <a:gd name="connsiteX2" fmla="*/ 3619099 w 11762072"/>
              <a:gd name="connsiteY2" fmla="*/ 6102417 h 6102417"/>
              <a:gd name="connsiteX3" fmla="*/ 7738712 w 11762072"/>
              <a:gd name="connsiteY3" fmla="*/ 6063916 h 6102417"/>
              <a:gd name="connsiteX4" fmla="*/ 10857297 w 11762072"/>
              <a:gd name="connsiteY4" fmla="*/ 5601904 h 6102417"/>
              <a:gd name="connsiteX5" fmla="*/ 11723571 w 11762072"/>
              <a:gd name="connsiteY5" fmla="*/ 1944304 h 6102417"/>
              <a:gd name="connsiteX6" fmla="*/ 11762072 w 11762072"/>
              <a:gd name="connsiteY6" fmla="*/ 192506 h 6102417"/>
              <a:gd name="connsiteX7" fmla="*/ 11319310 w 11762072"/>
              <a:gd name="connsiteY7" fmla="*/ 115504 h 6102417"/>
              <a:gd name="connsiteX8" fmla="*/ 6862813 w 11762072"/>
              <a:gd name="connsiteY8" fmla="*/ 0 h 6102417"/>
              <a:gd name="connsiteX9" fmla="*/ 28876 w 11762072"/>
              <a:gd name="connsiteY9" fmla="*/ 154005 h 6102417"/>
              <a:gd name="connsiteX10" fmla="*/ 0 w 11762072"/>
              <a:gd name="connsiteY10" fmla="*/ 2483318 h 6102417"/>
              <a:gd name="connsiteX11" fmla="*/ 182880 w 11762072"/>
              <a:gd name="connsiteY11" fmla="*/ 5390148 h 6102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62072" h="6102417">
                <a:moveTo>
                  <a:pt x="182880" y="5390148"/>
                </a:moveTo>
                <a:lnTo>
                  <a:pt x="2762451" y="5929163"/>
                </a:lnTo>
                <a:lnTo>
                  <a:pt x="3619099" y="6102417"/>
                </a:lnTo>
                <a:lnTo>
                  <a:pt x="7738712" y="6063916"/>
                </a:lnTo>
                <a:lnTo>
                  <a:pt x="10857297" y="5601904"/>
                </a:lnTo>
                <a:lnTo>
                  <a:pt x="11723571" y="1944304"/>
                </a:lnTo>
                <a:lnTo>
                  <a:pt x="11762072" y="192506"/>
                </a:lnTo>
                <a:lnTo>
                  <a:pt x="11319310" y="115504"/>
                </a:lnTo>
                <a:lnTo>
                  <a:pt x="6862813" y="0"/>
                </a:lnTo>
                <a:lnTo>
                  <a:pt x="28876" y="154005"/>
                </a:lnTo>
                <a:lnTo>
                  <a:pt x="0" y="2483318"/>
                </a:lnTo>
                <a:lnTo>
                  <a:pt x="182880" y="5390148"/>
                </a:lnTo>
                <a:close/>
              </a:path>
            </a:pathLst>
          </a:custGeom>
          <a:solidFill>
            <a:schemeClr val="bg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459749" y="1304180"/>
            <a:ext cx="4030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Bitstream Vera Sans" pitchFamily="34" charset="0"/>
              </a:rPr>
              <a:t>method of analysis</a:t>
            </a:r>
            <a:endParaRPr lang="en-US" sz="2800" b="1" dirty="0">
              <a:latin typeface="Bitstream Vera Sans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52892" y="2327804"/>
            <a:ext cx="4474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Bitstream Vera Sans" pitchFamily="34" charset="0"/>
              </a:rPr>
              <a:t>process over product</a:t>
            </a:r>
            <a:endParaRPr lang="en-US" sz="2800" b="1" dirty="0">
              <a:latin typeface="Bitstream Vera Sans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093709" y="3407993"/>
            <a:ext cx="5017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Bitstream Vera Sans" pitchFamily="34" charset="0"/>
              </a:rPr>
              <a:t>“observing participant”</a:t>
            </a:r>
            <a:endParaRPr lang="en-US" sz="2800" b="1" dirty="0">
              <a:latin typeface="Bitstream Vera Sans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715681" y="4605421"/>
            <a:ext cx="5360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Bitstream Vera Sans" pitchFamily="34" charset="0"/>
              </a:rPr>
              <a:t>community building</a:t>
            </a:r>
            <a:endParaRPr lang="en-US" sz="3600" b="1" dirty="0">
              <a:latin typeface="Bitstream Ver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544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9"/>
            <a:ext cx="12192000" cy="68574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7991653" y="1062683"/>
            <a:ext cx="2887714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25400" dist="12700" dir="2700000" algn="tl" rotWithShape="0">
                    <a:prstClr val="black">
                      <a:alpha val="50000"/>
                    </a:prstClr>
                  </a:outerShdw>
                </a:effectLst>
              </a:rPr>
              <a:t>DATA CURATION</a:t>
            </a:r>
            <a:endParaRPr lang="en-US" sz="3200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blurRad="25400" dist="12700" dir="2700000" algn="tl" rotWithShape="0">
                  <a:prstClr val="black">
                    <a:alpha val="50000"/>
                  </a:prst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2" y="41190"/>
            <a:ext cx="1595926" cy="85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04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5"/>
            <a:ext cx="12192000" cy="68574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276564" y="2696977"/>
            <a:ext cx="1470274" cy="923330"/>
          </a:xfrm>
          <a:prstGeom prst="rect">
            <a:avLst/>
          </a:prstGeo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Bitstream Vera Sans" panose="020B0603030804020204" pitchFamily="34" charset="0"/>
              </a:rPr>
              <a:t> </a:t>
            </a:r>
          </a:p>
          <a:p>
            <a:r>
              <a:rPr lang="en-US" b="1" dirty="0">
                <a:solidFill>
                  <a:prstClr val="black"/>
                </a:solidFill>
                <a:latin typeface="Bitstream Vera Sans" panose="020B0603030804020204" pitchFamily="34" charset="0"/>
              </a:rPr>
              <a:t>   Data </a:t>
            </a:r>
          </a:p>
          <a:p>
            <a:endParaRPr lang="en-US" b="1" dirty="0">
              <a:solidFill>
                <a:prstClr val="black"/>
              </a:solidFill>
              <a:latin typeface="Bitstream Vera Sans" panose="020B0603030804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10689" y="975085"/>
            <a:ext cx="1144865" cy="3077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algorithms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33957" y="2197142"/>
            <a:ext cx="1562479" cy="3077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processed data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449394" y="1246705"/>
            <a:ext cx="1231427" cy="3077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actual code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697848" y="1684228"/>
            <a:ext cx="979755" cy="3077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raw data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35817" y="3060172"/>
            <a:ext cx="1457450" cy="3077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analyzed data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226561" y="3880843"/>
            <a:ext cx="1394934" cy="3077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model output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62821" y="4105142"/>
            <a:ext cx="1745991" cy="3077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input parameters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005286" y="4607602"/>
            <a:ext cx="1672317" cy="3077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media resources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94193" y="5682190"/>
            <a:ext cx="4405373" cy="3077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“Everything you need to know is in the article”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980599" y="893257"/>
            <a:ext cx="33105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data as research </a:t>
            </a:r>
            <a:r>
              <a:rPr lang="en-US" sz="1400" i="1" dirty="0">
                <a:solidFill>
                  <a:prstClr val="black"/>
                </a:solidFill>
                <a:latin typeface="Bitstream Vera Sans" panose="020B0603030804020204" pitchFamily="34" charset="0"/>
              </a:rPr>
              <a:t>input</a:t>
            </a:r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 and </a:t>
            </a:r>
            <a:r>
              <a:rPr lang="en-US" sz="1400" i="1" dirty="0">
                <a:solidFill>
                  <a:prstClr val="black"/>
                </a:solidFill>
                <a:latin typeface="Bitstream Vera Sans" panose="020B0603030804020204" pitchFamily="34" charset="0"/>
              </a:rPr>
              <a:t>output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633586" y="252152"/>
            <a:ext cx="53592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most valuable data are the relationships identified in the</a:t>
            </a:r>
          </a:p>
          <a:p>
            <a:pPr algn="r"/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 literature (and between data) – the bibliography</a:t>
            </a:r>
            <a:endParaRPr lang="en-US" sz="1400" i="1" dirty="0">
              <a:solidFill>
                <a:prstClr val="black"/>
              </a:solidFill>
              <a:latin typeface="Bitstream Vera Sans" panose="020B0603030804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724183" y="5380987"/>
            <a:ext cx="35670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i="1" dirty="0">
                <a:solidFill>
                  <a:prstClr val="black"/>
                </a:solidFill>
                <a:latin typeface="Bitstream Vera Sans" panose="020B0603030804020204" pitchFamily="34" charset="0"/>
              </a:rPr>
              <a:t>rescue</a:t>
            </a:r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 the past or </a:t>
            </a:r>
            <a:r>
              <a:rPr lang="en-US" sz="1400" i="1" dirty="0">
                <a:solidFill>
                  <a:prstClr val="black"/>
                </a:solidFill>
                <a:latin typeface="Bitstream Vera Sans" panose="020B0603030804020204" pitchFamily="34" charset="0"/>
              </a:rPr>
              <a:t>capture</a:t>
            </a:r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 the future</a:t>
            </a:r>
            <a:endParaRPr lang="en-US" sz="1400" i="1" dirty="0">
              <a:solidFill>
                <a:prstClr val="black"/>
              </a:solidFill>
              <a:latin typeface="Bitstream Vera Sans" panose="020B0603030804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354541" y="1744578"/>
            <a:ext cx="21676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long-term curation for</a:t>
            </a:r>
          </a:p>
          <a:p>
            <a:pPr algn="r"/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data is lacking</a:t>
            </a:r>
            <a:endParaRPr lang="en-US" sz="1400" i="1" dirty="0">
              <a:solidFill>
                <a:prstClr val="black"/>
              </a:solidFill>
              <a:latin typeface="Bitstream Vera Sans" panose="020B0603030804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148572" y="2385682"/>
            <a:ext cx="24409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human resources are the</a:t>
            </a:r>
          </a:p>
          <a:p>
            <a:pPr algn="r"/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limiting factor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231222" y="3026786"/>
            <a:ext cx="235833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good data management</a:t>
            </a:r>
          </a:p>
          <a:p>
            <a:pPr algn="r"/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crosses personal and</a:t>
            </a:r>
          </a:p>
          <a:p>
            <a:pPr algn="r"/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professional boundaries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571497" y="3883334"/>
            <a:ext cx="29506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there is desire to share, but</a:t>
            </a:r>
          </a:p>
          <a:p>
            <a:pPr algn="r"/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NSF is “on the wrong track”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434494" y="5806648"/>
            <a:ext cx="55583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prstClr val="black"/>
                </a:solidFill>
                <a:latin typeface="Bitstream Vera Sans" panose="020B0603030804020204" pitchFamily="34" charset="0"/>
              </a:rPr>
              <a:t>best way forward is in</a:t>
            </a:r>
          </a:p>
          <a:p>
            <a:pPr algn="r"/>
            <a:r>
              <a:rPr lang="en-US" b="1" dirty="0">
                <a:solidFill>
                  <a:prstClr val="black"/>
                </a:solidFill>
                <a:latin typeface="Bitstream Vera Sans" panose="020B0603030804020204" pitchFamily="34" charset="0"/>
              </a:rPr>
              <a:t>development of standards and skill sets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229802" y="4524438"/>
            <a:ext cx="322500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spc="-30" dirty="0">
                <a:solidFill>
                  <a:prstClr val="black"/>
                </a:solidFill>
                <a:latin typeface="Bitstream Vera Sans" panose="020B0603030804020204" pitchFamily="34" charset="0"/>
              </a:rPr>
              <a:t>competing researchers mess up </a:t>
            </a:r>
          </a:p>
          <a:p>
            <a:pPr algn="r"/>
            <a:r>
              <a:rPr lang="en-US" sz="1400" spc="-30" dirty="0">
                <a:solidFill>
                  <a:prstClr val="black"/>
                </a:solidFill>
                <a:latin typeface="Bitstream Vera Sans" panose="020B0603030804020204" pitchFamily="34" charset="0"/>
              </a:rPr>
              <a:t>sharing, sometimes competition </a:t>
            </a:r>
          </a:p>
          <a:p>
            <a:pPr algn="r"/>
            <a:r>
              <a:rPr lang="en-US" sz="1400" spc="-30" dirty="0">
                <a:solidFill>
                  <a:prstClr val="black"/>
                </a:solidFill>
                <a:latin typeface="Bitstream Vera Sans" panose="020B0603030804020204" pitchFamily="34" charset="0"/>
              </a:rPr>
              <a:t>encourages sharing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219944" y="1450807"/>
            <a:ext cx="603698" cy="1008297"/>
          </a:xfrm>
          <a:prstGeom prst="rect">
            <a:avLst/>
          </a:prstGeom>
          <a:blipFill>
            <a:blip r:embed="rId4" cstate="print">
              <a:alphaModFix amt="25000"/>
            </a:blip>
            <a:stretch>
              <a:fillRect/>
            </a:stretch>
          </a:blip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 rot="488549">
            <a:off x="2440785" y="2517903"/>
            <a:ext cx="1429097" cy="702404"/>
          </a:xfrm>
          <a:prstGeom prst="rect">
            <a:avLst/>
          </a:prstGeom>
          <a:blipFill dpi="0" rotWithShape="1">
            <a:blip r:embed="rId5" cstate="print">
              <a:alphaModFix amt="25000"/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 rot="21151468">
            <a:off x="2277989" y="2225970"/>
            <a:ext cx="1231516" cy="649559"/>
          </a:xfrm>
          <a:prstGeom prst="rect">
            <a:avLst/>
          </a:prstGeom>
          <a:blipFill>
            <a:blip r:embed="rId6" cstate="print">
              <a:alphaModFix amt="25000"/>
            </a:blip>
            <a:stretch>
              <a:fillRect/>
            </a:stretch>
          </a:blip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 rot="295105">
            <a:off x="2402370" y="3133848"/>
            <a:ext cx="1731025" cy="288568"/>
          </a:xfrm>
          <a:prstGeom prst="rect">
            <a:avLst/>
          </a:prstGeom>
          <a:blipFill>
            <a:blip r:embed="rId7" cstate="print">
              <a:alphaModFix amt="25000"/>
            </a:blip>
            <a:stretch>
              <a:fillRect/>
            </a:stretch>
          </a:blip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528380" y="1609645"/>
            <a:ext cx="741050" cy="835723"/>
          </a:xfrm>
          <a:prstGeom prst="rect">
            <a:avLst/>
          </a:prstGeom>
          <a:blipFill>
            <a:blip r:embed="rId8" cstate="print">
              <a:alphaModFix amt="25000"/>
            </a:blip>
            <a:stretch>
              <a:fillRect/>
            </a:stretch>
          </a:blip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297809" y="3418903"/>
            <a:ext cx="1443692" cy="803249"/>
          </a:xfrm>
          <a:prstGeom prst="rect">
            <a:avLst/>
          </a:prstGeom>
          <a:blipFill>
            <a:blip r:embed="rId9" cstate="print">
              <a:alphaModFix amt="25000"/>
            </a:blip>
            <a:stretch>
              <a:fillRect/>
            </a:stretch>
          </a:blip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 rot="911014">
            <a:off x="786293" y="4032194"/>
            <a:ext cx="808838" cy="1430305"/>
          </a:xfrm>
          <a:prstGeom prst="rect">
            <a:avLst/>
          </a:prstGeom>
          <a:blipFill>
            <a:blip r:embed="rId10" cstate="print">
              <a:alphaModFix amt="25000"/>
            </a:blip>
            <a:stretch>
              <a:fillRect/>
            </a:stretch>
          </a:blip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 rot="21068475">
            <a:off x="1985171" y="3687139"/>
            <a:ext cx="930985" cy="1042576"/>
          </a:xfrm>
          <a:prstGeom prst="rect">
            <a:avLst/>
          </a:prstGeom>
          <a:blipFill>
            <a:blip r:embed="rId11" cstate="print">
              <a:alphaModFix amt="25000"/>
            </a:blip>
            <a:stretch>
              <a:fillRect/>
            </a:stretch>
          </a:blip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858266" y="1318918"/>
            <a:ext cx="25965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Big Data are the exception</a:t>
            </a:r>
            <a:endParaRPr lang="en-US" sz="1400" i="1" dirty="0">
              <a:solidFill>
                <a:prstClr val="black"/>
              </a:solidFill>
              <a:latin typeface="Bitstream Vera Sans" panose="020B0603030804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 rot="5400000">
            <a:off x="1254720" y="4204343"/>
            <a:ext cx="1209155" cy="634382"/>
          </a:xfrm>
          <a:prstGeom prst="rect">
            <a:avLst/>
          </a:prstGeom>
          <a:blipFill>
            <a:blip r:embed="rId6" cstate="print">
              <a:alphaModFix amt="25000"/>
            </a:blip>
            <a:stretch>
              <a:fillRect/>
            </a:stretch>
          </a:blip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243374" y="4972766"/>
            <a:ext cx="1669047" cy="3077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communications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953160" y="5197761"/>
            <a:ext cx="1399807" cy="3077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written drafts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2" y="41190"/>
            <a:ext cx="1595926" cy="85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22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2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6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7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9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0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0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1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3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4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7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8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0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1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3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4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4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5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7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8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1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2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4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5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7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8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8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9" dur="indefinite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1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2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1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2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9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0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7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8" dur="indefinite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5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6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3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4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1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2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9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0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7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8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5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6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1" grpId="0"/>
      <p:bldP spid="11" grpId="1"/>
      <p:bldP spid="12" grpId="0"/>
      <p:bldP spid="12" grpId="1"/>
      <p:bldP spid="13" grpId="0"/>
      <p:bldP spid="13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8" grpId="0"/>
      <p:bldP spid="28" grpId="1"/>
      <p:bldP spid="29" grpId="0"/>
      <p:bldP spid="30" grpId="0"/>
      <p:bldP spid="30" grpId="1"/>
      <p:bldP spid="31" grpId="0" animBg="1"/>
      <p:bldP spid="31" grpId="1" animBg="1"/>
      <p:bldP spid="35" grpId="0" animBg="1"/>
      <p:bldP spid="35" grpId="1" animBg="1"/>
      <p:bldP spid="39" grpId="0" animBg="1"/>
      <p:bldP spid="39" grpId="1" animBg="1"/>
      <p:bldP spid="41" grpId="0" animBg="1"/>
      <p:bldP spid="41" grpId="1" animBg="1"/>
      <p:bldP spid="43" grpId="0" animBg="1"/>
      <p:bldP spid="43" grpId="1" animBg="1"/>
      <p:bldP spid="46" grpId="0" animBg="1"/>
      <p:bldP spid="46" grpId="1" animBg="1"/>
      <p:bldP spid="48" grpId="0" animBg="1"/>
      <p:bldP spid="48" grpId="1" animBg="1"/>
      <p:bldP spid="50" grpId="0" animBg="1"/>
      <p:bldP spid="50" grpId="1" animBg="1"/>
      <p:bldP spid="32" grpId="0"/>
      <p:bldP spid="32" grpId="1"/>
      <p:bldP spid="33" grpId="0" animBg="1"/>
      <p:bldP spid="33" grpId="1" animBg="1"/>
      <p:bldP spid="34" grpId="0"/>
      <p:bldP spid="34" grpId="1"/>
      <p:bldP spid="36" grpId="0"/>
      <p:bldP spid="3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4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140047" y="2707036"/>
            <a:ext cx="1470274" cy="923330"/>
          </a:xfrm>
          <a:prstGeom prst="rect">
            <a:avLst/>
          </a:prstGeo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Bitstream Vera Sans" panose="020B0603030804020204" pitchFamily="34" charset="0"/>
              </a:rPr>
              <a:t> </a:t>
            </a:r>
          </a:p>
          <a:p>
            <a:r>
              <a:rPr lang="en-US" b="1" dirty="0">
                <a:solidFill>
                  <a:prstClr val="black"/>
                </a:solidFill>
                <a:latin typeface="Bitstream Vera Sans" panose="020B0603030804020204" pitchFamily="34" charset="0"/>
              </a:rPr>
              <a:t>   Sharing</a:t>
            </a:r>
          </a:p>
          <a:p>
            <a:endParaRPr lang="en-US" b="1" dirty="0">
              <a:solidFill>
                <a:prstClr val="black"/>
              </a:solidFill>
              <a:latin typeface="Bitstream Vera Sans" panose="020B0603030804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76076" y="640627"/>
            <a:ext cx="665567" cy="3077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blogs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20969" y="2233426"/>
            <a:ext cx="2125903" cy="3077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departmental servers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92953" y="1216329"/>
            <a:ext cx="1330814" cy="3077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Google drive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18321" y="1623478"/>
            <a:ext cx="518988" cy="3077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Box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96869" y="5950559"/>
            <a:ext cx="1428596" cy="3077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its for sharing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142061" y="3713816"/>
            <a:ext cx="1240276" cy="3077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repositories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41064" y="4647048"/>
            <a:ext cx="1877437" cy="3077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metrics/alt metrics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08244" y="2857099"/>
            <a:ext cx="1470274" cy="923330"/>
          </a:xfrm>
          <a:prstGeom prst="rect">
            <a:avLst/>
          </a:prstGeo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Bitstream Vera Sans" panose="020B0603030804020204" pitchFamily="34" charset="0"/>
              </a:rPr>
              <a:t> </a:t>
            </a:r>
          </a:p>
          <a:p>
            <a:r>
              <a:rPr lang="en-US" b="1" dirty="0">
                <a:solidFill>
                  <a:prstClr val="black"/>
                </a:solidFill>
                <a:latin typeface="Bitstream Vera Sans" panose="020B0603030804020204" pitchFamily="34" charset="0"/>
              </a:rPr>
              <a:t>   Backup</a:t>
            </a:r>
          </a:p>
          <a:p>
            <a:r>
              <a:rPr lang="en-US" b="1" dirty="0">
                <a:solidFill>
                  <a:prstClr val="black"/>
                </a:solidFill>
                <a:latin typeface="Bitstream Vera Sans" panose="020B0603030804020204" pitchFamily="34" charset="0"/>
              </a:rPr>
              <a:t> </a:t>
            </a:r>
          </a:p>
        </p:txBody>
      </p:sp>
      <p:sp>
        <p:nvSpPr>
          <p:cNvPr id="3" name="Arc 2"/>
          <p:cNvSpPr/>
          <p:nvPr/>
        </p:nvSpPr>
        <p:spPr>
          <a:xfrm rot="15174279">
            <a:off x="440555" y="1095481"/>
            <a:ext cx="3438781" cy="2780152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Arc 13"/>
          <p:cNvSpPr/>
          <p:nvPr/>
        </p:nvSpPr>
        <p:spPr>
          <a:xfrm rot="16200000">
            <a:off x="1609373" y="762740"/>
            <a:ext cx="3123225" cy="424872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8" name="Arc 37"/>
          <p:cNvSpPr/>
          <p:nvPr/>
        </p:nvSpPr>
        <p:spPr>
          <a:xfrm rot="16830241">
            <a:off x="2043268" y="890708"/>
            <a:ext cx="3213137" cy="4920316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0" name="Arc 39"/>
          <p:cNvSpPr/>
          <p:nvPr/>
        </p:nvSpPr>
        <p:spPr>
          <a:xfrm rot="16200000">
            <a:off x="4124821" y="-359135"/>
            <a:ext cx="1049727" cy="6567371"/>
          </a:xfrm>
          <a:prstGeom prst="arc">
            <a:avLst>
              <a:gd name="adj1" fmla="val 16200000"/>
              <a:gd name="adj2" fmla="val 14552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2" name="Arc 41"/>
          <p:cNvSpPr/>
          <p:nvPr/>
        </p:nvSpPr>
        <p:spPr>
          <a:xfrm rot="5400000" flipH="1">
            <a:off x="6225119" y="-625004"/>
            <a:ext cx="1464512" cy="7550680"/>
          </a:xfrm>
          <a:prstGeom prst="arc">
            <a:avLst>
              <a:gd name="adj1" fmla="val 16295598"/>
              <a:gd name="adj2" fmla="val 14552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4" name="Arc 43"/>
          <p:cNvSpPr/>
          <p:nvPr/>
        </p:nvSpPr>
        <p:spPr>
          <a:xfrm rot="4769759" flipH="1">
            <a:off x="6485654" y="1010654"/>
            <a:ext cx="3776648" cy="4899251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676064" y="991680"/>
            <a:ext cx="1619354" cy="738664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endParaRPr lang="en-US" sz="1400" dirty="0">
              <a:solidFill>
                <a:prstClr val="black"/>
              </a:solidFill>
              <a:latin typeface="Bitstream Vera Sans" panose="020B0603030804020204" pitchFamily="34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cloud sync </a:t>
            </a:r>
          </a:p>
          <a:p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technologies     </a:t>
            </a:r>
          </a:p>
        </p:txBody>
      </p:sp>
      <p:sp>
        <p:nvSpPr>
          <p:cNvPr id="47" name="Rectangle 46"/>
          <p:cNvSpPr/>
          <p:nvPr/>
        </p:nvSpPr>
        <p:spPr>
          <a:xfrm>
            <a:off x="99966" y="4284142"/>
            <a:ext cx="904415" cy="3077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its mine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739685" y="3961145"/>
            <a:ext cx="2149563" cy="461665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  <a:latin typeface="Bitstream Vera Sans" panose="020B0603030804020204" pitchFamily="34" charset="0"/>
              </a:rPr>
              <a:t>off-campus — on-campus</a:t>
            </a:r>
            <a:endParaRPr lang="en-US" sz="1200" dirty="0">
              <a:solidFill>
                <a:prstClr val="black"/>
              </a:solidFill>
              <a:latin typeface="Bitstream Vera Sans" panose="020B0603030804020204" pitchFamily="34" charset="0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Bitstream Vera Sans" panose="020B0603030804020204" pitchFamily="34" charset="0"/>
              </a:rPr>
              <a:t> </a:t>
            </a:r>
            <a:endParaRPr lang="en-US" sz="1200" dirty="0">
              <a:solidFill>
                <a:prstClr val="black"/>
              </a:solidFill>
              <a:latin typeface="Bitstream Vera Sans" panose="020B0603030804020204" pitchFamily="34" charset="0"/>
            </a:endParaRPr>
          </a:p>
        </p:txBody>
      </p:sp>
      <p:sp>
        <p:nvSpPr>
          <p:cNvPr id="52" name="Arc 51"/>
          <p:cNvSpPr/>
          <p:nvPr/>
        </p:nvSpPr>
        <p:spPr>
          <a:xfrm rot="6148015" flipH="1">
            <a:off x="8316255" y="2413586"/>
            <a:ext cx="4521482" cy="1074944"/>
          </a:xfrm>
          <a:prstGeom prst="arc">
            <a:avLst>
              <a:gd name="adj1" fmla="val 16200000"/>
              <a:gd name="adj2" fmla="val 2159599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45151" y="2756905"/>
            <a:ext cx="3148426" cy="492443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solidFill>
                  <a:prstClr val="black"/>
                </a:solidFill>
                <a:latin typeface="Bitstream Vera Sans" panose="020B0603030804020204" pitchFamily="34" charset="0"/>
              </a:rPr>
              <a:t>Servers/RAID</a:t>
            </a:r>
          </a:p>
          <a:p>
            <a:pPr algn="ctr"/>
            <a:r>
              <a:rPr lang="en-US" sz="1200" dirty="0">
                <a:solidFill>
                  <a:prstClr val="black"/>
                </a:solidFill>
                <a:latin typeface="Bitstream Vera Sans" panose="020B0603030804020204" pitchFamily="34" charset="0"/>
              </a:rPr>
              <a:t>[ not so good for catastrophic events </a:t>
            </a:r>
            <a:r>
              <a:rPr lang="en-US" sz="1200" dirty="0" smtClean="0">
                <a:solidFill>
                  <a:prstClr val="black"/>
                </a:solidFill>
                <a:latin typeface="Bitstream Vera Sans" panose="020B0603030804020204" pitchFamily="34" charset="0"/>
              </a:rPr>
              <a:t>]</a:t>
            </a:r>
            <a:endParaRPr lang="en-US" sz="1200" dirty="0">
              <a:solidFill>
                <a:prstClr val="black"/>
              </a:solidFill>
              <a:latin typeface="Bitstream Vera Sans" panose="020B060303080402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158807" y="708517"/>
            <a:ext cx="1589025" cy="523220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external drives/</a:t>
            </a:r>
          </a:p>
          <a:p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personal cloud</a:t>
            </a:r>
          </a:p>
        </p:txBody>
      </p:sp>
      <p:sp>
        <p:nvSpPr>
          <p:cNvPr id="55" name="Arc 54"/>
          <p:cNvSpPr/>
          <p:nvPr/>
        </p:nvSpPr>
        <p:spPr>
          <a:xfrm rot="16200000" flipH="1" flipV="1">
            <a:off x="8883786" y="2559095"/>
            <a:ext cx="1594660" cy="2103199"/>
          </a:xfrm>
          <a:prstGeom prst="arc">
            <a:avLst>
              <a:gd name="adj1" fmla="val 16517008"/>
              <a:gd name="adj2" fmla="val 14552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6" name="Arc 55"/>
          <p:cNvSpPr/>
          <p:nvPr/>
        </p:nvSpPr>
        <p:spPr>
          <a:xfrm rot="5400000" flipV="1">
            <a:off x="4357329" y="-102496"/>
            <a:ext cx="954864" cy="6962551"/>
          </a:xfrm>
          <a:prstGeom prst="arc">
            <a:avLst>
              <a:gd name="adj1" fmla="val 16200000"/>
              <a:gd name="adj2" fmla="val 14552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7" name="Arc 56"/>
          <p:cNvSpPr/>
          <p:nvPr/>
        </p:nvSpPr>
        <p:spPr>
          <a:xfrm rot="5400000" flipV="1">
            <a:off x="3232030" y="467715"/>
            <a:ext cx="2274851" cy="6330935"/>
          </a:xfrm>
          <a:prstGeom prst="arc">
            <a:avLst>
              <a:gd name="adj1" fmla="val 16200000"/>
              <a:gd name="adj2" fmla="val 14552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276868" y="4986845"/>
            <a:ext cx="2172390" cy="461665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itstream Vera Sans" panose="020B0603030804020204" pitchFamily="34" charset="0"/>
              </a:rPr>
              <a:t>The carrot:</a:t>
            </a:r>
          </a:p>
          <a:p>
            <a:r>
              <a:rPr lang="en-US" sz="1200" dirty="0">
                <a:solidFill>
                  <a:prstClr val="black"/>
                </a:solidFill>
                <a:latin typeface="Bitstream Vera Sans" panose="020B0603030804020204" pitchFamily="34" charset="0"/>
              </a:rPr>
              <a:t>    data as publication [?!]</a:t>
            </a:r>
          </a:p>
        </p:txBody>
      </p:sp>
      <p:sp>
        <p:nvSpPr>
          <p:cNvPr id="60" name="Rectangle 59"/>
          <p:cNvSpPr/>
          <p:nvPr/>
        </p:nvSpPr>
        <p:spPr>
          <a:xfrm>
            <a:off x="8465617" y="4247184"/>
            <a:ext cx="1157689" cy="3077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USB drives</a:t>
            </a:r>
          </a:p>
        </p:txBody>
      </p:sp>
      <p:sp>
        <p:nvSpPr>
          <p:cNvPr id="61" name="Arc 60"/>
          <p:cNvSpPr/>
          <p:nvPr/>
        </p:nvSpPr>
        <p:spPr>
          <a:xfrm rot="16200000" flipH="1" flipV="1">
            <a:off x="9303297" y="3376558"/>
            <a:ext cx="2058899" cy="1007843"/>
          </a:xfrm>
          <a:prstGeom prst="arc">
            <a:avLst>
              <a:gd name="adj1" fmla="val 15592595"/>
              <a:gd name="adj2" fmla="val 14552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8772163" y="4744312"/>
            <a:ext cx="1528175" cy="3077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“boxes of CDs”</a:t>
            </a:r>
          </a:p>
        </p:txBody>
      </p:sp>
      <p:sp>
        <p:nvSpPr>
          <p:cNvPr id="63" name="Arc 62"/>
          <p:cNvSpPr/>
          <p:nvPr/>
        </p:nvSpPr>
        <p:spPr>
          <a:xfrm rot="16200000" flipH="1" flipV="1">
            <a:off x="9241455" y="3514159"/>
            <a:ext cx="3010291" cy="543928"/>
          </a:xfrm>
          <a:prstGeom prst="arc">
            <a:avLst>
              <a:gd name="adj1" fmla="val 16200000"/>
              <a:gd name="adj2" fmla="val 2157158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9862557" y="5128460"/>
            <a:ext cx="875561" cy="3077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NONE!?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290179" y="4994206"/>
            <a:ext cx="2059988" cy="461665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en-US" sz="1200" dirty="0">
                <a:solidFill>
                  <a:prstClr val="black"/>
                </a:solidFill>
                <a:latin typeface="Bitstream Vera Sans" panose="020B0603030804020204" pitchFamily="34" charset="0"/>
              </a:rPr>
              <a:t>The stick:</a:t>
            </a:r>
          </a:p>
          <a:p>
            <a:pPr algn="r"/>
            <a:r>
              <a:rPr lang="en-US" sz="1200" dirty="0">
                <a:solidFill>
                  <a:prstClr val="black"/>
                </a:solidFill>
                <a:latin typeface="Bitstream Vera Sans" panose="020B0603030804020204" pitchFamily="34" charset="0"/>
              </a:rPr>
              <a:t>No more grant $$$ [?!]  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567363" y="6183555"/>
            <a:ext cx="2233112" cy="461665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itstream Vera Sans" panose="020B0603030804020204" pitchFamily="34" charset="0"/>
              </a:rPr>
              <a:t>“some people don’t share </a:t>
            </a:r>
          </a:p>
          <a:p>
            <a:r>
              <a:rPr lang="en-US" sz="1200" dirty="0">
                <a:solidFill>
                  <a:prstClr val="black"/>
                </a:solidFill>
                <a:latin typeface="Bitstream Vera Sans" panose="020B0603030804020204" pitchFamily="34" charset="0"/>
              </a:rPr>
              <a:t>because they’re jerks”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06622" y="4521221"/>
            <a:ext cx="2186624" cy="276999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itstream Vera Sans" panose="020B0603030804020204" pitchFamily="34" charset="0"/>
              </a:rPr>
              <a:t>“The NSF got it all wrong”</a:t>
            </a:r>
          </a:p>
        </p:txBody>
      </p:sp>
      <p:sp>
        <p:nvSpPr>
          <p:cNvPr id="68" name="Rectangle 67"/>
          <p:cNvSpPr/>
          <p:nvPr/>
        </p:nvSpPr>
        <p:spPr>
          <a:xfrm>
            <a:off x="4809133" y="1928039"/>
            <a:ext cx="1949573" cy="276999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itstream Vera Sans" panose="020B0603030804020204" pitchFamily="34" charset="0"/>
              </a:rPr>
              <a:t>distributed data model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920192" y="3491955"/>
            <a:ext cx="1728871" cy="276999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  <a:latin typeface="Bitstream Vera Sans" panose="020B0603030804020204" pitchFamily="34" charset="0"/>
              </a:rPr>
              <a:t>[ centralized index ]</a:t>
            </a:r>
            <a:endParaRPr lang="en-US" sz="1200" dirty="0">
              <a:solidFill>
                <a:prstClr val="black"/>
              </a:solidFill>
              <a:latin typeface="Bitstream Vera Sans" panose="020B0603030804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872993" y="852560"/>
            <a:ext cx="2164375" cy="3077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versioning (SVN, GIT) </a:t>
            </a:r>
          </a:p>
        </p:txBody>
      </p:sp>
      <p:sp>
        <p:nvSpPr>
          <p:cNvPr id="71" name="Arc 70"/>
          <p:cNvSpPr/>
          <p:nvPr/>
        </p:nvSpPr>
        <p:spPr>
          <a:xfrm rot="15581243">
            <a:off x="1555113" y="354891"/>
            <a:ext cx="3048769" cy="431791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843388" y="5221545"/>
            <a:ext cx="2690160" cy="3077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Identification/privacy issues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776292" y="1280430"/>
            <a:ext cx="1238865" cy="276999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itstream Vera Sans" panose="020B0603030804020204" pitchFamily="34" charset="0"/>
              </a:rPr>
              <a:t>spider-oak [?]</a:t>
            </a:r>
          </a:p>
        </p:txBody>
      </p:sp>
      <p:sp>
        <p:nvSpPr>
          <p:cNvPr id="76" name="Rectangle 75"/>
          <p:cNvSpPr/>
          <p:nvPr/>
        </p:nvSpPr>
        <p:spPr>
          <a:xfrm>
            <a:off x="2435429" y="170281"/>
            <a:ext cx="2111284" cy="646331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itstream Vera Sans" panose="020B0603030804020204" pitchFamily="34" charset="0"/>
              </a:rPr>
              <a:t>Teaching materials</a:t>
            </a:r>
          </a:p>
          <a:p>
            <a:r>
              <a:rPr lang="en-US" sz="1200" dirty="0">
                <a:solidFill>
                  <a:prstClr val="black"/>
                </a:solidFill>
                <a:latin typeface="Bitstream Vera Sans" panose="020B0603030804020204" pitchFamily="34" charset="0"/>
              </a:rPr>
              <a:t>    e-journals</a:t>
            </a:r>
          </a:p>
          <a:p>
            <a:r>
              <a:rPr lang="en-US" sz="1200" dirty="0">
                <a:solidFill>
                  <a:prstClr val="black"/>
                </a:solidFill>
                <a:latin typeface="Bitstream Vera Sans" panose="020B0603030804020204" pitchFamily="34" charset="0"/>
              </a:rPr>
              <a:t>       professional/gray lit.</a:t>
            </a:r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2341643" y="678453"/>
            <a:ext cx="363748" cy="926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2291180" y="360594"/>
            <a:ext cx="189941" cy="3108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2338522" y="493446"/>
            <a:ext cx="285199" cy="2118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10211308" y="423361"/>
            <a:ext cx="1007007" cy="523220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Personal </a:t>
            </a:r>
          </a:p>
          <a:p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servers</a:t>
            </a:r>
          </a:p>
        </p:txBody>
      </p:sp>
      <p:sp>
        <p:nvSpPr>
          <p:cNvPr id="85" name="Arc 84"/>
          <p:cNvSpPr/>
          <p:nvPr/>
        </p:nvSpPr>
        <p:spPr>
          <a:xfrm rot="6148015" flipH="1">
            <a:off x="7730401" y="1078921"/>
            <a:ext cx="3241316" cy="3134170"/>
          </a:xfrm>
          <a:prstGeom prst="arc">
            <a:avLst>
              <a:gd name="adj1" fmla="val 16200000"/>
              <a:gd name="adj2" fmla="val 2159599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021850" y="280283"/>
            <a:ext cx="1884170" cy="276999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itstream Vera Sans" panose="020B0603030804020204" pitchFamily="34" charset="0"/>
              </a:rPr>
              <a:t>[ word press / piazza ]</a:t>
            </a: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2" y="41190"/>
            <a:ext cx="1595926" cy="852618"/>
          </a:xfrm>
          <a:prstGeom prst="rect">
            <a:avLst/>
          </a:prstGeom>
        </p:spPr>
      </p:pic>
      <p:sp>
        <p:nvSpPr>
          <p:cNvPr id="77" name="Up-Down Arrow 76"/>
          <p:cNvSpPr/>
          <p:nvPr/>
        </p:nvSpPr>
        <p:spPr>
          <a:xfrm rot="20661012">
            <a:off x="455002" y="4828879"/>
            <a:ext cx="463695" cy="1316536"/>
          </a:xfrm>
          <a:prstGeom prst="upDownArrow">
            <a:avLst/>
          </a:prstGeom>
          <a:solidFill>
            <a:schemeClr val="bg1">
              <a:alpha val="58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" name="Arc 79"/>
          <p:cNvSpPr/>
          <p:nvPr/>
        </p:nvSpPr>
        <p:spPr>
          <a:xfrm rot="16200000" flipV="1">
            <a:off x="6439022" y="-343186"/>
            <a:ext cx="959159" cy="7473129"/>
          </a:xfrm>
          <a:prstGeom prst="arc">
            <a:avLst>
              <a:gd name="adj1" fmla="val 9626356"/>
              <a:gd name="adj2" fmla="val 1612936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2" name="Arc 81"/>
          <p:cNvSpPr/>
          <p:nvPr/>
        </p:nvSpPr>
        <p:spPr>
          <a:xfrm rot="5400000" flipH="1">
            <a:off x="6692631" y="-504240"/>
            <a:ext cx="555958" cy="7369112"/>
          </a:xfrm>
          <a:prstGeom prst="arc">
            <a:avLst>
              <a:gd name="adj1" fmla="val 16200000"/>
              <a:gd name="adj2" fmla="val 14552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3" name="Arc 82"/>
          <p:cNvSpPr/>
          <p:nvPr/>
        </p:nvSpPr>
        <p:spPr>
          <a:xfrm rot="16200000">
            <a:off x="4599636" y="-209879"/>
            <a:ext cx="462746" cy="6713543"/>
          </a:xfrm>
          <a:prstGeom prst="arc">
            <a:avLst>
              <a:gd name="adj1" fmla="val 16261663"/>
              <a:gd name="adj2" fmla="val 14552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Arc 3"/>
          <p:cNvSpPr/>
          <p:nvPr/>
        </p:nvSpPr>
        <p:spPr>
          <a:xfrm>
            <a:off x="3392953" y="1981737"/>
            <a:ext cx="4661169" cy="2514392"/>
          </a:xfrm>
          <a:prstGeom prst="arc">
            <a:avLst>
              <a:gd name="adj1" fmla="val 18815421"/>
              <a:gd name="adj2" fmla="val 13802886"/>
            </a:avLst>
          </a:prstGeom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3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4" dur="indefinite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7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9" dur="indefinit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0" dur="indefinite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2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3" dur="indefinite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5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6" dur="indefinite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8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9" dur="indefinite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1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2" dur="indefinite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4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5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7" dur="indefinite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8" dur="indefinite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0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1" dur="indefinite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3" dur="indefinite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4" dur="indefinite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3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4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7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9" dur="indefinite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0" dur="indefinite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2" dur="indefinit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3" dur="indefinite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5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6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8" dur="indefinite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9" dur="indefinite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1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2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4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5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7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8" dur="indefinite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7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8" dur="indefinite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0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1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3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4" dur="indefinite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6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7" dur="indefinite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9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0" dur="indefinite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2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3" dur="indefinite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5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6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8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9" dur="indefinite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1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2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4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5" dur="indefinite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7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8" dur="indefinite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0" dur="indefinite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1" dur="indefinite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3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4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4" dur="indefinite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5" dur="indefinite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7" dur="indefinit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8" dur="indefinite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8" dur="indefinite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9" dur="indefinite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1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2" dur="indefinite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2" dur="indefinite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3" dur="indefinite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5" dur="indefinite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6" dur="indefinite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6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7" dur="indefinite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9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0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2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3" dur="indefinite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5" dur="indefinite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6" dur="indefinite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8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9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1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2" dur="indefinite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2" dur="indefinit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3" dur="indefinite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5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6" dur="indefinite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8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9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1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2" dur="indefinite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1" grpId="0"/>
      <p:bldP spid="11" grpId="1"/>
      <p:bldP spid="12" grpId="0"/>
      <p:bldP spid="12" grpId="1"/>
      <p:bldP spid="13" grpId="0"/>
      <p:bldP spid="13" grpId="1"/>
      <p:bldP spid="16" grpId="0"/>
      <p:bldP spid="16" grpId="1"/>
      <p:bldP spid="18" grpId="0"/>
      <p:bldP spid="18" grpId="1"/>
      <p:bldP spid="19" grpId="0"/>
      <p:bldP spid="19" grpId="1"/>
      <p:bldP spid="3" grpId="0" animBg="1"/>
      <p:bldP spid="3" grpId="1" animBg="1"/>
      <p:bldP spid="14" grpId="0" animBg="1"/>
      <p:bldP spid="14" grpId="1" animBg="1"/>
      <p:bldP spid="38" grpId="0" animBg="1"/>
      <p:bldP spid="38" grpId="1" animBg="1"/>
      <p:bldP spid="40" grpId="0" animBg="1"/>
      <p:bldP spid="40" grpId="1" animBg="1"/>
      <p:bldP spid="42" grpId="0" animBg="1"/>
      <p:bldP spid="42" grpId="1" animBg="1"/>
      <p:bldP spid="44" grpId="0" animBg="1"/>
      <p:bldP spid="44" grpId="1" animBg="1"/>
      <p:bldP spid="45" grpId="0"/>
      <p:bldP spid="45" grpId="1"/>
      <p:bldP spid="47" grpId="0"/>
      <p:bldP spid="47" grpId="1"/>
      <p:bldP spid="51" grpId="0"/>
      <p:bldP spid="51" grpId="1"/>
      <p:bldP spid="52" grpId="0" animBg="1"/>
      <p:bldP spid="52" grpId="1" animBg="1"/>
      <p:bldP spid="53" grpId="0"/>
      <p:bldP spid="53" grpId="1"/>
      <p:bldP spid="54" grpId="0"/>
      <p:bldP spid="54" grpId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9" grpId="0"/>
      <p:bldP spid="59" grpId="1"/>
      <p:bldP spid="60" grpId="0"/>
      <p:bldP spid="60" grpId="1"/>
      <p:bldP spid="61" grpId="0" animBg="1"/>
      <p:bldP spid="61" grpId="1" animBg="1"/>
      <p:bldP spid="62" grpId="0"/>
      <p:bldP spid="62" grpId="1"/>
      <p:bldP spid="63" grpId="0" animBg="1"/>
      <p:bldP spid="63" grpId="1" animBg="1"/>
      <p:bldP spid="64" grpId="0"/>
      <p:bldP spid="64" grpId="1"/>
      <p:bldP spid="65" grpId="0"/>
      <p:bldP spid="65" grpId="1"/>
      <p:bldP spid="66" grpId="0"/>
      <p:bldP spid="66" grpId="1"/>
      <p:bldP spid="67" grpId="0"/>
      <p:bldP spid="67" grpId="1"/>
      <p:bldP spid="68" grpId="0"/>
      <p:bldP spid="68" grpId="1"/>
      <p:bldP spid="69" grpId="0"/>
      <p:bldP spid="69" grpId="1"/>
      <p:bldP spid="70" grpId="0"/>
      <p:bldP spid="70" grpId="1"/>
      <p:bldP spid="71" grpId="0" animBg="1"/>
      <p:bldP spid="71" grpId="1" animBg="1"/>
      <p:bldP spid="72" grpId="0"/>
      <p:bldP spid="72" grpId="1"/>
      <p:bldP spid="73" grpId="0"/>
      <p:bldP spid="73" grpId="1"/>
      <p:bldP spid="76" grpId="0"/>
      <p:bldP spid="76" grpId="1"/>
      <p:bldP spid="84" grpId="0"/>
      <p:bldP spid="84" grpId="1"/>
      <p:bldP spid="85" grpId="0" animBg="1"/>
      <p:bldP spid="85" grpId="1" animBg="1"/>
      <p:bldP spid="86" grpId="0"/>
      <p:bldP spid="86" grpId="1"/>
      <p:bldP spid="77" grpId="0" animBg="1"/>
      <p:bldP spid="77" grpId="1" animBg="1"/>
      <p:bldP spid="80" grpId="0" animBg="1"/>
      <p:bldP spid="80" grpId="1" animBg="1"/>
      <p:bldP spid="82" grpId="0" animBg="1"/>
      <p:bldP spid="82" grpId="1" animBg="1"/>
      <p:bldP spid="83" grpId="0" animBg="1"/>
      <p:bldP spid="83" grpId="1" animBg="1"/>
      <p:bldP spid="4" grpId="0" animBg="1"/>
      <p:bldP spid="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1"/>
            <a:ext cx="12191999" cy="68574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253817" y="2707036"/>
            <a:ext cx="1470274" cy="923330"/>
          </a:xfrm>
          <a:prstGeom prst="rect">
            <a:avLst/>
          </a:prstGeo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Bitstream Vera Sans" panose="020B0603030804020204" pitchFamily="34" charset="0"/>
              </a:rPr>
              <a:t> </a:t>
            </a:r>
          </a:p>
          <a:p>
            <a:r>
              <a:rPr lang="en-US" b="1" dirty="0">
                <a:solidFill>
                  <a:prstClr val="black"/>
                </a:solidFill>
                <a:latin typeface="Bitstream Vera Sans" panose="020B0603030804020204" pitchFamily="34" charset="0"/>
              </a:rPr>
              <a:t>   Value</a:t>
            </a:r>
          </a:p>
          <a:p>
            <a:endParaRPr lang="en-US" b="1" dirty="0">
              <a:solidFill>
                <a:prstClr val="black"/>
              </a:solidFill>
              <a:latin typeface="Bitstream Vera Sans" panose="020B0603030804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49112" y="642132"/>
            <a:ext cx="2499467" cy="3077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packaged data for mining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72980" y="2587404"/>
            <a:ext cx="739305" cy="3077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Bitstream Vera Sans" panose="020B0603030804020204" pitchFamily="34" charset="0"/>
              </a:rPr>
              <a:t>inputs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946904" y="1283318"/>
            <a:ext cx="2024913" cy="3077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sensor data libraries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68143" y="1752573"/>
            <a:ext cx="1455848" cy="3077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public domain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278184" y="5705025"/>
            <a:ext cx="1297150" cy="3077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open access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678470" y="2719730"/>
            <a:ext cx="942887" cy="3077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DOI/ARK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999299" y="2959608"/>
            <a:ext cx="1984902" cy="3077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Metadata standards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261606" y="2780473"/>
            <a:ext cx="1776861" cy="923330"/>
          </a:xfrm>
          <a:prstGeom prst="rect">
            <a:avLst/>
          </a:prstGeo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b="1" spc="-90" dirty="0">
                <a:solidFill>
                  <a:prstClr val="black"/>
                </a:solidFill>
                <a:latin typeface="Bitstream Vera Sans" panose="020B0603030804020204" pitchFamily="34" charset="0"/>
              </a:rPr>
              <a:t> </a:t>
            </a:r>
          </a:p>
          <a:p>
            <a:r>
              <a:rPr lang="en-US" b="1" spc="-90" dirty="0">
                <a:solidFill>
                  <a:prstClr val="black"/>
                </a:solidFill>
                <a:latin typeface="Bitstream Vera Sans" panose="020B0603030804020204" pitchFamily="34" charset="0"/>
              </a:rPr>
              <a:t>  Ownership</a:t>
            </a:r>
          </a:p>
          <a:p>
            <a:r>
              <a:rPr lang="en-US" b="1" spc="-90" dirty="0">
                <a:solidFill>
                  <a:prstClr val="black"/>
                </a:solidFill>
                <a:latin typeface="Bitstream Vera Sans" panose="020B0603030804020204" pitchFamily="34" charset="0"/>
              </a:rPr>
              <a:t> </a:t>
            </a:r>
          </a:p>
        </p:txBody>
      </p:sp>
      <p:sp>
        <p:nvSpPr>
          <p:cNvPr id="3" name="Arc 2"/>
          <p:cNvSpPr/>
          <p:nvPr/>
        </p:nvSpPr>
        <p:spPr>
          <a:xfrm rot="15174279">
            <a:off x="878235" y="1011706"/>
            <a:ext cx="3029408" cy="2937888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Arc 13"/>
          <p:cNvSpPr/>
          <p:nvPr/>
        </p:nvSpPr>
        <p:spPr>
          <a:xfrm rot="16200000">
            <a:off x="1276293" y="1300322"/>
            <a:ext cx="2909784" cy="3210057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8" name="Arc 37"/>
          <p:cNvSpPr/>
          <p:nvPr/>
        </p:nvSpPr>
        <p:spPr>
          <a:xfrm rot="16830241">
            <a:off x="2002676" y="1137280"/>
            <a:ext cx="2802428" cy="4348449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2" name="Arc 41"/>
          <p:cNvSpPr/>
          <p:nvPr/>
        </p:nvSpPr>
        <p:spPr>
          <a:xfrm rot="5400000" flipH="1">
            <a:off x="7880647" y="1498842"/>
            <a:ext cx="2824490" cy="2934897"/>
          </a:xfrm>
          <a:prstGeom prst="arc">
            <a:avLst>
              <a:gd name="adj1" fmla="val 16200000"/>
              <a:gd name="adj2" fmla="val 14552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4" name="Arc 43"/>
          <p:cNvSpPr/>
          <p:nvPr/>
        </p:nvSpPr>
        <p:spPr>
          <a:xfrm rot="4950010" flipH="1">
            <a:off x="7972370" y="2129849"/>
            <a:ext cx="4135734" cy="1866730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595751" y="715009"/>
            <a:ext cx="1071127" cy="3077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university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418829" y="4021640"/>
            <a:ext cx="1422184" cy="523220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banking/</a:t>
            </a:r>
          </a:p>
          <a:p>
            <a:pPr algn="r"/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market based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000616" y="3404347"/>
            <a:ext cx="870751" cy="3077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Bitstream Vera Sans" panose="020B0603030804020204" pitchFamily="34" charset="0"/>
              </a:rPr>
              <a:t>outputs</a:t>
            </a:r>
          </a:p>
        </p:txBody>
      </p:sp>
      <p:sp>
        <p:nvSpPr>
          <p:cNvPr id="23" name="Arc 22"/>
          <p:cNvSpPr/>
          <p:nvPr/>
        </p:nvSpPr>
        <p:spPr>
          <a:xfrm rot="4769759" flipH="1">
            <a:off x="8512401" y="2675620"/>
            <a:ext cx="4799887" cy="753750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717779" y="499348"/>
            <a:ext cx="772969" cy="3077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funder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575952" y="1319174"/>
            <a:ext cx="1588897" cy="3077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Research group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621750" y="1611562"/>
            <a:ext cx="1934760" cy="646331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itstream Vera Sans" panose="020B0603030804020204" pitchFamily="34" charset="0"/>
              </a:rPr>
              <a:t>strong sense of </a:t>
            </a:r>
          </a:p>
          <a:p>
            <a:r>
              <a:rPr lang="en-US" sz="1200" dirty="0">
                <a:solidFill>
                  <a:prstClr val="black"/>
                </a:solidFill>
                <a:latin typeface="Bitstream Vera Sans" panose="020B0603030804020204" pitchFamily="34" charset="0"/>
              </a:rPr>
              <a:t>ownership in research </a:t>
            </a:r>
          </a:p>
          <a:p>
            <a:r>
              <a:rPr lang="en-US" sz="1200" dirty="0">
                <a:solidFill>
                  <a:prstClr val="black"/>
                </a:solidFill>
                <a:latin typeface="Bitstream Vera Sans" panose="020B0603030804020204" pitchFamily="34" charset="0"/>
              </a:rPr>
              <a:t>community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477401" y="2262801"/>
            <a:ext cx="2147063" cy="461665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itstream Vera Sans" panose="020B0603030804020204" pitchFamily="34" charset="0"/>
              </a:rPr>
              <a:t>often license agreements</a:t>
            </a:r>
          </a:p>
          <a:p>
            <a:r>
              <a:rPr lang="en-US" sz="1200" dirty="0">
                <a:solidFill>
                  <a:prstClr val="black"/>
                </a:solidFill>
                <a:latin typeface="Bitstream Vera Sans" panose="020B0603030804020204" pitchFamily="34" charset="0"/>
              </a:rPr>
              <a:t>for base data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698467" y="2046050"/>
            <a:ext cx="548548" cy="3077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Bitstream Vera Sans" panose="020B0603030804020204" pitchFamily="34" charset="0"/>
              </a:rPr>
              <a:t>BUT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142870" y="2937433"/>
            <a:ext cx="1545615" cy="677108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Includes duties</a:t>
            </a:r>
          </a:p>
          <a:p>
            <a:pPr algn="ctr"/>
            <a:r>
              <a:rPr lang="en-US" sz="1200" dirty="0">
                <a:solidFill>
                  <a:prstClr val="black"/>
                </a:solidFill>
                <a:latin typeface="Bitstream Vera Sans" panose="020B0603030804020204" pitchFamily="34" charset="0"/>
              </a:rPr>
              <a:t>(not obligations)</a:t>
            </a:r>
          </a:p>
          <a:p>
            <a:pPr algn="ctr"/>
            <a:r>
              <a:rPr lang="en-US" sz="1200" dirty="0">
                <a:solidFill>
                  <a:prstClr val="black"/>
                </a:solidFill>
                <a:latin typeface="Bitstream Vera Sans" panose="020B0603030804020204" pitchFamily="34" charset="0"/>
              </a:rPr>
              <a:t>sharing / curation</a:t>
            </a:r>
          </a:p>
        </p:txBody>
      </p:sp>
      <p:sp>
        <p:nvSpPr>
          <p:cNvPr id="30" name="Rectangle 29"/>
          <p:cNvSpPr/>
          <p:nvPr/>
        </p:nvSpPr>
        <p:spPr>
          <a:xfrm rot="2037884">
            <a:off x="1951086" y="2818696"/>
            <a:ext cx="888592" cy="718505"/>
          </a:xfrm>
          <a:prstGeom prst="rect">
            <a:avLst/>
          </a:prstGeom>
          <a:blipFill>
            <a:blip r:embed="rId4" cstate="print">
              <a:alphaModFix amt="25000"/>
            </a:blip>
            <a:stretch>
              <a:fillRect/>
            </a:stretch>
          </a:blip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 rot="13171432">
            <a:off x="9001083" y="2834406"/>
            <a:ext cx="961034" cy="894353"/>
          </a:xfrm>
          <a:prstGeom prst="rect">
            <a:avLst/>
          </a:prstGeom>
          <a:blipFill>
            <a:blip r:embed="rId4" cstate="print">
              <a:alphaModFix amt="25000"/>
            </a:blip>
            <a:stretch>
              <a:fillRect/>
            </a:stretch>
          </a:blip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816028" y="4878720"/>
            <a:ext cx="2093843" cy="523220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knowledge commons</a:t>
            </a:r>
          </a:p>
          <a:p>
            <a:pPr algn="r"/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licenses</a:t>
            </a:r>
          </a:p>
        </p:txBody>
      </p:sp>
      <p:sp>
        <p:nvSpPr>
          <p:cNvPr id="34" name="Arc 33"/>
          <p:cNvSpPr/>
          <p:nvPr/>
        </p:nvSpPr>
        <p:spPr>
          <a:xfrm rot="16200000" flipH="1" flipV="1">
            <a:off x="8067028" y="1664469"/>
            <a:ext cx="1845949" cy="3528831"/>
          </a:xfrm>
          <a:prstGeom prst="arc">
            <a:avLst>
              <a:gd name="adj1" fmla="val 16200000"/>
              <a:gd name="adj2" fmla="val 14552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5" name="Arc 34"/>
          <p:cNvSpPr/>
          <p:nvPr/>
        </p:nvSpPr>
        <p:spPr>
          <a:xfrm rot="16649990" flipH="1" flipV="1">
            <a:off x="8328229" y="2503979"/>
            <a:ext cx="3632558" cy="1718789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6" name="Arc 35"/>
          <p:cNvSpPr/>
          <p:nvPr/>
        </p:nvSpPr>
        <p:spPr>
          <a:xfrm rot="16830241" flipH="1" flipV="1">
            <a:off x="8561945" y="3085484"/>
            <a:ext cx="4908903" cy="604230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717991" y="4044082"/>
            <a:ext cx="1743619" cy="3077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High future value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195519" y="5803244"/>
            <a:ext cx="1685974" cy="3077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Low future value</a:t>
            </a:r>
          </a:p>
        </p:txBody>
      </p:sp>
      <p:sp>
        <p:nvSpPr>
          <p:cNvPr id="41" name="Arc 40"/>
          <p:cNvSpPr/>
          <p:nvPr/>
        </p:nvSpPr>
        <p:spPr>
          <a:xfrm rot="6425721" flipV="1">
            <a:off x="-165413" y="2703566"/>
            <a:ext cx="4184604" cy="2096436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3" name="Arc 42"/>
          <p:cNvSpPr/>
          <p:nvPr/>
        </p:nvSpPr>
        <p:spPr>
          <a:xfrm rot="4769759" flipV="1">
            <a:off x="1296182" y="1955035"/>
            <a:ext cx="2148994" cy="248543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222112" y="4337299"/>
            <a:ext cx="2449517" cy="461665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itstream Vera Sans" panose="020B0603030804020204" pitchFamily="34" charset="0"/>
              </a:rPr>
              <a:t>processed and analyzed data</a:t>
            </a:r>
          </a:p>
          <a:p>
            <a:r>
              <a:rPr lang="en-US" sz="1200" dirty="0">
                <a:solidFill>
                  <a:prstClr val="black"/>
                </a:solidFill>
                <a:latin typeface="Bitstream Vera Sans" panose="020B0603030804020204" pitchFamily="34" charset="0"/>
              </a:rPr>
              <a:t> [ well documented ]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845782" y="5590834"/>
            <a:ext cx="3121175" cy="83099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itstream Vera Sans" panose="020B0603030804020204" pitchFamily="34" charset="0"/>
              </a:rPr>
              <a:t>raw data and model output</a:t>
            </a:r>
          </a:p>
          <a:p>
            <a:r>
              <a:rPr lang="en-US" sz="1200" dirty="0">
                <a:solidFill>
                  <a:prstClr val="black"/>
                </a:solidFill>
                <a:latin typeface="Bitstream Vera Sans" panose="020B0603030804020204" pitchFamily="34" charset="0"/>
              </a:rPr>
              <a:t>                     [ little documentation ]</a:t>
            </a:r>
          </a:p>
          <a:p>
            <a:r>
              <a:rPr lang="en-US" sz="1200" dirty="0">
                <a:solidFill>
                  <a:prstClr val="black"/>
                </a:solidFill>
                <a:latin typeface="Bitstream Vera Sans" panose="020B0603030804020204" pitchFamily="34" charset="0"/>
              </a:rPr>
              <a:t>                   [ problematic versioning ]</a:t>
            </a:r>
          </a:p>
          <a:p>
            <a:r>
              <a:rPr lang="en-US" sz="1200" dirty="0">
                <a:solidFill>
                  <a:prstClr val="black"/>
                </a:solidFill>
                <a:latin typeface="Bitstream Vera Sans" panose="020B0603030804020204" pitchFamily="34" charset="0"/>
              </a:rPr>
              <a:t>                  [ old proprietary software]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388498" y="3204830"/>
            <a:ext cx="2659702" cy="3077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itstream Vera Sans" panose="020B0603030804020204" pitchFamily="34" charset="0"/>
              </a:rPr>
              <a:t>[ NOT MUCH EXISTS HERE ]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411387" y="3998232"/>
            <a:ext cx="1620957" cy="3077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itstream Vera Sans" panose="020B0603030804020204" pitchFamily="34" charset="0"/>
              </a:rPr>
              <a:t>MONETIZABLE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819094" y="6255194"/>
            <a:ext cx="2148345" cy="3077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itstream Vera Sans" panose="020B0603030804020204" pitchFamily="34" charset="0"/>
              </a:rPr>
              <a:t>NON-MONETIZABLE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790850" y="4222695"/>
            <a:ext cx="771365" cy="276999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itstream Vera Sans" panose="020B0603030804020204" pitchFamily="34" charset="0"/>
              </a:rPr>
              <a:t>patents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193335" y="874049"/>
            <a:ext cx="2307876" cy="276999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itstream Vera Sans" panose="020B0603030804020204" pitchFamily="34" charset="0"/>
              </a:rPr>
              <a:t>self-created &lt;&gt; purchased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589705" y="4684209"/>
            <a:ext cx="2737737" cy="276999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itstream Vera Sans" panose="020B0603030804020204" pitchFamily="34" charset="0"/>
              </a:rPr>
              <a:t>co-production / hybrid ownership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356570" y="5053226"/>
            <a:ext cx="3558603" cy="276999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itstream Vera Sans" panose="020B0603030804020204" pitchFamily="34" charset="0"/>
              </a:rPr>
              <a:t>$$$$ investment for data creation/capture?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851112" y="920415"/>
            <a:ext cx="1781578" cy="276999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Bitstream Vera Sans" panose="020B0603030804020204" pitchFamily="34" charset="0"/>
              </a:rPr>
              <a:t>often not considered</a:t>
            </a:r>
          </a:p>
        </p:txBody>
      </p:sp>
      <p:sp>
        <p:nvSpPr>
          <p:cNvPr id="7" name="Up-Down Arrow 6"/>
          <p:cNvSpPr/>
          <p:nvPr/>
        </p:nvSpPr>
        <p:spPr>
          <a:xfrm rot="20661012">
            <a:off x="6158353" y="4528641"/>
            <a:ext cx="463695" cy="1740606"/>
          </a:xfrm>
          <a:prstGeom prst="upDownArrow">
            <a:avLst/>
          </a:prstGeom>
          <a:solidFill>
            <a:schemeClr val="bg1">
              <a:alpha val="58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2" y="41190"/>
            <a:ext cx="1595926" cy="85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39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2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5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7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8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6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7" dur="indefinite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9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0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1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3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4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4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5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7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8" dur="indefinite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8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9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1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2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7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8" dur="indefinite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0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1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3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4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9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0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2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3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5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6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8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9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1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2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0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1" dur="indefinite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3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4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6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7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9" dur="indefinit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0" dur="indefinite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2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3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0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1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3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4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6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7" dur="indefinite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4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5" dur="indefinite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7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8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0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1" dur="indefinite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3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4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7" dur="indefinit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8" dur="indefinite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0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1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3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4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6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7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9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0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2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3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5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6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8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9" dur="indefinite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1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22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1" grpId="0"/>
      <p:bldP spid="11" grpId="1"/>
      <p:bldP spid="12" grpId="0"/>
      <p:bldP spid="12" grpId="1"/>
      <p:bldP spid="13" grpId="0"/>
      <p:bldP spid="13" grpId="1"/>
      <p:bldP spid="16" grpId="0"/>
      <p:bldP spid="16" grpId="1"/>
      <p:bldP spid="18" grpId="0"/>
      <p:bldP spid="18" grpId="1"/>
      <p:bldP spid="19" grpId="0"/>
      <p:bldP spid="19" grpId="1"/>
      <p:bldP spid="3" grpId="0" animBg="1"/>
      <p:bldP spid="3" grpId="1" animBg="1"/>
      <p:bldP spid="14" grpId="0" animBg="1"/>
      <p:bldP spid="14" grpId="1" animBg="1"/>
      <p:bldP spid="38" grpId="0" animBg="1"/>
      <p:bldP spid="38" grpId="1" animBg="1"/>
      <p:bldP spid="42" grpId="0" animBg="1"/>
      <p:bldP spid="42" grpId="1" animBg="1"/>
      <p:bldP spid="44" grpId="0" animBg="1"/>
      <p:bldP spid="44" grpId="1" animBg="1"/>
      <p:bldP spid="45" grpId="0"/>
      <p:bldP spid="45" grpId="1"/>
      <p:bldP spid="47" grpId="0"/>
      <p:bldP spid="47" grpId="1"/>
      <p:bldP spid="22" grpId="0"/>
      <p:bldP spid="22" grpId="1"/>
      <p:bldP spid="23" grpId="0" animBg="1"/>
      <p:bldP spid="23" grpId="1" animBg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 animBg="1"/>
      <p:bldP spid="30" grpId="1" animBg="1"/>
      <p:bldP spid="31" grpId="0" animBg="1"/>
      <p:bldP spid="31" grpId="1" animBg="1"/>
      <p:bldP spid="33" grpId="0"/>
      <p:bldP spid="33" grpId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/>
      <p:bldP spid="37" grpId="1"/>
      <p:bldP spid="39" grpId="0"/>
      <p:bldP spid="39" grpId="1"/>
      <p:bldP spid="41" grpId="0" animBg="1"/>
      <p:bldP spid="41" grpId="1" animBg="1"/>
      <p:bldP spid="43" grpId="0" animBg="1"/>
      <p:bldP spid="43" grpId="1" animBg="1"/>
      <p:bldP spid="46" grpId="0"/>
      <p:bldP spid="46" grpId="1"/>
      <p:bldP spid="48" grpId="0"/>
      <p:bldP spid="48" grpId="1"/>
      <p:bldP spid="49" grpId="0"/>
      <p:bldP spid="49" grpId="1"/>
      <p:bldP spid="50" grpId="0"/>
      <p:bldP spid="50" grpId="1"/>
      <p:bldP spid="51" grpId="0"/>
      <p:bldP spid="51" grpId="1"/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56" grpId="0"/>
      <p:bldP spid="56" grpId="1"/>
      <p:bldP spid="7" grpId="0" animBg="1"/>
      <p:bldP spid="7" grpId="1" animBg="1"/>
    </p:bld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191</TotalTime>
  <Words>900</Words>
  <Application>Microsoft Office PowerPoint</Application>
  <PresentationFormat>Widescreen</PresentationFormat>
  <Paragraphs>302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Bitstream Vera Sans</vt:lpstr>
      <vt:lpstr>Calibri</vt:lpstr>
      <vt:lpstr>Calibri Light</vt:lpstr>
      <vt:lpstr>2_Office Theme</vt:lpstr>
      <vt:lpstr>Office Theme</vt:lpstr>
      <vt:lpstr>1_Office Theme</vt:lpstr>
      <vt:lpstr>Data Management in the  Research Environment</vt:lpstr>
      <vt:lpstr>Todays Topics Data Curation Profiles</vt:lpstr>
      <vt:lpstr>The          Work</vt:lpstr>
      <vt:lpstr>The Dirty Work</vt:lpstr>
      <vt:lpstr>The Dirty 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Miami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day in the life of Tim</dc:title>
  <dc:creator>Tim Norris</dc:creator>
  <cp:lastModifiedBy>Tim Norris</cp:lastModifiedBy>
  <cp:revision>69</cp:revision>
  <dcterms:created xsi:type="dcterms:W3CDTF">2015-09-21T18:14:04Z</dcterms:created>
  <dcterms:modified xsi:type="dcterms:W3CDTF">2016-02-16T19:03:29Z</dcterms:modified>
</cp:coreProperties>
</file>