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6"/>
  </p:notesMasterIdLst>
  <p:sldIdLst>
    <p:sldId id="256" r:id="rId2"/>
    <p:sldId id="262" r:id="rId3"/>
    <p:sldId id="281" r:id="rId4"/>
    <p:sldId id="259" r:id="rId5"/>
    <p:sldId id="258" r:id="rId6"/>
    <p:sldId id="260" r:id="rId7"/>
    <p:sldId id="263" r:id="rId8"/>
    <p:sldId id="282" r:id="rId9"/>
    <p:sldId id="264" r:id="rId10"/>
    <p:sldId id="265" r:id="rId11"/>
    <p:sldId id="280" r:id="rId12"/>
    <p:sldId id="285" r:id="rId13"/>
    <p:sldId id="266" r:id="rId14"/>
    <p:sldId id="267" r:id="rId15"/>
    <p:sldId id="279" r:id="rId16"/>
    <p:sldId id="257" r:id="rId17"/>
    <p:sldId id="268" r:id="rId18"/>
    <p:sldId id="270" r:id="rId19"/>
    <p:sldId id="273" r:id="rId20"/>
    <p:sldId id="276" r:id="rId21"/>
    <p:sldId id="277" r:id="rId22"/>
    <p:sldId id="284" r:id="rId23"/>
    <p:sldId id="283" r:id="rId24"/>
    <p:sldId id="278" r:id="rId2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2C8"/>
    <a:srgbClr val="D0D0CA"/>
    <a:srgbClr val="D3D4C6"/>
    <a:srgbClr val="D1D4C6"/>
    <a:srgbClr val="CFD5C5"/>
    <a:srgbClr val="CFD7C3"/>
    <a:srgbClr val="E2E8CE"/>
    <a:srgbClr val="EBF1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3" autoAdjust="0"/>
    <p:restoredTop sz="92167" autoAdjust="0"/>
  </p:normalViewPr>
  <p:slideViewPr>
    <p:cSldViewPr snapToGrid="0">
      <p:cViewPr varScale="1">
        <p:scale>
          <a:sx n="79" d="100"/>
          <a:sy n="79" d="100"/>
        </p:scale>
        <p:origin x="102" y="4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1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14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B10C68B-4B56-4C57-A100-1112E8D05063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D1BE559-B438-492B-8B25-996CFA6FE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2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figshare.com/articles/GRAD521_Research_Data_Management_Lectures/1003835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0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Whitmire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Amanda L. (2014). Research Data Management Curriculum, Lecture 3: Introduction to Research Data Management. Oregon State University Libraries. Retrieved 11/04/2015 from: </a:t>
            </a:r>
            <a:r>
              <a:rPr lang="en-US" sz="1200" u="sng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http://figshare.com/articles/GRAD521_Research_Data_Management_Lectures/1003835</a:t>
            </a:r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26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Joint photographic</a:t>
            </a:r>
            <a:r>
              <a:rPr lang="en-US" baseline="0" dirty="0" smtClean="0"/>
              <a:t> experts group</a:t>
            </a:r>
          </a:p>
          <a:p>
            <a:r>
              <a:rPr lang="en-US" baseline="0" dirty="0" smtClean="0"/>
              <a:t>Note </a:t>
            </a:r>
            <a:r>
              <a:rPr lang="en-US" baseline="0" dirty="0" err="1" smtClean="0"/>
              <a:t>odt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odf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73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Joint photographic</a:t>
            </a:r>
            <a:r>
              <a:rPr lang="en-US" baseline="0" dirty="0" smtClean="0"/>
              <a:t> experts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57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Joint photographic</a:t>
            </a:r>
            <a:r>
              <a:rPr lang="en-US" baseline="0" dirty="0" smtClean="0"/>
              <a:t> </a:t>
            </a:r>
            <a:r>
              <a:rPr lang="en-US" baseline="0" smtClean="0"/>
              <a:t>experts group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9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6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94FBE5-7D0E-42C3-9C65-95F5FA7AE58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BE4357-3281-4B33-9E48-914842B7EE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84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AD6C40-3771-478F-96C9-01B51D01C9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9D7D9-3D9C-447F-A864-45C5083082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17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028797-CE5A-411A-B237-F1F860CA802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970DD7-3350-475B-8FFC-A71045E89F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58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CC79F1-62E4-4B1A-9DB3-50BC6FC762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2E3DFE-2F78-43A2-A8E5-A0C6419B47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1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37D759-F13E-47BF-ADBA-0802609FC8C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9AF939-FE08-46CE-804F-AA4DF60488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53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CF232C-E11E-4BBB-AF69-E98E3DBA414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894116-419B-4A4A-852B-04D6C81C7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64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9039A0-BB52-4E2C-927F-78EA4817EB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D22F4-2BC0-448F-A19A-1A87057BD7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39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249D41-4B1D-414F-B121-EF2C0C0C721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1CAB6B-FA3E-43CC-B886-36A66C6032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28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3CEB79-3784-41B5-AA36-F1F8899EDC3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F47330-A89D-44D1-9B80-EA49DD0E43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15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D83249-403D-43AA-ACE6-105B2058379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B0466-85E9-4EEF-8B3F-033B5773E62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60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3A5D9F-E95F-4AB9-A100-5367135594E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7844F-A881-4BB8-9D3A-0FD7CFBD97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24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CA67DE5-F58F-4B75-A6B2-5C7907516D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9FBF5C3-B644-4291-A084-8535F7202E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92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dublincore.org/documents/usageguide/elements.s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506.02575" TargetMode="External"/><Relationship Id="rId2" Type="http://schemas.openxmlformats.org/officeDocument/2006/relationships/hyperlink" Target="http://acrl.ala.org/techconnect/post/an-elevator-pitch-for-file-naming-conven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it-for-windows/git/releases/download/v2.7.0.windows.1/Git-2.7.0-32-bit.ex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0"/>
            <a:ext cx="1219009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536" y="2098964"/>
            <a:ext cx="10363200" cy="16188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400" b="1" dirty="0" smtClean="0"/>
              <a:t>Data Management in the </a:t>
            </a:r>
            <a:br>
              <a:rPr lang="en-US" sz="4400" b="1" dirty="0" smtClean="0"/>
            </a:br>
            <a:r>
              <a:rPr lang="en-US" sz="4400" b="1" dirty="0" smtClean="0"/>
              <a:t>Research Environment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536" y="3602038"/>
            <a:ext cx="10519063" cy="5543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/>
              <a:t>RSM 574/674 Spring 2016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15789" y="5721164"/>
            <a:ext cx="4017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Timothy </a:t>
            </a:r>
            <a:r>
              <a:rPr lang="en-US" dirty="0"/>
              <a:t>Norris </a:t>
            </a:r>
            <a:r>
              <a:rPr lang="en-US" dirty="0" smtClean="0"/>
              <a:t>– </a:t>
            </a:r>
            <a:r>
              <a:rPr lang="en-US" dirty="0"/>
              <a:t>tnorris@miami.edu</a:t>
            </a:r>
          </a:p>
          <a:p>
            <a:r>
              <a:rPr lang="en-US" dirty="0"/>
              <a:t>Angela Clark </a:t>
            </a:r>
            <a:r>
              <a:rPr lang="en-US" dirty="0" smtClean="0"/>
              <a:t>–  </a:t>
            </a:r>
            <a:r>
              <a:rPr lang="en-US" dirty="0" err="1" smtClean="0"/>
              <a:t>aclark</a:t>
            </a:r>
            <a:r>
              <a:rPr lang="en-US" dirty="0" err="1"/>
              <a:t>@rsmas.miami.edu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things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8816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Text and numbers</a:t>
            </a:r>
          </a:p>
          <a:p>
            <a:pPr lvl="1"/>
            <a:r>
              <a:rPr lang="en-US" dirty="0" smtClean="0"/>
              <a:t>Plain text – </a:t>
            </a:r>
            <a:r>
              <a:rPr lang="en-US" i="1" dirty="0" smtClean="0"/>
              <a:t>BUT STRUCTURED</a:t>
            </a:r>
            <a:endParaRPr lang="en-US" dirty="0" smtClean="0"/>
          </a:p>
          <a:p>
            <a:pPr lvl="1"/>
            <a:r>
              <a:rPr lang="en-US" dirty="0" smtClean="0"/>
              <a:t>character </a:t>
            </a:r>
            <a:r>
              <a:rPr lang="en-US" dirty="0"/>
              <a:t>encoding??? UTF-8</a:t>
            </a:r>
          </a:p>
          <a:p>
            <a:pPr lvl="1"/>
            <a:r>
              <a:rPr lang="en-US" dirty="0" smtClean="0"/>
              <a:t>PDF – preferably not!! (hard to index/search </a:t>
            </a:r>
            <a:r>
              <a:rPr lang="en-US" i="1" dirty="0" smtClean="0"/>
              <a:t>UNLESS </a:t>
            </a:r>
            <a:r>
              <a:rPr lang="en-US" dirty="0" smtClean="0"/>
              <a:t>created with specific care)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Images (bitmap)</a:t>
            </a:r>
            <a:endParaRPr lang="en-US" dirty="0" smtClean="0"/>
          </a:p>
          <a:p>
            <a:pPr lvl="1"/>
            <a:r>
              <a:rPr lang="en-US" dirty="0" smtClean="0"/>
              <a:t>TIFF, JPEG2000 (??), PNG, JPEG . . .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22238" y="498091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tif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34010" y="4652481"/>
            <a:ext cx="528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.jpg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62961" y="5088448"/>
            <a:ext cx="59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png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13723" y="4649056"/>
            <a:ext cx="53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.jp2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40249" y="4641179"/>
            <a:ext cx="52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.j2k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27694" y="5351809"/>
            <a:ext cx="2565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portable network graphic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01475" y="5257629"/>
            <a:ext cx="25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tagged image file format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06252" y="4394600"/>
            <a:ext cx="3296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joint photographic experts group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85056" y="2006202"/>
            <a:ext cx="49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.txt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80008" y="1727087"/>
            <a:ext cx="6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.html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77668" y="2224699"/>
            <a:ext cx="58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.xml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34273" y="1834623"/>
            <a:ext cx="535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csv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49824" y="2097984"/>
            <a:ext cx="631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906335" y="1440094"/>
            <a:ext cx="2847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hyper text markup language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28799" y="2455523"/>
            <a:ext cx="282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extensible markup language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625532" y="2386001"/>
            <a:ext cx="2580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object notation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581853" y="1613728"/>
            <a:ext cx="2548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comma separated values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34156" y="3261360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portable document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09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3200" b="1" dirty="0" smtClean="0">
                <a:latin typeface="+mn-lt"/>
              </a:rPr>
              <a:t>character encoding??? UTF-8</a:t>
            </a:r>
            <a:endParaRPr lang="en-US" sz="3200" b="1" dirty="0" smtClean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88168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ASCII – </a:t>
            </a:r>
            <a:r>
              <a:rPr lang="en-US" b="1" dirty="0" smtClean="0"/>
              <a:t>American Standard </a:t>
            </a:r>
            <a:r>
              <a:rPr lang="en-US" b="1" dirty="0"/>
              <a:t>Code for Information </a:t>
            </a:r>
            <a:r>
              <a:rPr lang="en-US" b="1" dirty="0" smtClean="0"/>
              <a:t>Interchange</a:t>
            </a:r>
          </a:p>
          <a:p>
            <a:pPr marL="457200" lvl="1" indent="0">
              <a:buNone/>
            </a:pPr>
            <a:r>
              <a:rPr lang="en-US" dirty="0" smtClean="0"/>
              <a:t>[ old school, 128 characters in 7 bits ]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UTF-8 – </a:t>
            </a:r>
            <a:r>
              <a:rPr lang="en-US" b="1" dirty="0" smtClean="0"/>
              <a:t>Universal </a:t>
            </a:r>
            <a:r>
              <a:rPr lang="en-US" b="1" dirty="0"/>
              <a:t>Coded Character Set + Transformation Format – 8-</a:t>
            </a:r>
            <a:r>
              <a:rPr lang="en-US" b="1" dirty="0" smtClean="0"/>
              <a:t>bit</a:t>
            </a:r>
          </a:p>
          <a:p>
            <a:pPr marL="457200" lvl="1" indent="0">
              <a:buNone/>
            </a:pPr>
            <a:r>
              <a:rPr lang="en-US" dirty="0" smtClean="0"/>
              <a:t>[ now the new standard, only since about 2007, first 128 characters are ASCII ]</a:t>
            </a:r>
          </a:p>
          <a:p>
            <a:pPr marL="457200" lvl="1" indent="0">
              <a:buNone/>
            </a:pPr>
            <a:r>
              <a:rPr lang="en-US" dirty="0" smtClean="0"/>
              <a:t>[ encodes </a:t>
            </a:r>
            <a:r>
              <a:rPr lang="is-IS" dirty="0" smtClean="0"/>
              <a:t>1,112,064 “code points” or characters ]</a:t>
            </a:r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3474579" y="3295134"/>
            <a:ext cx="5980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lowercase </a:t>
            </a:r>
            <a:r>
              <a:rPr lang="en-US" dirty="0" smtClean="0"/>
              <a:t>“j” </a:t>
            </a:r>
            <a:r>
              <a:rPr lang="en-US" dirty="0"/>
              <a:t>would become binary 1101010 and decimal 106</a:t>
            </a:r>
          </a:p>
        </p:txBody>
      </p:sp>
    </p:spTree>
    <p:extLst>
      <p:ext uri="{BB962C8B-B14F-4D97-AF65-F5344CB8AC3E}">
        <p14:creationId xmlns:p14="http://schemas.microsoft.com/office/powerpoint/2010/main" val="365436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3200" b="1" dirty="0" smtClean="0">
                <a:latin typeface="+mn-lt"/>
              </a:rPr>
              <a:t>bitmap and vector images</a:t>
            </a:r>
            <a:endParaRPr lang="en-US" sz="3200" b="1" dirty="0" smtClean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07624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Raster – </a:t>
            </a:r>
            <a:r>
              <a:rPr lang="en-US" b="1" dirty="0" smtClean="0"/>
              <a:t>a “grid” of numeric color values, also known as a bitmap</a:t>
            </a:r>
          </a:p>
          <a:p>
            <a:pPr marL="457200" lvl="1" indent="0">
              <a:buNone/>
            </a:pPr>
            <a:r>
              <a:rPr lang="en-US" dirty="0" smtClean="0"/>
              <a:t>[ tiff, jpg, </a:t>
            </a:r>
            <a:r>
              <a:rPr lang="en-US" dirty="0" err="1" smtClean="0"/>
              <a:t>png</a:t>
            </a:r>
            <a:r>
              <a:rPr lang="en-US" dirty="0" smtClean="0"/>
              <a:t> ]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Vector </a:t>
            </a:r>
            <a:r>
              <a:rPr lang="en-US" dirty="0" smtClean="0"/>
              <a:t>– </a:t>
            </a:r>
            <a:r>
              <a:rPr lang="en-US" b="1" dirty="0" smtClean="0"/>
              <a:t>a collection of points that can be connected to make lines and polygons</a:t>
            </a:r>
            <a:endParaRPr lang="en-US" b="1" dirty="0" smtClean="0"/>
          </a:p>
          <a:p>
            <a:pPr marL="457200" lvl="1" indent="0">
              <a:buNone/>
            </a:pPr>
            <a:r>
              <a:rPr lang="en-US" dirty="0" smtClean="0"/>
              <a:t>[ </a:t>
            </a:r>
            <a:r>
              <a:rPr lang="en-US" dirty="0" smtClean="0"/>
              <a:t>no standards yet, but common in Adobe Illustrator, AutoCAD, and many GIS applications ]</a:t>
            </a:r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3583869" y="4711174"/>
            <a:ext cx="50242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WATCH for .</a:t>
            </a:r>
            <a:r>
              <a:rPr lang="en-US" sz="2400" dirty="0" err="1" smtClean="0"/>
              <a:t>svg</a:t>
            </a:r>
            <a:r>
              <a:rPr lang="en-US" sz="2400" dirty="0" smtClean="0"/>
              <a:t> – simple vector graphic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599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things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8816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Cartographic (maps)</a:t>
            </a:r>
          </a:p>
          <a:p>
            <a:pPr lvl="1"/>
            <a:r>
              <a:rPr lang="en-US" dirty="0" err="1" smtClean="0"/>
              <a:t>GeoTIFF</a:t>
            </a:r>
            <a:r>
              <a:rPr lang="en-US" dirty="0" smtClean="0"/>
              <a:t>, </a:t>
            </a:r>
            <a:r>
              <a:rPr lang="en-US" dirty="0" err="1" smtClean="0"/>
              <a:t>shapefile</a:t>
            </a:r>
            <a:r>
              <a:rPr lang="en-US" dirty="0" smtClean="0"/>
              <a:t> </a:t>
            </a:r>
            <a:r>
              <a:rPr lang="en-US" dirty="0" smtClean="0"/>
              <a:t>(??!!), AutoCAD, </a:t>
            </a:r>
            <a:r>
              <a:rPr lang="en-US" dirty="0" smtClean="0"/>
              <a:t>watch for </a:t>
            </a:r>
            <a:r>
              <a:rPr lang="en-US" dirty="0" err="1" smtClean="0"/>
              <a:t>GeoJSON</a:t>
            </a:r>
            <a:endParaRPr lang="en-US" dirty="0" smtClean="0"/>
          </a:p>
          <a:p>
            <a:pPr lvl="1"/>
            <a:r>
              <a:rPr lang="en-US" dirty="0" err="1" smtClean="0"/>
              <a:t>Shapefile</a:t>
            </a:r>
            <a:r>
              <a:rPr lang="en-US" dirty="0" smtClean="0"/>
              <a:t> has .</a:t>
            </a:r>
            <a:r>
              <a:rPr lang="en-US" dirty="0" err="1" smtClean="0"/>
              <a:t>shp</a:t>
            </a:r>
            <a:r>
              <a:rPr lang="en-US" dirty="0" smtClean="0"/>
              <a:t>, .</a:t>
            </a:r>
            <a:r>
              <a:rPr lang="en-US" dirty="0" err="1" smtClean="0"/>
              <a:t>shx</a:t>
            </a:r>
            <a:r>
              <a:rPr lang="en-US" dirty="0" smtClean="0"/>
              <a:t>, .dbf optional (?!) .</a:t>
            </a:r>
            <a:r>
              <a:rPr lang="en-US" dirty="0" err="1" smtClean="0"/>
              <a:t>prj</a:t>
            </a:r>
            <a:r>
              <a:rPr lang="en-US" dirty="0" smtClean="0"/>
              <a:t>, .</a:t>
            </a:r>
            <a:r>
              <a:rPr lang="en-US" dirty="0" err="1" smtClean="0"/>
              <a:t>sbx</a:t>
            </a:r>
            <a:r>
              <a:rPr lang="en-US" dirty="0" smtClean="0"/>
              <a:t>, .</a:t>
            </a:r>
            <a:r>
              <a:rPr lang="en-US" dirty="0" err="1" smtClean="0"/>
              <a:t>sbn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Audio</a:t>
            </a:r>
          </a:p>
          <a:p>
            <a:pPr lvl="1"/>
            <a:r>
              <a:rPr lang="en-US" dirty="0" smtClean="0"/>
              <a:t>AIFF, WAVE 44.1 kHz / 16 bit or higher </a:t>
            </a:r>
          </a:p>
          <a:p>
            <a:pPr lvl="1"/>
            <a:r>
              <a:rPr lang="en-US" i="1" dirty="0" smtClean="0"/>
              <a:t>BUT MP3 with FLAC encoding OK (Free Lossless Audio Codec)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0008" y="1727087"/>
            <a:ext cx="57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shp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84407" y="317131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shx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34273" y="183462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.dbf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43509" y="2160448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prj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11603" y="1460916"/>
            <a:ext cx="1032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shapefile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33514" y="2977308"/>
            <a:ext cx="159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shapefile</a:t>
            </a:r>
            <a:r>
              <a:rPr lang="en-US" dirty="0" smtClean="0"/>
              <a:t> index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25532" y="2386001"/>
            <a:ext cx="21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projection (for maps)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13081" y="1592907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base format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90407" y="491883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aiff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40753" y="5197583"/>
            <a:ext cx="665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.mp3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78469" y="5391328"/>
            <a:ext cx="56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wav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27754" y="4663868"/>
            <a:ext cx="2948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audio interchange file format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60492" y="5616881"/>
            <a:ext cx="679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wave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19561" y="4955867"/>
            <a:ext cx="296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moving pictures expert group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159902" y="277921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dxf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341925" y="3004770"/>
            <a:ext cx="281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drawing interchange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1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things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3360" y="1825625"/>
            <a:ext cx="730300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Video</a:t>
            </a:r>
          </a:p>
          <a:p>
            <a:pPr lvl="1"/>
            <a:r>
              <a:rPr lang="en-US" dirty="0" smtClean="0"/>
              <a:t>MPEG-4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Rich Text Format</a:t>
            </a:r>
          </a:p>
          <a:p>
            <a:pPr lvl="1"/>
            <a:r>
              <a:rPr lang="en-US" dirty="0" smtClean="0"/>
              <a:t>Open Document Text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Plain text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0008" y="1727087"/>
            <a:ext cx="665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.mp4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47927" y="4390515"/>
            <a:ext cx="56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odt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34273" y="1834623"/>
            <a:ext cx="654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.m4a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67589" y="32678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rtf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11603" y="1460916"/>
            <a:ext cx="295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motion pictures expert group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17354" y="4216828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document text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49612" y="3493441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ich text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90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5840" y="1825625"/>
            <a:ext cx="542544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 do you use in your work?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NetCDF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58088" y="2885327"/>
            <a:ext cx="46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nc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12353" y="299286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ncf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89683" y="2619156"/>
            <a:ext cx="286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 common data form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20723" y="3564036"/>
            <a:ext cx="633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Actually a collection of tools. </a:t>
            </a:r>
            <a:r>
              <a:rPr lang="en-US" dirty="0" err="1" smtClean="0"/>
              <a:t>NetCDF</a:t>
            </a:r>
            <a:r>
              <a:rPr lang="en-US" dirty="0"/>
              <a:t> “is a set of software libraries and self-describing, machine-independent data formats that support the creation, access, and sharing of array-oriented scientific </a:t>
            </a:r>
            <a:r>
              <a:rPr lang="en-US" dirty="0" smtClean="0"/>
              <a:t>data” – </a:t>
            </a:r>
            <a:r>
              <a:rPr lang="en-US" dirty="0" err="1" smtClean="0"/>
              <a:t>wikipedia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16280" y="50387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more?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Dublin Core Metadata 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dublincore.org/documents/usageguide/elements.shtml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78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</a:t>
            </a:r>
            <a:endParaRPr lang="en-US" dirty="0"/>
          </a:p>
        </p:txBody>
      </p:sp>
      <p:pic>
        <p:nvPicPr>
          <p:cNvPr id="39940" name="Picture 4" descr="File:Munsell 1929 color solid transpa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6768" y="1713730"/>
            <a:ext cx="9447799" cy="403893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102314" y="5685967"/>
            <a:ext cx="3003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Color is entirely a creation of the mind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86193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 Green Blue - RGB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10608000" cy="4477430"/>
          </a:xfrm>
        </p:spPr>
        <p:txBody>
          <a:bodyPr/>
          <a:lstStyle/>
          <a:p>
            <a:r>
              <a:rPr lang="en-US" sz="2400" b="1" i="1" dirty="0" smtClean="0"/>
              <a:t>Additive</a:t>
            </a:r>
            <a:r>
              <a:rPr lang="en-US" sz="2400" dirty="0" smtClean="0"/>
              <a:t> color model based on ‘primary’ colors</a:t>
            </a:r>
          </a:p>
          <a:p>
            <a:pPr lvl="1"/>
            <a:r>
              <a:rPr lang="en-US" sz="2000" dirty="0" smtClean="0"/>
              <a:t>Used on all electronic display devices</a:t>
            </a:r>
          </a:p>
          <a:p>
            <a:pPr lvl="1"/>
            <a:r>
              <a:rPr lang="en-US" sz="2000" dirty="0" smtClean="0"/>
              <a:t>Primary colors are closely matched to three receptors in eye</a:t>
            </a:r>
          </a:p>
          <a:p>
            <a:r>
              <a:rPr lang="en-US" sz="2400" dirty="0" smtClean="0"/>
              <a:t>The modern computer uses numbers from 0-255 to represent each primary color</a:t>
            </a:r>
          </a:p>
          <a:p>
            <a:pPr lvl="1"/>
            <a:r>
              <a:rPr lang="en-US" sz="2000" dirty="0" smtClean="0"/>
              <a:t>8 bits for each color, three colors, 24-bit true color</a:t>
            </a:r>
          </a:p>
          <a:p>
            <a:pPr lvl="1"/>
            <a:r>
              <a:rPr lang="en-US" sz="2000" dirty="0" smtClean="0"/>
              <a:t>Approximately 16,777,216 colors – more than we can see</a:t>
            </a:r>
            <a:endParaRPr lang="en-US" sz="2000" dirty="0"/>
          </a:p>
        </p:txBody>
      </p:sp>
      <p:pic>
        <p:nvPicPr>
          <p:cNvPr id="1026" name="Picture 2" descr="File:RGBCube b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6000" y="4114801"/>
            <a:ext cx="3048000" cy="2097405"/>
          </a:xfrm>
          <a:prstGeom prst="rect">
            <a:avLst/>
          </a:prstGeom>
          <a:noFill/>
        </p:spPr>
      </p:pic>
      <p:pic>
        <p:nvPicPr>
          <p:cNvPr id="1030" name="Picture 6" descr="File:AdditiveColor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0000" y="4191000"/>
            <a:ext cx="2438400" cy="1828800"/>
          </a:xfrm>
          <a:prstGeom prst="rect">
            <a:avLst/>
          </a:prstGeom>
          <a:noFill/>
        </p:spPr>
      </p:pic>
      <p:pic>
        <p:nvPicPr>
          <p:cNvPr id="1032" name="Picture 8" descr="File:RGB color solid cub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34400" y="4191000"/>
            <a:ext cx="2438400" cy="182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058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80520"/>
            <a:ext cx="10410240" cy="1143480"/>
          </a:xfrm>
        </p:spPr>
        <p:txBody>
          <a:bodyPr/>
          <a:lstStyle/>
          <a:p>
            <a:r>
              <a:rPr lang="en-US" dirty="0" smtClean="0"/>
              <a:t>Cyan Magenta Yellow Black - CMYK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642" y="1676400"/>
            <a:ext cx="7840959" cy="4582498"/>
          </a:xfrm>
        </p:spPr>
        <p:txBody>
          <a:bodyPr/>
          <a:lstStyle/>
          <a:p>
            <a:r>
              <a:rPr lang="en-US" sz="2000" dirty="0" smtClean="0"/>
              <a:t>The CMYK system is a </a:t>
            </a:r>
            <a:r>
              <a:rPr lang="en-US" sz="2000" b="1" i="1" dirty="0" smtClean="0"/>
              <a:t>subtractive</a:t>
            </a:r>
            <a:r>
              <a:rPr lang="en-US" sz="2000" dirty="0" smtClean="0"/>
              <a:t> color model</a:t>
            </a:r>
          </a:p>
          <a:p>
            <a:pPr lvl="1"/>
            <a:r>
              <a:rPr lang="en-US" sz="1600" dirty="0" smtClean="0"/>
              <a:t>Sometimes this is called the process color system or four color system</a:t>
            </a:r>
          </a:p>
          <a:p>
            <a:pPr lvl="1"/>
            <a:r>
              <a:rPr lang="en-US" sz="1600" dirty="0" smtClean="0"/>
              <a:t>All printing devices use this system of color </a:t>
            </a:r>
          </a:p>
          <a:p>
            <a:pPr lvl="1"/>
            <a:r>
              <a:rPr lang="en-US" sz="1600" dirty="0" smtClean="0"/>
              <a:t>More ink ‘subtracts’ lightness from the white page</a:t>
            </a:r>
          </a:p>
          <a:p>
            <a:pPr lvl="1"/>
            <a:r>
              <a:rPr lang="en-US" sz="1600" dirty="0" smtClean="0"/>
              <a:t>‘K’ is for ‘key’ as the black plate in an offset press is the ‘key’ plate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r>
              <a:rPr lang="en-US" sz="2000" dirty="0" smtClean="0"/>
              <a:t>The computer stores 8-bit information for each color ‘channel’</a:t>
            </a:r>
          </a:p>
          <a:p>
            <a:pPr lvl="1"/>
            <a:r>
              <a:rPr lang="en-US" sz="1600" dirty="0" smtClean="0"/>
              <a:t>CMYK image files are noticeably larger than RGB image files</a:t>
            </a:r>
          </a:p>
          <a:p>
            <a:pPr>
              <a:buNone/>
            </a:pPr>
            <a:endParaRPr lang="en-US" sz="2000" dirty="0" smtClean="0"/>
          </a:p>
          <a:p>
            <a:endParaRPr lang="en-US" sz="2000" dirty="0"/>
          </a:p>
        </p:txBody>
      </p:sp>
      <p:pic>
        <p:nvPicPr>
          <p:cNvPr id="36866" name="Picture 2" descr="File:CMYK color swatches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0" y="2209801"/>
            <a:ext cx="2159000" cy="1619251"/>
          </a:xfrm>
          <a:prstGeom prst="rect">
            <a:avLst/>
          </a:prstGeom>
          <a:noFill/>
        </p:spPr>
      </p:pic>
      <p:pic>
        <p:nvPicPr>
          <p:cNvPr id="36868" name="Picture 4" descr="File:SubtractiveColor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0" y="4191000"/>
            <a:ext cx="2133600" cy="1600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231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6384" y="2130425"/>
            <a:ext cx="4011168" cy="4351338"/>
          </a:xfrm>
        </p:spPr>
        <p:txBody>
          <a:bodyPr/>
          <a:lstStyle/>
          <a:p>
            <a:r>
              <a:rPr lang="en-US" dirty="0" smtClean="0"/>
              <a:t>File Formats</a:t>
            </a:r>
          </a:p>
          <a:p>
            <a:r>
              <a:rPr lang="en-US" dirty="0" smtClean="0"/>
              <a:t>Text based “open” formats</a:t>
            </a:r>
          </a:p>
          <a:p>
            <a:r>
              <a:rPr lang="en-US" dirty="0" smtClean="0"/>
              <a:t>Image formats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2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Hexidecimal</a:t>
            </a:r>
            <a:r>
              <a:rPr lang="en-US" dirty="0" smtClean="0"/>
              <a:t> for the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2347" y="1524000"/>
            <a:ext cx="8902293" cy="4734898"/>
          </a:xfrm>
        </p:spPr>
        <p:txBody>
          <a:bodyPr/>
          <a:lstStyle/>
          <a:p>
            <a:r>
              <a:rPr lang="en-US" sz="2400" dirty="0" smtClean="0"/>
              <a:t>The hex color system is based on the RGB model</a:t>
            </a:r>
          </a:p>
          <a:p>
            <a:pPr lvl="1"/>
            <a:r>
              <a:rPr lang="en-US" sz="2000" dirty="0" smtClean="0"/>
              <a:t>Used in HTML for the internet</a:t>
            </a:r>
          </a:p>
          <a:p>
            <a:pPr lvl="1"/>
            <a:r>
              <a:rPr lang="en-US" sz="2000" dirty="0" smtClean="0"/>
              <a:t>Is the preferred representation for color by programmers</a:t>
            </a:r>
          </a:p>
          <a:p>
            <a:pPr lvl="1"/>
            <a:endParaRPr lang="en-US" sz="2000" dirty="0" smtClean="0"/>
          </a:p>
          <a:p>
            <a:r>
              <a:rPr lang="en-US" sz="2400" dirty="0" err="1" smtClean="0"/>
              <a:t>Hexidecimal</a:t>
            </a:r>
            <a:r>
              <a:rPr lang="en-US" sz="2400" dirty="0" smtClean="0"/>
              <a:t> is the name for counting in base 16</a:t>
            </a:r>
          </a:p>
          <a:p>
            <a:pPr lvl="1"/>
            <a:r>
              <a:rPr lang="en-US" sz="2000" dirty="0" smtClean="0"/>
              <a:t>Good for computers: 2</a:t>
            </a:r>
            <a:r>
              <a:rPr lang="en-US" sz="2000" baseline="30000" dirty="0" smtClean="0"/>
              <a:t>4</a:t>
            </a:r>
            <a:r>
              <a:rPr lang="en-US" sz="2000" dirty="0" smtClean="0"/>
              <a:t> = 16 and 16 x 16 = 256</a:t>
            </a:r>
          </a:p>
          <a:p>
            <a:pPr lvl="1"/>
            <a:r>
              <a:rPr lang="en-US" sz="2000" dirty="0" smtClean="0"/>
              <a:t>Counted from 0-15 like this:</a:t>
            </a:r>
          </a:p>
          <a:p>
            <a:pPr lvl="1">
              <a:buNone/>
            </a:pPr>
            <a:r>
              <a:rPr lang="en-US" sz="2000" dirty="0" smtClean="0"/>
              <a:t>     </a:t>
            </a:r>
          </a:p>
          <a:p>
            <a:pPr lvl="1">
              <a:buNone/>
            </a:pPr>
            <a:r>
              <a:rPr lang="en-US" sz="2000" dirty="0" smtClean="0"/>
              <a:t>             0   1   2   3   4   5   6   7   8   9   A   B   C   D   E   F</a:t>
            </a:r>
          </a:p>
          <a:p>
            <a:pPr lvl="1">
              <a:buNone/>
            </a:pPr>
            <a:endParaRPr lang="en-US" sz="2000" dirty="0" smtClean="0"/>
          </a:p>
          <a:p>
            <a:r>
              <a:rPr lang="en-US" sz="2400" dirty="0" smtClean="0"/>
              <a:t>A hex color might look like this: FF00FF 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338319" y="5217486"/>
            <a:ext cx="2796753" cy="799499"/>
            <a:chOff x="4338319" y="5217486"/>
            <a:chExt cx="2796753" cy="799499"/>
          </a:xfrm>
        </p:grpSpPr>
        <p:sp>
          <p:nvSpPr>
            <p:cNvPr id="4" name="Rectangle 3"/>
            <p:cNvSpPr/>
            <p:nvPr/>
          </p:nvSpPr>
          <p:spPr bwMode="auto">
            <a:xfrm>
              <a:off x="6850069" y="5217486"/>
              <a:ext cx="285003" cy="2647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cs typeface="Arial Unicode MS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38319" y="5739986"/>
              <a:ext cx="20149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Red: FF = 15*1 + 15*16 = 255</a:t>
              </a:r>
              <a:endParaRPr lang="en-US" sz="1200" dirty="0"/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 flipV="1">
              <a:off x="6360138" y="5559274"/>
              <a:ext cx="603745" cy="30191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4" name="Group 23"/>
          <p:cNvGrpSpPr/>
          <p:nvPr/>
        </p:nvGrpSpPr>
        <p:grpSpPr>
          <a:xfrm>
            <a:off x="7455076" y="5217486"/>
            <a:ext cx="2640260" cy="718219"/>
            <a:chOff x="7455076" y="5217486"/>
            <a:chExt cx="2640260" cy="718219"/>
          </a:xfrm>
        </p:grpSpPr>
        <p:sp>
          <p:nvSpPr>
            <p:cNvPr id="6" name="Rectangle 5"/>
            <p:cNvSpPr/>
            <p:nvPr/>
          </p:nvSpPr>
          <p:spPr bwMode="auto">
            <a:xfrm>
              <a:off x="7455076" y="5217486"/>
              <a:ext cx="299921" cy="2647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cs typeface="Arial Unicode M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44925" y="5658706"/>
              <a:ext cx="20504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Blue: FF = 15*1 + 15*16 = 255</a:t>
              </a:r>
              <a:endParaRPr lang="en-US" sz="1200" dirty="0"/>
            </a:p>
          </p:txBody>
        </p:sp>
        <p:cxnSp>
          <p:nvCxnSpPr>
            <p:cNvPr id="14" name="Straight Connector 13"/>
            <p:cNvCxnSpPr>
              <a:stCxn id="8" idx="1"/>
            </p:cNvCxnSpPr>
            <p:nvPr/>
          </p:nvCxnSpPr>
          <p:spPr bwMode="auto">
            <a:xfrm flipH="1" flipV="1">
              <a:off x="7615078" y="5554899"/>
              <a:ext cx="429847" cy="242307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5994400" y="5217477"/>
            <a:ext cx="1861282" cy="1159442"/>
            <a:chOff x="5994400" y="5217477"/>
            <a:chExt cx="1861282" cy="1159442"/>
          </a:xfrm>
        </p:grpSpPr>
        <p:sp>
          <p:nvSpPr>
            <p:cNvPr id="5" name="Rectangle 4"/>
            <p:cNvSpPr/>
            <p:nvPr/>
          </p:nvSpPr>
          <p:spPr bwMode="auto">
            <a:xfrm>
              <a:off x="7140074" y="5217477"/>
              <a:ext cx="320002" cy="2647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cs typeface="Arial Unicode MS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94400" y="6099920"/>
              <a:ext cx="18612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Green: 00 = 0*1 + 0*16 = 0</a:t>
              </a:r>
              <a:endParaRPr lang="en-US" sz="1200" dirty="0"/>
            </a:p>
          </p:txBody>
        </p:sp>
        <p:cxnSp>
          <p:nvCxnSpPr>
            <p:cNvPr id="16" name="Straight Connector 15"/>
            <p:cNvCxnSpPr>
              <a:stCxn id="9" idx="0"/>
            </p:cNvCxnSpPr>
            <p:nvPr/>
          </p:nvCxnSpPr>
          <p:spPr bwMode="auto">
            <a:xfrm flipV="1">
              <a:off x="6925041" y="5564899"/>
              <a:ext cx="380034" cy="535021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9321871" y="4727196"/>
            <a:ext cx="1930400" cy="533400"/>
          </a:xfrm>
          <a:prstGeom prst="rect">
            <a:avLst/>
          </a:prstGeom>
          <a:solidFill>
            <a:srgbClr val="FF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86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Photoshop’s color picker</a:t>
            </a:r>
            <a:endParaRPr lang="en-US" dirty="0"/>
          </a:p>
        </p:txBody>
      </p:sp>
      <p:pic>
        <p:nvPicPr>
          <p:cNvPr id="4" name="Content Placeholder 3" descr="pcolo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674452" y="2069069"/>
            <a:ext cx="5010912" cy="3392424"/>
          </a:xfrm>
        </p:spPr>
      </p:pic>
      <p:sp>
        <p:nvSpPr>
          <p:cNvPr id="9" name="TextBox 8"/>
          <p:cNvSpPr txBox="1"/>
          <p:nvPr/>
        </p:nvSpPr>
        <p:spPr>
          <a:xfrm>
            <a:off x="9498450" y="4519136"/>
            <a:ext cx="737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CMYK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>
            <a:stCxn id="9" idx="1"/>
          </p:cNvCxnSpPr>
          <p:nvPr/>
        </p:nvCxnSpPr>
        <p:spPr bwMode="auto">
          <a:xfrm flipH="1">
            <a:off x="8458874" y="4703802"/>
            <a:ext cx="1039576" cy="12916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38100" algn="l" rotWithShape="0">
              <a:prstClr val="black"/>
            </a:outerShdw>
          </a:effectLst>
        </p:spPr>
      </p:cxnSp>
      <p:sp>
        <p:nvSpPr>
          <p:cNvPr id="12" name="TextBox 11"/>
          <p:cNvSpPr txBox="1"/>
          <p:nvPr/>
        </p:nvSpPr>
        <p:spPr>
          <a:xfrm>
            <a:off x="6197601" y="5879068"/>
            <a:ext cx="56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HEX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3" name="Straight Connector 12"/>
          <p:cNvCxnSpPr>
            <a:stCxn id="12" idx="0"/>
          </p:cNvCxnSpPr>
          <p:nvPr/>
        </p:nvCxnSpPr>
        <p:spPr bwMode="auto">
          <a:xfrm flipV="1">
            <a:off x="6478105" y="5387768"/>
            <a:ext cx="303791" cy="491300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38100" algn="l" rotWithShape="0">
              <a:prstClr val="black"/>
            </a:outerShdw>
          </a:effectLst>
        </p:spPr>
      </p:cxnSp>
      <p:sp>
        <p:nvSpPr>
          <p:cNvPr id="23" name="TextBox 22"/>
          <p:cNvSpPr txBox="1"/>
          <p:nvPr/>
        </p:nvSpPr>
        <p:spPr>
          <a:xfrm>
            <a:off x="7962434" y="588249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RGB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 flipH="1" flipV="1">
            <a:off x="7238133" y="4758990"/>
            <a:ext cx="752175" cy="1183584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38100" algn="l" rotWithShape="0">
              <a:prstClr val="black"/>
            </a:outerShdw>
          </a:effectLst>
        </p:spPr>
      </p:cxnSp>
      <p:sp>
        <p:nvSpPr>
          <p:cNvPr id="32" name="TextBox 31"/>
          <p:cNvSpPr txBox="1"/>
          <p:nvPr/>
        </p:nvSpPr>
        <p:spPr>
          <a:xfrm>
            <a:off x="2606021" y="1494890"/>
            <a:ext cx="2601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Approximate screen color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5283200" y="1752600"/>
            <a:ext cx="1363058" cy="848817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38100" algn="l" rotWithShape="0">
              <a:prstClr val="black"/>
            </a:outerShdw>
          </a:effectLst>
        </p:spPr>
      </p:cxnSp>
    </p:spTree>
    <p:extLst>
      <p:ext uri="{BB962C8B-B14F-4D97-AF65-F5344CB8AC3E}">
        <p14:creationId xmlns:p14="http://schemas.microsoft.com/office/powerpoint/2010/main" val="140477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Resolution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857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“Highest resolution available, not rescaled or interpolated” – LOC </a:t>
            </a:r>
            <a:r>
              <a:rPr lang="en-US" dirty="0" err="1" smtClean="0"/>
              <a:t>recomendation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5464" y="2682240"/>
            <a:ext cx="983894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Resolution is directly related to pixel dimensions</a:t>
            </a:r>
          </a:p>
          <a:p>
            <a:pPr marL="457200" indent="-225425">
              <a:buFont typeface="Arial" panose="020B0604020202020204" pitchFamily="34" charset="0"/>
              <a:buChar char="•"/>
            </a:pPr>
            <a:r>
              <a:rPr lang="en-US" sz="2400" dirty="0" smtClean="0"/>
              <a:t>usually expressed as dots per inch (DPI)</a:t>
            </a:r>
          </a:p>
          <a:p>
            <a:pPr marL="457200" indent="-225425">
              <a:buFont typeface="Arial" panose="020B0604020202020204" pitchFamily="34" charset="0"/>
              <a:buChar char="•"/>
            </a:pPr>
            <a:r>
              <a:rPr lang="en-US" sz="2400" dirty="0" smtClean="0"/>
              <a:t>can be megapixels (height x width) or simple image dimensions in pixels</a:t>
            </a:r>
          </a:p>
          <a:p>
            <a:pPr marL="231775"/>
            <a:endParaRPr lang="en-US" sz="2400" dirty="0" smtClean="0"/>
          </a:p>
          <a:p>
            <a:pPr marL="231775"/>
            <a:r>
              <a:rPr lang="en-US" sz="2400" dirty="0" smtClean="0"/>
              <a:t>SOME NUMBERS TO REMEMBER</a:t>
            </a:r>
            <a:r>
              <a:rPr lang="en-US" sz="2400" dirty="0" smtClean="0"/>
              <a:t> </a:t>
            </a:r>
          </a:p>
          <a:p>
            <a:pPr marL="231775"/>
            <a:r>
              <a:rPr lang="en-US" sz="2400" dirty="0" smtClean="0"/>
              <a:t>1000 DPI – standard number for greyscale reproduction on a printing press</a:t>
            </a:r>
          </a:p>
          <a:p>
            <a:pPr marL="231775"/>
            <a:r>
              <a:rPr lang="en-US" sz="2400" dirty="0" smtClean="0"/>
              <a:t>300 DPI – standard minimum for color reproduction on a printing press</a:t>
            </a:r>
          </a:p>
          <a:p>
            <a:pPr marL="231775"/>
            <a:r>
              <a:rPr lang="en-US" sz="2400" dirty="0" smtClean="0"/>
              <a:t>72 DPI – standard screen resolution</a:t>
            </a:r>
          </a:p>
          <a:p>
            <a:pPr marL="231775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873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2928" y="1825625"/>
            <a:ext cx="7220712" cy="4351338"/>
          </a:xfrm>
        </p:spPr>
        <p:txBody>
          <a:bodyPr/>
          <a:lstStyle/>
          <a:p>
            <a:r>
              <a:rPr lang="en-US" dirty="0" smtClean="0"/>
              <a:t>How are file size and image quality related to:</a:t>
            </a:r>
          </a:p>
          <a:p>
            <a:pPr lvl="1"/>
            <a:r>
              <a:rPr lang="en-US" dirty="0" smtClean="0"/>
              <a:t>Resolution (image dimensions)</a:t>
            </a:r>
          </a:p>
          <a:p>
            <a:pPr lvl="1"/>
            <a:r>
              <a:rPr lang="en-US" dirty="0" smtClean="0"/>
              <a:t>Color model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Vector or Raster</a:t>
            </a:r>
          </a:p>
          <a:p>
            <a:pPr lvl="1"/>
            <a:endParaRPr lang="en-US" dirty="0"/>
          </a:p>
          <a:p>
            <a:r>
              <a:rPr lang="en-US" dirty="0" smtClean="0"/>
              <a:t>What implications are there for </a:t>
            </a:r>
          </a:p>
          <a:p>
            <a:pPr lvl="1"/>
            <a:r>
              <a:rPr lang="en-US" dirty="0" smtClean="0"/>
              <a:t>Short-term workflows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ong-term preservation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11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Frazer, Meghan (2013). An Elevator Pitch for File Naming Conventions. </a:t>
            </a:r>
            <a:r>
              <a:rPr lang="en-US" i="1" dirty="0">
                <a:hlinkClick r:id="rId2"/>
              </a:rPr>
              <a:t>http://acrl.ala.org/techconnect/post/an-elevator-pitch-for-file-naming-conventions</a:t>
            </a:r>
            <a:r>
              <a:rPr lang="en-US" dirty="0"/>
              <a:t>.</a:t>
            </a:r>
          </a:p>
          <a:p>
            <a:r>
              <a:rPr lang="en-US" dirty="0"/>
              <a:t>Alexandra </a:t>
            </a:r>
            <a:r>
              <a:rPr lang="en-US" dirty="0" err="1"/>
              <a:t>Simperler</a:t>
            </a:r>
            <a:r>
              <a:rPr lang="en-US" dirty="0"/>
              <a:t>, Greg Wilson (2015). Software Carpentry get more done in less time. </a:t>
            </a:r>
            <a:r>
              <a:rPr lang="en-US" i="1" dirty="0">
                <a:hlinkClick r:id="rId3"/>
              </a:rPr>
              <a:t>http://arxiv.org/abs/1506.02575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will be introducing the command line next week!!</a:t>
            </a:r>
          </a:p>
          <a:p>
            <a:r>
              <a:rPr lang="en-US" sz="2000" dirty="0" smtClean="0"/>
              <a:t>Mac – no install needed – you will use the terminal – applications/utilities</a:t>
            </a:r>
            <a:r>
              <a:rPr lang="en-US" sz="2000" dirty="0"/>
              <a:t>/</a:t>
            </a:r>
            <a:r>
              <a:rPr lang="en-US" sz="2000" dirty="0" smtClean="0"/>
              <a:t>terminal</a:t>
            </a:r>
          </a:p>
          <a:p>
            <a:r>
              <a:rPr lang="en-US" sz="2000" dirty="0" smtClean="0"/>
              <a:t>Windows – you will need to install “</a:t>
            </a:r>
            <a:r>
              <a:rPr lang="en-US" sz="2000" dirty="0" err="1" smtClean="0"/>
              <a:t>git</a:t>
            </a:r>
            <a:r>
              <a:rPr lang="en-US" sz="2000" dirty="0" smtClean="0"/>
              <a:t> bash”</a:t>
            </a:r>
          </a:p>
          <a:p>
            <a:pPr lvl="1"/>
            <a:r>
              <a:rPr lang="en-US" sz="1800" dirty="0" smtClean="0">
                <a:hlinkClick r:id="rId4"/>
              </a:rPr>
              <a:t>https</a:t>
            </a:r>
            <a:r>
              <a:rPr lang="en-US" sz="1800" dirty="0">
                <a:hlinkClick r:id="rId4"/>
              </a:rPr>
              <a:t>://github.com/git-for-windows/git/releases/download/v2.7.0.windows.1/Git-2.7.0-32-</a:t>
            </a:r>
            <a:r>
              <a:rPr lang="en-US" sz="1800" dirty="0" smtClean="0">
                <a:hlinkClick r:id="rId4"/>
              </a:rPr>
              <a:t>bit.exe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6599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343431"/>
            <a:ext cx="1081692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“A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file format </a:t>
            </a:r>
            <a:r>
              <a:rPr lang="en-US" dirty="0"/>
              <a:t>is a standard way that information is encoded for storage in a computer file. It specifies how bits are used to encode information in a digital storage medium</a:t>
            </a:r>
            <a:r>
              <a:rPr lang="en-US" dirty="0" smtClean="0"/>
              <a:t>.”    - Wikipedia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-31247" y="3001679"/>
            <a:ext cx="5833001" cy="1362103"/>
            <a:chOff x="526003" y="3001678"/>
            <a:chExt cx="4374751" cy="1362103"/>
          </a:xfrm>
        </p:grpSpPr>
        <p:sp>
          <p:nvSpPr>
            <p:cNvPr id="4" name="TextBox 3"/>
            <p:cNvSpPr txBox="1"/>
            <p:nvPr/>
          </p:nvSpPr>
          <p:spPr>
            <a:xfrm>
              <a:off x="526003" y="3655895"/>
              <a:ext cx="43747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Qualitative, tabular</a:t>
              </a:r>
            </a:p>
            <a:p>
              <a:pPr algn="ctr"/>
              <a:r>
                <a:rPr lang="en-US" sz="2000" dirty="0" smtClean="0"/>
                <a:t>experimental data</a:t>
              </a:r>
              <a:endParaRPr lang="en-US" sz="2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99535" y="3001678"/>
              <a:ext cx="3027687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accent4">
                      <a:lumMod val="50000"/>
                    </a:schemeClr>
                  </a:solidFill>
                </a:rPr>
                <a:t>Data type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075435" y="3001679"/>
            <a:ext cx="5180931" cy="2593209"/>
            <a:chOff x="5106015" y="3001678"/>
            <a:chExt cx="3885698" cy="2593209"/>
          </a:xfrm>
        </p:grpSpPr>
        <p:sp>
          <p:nvSpPr>
            <p:cNvPr id="6" name="TextBox 5"/>
            <p:cNvSpPr txBox="1"/>
            <p:nvPr/>
          </p:nvSpPr>
          <p:spPr>
            <a:xfrm>
              <a:off x="5106015" y="3655895"/>
              <a:ext cx="388569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Excel spreadsheet (.</a:t>
              </a:r>
              <a:r>
                <a:rPr lang="en-US" sz="2000" dirty="0" err="1" smtClean="0"/>
                <a:t>xlsx</a:t>
              </a:r>
              <a:r>
                <a:rPr lang="en-US" sz="2000" dirty="0" smtClean="0"/>
                <a:t>)</a:t>
              </a:r>
            </a:p>
            <a:p>
              <a:pPr algn="ctr"/>
              <a:r>
                <a:rPr lang="en-US" sz="2000" dirty="0" smtClean="0"/>
                <a:t>Comma-delimited text (.</a:t>
              </a:r>
              <a:r>
                <a:rPr lang="en-US" sz="2000" dirty="0" err="1" smtClean="0"/>
                <a:t>csv</a:t>
              </a:r>
              <a:r>
                <a:rPr lang="en-US" sz="2000" dirty="0" smtClean="0"/>
                <a:t>)</a:t>
              </a:r>
              <a:endParaRPr lang="en-US" sz="2000" dirty="0"/>
            </a:p>
            <a:p>
              <a:pPr algn="ctr"/>
              <a:r>
                <a:rPr lang="en-US" sz="2000" dirty="0" smtClean="0"/>
                <a:t>Access database (.</a:t>
              </a:r>
              <a:r>
                <a:rPr lang="en-US" sz="2000" dirty="0" err="1" smtClean="0"/>
                <a:t>mdb</a:t>
              </a:r>
              <a:r>
                <a:rPr lang="en-US" sz="2000" dirty="0" smtClean="0"/>
                <a:t>/,</a:t>
              </a:r>
              <a:r>
                <a:rPr lang="en-US" sz="2000" dirty="0" err="1" smtClean="0"/>
                <a:t>accdb</a:t>
              </a:r>
              <a:r>
                <a:rPr lang="en-US" sz="2000" dirty="0" smtClean="0"/>
                <a:t>)</a:t>
              </a:r>
            </a:p>
            <a:p>
              <a:pPr algn="ctr"/>
              <a:r>
                <a:rPr lang="en-US" sz="2000" dirty="0" smtClean="0"/>
                <a:t>Google Spreadsheet</a:t>
              </a:r>
            </a:p>
            <a:p>
              <a:pPr algn="ctr"/>
              <a:r>
                <a:rPr lang="en-US" sz="2000" dirty="0" smtClean="0"/>
                <a:t>SPSS portable file (.</a:t>
              </a:r>
              <a:r>
                <a:rPr lang="en-US" sz="2000" dirty="0" err="1" smtClean="0"/>
                <a:t>por</a:t>
              </a:r>
              <a:r>
                <a:rPr lang="en-US" sz="2000" dirty="0" smtClean="0"/>
                <a:t>)</a:t>
              </a:r>
            </a:p>
            <a:p>
              <a:pPr algn="ctr"/>
              <a:r>
                <a:rPr lang="en-US" sz="2000" dirty="0" smtClean="0"/>
                <a:t>XML file</a:t>
              </a:r>
              <a:endParaRPr lang="en-US" sz="2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35021" y="3001678"/>
              <a:ext cx="3027687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accent4">
                      <a:lumMod val="50000"/>
                    </a:schemeClr>
                  </a:solidFill>
                </a:rPr>
                <a:t>Possible formats</a:t>
              </a:r>
            </a:p>
          </p:txBody>
        </p:sp>
      </p:grpSp>
      <p:sp>
        <p:nvSpPr>
          <p:cNvPr id="8" name="Left Brace 7"/>
          <p:cNvSpPr/>
          <p:nvPr/>
        </p:nvSpPr>
        <p:spPr>
          <a:xfrm>
            <a:off x="5749400" y="3732864"/>
            <a:ext cx="378389" cy="1882370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3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2320238" y="1851969"/>
            <a:ext cx="4827630" cy="339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Text: 		doc, </a:t>
            </a:r>
            <a:r>
              <a:rPr lang="en-US" sz="2000" dirty="0" err="1"/>
              <a:t>docx</a:t>
            </a:r>
            <a:r>
              <a:rPr lang="en-US" sz="2000" dirty="0"/>
              <a:t>, rtf, </a:t>
            </a:r>
            <a:r>
              <a:rPr lang="en-US" sz="2000" dirty="0" err="1"/>
              <a:t>odt</a:t>
            </a:r>
            <a:r>
              <a:rPr lang="en-US" sz="2000" dirty="0"/>
              <a:t>, pages</a:t>
            </a:r>
          </a:p>
          <a:p>
            <a:r>
              <a:rPr lang="en-US" sz="2000" dirty="0"/>
              <a:t>Tabular: 	</a:t>
            </a:r>
            <a:r>
              <a:rPr lang="en-US" sz="2000" dirty="0" err="1"/>
              <a:t>xls</a:t>
            </a:r>
            <a:r>
              <a:rPr lang="en-US" sz="2000" dirty="0"/>
              <a:t>, </a:t>
            </a:r>
            <a:r>
              <a:rPr lang="en-US" sz="2000" dirty="0" err="1"/>
              <a:t>xlsx</a:t>
            </a:r>
            <a:r>
              <a:rPr lang="en-US" sz="2000" dirty="0"/>
              <a:t>, numbers, dbf</a:t>
            </a:r>
          </a:p>
          <a:p>
            <a:r>
              <a:rPr lang="en-US" sz="2000" dirty="0"/>
              <a:t>Stat:		</a:t>
            </a:r>
            <a:r>
              <a:rPr lang="en-US" sz="2000" dirty="0" err="1" smtClean="0"/>
              <a:t>spss</a:t>
            </a:r>
            <a:r>
              <a:rPr lang="en-US" sz="2000" dirty="0" smtClean="0"/>
              <a:t>, </a:t>
            </a:r>
            <a:r>
              <a:rPr lang="en-US" sz="2000" dirty="0" err="1" smtClean="0"/>
              <a:t>sas</a:t>
            </a:r>
            <a:r>
              <a:rPr lang="en-US" sz="2000" dirty="0"/>
              <a:t>, </a:t>
            </a:r>
            <a:r>
              <a:rPr lang="en-US" sz="2000" dirty="0" err="1"/>
              <a:t>jmp</a:t>
            </a:r>
            <a:r>
              <a:rPr lang="en-US" sz="2000" dirty="0"/>
              <a:t>, </a:t>
            </a:r>
            <a:r>
              <a:rPr lang="en-US" sz="2000" dirty="0" err="1"/>
              <a:t>rdata</a:t>
            </a:r>
            <a:endParaRPr lang="en-US" sz="2000" dirty="0"/>
          </a:p>
          <a:p>
            <a:r>
              <a:rPr lang="en-US" sz="2000" dirty="0"/>
              <a:t>Images: 	jpg, tiff, </a:t>
            </a:r>
            <a:r>
              <a:rPr lang="en-US" sz="2000" dirty="0" err="1"/>
              <a:t>svg</a:t>
            </a:r>
            <a:r>
              <a:rPr lang="en-US" sz="2000" dirty="0"/>
              <a:t>, </a:t>
            </a:r>
            <a:r>
              <a:rPr lang="en-US" sz="2000" dirty="0" err="1"/>
              <a:t>png</a:t>
            </a:r>
            <a:r>
              <a:rPr lang="en-US" sz="2000" dirty="0"/>
              <a:t>, gif, bmp</a:t>
            </a:r>
          </a:p>
          <a:p>
            <a:r>
              <a:rPr lang="en-US" sz="2000" dirty="0"/>
              <a:t>Geographic:	</a:t>
            </a:r>
            <a:r>
              <a:rPr lang="en-US" sz="2000" dirty="0" err="1"/>
              <a:t>shp</a:t>
            </a:r>
            <a:r>
              <a:rPr lang="en-US" sz="2000" dirty="0"/>
              <a:t>, </a:t>
            </a:r>
            <a:r>
              <a:rPr lang="en-US" sz="2000" dirty="0" err="1"/>
              <a:t>geotiff</a:t>
            </a:r>
            <a:r>
              <a:rPr lang="en-US" sz="2000" dirty="0"/>
              <a:t>, </a:t>
            </a:r>
            <a:r>
              <a:rPr lang="en-US" sz="2000" dirty="0" err="1"/>
              <a:t>kml</a:t>
            </a:r>
            <a:r>
              <a:rPr lang="en-US" sz="2000" dirty="0"/>
              <a:t>, </a:t>
            </a:r>
            <a:r>
              <a:rPr lang="en-US" sz="2000" dirty="0" err="1"/>
              <a:t>kmz</a:t>
            </a:r>
            <a:r>
              <a:rPr lang="en-US" sz="2000" dirty="0"/>
              <a:t>, </a:t>
            </a:r>
            <a:r>
              <a:rPr lang="en-US" sz="2000" dirty="0" err="1"/>
              <a:t>gdb</a:t>
            </a:r>
            <a:endParaRPr lang="en-US" sz="2000" dirty="0"/>
          </a:p>
          <a:p>
            <a:r>
              <a:rPr lang="en-US" sz="2000" dirty="0"/>
              <a:t>Video:		mp4, </a:t>
            </a:r>
            <a:r>
              <a:rPr lang="en-US" sz="2000" dirty="0" err="1"/>
              <a:t>mov</a:t>
            </a:r>
            <a:r>
              <a:rPr lang="en-US" sz="2000" dirty="0"/>
              <a:t>, </a:t>
            </a:r>
            <a:r>
              <a:rPr lang="en-US" sz="2000" dirty="0" err="1"/>
              <a:t>avi</a:t>
            </a:r>
            <a:r>
              <a:rPr lang="en-US" sz="2000" dirty="0"/>
              <a:t>, </a:t>
            </a:r>
            <a:r>
              <a:rPr lang="en-US" sz="2000" dirty="0" err="1"/>
              <a:t>ogg</a:t>
            </a:r>
            <a:endParaRPr lang="en-US" sz="2000" dirty="0"/>
          </a:p>
          <a:p>
            <a:r>
              <a:rPr lang="en-US" sz="2000" dirty="0"/>
              <a:t>Music:	mp3, wav, m4a, </a:t>
            </a:r>
            <a:r>
              <a:rPr lang="en-US" sz="2000" dirty="0" err="1"/>
              <a:t>aiff</a:t>
            </a:r>
            <a:endParaRPr lang="en-US" sz="2000" dirty="0"/>
          </a:p>
          <a:p>
            <a:r>
              <a:rPr lang="en-US" sz="2000" dirty="0"/>
              <a:t>Plain text:	txt, csv, </a:t>
            </a:r>
            <a:r>
              <a:rPr lang="en-US" sz="2000" dirty="0" err="1"/>
              <a:t>json</a:t>
            </a:r>
            <a:r>
              <a:rPr lang="en-US" sz="2000" dirty="0"/>
              <a:t>, html, xml </a:t>
            </a:r>
          </a:p>
        </p:txBody>
      </p:sp>
    </p:spTree>
    <p:extLst>
      <p:ext uri="{BB962C8B-B14F-4D97-AF65-F5344CB8AC3E}">
        <p14:creationId xmlns:p14="http://schemas.microsoft.com/office/powerpoint/2010/main" val="207355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53276" y="1851970"/>
            <a:ext cx="2935502" cy="1488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General formats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proprietary</a:t>
            </a:r>
          </a:p>
          <a:p>
            <a:pPr lvl="1"/>
            <a:r>
              <a:rPr lang="en-US" dirty="0"/>
              <a:t>mixed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open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2320238" y="1851969"/>
            <a:ext cx="4827630" cy="339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Text: 		</a:t>
            </a:r>
            <a:r>
              <a:rPr lang="en-US" sz="2000" dirty="0">
                <a:solidFill>
                  <a:srgbClr val="FF0000"/>
                </a:solidFill>
              </a:rPr>
              <a:t>doc</a:t>
            </a:r>
            <a:r>
              <a:rPr lang="en-US" sz="2000" dirty="0"/>
              <a:t>, </a:t>
            </a:r>
            <a:r>
              <a:rPr lang="en-US" sz="2000" dirty="0" err="1"/>
              <a:t>docx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rtf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odt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pages</a:t>
            </a:r>
          </a:p>
          <a:p>
            <a:r>
              <a:rPr lang="en-US" sz="2000" dirty="0"/>
              <a:t>Tabular: 	</a:t>
            </a:r>
            <a:r>
              <a:rPr lang="en-US" sz="2000" dirty="0" err="1">
                <a:solidFill>
                  <a:srgbClr val="FF0000"/>
                </a:solidFill>
              </a:rPr>
              <a:t>xls</a:t>
            </a:r>
            <a:r>
              <a:rPr lang="en-US" sz="2000" dirty="0"/>
              <a:t>, </a:t>
            </a:r>
            <a:r>
              <a:rPr lang="en-US" sz="2000" dirty="0" err="1"/>
              <a:t>xlsx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numbers</a:t>
            </a:r>
            <a:r>
              <a:rPr lang="en-US" sz="2000" dirty="0"/>
              <a:t>, dbf</a:t>
            </a:r>
          </a:p>
          <a:p>
            <a:r>
              <a:rPr lang="en-US" sz="2000" dirty="0"/>
              <a:t>Stat:		</a:t>
            </a:r>
            <a:r>
              <a:rPr lang="en-US" sz="2000" dirty="0" err="1" smtClean="0">
                <a:solidFill>
                  <a:srgbClr val="FF0000"/>
                </a:solidFill>
              </a:rPr>
              <a:t>spss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sas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jmp</a:t>
            </a:r>
            <a:r>
              <a:rPr lang="en-US" sz="2000" dirty="0"/>
              <a:t>,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rdata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/>
              <a:t>Images: 	jpg,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tiff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svg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png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gif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bmp</a:t>
            </a:r>
          </a:p>
          <a:p>
            <a:r>
              <a:rPr lang="en-US" sz="2000" dirty="0"/>
              <a:t>Geographic:	</a:t>
            </a:r>
            <a:r>
              <a:rPr lang="en-US" sz="2000" dirty="0" err="1">
                <a:solidFill>
                  <a:srgbClr val="FF0000"/>
                </a:solidFill>
              </a:rPr>
              <a:t>shp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geotiff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kml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kmz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FF0000"/>
                </a:solidFill>
              </a:rPr>
              <a:t>gdb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Video:	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mp4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FF0000"/>
                </a:solidFill>
              </a:rPr>
              <a:t>mov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FF0000"/>
                </a:solidFill>
              </a:rPr>
              <a:t>avi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ogg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/>
              <a:t>Music: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mp3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wav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m4a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FF0000"/>
                </a:solidFill>
              </a:rPr>
              <a:t>aiff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Plain text: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txt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csv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json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html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xml </a:t>
            </a:r>
          </a:p>
        </p:txBody>
      </p:sp>
    </p:spTree>
    <p:extLst>
      <p:ext uri="{BB962C8B-B14F-4D97-AF65-F5344CB8AC3E}">
        <p14:creationId xmlns:p14="http://schemas.microsoft.com/office/powerpoint/2010/main" val="395384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53276" y="1851970"/>
            <a:ext cx="2935502" cy="1488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General formats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proprietary</a:t>
            </a:r>
          </a:p>
          <a:p>
            <a:pPr lvl="1"/>
            <a:r>
              <a:rPr lang="en-US" dirty="0"/>
              <a:t>mixed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open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320238" y="1851969"/>
            <a:ext cx="4827630" cy="3397400"/>
          </a:xfrm>
        </p:spPr>
        <p:txBody>
          <a:bodyPr>
            <a:normAutofit/>
          </a:bodyPr>
          <a:lstStyle/>
          <a:p>
            <a:r>
              <a:rPr lang="en-US" sz="2000" dirty="0"/>
              <a:t>Text: 		</a:t>
            </a:r>
            <a:r>
              <a:rPr lang="en-US" sz="2000" dirty="0">
                <a:solidFill>
                  <a:srgbClr val="FF0000"/>
                </a:solidFill>
              </a:rPr>
              <a:t>doc</a:t>
            </a:r>
            <a:r>
              <a:rPr lang="en-US" sz="2000" dirty="0"/>
              <a:t>, </a:t>
            </a:r>
            <a:r>
              <a:rPr lang="en-US" sz="2000" dirty="0" err="1"/>
              <a:t>docx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rtf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odt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pages</a:t>
            </a:r>
          </a:p>
          <a:p>
            <a:r>
              <a:rPr lang="en-US" sz="2000" dirty="0"/>
              <a:t>Tabular: 	</a:t>
            </a:r>
            <a:r>
              <a:rPr lang="en-US" sz="2000" dirty="0" err="1">
                <a:solidFill>
                  <a:srgbClr val="FF0000"/>
                </a:solidFill>
              </a:rPr>
              <a:t>xls</a:t>
            </a:r>
            <a:r>
              <a:rPr lang="en-US" sz="2000" dirty="0"/>
              <a:t>, </a:t>
            </a:r>
            <a:r>
              <a:rPr lang="en-US" sz="2000" dirty="0" err="1"/>
              <a:t>xlsx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numbers</a:t>
            </a:r>
            <a:r>
              <a:rPr lang="en-US" sz="2000" dirty="0"/>
              <a:t>, dbf</a:t>
            </a:r>
          </a:p>
          <a:p>
            <a:r>
              <a:rPr lang="en-US" sz="2000" dirty="0"/>
              <a:t>Stat:		</a:t>
            </a:r>
            <a:r>
              <a:rPr lang="en-US" sz="2000" dirty="0" err="1" smtClean="0">
                <a:solidFill>
                  <a:srgbClr val="FF0000"/>
                </a:solidFill>
              </a:rPr>
              <a:t>spss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sas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jmp</a:t>
            </a:r>
            <a:r>
              <a:rPr lang="en-US" sz="2000" dirty="0"/>
              <a:t>,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rdata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/>
              <a:t>Images: 	</a:t>
            </a:r>
            <a:r>
              <a:rPr lang="en-US" sz="2000" u="sng" dirty="0"/>
              <a:t>jpg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tiff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svg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png</a:t>
            </a:r>
            <a:r>
              <a:rPr lang="en-US" sz="2000" dirty="0"/>
              <a:t>, </a:t>
            </a:r>
            <a:r>
              <a:rPr lang="en-US" sz="2000" u="sng" dirty="0">
                <a:solidFill>
                  <a:srgbClr val="FF0000"/>
                </a:solidFill>
              </a:rPr>
              <a:t>gif</a:t>
            </a:r>
            <a:r>
              <a:rPr lang="en-US" sz="2000" dirty="0"/>
              <a:t>, </a:t>
            </a:r>
            <a:r>
              <a:rPr lang="en-US" sz="2000" u="sng" dirty="0">
                <a:solidFill>
                  <a:schemeClr val="accent6">
                    <a:lumMod val="75000"/>
                  </a:schemeClr>
                </a:solidFill>
              </a:rPr>
              <a:t>bmp</a:t>
            </a:r>
          </a:p>
          <a:p>
            <a:r>
              <a:rPr lang="en-US" sz="2000" dirty="0"/>
              <a:t>Geographic:	</a:t>
            </a:r>
            <a:r>
              <a:rPr lang="en-US" sz="2000" dirty="0" err="1">
                <a:solidFill>
                  <a:srgbClr val="FF0000"/>
                </a:solidFill>
              </a:rPr>
              <a:t>shp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geotiff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kml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kmz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FF0000"/>
                </a:solidFill>
              </a:rPr>
              <a:t>gdb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Video:		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mp4</a:t>
            </a:r>
            <a:r>
              <a:rPr lang="en-US" sz="2000" dirty="0"/>
              <a:t>, </a:t>
            </a:r>
            <a:r>
              <a:rPr lang="en-US" sz="2000" i="1" dirty="0" err="1">
                <a:solidFill>
                  <a:srgbClr val="FF0000"/>
                </a:solidFill>
              </a:rPr>
              <a:t>mov</a:t>
            </a:r>
            <a:r>
              <a:rPr lang="en-US" sz="2000" dirty="0"/>
              <a:t>, </a:t>
            </a:r>
            <a:r>
              <a:rPr lang="en-US" sz="2000" i="1" dirty="0" err="1">
                <a:solidFill>
                  <a:srgbClr val="FF0000"/>
                </a:solidFill>
              </a:rPr>
              <a:t>avi</a:t>
            </a:r>
            <a:r>
              <a:rPr lang="en-US" sz="2000" dirty="0"/>
              <a:t>, </a:t>
            </a:r>
            <a:r>
              <a:rPr lang="en-US" sz="2000" i="1" u="sng" dirty="0" err="1">
                <a:solidFill>
                  <a:schemeClr val="accent6">
                    <a:lumMod val="75000"/>
                  </a:schemeClr>
                </a:solidFill>
              </a:rPr>
              <a:t>ogg</a:t>
            </a:r>
            <a:endParaRPr lang="en-US" sz="2000" i="1" u="sng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/>
              <a:t>Music:	</a:t>
            </a:r>
            <a:r>
              <a:rPr lang="en-US" sz="2000" u="sng" dirty="0">
                <a:solidFill>
                  <a:schemeClr val="accent6">
                    <a:lumMod val="75000"/>
                  </a:schemeClr>
                </a:solidFill>
              </a:rPr>
              <a:t>mp3</a:t>
            </a:r>
            <a:r>
              <a:rPr lang="en-US" sz="2000" dirty="0"/>
              <a:t>, </a:t>
            </a:r>
            <a:r>
              <a:rPr lang="en-US" sz="2000" i="1" dirty="0">
                <a:solidFill>
                  <a:srgbClr val="FF0000"/>
                </a:solidFill>
              </a:rPr>
              <a:t>wav</a:t>
            </a:r>
            <a:r>
              <a:rPr lang="en-US" sz="2000" i="1" dirty="0"/>
              <a:t>,</a:t>
            </a:r>
            <a:r>
              <a:rPr lang="en-US" sz="2000" dirty="0"/>
              <a:t> 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m4a</a:t>
            </a:r>
            <a:r>
              <a:rPr lang="en-US" sz="2000" i="1" dirty="0"/>
              <a:t>, </a:t>
            </a:r>
            <a:r>
              <a:rPr lang="en-US" sz="2000" i="1" dirty="0" err="1">
                <a:solidFill>
                  <a:srgbClr val="FF0000"/>
                </a:solidFill>
              </a:rPr>
              <a:t>aiff</a:t>
            </a:r>
            <a:endParaRPr lang="en-US" sz="2000" i="1" dirty="0">
              <a:solidFill>
                <a:srgbClr val="FF0000"/>
              </a:solidFill>
            </a:endParaRPr>
          </a:p>
          <a:p>
            <a:r>
              <a:rPr lang="en-US" sz="2000" dirty="0"/>
              <a:t>Plain text: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txt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csv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json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html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xml </a:t>
            </a:r>
          </a:p>
        </p:txBody>
      </p:sp>
      <p:sp>
        <p:nvSpPr>
          <p:cNvPr id="7" name="Rectangle 6"/>
          <p:cNvSpPr/>
          <p:nvPr/>
        </p:nvSpPr>
        <p:spPr>
          <a:xfrm>
            <a:off x="7153276" y="3641822"/>
            <a:ext cx="24026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Compression</a:t>
            </a:r>
          </a:p>
          <a:p>
            <a:pPr lvl="1"/>
            <a:r>
              <a:rPr lang="en-US" sz="2000" u="sng" dirty="0" err="1"/>
              <a:t>lossy</a:t>
            </a:r>
            <a:endParaRPr lang="en-US" sz="2000" u="sng" dirty="0"/>
          </a:p>
          <a:p>
            <a:pPr lvl="1"/>
            <a:r>
              <a:rPr lang="en-US" sz="2000" i="1" dirty="0"/>
              <a:t>depends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lossless</a:t>
            </a:r>
          </a:p>
        </p:txBody>
      </p:sp>
    </p:spTree>
    <p:extLst>
      <p:ext uri="{BB962C8B-B14F-4D97-AF65-F5344CB8AC3E}">
        <p14:creationId xmlns:p14="http://schemas.microsoft.com/office/powerpoint/2010/main" val="279213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Formats for Long-term Access and Sharing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497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Non-proprietary – </a:t>
            </a:r>
            <a:r>
              <a:rPr lang="en-US" i="1" dirty="0" smtClean="0"/>
              <a:t>no software purchase to open the file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Lossless – </a:t>
            </a:r>
            <a:r>
              <a:rPr lang="en-US" i="1" dirty="0" smtClean="0"/>
              <a:t>uncompressed with all of the original data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 err="1" smtClean="0"/>
              <a:t>Indexable</a:t>
            </a:r>
            <a:r>
              <a:rPr lang="en-US" dirty="0" smtClean="0"/>
              <a:t> </a:t>
            </a:r>
            <a:r>
              <a:rPr lang="en-US" i="1" dirty="0" smtClean="0"/>
              <a:t>– if possible a plain text format that is both human and machine readable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i="1" dirty="0"/>
              <a:t>	</a:t>
            </a:r>
            <a:endParaRPr lang="en-US" i="1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i="1" dirty="0" smtClean="0"/>
              <a:t>	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28078" y="4278066"/>
            <a:ext cx="64492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Best file format???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18909" y="4843311"/>
            <a:ext cx="64492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PAPER!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2770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note on statistics </a:t>
            </a:r>
            <a:r>
              <a:rPr lang="en-US" dirty="0" smtClean="0"/>
              <a:t>files and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Often contain much </a:t>
            </a:r>
            <a:r>
              <a:rPr lang="en-US" dirty="0" smtClean="0"/>
              <a:t>metadata embedded </a:t>
            </a:r>
            <a:r>
              <a:rPr lang="en-US" dirty="0" smtClean="0"/>
              <a:t>in the file</a:t>
            </a:r>
          </a:p>
          <a:p>
            <a:pPr lvl="1"/>
            <a:r>
              <a:rPr lang="en-US" dirty="0" smtClean="0"/>
              <a:t>For example SPSS and SAS include data types (nominal, ordinal, interval, ration) and data dictionaries (code keys for nominal data, units for interval and ration data, etc.)</a:t>
            </a:r>
          </a:p>
          <a:p>
            <a:r>
              <a:rPr lang="en-US" dirty="0" smtClean="0"/>
              <a:t>How to best share??? </a:t>
            </a:r>
          </a:p>
          <a:p>
            <a:pPr lvl="1"/>
            <a:r>
              <a:rPr lang="en-US" dirty="0" smtClean="0"/>
              <a:t>Option 1: keep in the proprietary format</a:t>
            </a:r>
          </a:p>
          <a:p>
            <a:pPr lvl="1"/>
            <a:r>
              <a:rPr lang="en-US" dirty="0" smtClean="0"/>
              <a:t>Option 2: convert to text based format (csv) and have either</a:t>
            </a:r>
          </a:p>
          <a:p>
            <a:pPr lvl="2"/>
            <a:r>
              <a:rPr lang="en-US" dirty="0" smtClean="0"/>
              <a:t>A data dictionary in a text based format so that a user can reconstruct the data-metadata association</a:t>
            </a:r>
          </a:p>
          <a:p>
            <a:pPr lvl="2"/>
            <a:r>
              <a:rPr lang="en-US" dirty="0" smtClean="0"/>
              <a:t>Some sort of ‘installer’ that contains the metadata and automatically reconstructs the data-metadata association</a:t>
            </a:r>
          </a:p>
          <a:p>
            <a:pPr lvl="2"/>
            <a:endParaRPr lang="en-US" dirty="0" smtClean="0"/>
          </a:p>
          <a:p>
            <a:pPr marL="463550" indent="0">
              <a:buNone/>
            </a:pPr>
            <a:r>
              <a:rPr lang="en-US" b="1" dirty="0" smtClean="0"/>
              <a:t>This also applies to relational </a:t>
            </a:r>
            <a:r>
              <a:rPr lang="en-US" b="1" dirty="0" smtClean="0"/>
              <a:t>databases, images, </a:t>
            </a:r>
            <a:r>
              <a:rPr lang="en-US" b="1" dirty="0" smtClean="0"/>
              <a:t>and some geographical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461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 – so what?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857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First, make sure your operating system lets you see the file formats!!!!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5464" y="2682240"/>
            <a:ext cx="983894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Mac file </a:t>
            </a:r>
            <a:r>
              <a:rPr lang="en-US" sz="3200" dirty="0" smtClean="0"/>
              <a:t>extensions</a:t>
            </a:r>
          </a:p>
          <a:p>
            <a:r>
              <a:rPr lang="en-US" sz="3200" dirty="0" smtClean="0"/>
              <a:t>finder-</a:t>
            </a:r>
            <a:r>
              <a:rPr lang="en-US" sz="3200" dirty="0"/>
              <a:t>&gt;preferences: show all filename </a:t>
            </a:r>
            <a:r>
              <a:rPr lang="en-US" sz="3200" dirty="0" smtClean="0"/>
              <a:t>extensions (check)</a:t>
            </a:r>
          </a:p>
          <a:p>
            <a:endParaRPr lang="en-US" sz="3200" dirty="0"/>
          </a:p>
          <a:p>
            <a:r>
              <a:rPr lang="en-US" sz="3200" dirty="0"/>
              <a:t>PC file extensions: </a:t>
            </a:r>
            <a:endParaRPr lang="en-US" sz="3200" dirty="0" smtClean="0"/>
          </a:p>
          <a:p>
            <a:r>
              <a:rPr lang="en-US" sz="3200" dirty="0" smtClean="0"/>
              <a:t>explorer-&gt;organize-&gt;folder and search options: </a:t>
            </a:r>
          </a:p>
          <a:p>
            <a:r>
              <a:rPr lang="en-US" sz="3200" dirty="0" smtClean="0"/>
              <a:t>   View tab: Hide Extensions for known file types (uncheck)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3928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</TotalTime>
  <Words>1282</Words>
  <Application>Microsoft Office PowerPoint</Application>
  <PresentationFormat>Widescreen</PresentationFormat>
  <Paragraphs>261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 Unicode MS</vt:lpstr>
      <vt:lpstr>Arial</vt:lpstr>
      <vt:lpstr>Calibri</vt:lpstr>
      <vt:lpstr>Calibri Light</vt:lpstr>
      <vt:lpstr>Wingdings</vt:lpstr>
      <vt:lpstr>Office Theme</vt:lpstr>
      <vt:lpstr>Data Management in the  Research Environment</vt:lpstr>
      <vt:lpstr>Todays Topics</vt:lpstr>
      <vt:lpstr>File Formats</vt:lpstr>
      <vt:lpstr>File Formats</vt:lpstr>
      <vt:lpstr>File Formats</vt:lpstr>
      <vt:lpstr>File Formats</vt:lpstr>
      <vt:lpstr>Recommended Formats for Long-term Access and Sharing</vt:lpstr>
      <vt:lpstr>Quick note on statistics files and conversions</vt:lpstr>
      <vt:lpstr>Ok – so what?</vt:lpstr>
      <vt:lpstr>Some things to remember</vt:lpstr>
      <vt:lpstr>character encoding??? UTF-8</vt:lpstr>
      <vt:lpstr>bitmap and vector images</vt:lpstr>
      <vt:lpstr>Some things to remember</vt:lpstr>
      <vt:lpstr>Some things to remember</vt:lpstr>
      <vt:lpstr>Others?</vt:lpstr>
      <vt:lpstr>A few links</vt:lpstr>
      <vt:lpstr>COLOR</vt:lpstr>
      <vt:lpstr>Red Green Blue - RGB</vt:lpstr>
      <vt:lpstr>Cyan Magenta Yellow Black - CMYK</vt:lpstr>
      <vt:lpstr>Hexidecimal for the Internet</vt:lpstr>
      <vt:lpstr>Photoshop’s color picker</vt:lpstr>
      <vt:lpstr>A Note on Resolution</vt:lpstr>
      <vt:lpstr>So what?</vt:lpstr>
      <vt:lpstr>Next Week</vt:lpstr>
    </vt:vector>
  </TitlesOfParts>
  <Company>University of Miami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Norris</dc:creator>
  <cp:lastModifiedBy>Tim Norris</cp:lastModifiedBy>
  <cp:revision>229</cp:revision>
  <cp:lastPrinted>2015-02-20T18:57:29Z</cp:lastPrinted>
  <dcterms:created xsi:type="dcterms:W3CDTF">2015-01-21T19:33:25Z</dcterms:created>
  <dcterms:modified xsi:type="dcterms:W3CDTF">2016-01-27T15:31:21Z</dcterms:modified>
</cp:coreProperties>
</file>