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2"/>
  </p:notesMasterIdLst>
  <p:sldIdLst>
    <p:sldId id="256" r:id="rId2"/>
    <p:sldId id="262" r:id="rId3"/>
    <p:sldId id="293" r:id="rId4"/>
    <p:sldId id="264" r:id="rId5"/>
    <p:sldId id="265" r:id="rId6"/>
    <p:sldId id="266" r:id="rId7"/>
    <p:sldId id="267" r:id="rId8"/>
    <p:sldId id="268" r:id="rId9"/>
    <p:sldId id="270" r:id="rId10"/>
    <p:sldId id="275" r:id="rId11"/>
    <p:sldId id="269" r:id="rId12"/>
    <p:sldId id="276" r:id="rId13"/>
    <p:sldId id="277" r:id="rId14"/>
    <p:sldId id="271" r:id="rId15"/>
    <p:sldId id="287" r:id="rId16"/>
    <p:sldId id="294" r:id="rId17"/>
    <p:sldId id="279" r:id="rId18"/>
    <p:sldId id="280" r:id="rId19"/>
    <p:sldId id="281" r:id="rId20"/>
    <p:sldId id="282" r:id="rId21"/>
    <p:sldId id="283" r:id="rId22"/>
    <p:sldId id="284" r:id="rId23"/>
    <p:sldId id="285" r:id="rId24"/>
    <p:sldId id="272" r:id="rId25"/>
    <p:sldId id="273" r:id="rId26"/>
    <p:sldId id="278" r:id="rId27"/>
    <p:sldId id="290" r:id="rId28"/>
    <p:sldId id="291" r:id="rId29"/>
    <p:sldId id="289" r:id="rId30"/>
    <p:sldId id="292" r:id="rId3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2C8"/>
    <a:srgbClr val="D0D0CA"/>
    <a:srgbClr val="D3D4C6"/>
    <a:srgbClr val="D1D4C6"/>
    <a:srgbClr val="CFD5C5"/>
    <a:srgbClr val="CFD7C3"/>
    <a:srgbClr val="E2E8CE"/>
    <a:srgbClr val="EBF1E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67" autoAdjust="0"/>
    <p:restoredTop sz="81187" autoAdjust="0"/>
  </p:normalViewPr>
  <p:slideViewPr>
    <p:cSldViewPr snapToGrid="0">
      <p:cViewPr varScale="1">
        <p:scale>
          <a:sx n="40" d="100"/>
          <a:sy n="40" d="100"/>
        </p:scale>
        <p:origin x="-834" y="-108"/>
      </p:cViewPr>
      <p:guideLst>
        <p:guide orient="horz" pos="2160"/>
        <p:guide pos="3840"/>
      </p:guideLst>
    </p:cSldViewPr>
  </p:slideViewPr>
  <p:outlineViewPr>
    <p:cViewPr>
      <p:scale>
        <a:sx n="33" d="100"/>
        <a:sy n="33" d="100"/>
      </p:scale>
      <p:origin x="0" y="-18180"/>
    </p:cViewPr>
  </p:outlineViewPr>
  <p:notesTextViewPr>
    <p:cViewPr>
      <p:scale>
        <a:sx n="1" d="1"/>
        <a:sy n="1" d="1"/>
      </p:scale>
      <p:origin x="0" y="0"/>
    </p:cViewPr>
  </p:notesTextViewPr>
  <p:sorterViewPr>
    <p:cViewPr>
      <p:scale>
        <a:sx n="33" d="100"/>
        <a:sy n="33" d="100"/>
      </p:scale>
      <p:origin x="0" y="146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11DA1A-B722-2344-BAA1-6A89F3D4CF3B}" type="doc">
      <dgm:prSet loTypeId="urn:microsoft.com/office/officeart/2005/8/layout/hierarchy3" loCatId="" qsTypeId="urn:microsoft.com/office/officeart/2005/8/quickstyle/simple3" qsCatId="simple" csTypeId="urn:microsoft.com/office/officeart/2005/8/colors/accent6_2" csCatId="accent6" phldr="1"/>
      <dgm:spPr/>
      <dgm:t>
        <a:bodyPr/>
        <a:lstStyle/>
        <a:p>
          <a:endParaRPr lang="en-US"/>
        </a:p>
      </dgm:t>
    </dgm:pt>
    <dgm:pt modelId="{1F5C8817-DB8F-2F4F-9F3E-CDD779392C19}">
      <dgm:prSet phldrT="[Text]" custT="1"/>
      <dgm:spPr/>
      <dgm:t>
        <a:bodyPr/>
        <a:lstStyle/>
        <a:p>
          <a:r>
            <a:rPr lang="en-US" sz="3200" dirty="0" smtClean="0"/>
            <a:t>Backup</a:t>
          </a:r>
          <a:endParaRPr lang="en-US" sz="3200" dirty="0"/>
        </a:p>
      </dgm:t>
    </dgm:pt>
    <dgm:pt modelId="{1E56939D-715A-A54A-843A-48790FF3B0EE}" type="parTrans" cxnId="{30CCAB72-18B5-C543-A27F-3AFA74DEC15C}">
      <dgm:prSet/>
      <dgm:spPr/>
      <dgm:t>
        <a:bodyPr/>
        <a:lstStyle/>
        <a:p>
          <a:endParaRPr lang="en-US"/>
        </a:p>
      </dgm:t>
    </dgm:pt>
    <dgm:pt modelId="{29B1CBB3-D3B7-8743-8AC7-131AFF317F9E}" type="sibTrans" cxnId="{30CCAB72-18B5-C543-A27F-3AFA74DEC15C}">
      <dgm:prSet/>
      <dgm:spPr/>
      <dgm:t>
        <a:bodyPr/>
        <a:lstStyle/>
        <a:p>
          <a:endParaRPr lang="en-US"/>
        </a:p>
      </dgm:t>
    </dgm:pt>
    <dgm:pt modelId="{D4C0AFD3-D6C7-944A-9CED-E9E485EBF1C8}">
      <dgm:prSet phldrT="[Text]" custT="1"/>
      <dgm:spPr/>
      <dgm:t>
        <a:bodyPr/>
        <a:lstStyle/>
        <a:p>
          <a:pPr marL="137160" algn="l"/>
          <a:r>
            <a:rPr lang="en-US" sz="2000" dirty="0" smtClean="0"/>
            <a:t>Data may change</a:t>
          </a:r>
        </a:p>
      </dgm:t>
    </dgm:pt>
    <dgm:pt modelId="{6267DED2-D0F5-DC48-8F2D-BEFB14687890}" type="parTrans" cxnId="{1BD92F84-EC57-144F-BEB5-6A6E80F68A77}">
      <dgm:prSet/>
      <dgm:spPr/>
      <dgm:t>
        <a:bodyPr/>
        <a:lstStyle/>
        <a:p>
          <a:endParaRPr lang="en-US"/>
        </a:p>
      </dgm:t>
    </dgm:pt>
    <dgm:pt modelId="{015F7D32-DD96-EC49-B1BB-4559024785AF}" type="sibTrans" cxnId="{1BD92F84-EC57-144F-BEB5-6A6E80F68A77}">
      <dgm:prSet/>
      <dgm:spPr/>
      <dgm:t>
        <a:bodyPr/>
        <a:lstStyle/>
        <a:p>
          <a:endParaRPr lang="en-US"/>
        </a:p>
      </dgm:t>
    </dgm:pt>
    <dgm:pt modelId="{2A917167-CA08-9845-BFBB-075A4D35C066}">
      <dgm:prSet phldrT="[Text]" custT="1"/>
      <dgm:spPr/>
      <dgm:t>
        <a:bodyPr/>
        <a:lstStyle/>
        <a:p>
          <a:r>
            <a:rPr lang="en-US" sz="3200" dirty="0" smtClean="0"/>
            <a:t>Archive</a:t>
          </a:r>
          <a:endParaRPr lang="en-US" sz="3200" dirty="0"/>
        </a:p>
      </dgm:t>
    </dgm:pt>
    <dgm:pt modelId="{87CC1D5D-0EC5-1447-8336-16B8032A3E4D}" type="parTrans" cxnId="{EB69434B-4783-3A48-8333-F9D43C197192}">
      <dgm:prSet/>
      <dgm:spPr/>
      <dgm:t>
        <a:bodyPr/>
        <a:lstStyle/>
        <a:p>
          <a:endParaRPr lang="en-US"/>
        </a:p>
      </dgm:t>
    </dgm:pt>
    <dgm:pt modelId="{80A460C9-DD59-4A41-9F0D-C09AAAF011AC}" type="sibTrans" cxnId="{EB69434B-4783-3A48-8333-F9D43C197192}">
      <dgm:prSet/>
      <dgm:spPr/>
      <dgm:t>
        <a:bodyPr/>
        <a:lstStyle/>
        <a:p>
          <a:endParaRPr lang="en-US"/>
        </a:p>
      </dgm:t>
    </dgm:pt>
    <dgm:pt modelId="{E60D329A-932E-4F46-A992-7BEC4E650667}">
      <dgm:prSet phldrT="[Text]" custT="1"/>
      <dgm:spPr/>
      <dgm:t>
        <a:bodyPr/>
        <a:lstStyle/>
        <a:p>
          <a:pPr marL="137160" algn="l"/>
          <a:r>
            <a:rPr lang="en-US" sz="2000" dirty="0" smtClean="0"/>
            <a:t>Finalized data; static record</a:t>
          </a:r>
          <a:endParaRPr lang="en-US" sz="2000" dirty="0"/>
        </a:p>
      </dgm:t>
    </dgm:pt>
    <dgm:pt modelId="{38893CC9-1131-5D4C-A035-B196533A6BAD}" type="parTrans" cxnId="{836CD274-86E1-6943-84BA-A68A8C6B6B98}">
      <dgm:prSet/>
      <dgm:spPr/>
      <dgm:t>
        <a:bodyPr/>
        <a:lstStyle/>
        <a:p>
          <a:endParaRPr lang="en-US"/>
        </a:p>
      </dgm:t>
    </dgm:pt>
    <dgm:pt modelId="{A28D4FF2-832C-2042-B636-87CF09E43C98}" type="sibTrans" cxnId="{836CD274-86E1-6943-84BA-A68A8C6B6B98}">
      <dgm:prSet/>
      <dgm:spPr/>
      <dgm:t>
        <a:bodyPr/>
        <a:lstStyle/>
        <a:p>
          <a:endParaRPr lang="en-US"/>
        </a:p>
      </dgm:t>
    </dgm:pt>
    <dgm:pt modelId="{13FF0890-320A-4B47-A53E-B351974631A7}">
      <dgm:prSet phldrT="[Text]" custT="1"/>
      <dgm:spPr/>
      <dgm:t>
        <a:bodyPr/>
        <a:lstStyle/>
        <a:p>
          <a:pPr marL="137160" algn="l"/>
          <a:r>
            <a:rPr lang="en-US" sz="2000" dirty="0" smtClean="0"/>
            <a:t>Not permanent</a:t>
          </a:r>
        </a:p>
      </dgm:t>
    </dgm:pt>
    <dgm:pt modelId="{9627307C-9690-BB47-BD82-1ED6A752B118}" type="parTrans" cxnId="{8C214E43-2F23-9F4D-82E2-6817B7CC87D5}">
      <dgm:prSet/>
      <dgm:spPr/>
      <dgm:t>
        <a:bodyPr/>
        <a:lstStyle/>
        <a:p>
          <a:endParaRPr lang="en-US"/>
        </a:p>
      </dgm:t>
    </dgm:pt>
    <dgm:pt modelId="{ECBAD8E8-A9FB-B849-9821-2D5AF5449979}" type="sibTrans" cxnId="{8C214E43-2F23-9F4D-82E2-6817B7CC87D5}">
      <dgm:prSet/>
      <dgm:spPr/>
      <dgm:t>
        <a:bodyPr/>
        <a:lstStyle/>
        <a:p>
          <a:endParaRPr lang="en-US"/>
        </a:p>
      </dgm:t>
    </dgm:pt>
    <dgm:pt modelId="{83889A59-9D85-494B-8C74-202BB9C379C6}">
      <dgm:prSet phldrT="[Text]" custT="1"/>
      <dgm:spPr/>
      <dgm:t>
        <a:bodyPr/>
        <a:lstStyle/>
        <a:p>
          <a:pPr marL="137160" algn="l"/>
          <a:r>
            <a:rPr lang="en-US" sz="2000" dirty="0" smtClean="0"/>
            <a:t>“Working” formats</a:t>
          </a:r>
        </a:p>
      </dgm:t>
    </dgm:pt>
    <dgm:pt modelId="{CD901186-1203-CA44-927A-82BE82D19CDB}" type="parTrans" cxnId="{AC024B87-EDBF-1E48-A066-A20F2ACAD4B1}">
      <dgm:prSet/>
      <dgm:spPr/>
      <dgm:t>
        <a:bodyPr/>
        <a:lstStyle/>
        <a:p>
          <a:endParaRPr lang="en-US"/>
        </a:p>
      </dgm:t>
    </dgm:pt>
    <dgm:pt modelId="{2818DDB9-9C0F-1846-829A-27F33AB0091C}" type="sibTrans" cxnId="{AC024B87-EDBF-1E48-A066-A20F2ACAD4B1}">
      <dgm:prSet/>
      <dgm:spPr/>
      <dgm:t>
        <a:bodyPr/>
        <a:lstStyle/>
        <a:p>
          <a:endParaRPr lang="en-US"/>
        </a:p>
      </dgm:t>
    </dgm:pt>
    <dgm:pt modelId="{68EF0485-1377-E945-AF25-075F3AAF9F27}">
      <dgm:prSet phldrT="[Text]" custT="1"/>
      <dgm:spPr/>
      <dgm:t>
        <a:bodyPr/>
        <a:lstStyle/>
        <a:p>
          <a:pPr marL="137160" algn="l"/>
          <a:r>
            <a:rPr lang="en-US" sz="2000" dirty="0" smtClean="0"/>
            <a:t>Usually stored locally </a:t>
          </a:r>
          <a:r>
            <a:rPr lang="en-US" sz="1800" dirty="0" smtClean="0"/>
            <a:t>(individual, department, college, IS/CN)</a:t>
          </a:r>
        </a:p>
      </dgm:t>
    </dgm:pt>
    <dgm:pt modelId="{7E3D195B-F3E2-804A-90DA-F0F21BE9FE6F}" type="parTrans" cxnId="{D5CE1210-4DF9-074E-85A9-4A08D53503FD}">
      <dgm:prSet/>
      <dgm:spPr/>
      <dgm:t>
        <a:bodyPr/>
        <a:lstStyle/>
        <a:p>
          <a:endParaRPr lang="en-US"/>
        </a:p>
      </dgm:t>
    </dgm:pt>
    <dgm:pt modelId="{1459CA70-6652-A141-ADE0-E3577F463AC5}" type="sibTrans" cxnId="{D5CE1210-4DF9-074E-85A9-4A08D53503FD}">
      <dgm:prSet/>
      <dgm:spPr/>
      <dgm:t>
        <a:bodyPr/>
        <a:lstStyle/>
        <a:p>
          <a:endParaRPr lang="en-US"/>
        </a:p>
      </dgm:t>
    </dgm:pt>
    <dgm:pt modelId="{C3ADF586-87F3-124D-A60C-E66F54C6F810}">
      <dgm:prSet custT="1"/>
      <dgm:spPr/>
      <dgm:t>
        <a:bodyPr/>
        <a:lstStyle/>
        <a:p>
          <a:pPr marL="137160" algn="l"/>
          <a:r>
            <a:rPr lang="en-US" sz="2000" dirty="0" smtClean="0"/>
            <a:t>Kept long-term (5+ years)</a:t>
          </a:r>
        </a:p>
      </dgm:t>
    </dgm:pt>
    <dgm:pt modelId="{765B203D-8A25-B34F-9F36-6AACDABB14C9}" type="parTrans" cxnId="{6F2216C9-F17C-3C48-B086-916BB384EF1B}">
      <dgm:prSet/>
      <dgm:spPr/>
      <dgm:t>
        <a:bodyPr/>
        <a:lstStyle/>
        <a:p>
          <a:endParaRPr lang="en-US"/>
        </a:p>
      </dgm:t>
    </dgm:pt>
    <dgm:pt modelId="{64C24EFB-EE00-D445-8669-0925F9DBC442}" type="sibTrans" cxnId="{6F2216C9-F17C-3C48-B086-916BB384EF1B}">
      <dgm:prSet/>
      <dgm:spPr/>
      <dgm:t>
        <a:bodyPr/>
        <a:lstStyle/>
        <a:p>
          <a:endParaRPr lang="en-US"/>
        </a:p>
      </dgm:t>
    </dgm:pt>
    <dgm:pt modelId="{0A4FCDB1-35C8-4041-B299-34A6542EC47F}">
      <dgm:prSet custT="1"/>
      <dgm:spPr/>
      <dgm:t>
        <a:bodyPr/>
        <a:lstStyle/>
        <a:p>
          <a:pPr marL="137160" algn="l"/>
          <a:r>
            <a:rPr lang="en-US" sz="2000" dirty="0" smtClean="0"/>
            <a:t>Preservation formats</a:t>
          </a:r>
        </a:p>
      </dgm:t>
    </dgm:pt>
    <dgm:pt modelId="{F49EA226-F576-414B-9B74-BAE6C0730F3A}" type="parTrans" cxnId="{7FACFE59-DF38-464F-A2E6-99507C02BE89}">
      <dgm:prSet/>
      <dgm:spPr/>
      <dgm:t>
        <a:bodyPr/>
        <a:lstStyle/>
        <a:p>
          <a:endParaRPr lang="en-US"/>
        </a:p>
      </dgm:t>
    </dgm:pt>
    <dgm:pt modelId="{F4D74F05-2A84-1F4F-8050-FCC00D9CC75D}" type="sibTrans" cxnId="{7FACFE59-DF38-464F-A2E6-99507C02BE89}">
      <dgm:prSet/>
      <dgm:spPr/>
      <dgm:t>
        <a:bodyPr/>
        <a:lstStyle/>
        <a:p>
          <a:endParaRPr lang="en-US"/>
        </a:p>
      </dgm:t>
    </dgm:pt>
    <dgm:pt modelId="{9B3DFC13-F877-2C4A-857B-7551B181A099}">
      <dgm:prSet custT="1"/>
      <dgm:spPr/>
      <dgm:t>
        <a:bodyPr/>
        <a:lstStyle/>
        <a:p>
          <a:pPr marL="137160" algn="l"/>
          <a:r>
            <a:rPr lang="en-US" sz="2000" dirty="0" smtClean="0"/>
            <a:t>Often stored in official archive</a:t>
          </a:r>
          <a:endParaRPr lang="en-US" sz="2000" dirty="0"/>
        </a:p>
      </dgm:t>
    </dgm:pt>
    <dgm:pt modelId="{3B7D6244-D0FB-EB45-B3EA-96FE0136A5FA}" type="parTrans" cxnId="{88E6888F-257D-F14D-8089-0FD0DD08A500}">
      <dgm:prSet/>
      <dgm:spPr/>
      <dgm:t>
        <a:bodyPr/>
        <a:lstStyle/>
        <a:p>
          <a:endParaRPr lang="en-US"/>
        </a:p>
      </dgm:t>
    </dgm:pt>
    <dgm:pt modelId="{517542EF-F268-4447-8E00-DD94ED5FABF8}" type="sibTrans" cxnId="{88E6888F-257D-F14D-8089-0FD0DD08A500}">
      <dgm:prSet/>
      <dgm:spPr/>
      <dgm:t>
        <a:bodyPr/>
        <a:lstStyle/>
        <a:p>
          <a:endParaRPr lang="en-US"/>
        </a:p>
      </dgm:t>
    </dgm:pt>
    <dgm:pt modelId="{3C2C9004-2D3C-8640-988D-D779A8A491AC}" type="pres">
      <dgm:prSet presAssocID="{6F11DA1A-B722-2344-BAA1-6A89F3D4CF3B}" presName="diagram" presStyleCnt="0">
        <dgm:presLayoutVars>
          <dgm:chPref val="1"/>
          <dgm:dir/>
          <dgm:animOne val="branch"/>
          <dgm:animLvl val="lvl"/>
          <dgm:resizeHandles/>
        </dgm:presLayoutVars>
      </dgm:prSet>
      <dgm:spPr/>
      <dgm:t>
        <a:bodyPr/>
        <a:lstStyle/>
        <a:p>
          <a:endParaRPr lang="en-US"/>
        </a:p>
      </dgm:t>
    </dgm:pt>
    <dgm:pt modelId="{C48895A9-16BD-C54D-B3B8-AC7A279265F1}" type="pres">
      <dgm:prSet presAssocID="{1F5C8817-DB8F-2F4F-9F3E-CDD779392C19}" presName="root" presStyleCnt="0"/>
      <dgm:spPr/>
    </dgm:pt>
    <dgm:pt modelId="{978B3DBA-CFA8-6F45-9D8C-08348409E345}" type="pres">
      <dgm:prSet presAssocID="{1F5C8817-DB8F-2F4F-9F3E-CDD779392C19}" presName="rootComposite" presStyleCnt="0"/>
      <dgm:spPr/>
    </dgm:pt>
    <dgm:pt modelId="{63C51976-F41B-F141-93C0-FF6875F20846}" type="pres">
      <dgm:prSet presAssocID="{1F5C8817-DB8F-2F4F-9F3E-CDD779392C19}" presName="rootText" presStyleLbl="node1" presStyleIdx="0" presStyleCnt="2" custScaleX="112393" custLinFactNeighborX="-819"/>
      <dgm:spPr/>
      <dgm:t>
        <a:bodyPr/>
        <a:lstStyle/>
        <a:p>
          <a:endParaRPr lang="en-US"/>
        </a:p>
      </dgm:t>
    </dgm:pt>
    <dgm:pt modelId="{885AAAEF-4BD4-0D45-BFDE-64B8C20C3057}" type="pres">
      <dgm:prSet presAssocID="{1F5C8817-DB8F-2F4F-9F3E-CDD779392C19}" presName="rootConnector" presStyleLbl="node1" presStyleIdx="0" presStyleCnt="2"/>
      <dgm:spPr/>
      <dgm:t>
        <a:bodyPr/>
        <a:lstStyle/>
        <a:p>
          <a:endParaRPr lang="en-US"/>
        </a:p>
      </dgm:t>
    </dgm:pt>
    <dgm:pt modelId="{D8DC1C5C-0FC6-3E4B-994D-187FDDA67BF7}" type="pres">
      <dgm:prSet presAssocID="{1F5C8817-DB8F-2F4F-9F3E-CDD779392C19}" presName="childShape" presStyleCnt="0"/>
      <dgm:spPr/>
    </dgm:pt>
    <dgm:pt modelId="{35EA963D-C281-FF41-8262-A7EE56062F21}" type="pres">
      <dgm:prSet presAssocID="{6267DED2-D0F5-DC48-8F2D-BEFB14687890}" presName="Name13" presStyleLbl="parChTrans1D2" presStyleIdx="0" presStyleCnt="8"/>
      <dgm:spPr/>
      <dgm:t>
        <a:bodyPr/>
        <a:lstStyle/>
        <a:p>
          <a:endParaRPr lang="en-US"/>
        </a:p>
      </dgm:t>
    </dgm:pt>
    <dgm:pt modelId="{FE279622-5531-F84C-BFC7-FBD7FE8B9B82}" type="pres">
      <dgm:prSet presAssocID="{D4C0AFD3-D6C7-944A-9CED-E9E485EBF1C8}" presName="childText" presStyleLbl="bgAcc1" presStyleIdx="0" presStyleCnt="8" custScaleX="237398">
        <dgm:presLayoutVars>
          <dgm:bulletEnabled val="1"/>
        </dgm:presLayoutVars>
      </dgm:prSet>
      <dgm:spPr/>
      <dgm:t>
        <a:bodyPr/>
        <a:lstStyle/>
        <a:p>
          <a:endParaRPr lang="en-US"/>
        </a:p>
      </dgm:t>
    </dgm:pt>
    <dgm:pt modelId="{81DC1441-90E5-E049-8492-C6CE65EF3CDD}" type="pres">
      <dgm:prSet presAssocID="{9627307C-9690-BB47-BD82-1ED6A752B118}" presName="Name13" presStyleLbl="parChTrans1D2" presStyleIdx="1" presStyleCnt="8"/>
      <dgm:spPr/>
      <dgm:t>
        <a:bodyPr/>
        <a:lstStyle/>
        <a:p>
          <a:endParaRPr lang="en-US"/>
        </a:p>
      </dgm:t>
    </dgm:pt>
    <dgm:pt modelId="{EBF8F6B8-9564-1441-9B40-3B57EB82800F}" type="pres">
      <dgm:prSet presAssocID="{13FF0890-320A-4B47-A53E-B351974631A7}" presName="childText" presStyleLbl="bgAcc1" presStyleIdx="1" presStyleCnt="8" custScaleX="237398">
        <dgm:presLayoutVars>
          <dgm:bulletEnabled val="1"/>
        </dgm:presLayoutVars>
      </dgm:prSet>
      <dgm:spPr/>
      <dgm:t>
        <a:bodyPr/>
        <a:lstStyle/>
        <a:p>
          <a:endParaRPr lang="en-US"/>
        </a:p>
      </dgm:t>
    </dgm:pt>
    <dgm:pt modelId="{4428862E-12C3-BB49-BD53-24B1C2B3744C}" type="pres">
      <dgm:prSet presAssocID="{CD901186-1203-CA44-927A-82BE82D19CDB}" presName="Name13" presStyleLbl="parChTrans1D2" presStyleIdx="2" presStyleCnt="8"/>
      <dgm:spPr/>
      <dgm:t>
        <a:bodyPr/>
        <a:lstStyle/>
        <a:p>
          <a:endParaRPr lang="en-US"/>
        </a:p>
      </dgm:t>
    </dgm:pt>
    <dgm:pt modelId="{7BE6AD96-1282-9541-BC1F-AC08487A8B16}" type="pres">
      <dgm:prSet presAssocID="{83889A59-9D85-494B-8C74-202BB9C379C6}" presName="childText" presStyleLbl="bgAcc1" presStyleIdx="2" presStyleCnt="8" custScaleX="237398">
        <dgm:presLayoutVars>
          <dgm:bulletEnabled val="1"/>
        </dgm:presLayoutVars>
      </dgm:prSet>
      <dgm:spPr/>
      <dgm:t>
        <a:bodyPr/>
        <a:lstStyle/>
        <a:p>
          <a:endParaRPr lang="en-US"/>
        </a:p>
      </dgm:t>
    </dgm:pt>
    <dgm:pt modelId="{B180D373-6C22-4742-8F88-588A0AA7C133}" type="pres">
      <dgm:prSet presAssocID="{7E3D195B-F3E2-804A-90DA-F0F21BE9FE6F}" presName="Name13" presStyleLbl="parChTrans1D2" presStyleIdx="3" presStyleCnt="8"/>
      <dgm:spPr/>
      <dgm:t>
        <a:bodyPr/>
        <a:lstStyle/>
        <a:p>
          <a:endParaRPr lang="en-US"/>
        </a:p>
      </dgm:t>
    </dgm:pt>
    <dgm:pt modelId="{C9DE8436-9AB8-604F-ACE7-FD90ED9B6F6C}" type="pres">
      <dgm:prSet presAssocID="{68EF0485-1377-E945-AF25-075F3AAF9F27}" presName="childText" presStyleLbl="bgAcc1" presStyleIdx="3" presStyleCnt="8" custScaleX="237398">
        <dgm:presLayoutVars>
          <dgm:bulletEnabled val="1"/>
        </dgm:presLayoutVars>
      </dgm:prSet>
      <dgm:spPr/>
      <dgm:t>
        <a:bodyPr/>
        <a:lstStyle/>
        <a:p>
          <a:endParaRPr lang="en-US"/>
        </a:p>
      </dgm:t>
    </dgm:pt>
    <dgm:pt modelId="{A003AB79-50B3-A644-B01A-BADC5187BE63}" type="pres">
      <dgm:prSet presAssocID="{2A917167-CA08-9845-BFBB-075A4D35C066}" presName="root" presStyleCnt="0"/>
      <dgm:spPr/>
    </dgm:pt>
    <dgm:pt modelId="{8837DCB5-6F23-6241-BEAD-F85C9067B5F4}" type="pres">
      <dgm:prSet presAssocID="{2A917167-CA08-9845-BFBB-075A4D35C066}" presName="rootComposite" presStyleCnt="0"/>
      <dgm:spPr/>
    </dgm:pt>
    <dgm:pt modelId="{61DFCB1D-42FD-E944-8C7C-50260B51B897}" type="pres">
      <dgm:prSet presAssocID="{2A917167-CA08-9845-BFBB-075A4D35C066}" presName="rootText" presStyleLbl="node1" presStyleIdx="1" presStyleCnt="2" custScaleX="112393" custLinFactNeighborX="-819"/>
      <dgm:spPr/>
      <dgm:t>
        <a:bodyPr/>
        <a:lstStyle/>
        <a:p>
          <a:endParaRPr lang="en-US"/>
        </a:p>
      </dgm:t>
    </dgm:pt>
    <dgm:pt modelId="{05CF767F-9416-6144-A521-2991891D2774}" type="pres">
      <dgm:prSet presAssocID="{2A917167-CA08-9845-BFBB-075A4D35C066}" presName="rootConnector" presStyleLbl="node1" presStyleIdx="1" presStyleCnt="2"/>
      <dgm:spPr/>
      <dgm:t>
        <a:bodyPr/>
        <a:lstStyle/>
        <a:p>
          <a:endParaRPr lang="en-US"/>
        </a:p>
      </dgm:t>
    </dgm:pt>
    <dgm:pt modelId="{05201F56-2EB2-E348-8978-F716F8EC392D}" type="pres">
      <dgm:prSet presAssocID="{2A917167-CA08-9845-BFBB-075A4D35C066}" presName="childShape" presStyleCnt="0"/>
      <dgm:spPr/>
    </dgm:pt>
    <dgm:pt modelId="{66A7E51A-FD5F-954D-A28F-4B87801C4DA6}" type="pres">
      <dgm:prSet presAssocID="{38893CC9-1131-5D4C-A035-B196533A6BAD}" presName="Name13" presStyleLbl="parChTrans1D2" presStyleIdx="4" presStyleCnt="8"/>
      <dgm:spPr/>
      <dgm:t>
        <a:bodyPr/>
        <a:lstStyle/>
        <a:p>
          <a:endParaRPr lang="en-US"/>
        </a:p>
      </dgm:t>
    </dgm:pt>
    <dgm:pt modelId="{3A1E93D5-C55B-F948-949A-32EBE246EB79}" type="pres">
      <dgm:prSet presAssocID="{E60D329A-932E-4F46-A992-7BEC4E650667}" presName="childText" presStyleLbl="bgAcc1" presStyleIdx="4" presStyleCnt="8" custScaleX="237398">
        <dgm:presLayoutVars>
          <dgm:bulletEnabled val="1"/>
        </dgm:presLayoutVars>
      </dgm:prSet>
      <dgm:spPr/>
      <dgm:t>
        <a:bodyPr/>
        <a:lstStyle/>
        <a:p>
          <a:endParaRPr lang="en-US"/>
        </a:p>
      </dgm:t>
    </dgm:pt>
    <dgm:pt modelId="{3E72D5A2-4BA6-0048-A855-4AD40E92F7DB}" type="pres">
      <dgm:prSet presAssocID="{765B203D-8A25-B34F-9F36-6AACDABB14C9}" presName="Name13" presStyleLbl="parChTrans1D2" presStyleIdx="5" presStyleCnt="8"/>
      <dgm:spPr/>
      <dgm:t>
        <a:bodyPr/>
        <a:lstStyle/>
        <a:p>
          <a:endParaRPr lang="en-US"/>
        </a:p>
      </dgm:t>
    </dgm:pt>
    <dgm:pt modelId="{EC345899-C559-064C-9E75-D1103C0B82D1}" type="pres">
      <dgm:prSet presAssocID="{C3ADF586-87F3-124D-A60C-E66F54C6F810}" presName="childText" presStyleLbl="bgAcc1" presStyleIdx="5" presStyleCnt="8" custScaleX="237398">
        <dgm:presLayoutVars>
          <dgm:bulletEnabled val="1"/>
        </dgm:presLayoutVars>
      </dgm:prSet>
      <dgm:spPr/>
      <dgm:t>
        <a:bodyPr/>
        <a:lstStyle/>
        <a:p>
          <a:endParaRPr lang="en-US"/>
        </a:p>
      </dgm:t>
    </dgm:pt>
    <dgm:pt modelId="{B70210BD-9D05-ED4F-9E14-B9C09F156718}" type="pres">
      <dgm:prSet presAssocID="{F49EA226-F576-414B-9B74-BAE6C0730F3A}" presName="Name13" presStyleLbl="parChTrans1D2" presStyleIdx="6" presStyleCnt="8"/>
      <dgm:spPr/>
      <dgm:t>
        <a:bodyPr/>
        <a:lstStyle/>
        <a:p>
          <a:endParaRPr lang="en-US"/>
        </a:p>
      </dgm:t>
    </dgm:pt>
    <dgm:pt modelId="{673805C9-AEC1-1E4A-9420-07C7CCB2EA23}" type="pres">
      <dgm:prSet presAssocID="{0A4FCDB1-35C8-4041-B299-34A6542EC47F}" presName="childText" presStyleLbl="bgAcc1" presStyleIdx="6" presStyleCnt="8" custScaleX="237398">
        <dgm:presLayoutVars>
          <dgm:bulletEnabled val="1"/>
        </dgm:presLayoutVars>
      </dgm:prSet>
      <dgm:spPr/>
      <dgm:t>
        <a:bodyPr/>
        <a:lstStyle/>
        <a:p>
          <a:endParaRPr lang="en-US"/>
        </a:p>
      </dgm:t>
    </dgm:pt>
    <dgm:pt modelId="{15DDC369-24FC-CF43-B8C6-7347F3D93459}" type="pres">
      <dgm:prSet presAssocID="{3B7D6244-D0FB-EB45-B3EA-96FE0136A5FA}" presName="Name13" presStyleLbl="parChTrans1D2" presStyleIdx="7" presStyleCnt="8"/>
      <dgm:spPr/>
      <dgm:t>
        <a:bodyPr/>
        <a:lstStyle/>
        <a:p>
          <a:endParaRPr lang="en-US"/>
        </a:p>
      </dgm:t>
    </dgm:pt>
    <dgm:pt modelId="{8356A8C5-4708-3A42-87A7-FE92E34EAA6B}" type="pres">
      <dgm:prSet presAssocID="{9B3DFC13-F877-2C4A-857B-7551B181A099}" presName="childText" presStyleLbl="bgAcc1" presStyleIdx="7" presStyleCnt="8" custScaleX="237398">
        <dgm:presLayoutVars>
          <dgm:bulletEnabled val="1"/>
        </dgm:presLayoutVars>
      </dgm:prSet>
      <dgm:spPr/>
      <dgm:t>
        <a:bodyPr/>
        <a:lstStyle/>
        <a:p>
          <a:endParaRPr lang="en-US"/>
        </a:p>
      </dgm:t>
    </dgm:pt>
  </dgm:ptLst>
  <dgm:cxnLst>
    <dgm:cxn modelId="{B7283128-E233-4CC5-815D-4D4A8FDE12AF}" type="presOf" srcId="{0A4FCDB1-35C8-4041-B299-34A6542EC47F}" destId="{673805C9-AEC1-1E4A-9420-07C7CCB2EA23}" srcOrd="0" destOrd="0" presId="urn:microsoft.com/office/officeart/2005/8/layout/hierarchy3"/>
    <dgm:cxn modelId="{7FACFE59-DF38-464F-A2E6-99507C02BE89}" srcId="{2A917167-CA08-9845-BFBB-075A4D35C066}" destId="{0A4FCDB1-35C8-4041-B299-34A6542EC47F}" srcOrd="2" destOrd="0" parTransId="{F49EA226-F576-414B-9B74-BAE6C0730F3A}" sibTransId="{F4D74F05-2A84-1F4F-8050-FCC00D9CC75D}"/>
    <dgm:cxn modelId="{836CD274-86E1-6943-84BA-A68A8C6B6B98}" srcId="{2A917167-CA08-9845-BFBB-075A4D35C066}" destId="{E60D329A-932E-4F46-A992-7BEC4E650667}" srcOrd="0" destOrd="0" parTransId="{38893CC9-1131-5D4C-A035-B196533A6BAD}" sibTransId="{A28D4FF2-832C-2042-B636-87CF09E43C98}"/>
    <dgm:cxn modelId="{7427ABAC-E7D6-432B-9B9E-984BD37B19AE}" type="presOf" srcId="{C3ADF586-87F3-124D-A60C-E66F54C6F810}" destId="{EC345899-C559-064C-9E75-D1103C0B82D1}" srcOrd="0" destOrd="0" presId="urn:microsoft.com/office/officeart/2005/8/layout/hierarchy3"/>
    <dgm:cxn modelId="{4C617F15-3F33-47A3-84BB-34E978D52689}" type="presOf" srcId="{7E3D195B-F3E2-804A-90DA-F0F21BE9FE6F}" destId="{B180D373-6C22-4742-8F88-588A0AA7C133}" srcOrd="0" destOrd="0" presId="urn:microsoft.com/office/officeart/2005/8/layout/hierarchy3"/>
    <dgm:cxn modelId="{6F2216C9-F17C-3C48-B086-916BB384EF1B}" srcId="{2A917167-CA08-9845-BFBB-075A4D35C066}" destId="{C3ADF586-87F3-124D-A60C-E66F54C6F810}" srcOrd="1" destOrd="0" parTransId="{765B203D-8A25-B34F-9F36-6AACDABB14C9}" sibTransId="{64C24EFB-EE00-D445-8669-0925F9DBC442}"/>
    <dgm:cxn modelId="{EB69434B-4783-3A48-8333-F9D43C197192}" srcId="{6F11DA1A-B722-2344-BAA1-6A89F3D4CF3B}" destId="{2A917167-CA08-9845-BFBB-075A4D35C066}" srcOrd="1" destOrd="0" parTransId="{87CC1D5D-0EC5-1447-8336-16B8032A3E4D}" sibTransId="{80A460C9-DD59-4A41-9F0D-C09AAAF011AC}"/>
    <dgm:cxn modelId="{3B218B19-807A-4F7C-93AD-763E3990F959}" type="presOf" srcId="{2A917167-CA08-9845-BFBB-075A4D35C066}" destId="{05CF767F-9416-6144-A521-2991891D2774}" srcOrd="1" destOrd="0" presId="urn:microsoft.com/office/officeart/2005/8/layout/hierarchy3"/>
    <dgm:cxn modelId="{EEC07AB3-6CA7-4D6E-B7AC-D5E142C7AA5F}" type="presOf" srcId="{1F5C8817-DB8F-2F4F-9F3E-CDD779392C19}" destId="{63C51976-F41B-F141-93C0-FF6875F20846}" srcOrd="0" destOrd="0" presId="urn:microsoft.com/office/officeart/2005/8/layout/hierarchy3"/>
    <dgm:cxn modelId="{DD4D3793-1276-4EF1-AE6B-F1F1ACFC07F0}" type="presOf" srcId="{9B3DFC13-F877-2C4A-857B-7551B181A099}" destId="{8356A8C5-4708-3A42-87A7-FE92E34EAA6B}" srcOrd="0" destOrd="0" presId="urn:microsoft.com/office/officeart/2005/8/layout/hierarchy3"/>
    <dgm:cxn modelId="{876785E1-7712-4EA8-978E-C00594B6A7A5}" type="presOf" srcId="{6F11DA1A-B722-2344-BAA1-6A89F3D4CF3B}" destId="{3C2C9004-2D3C-8640-988D-D779A8A491AC}" srcOrd="0" destOrd="0" presId="urn:microsoft.com/office/officeart/2005/8/layout/hierarchy3"/>
    <dgm:cxn modelId="{86124977-90FB-467E-9789-61E2574DC435}" type="presOf" srcId="{83889A59-9D85-494B-8C74-202BB9C379C6}" destId="{7BE6AD96-1282-9541-BC1F-AC08487A8B16}" srcOrd="0" destOrd="0" presId="urn:microsoft.com/office/officeart/2005/8/layout/hierarchy3"/>
    <dgm:cxn modelId="{AC024B87-EDBF-1E48-A066-A20F2ACAD4B1}" srcId="{1F5C8817-DB8F-2F4F-9F3E-CDD779392C19}" destId="{83889A59-9D85-494B-8C74-202BB9C379C6}" srcOrd="2" destOrd="0" parTransId="{CD901186-1203-CA44-927A-82BE82D19CDB}" sibTransId="{2818DDB9-9C0F-1846-829A-27F33AB0091C}"/>
    <dgm:cxn modelId="{D5CE1210-4DF9-074E-85A9-4A08D53503FD}" srcId="{1F5C8817-DB8F-2F4F-9F3E-CDD779392C19}" destId="{68EF0485-1377-E945-AF25-075F3AAF9F27}" srcOrd="3" destOrd="0" parTransId="{7E3D195B-F3E2-804A-90DA-F0F21BE9FE6F}" sibTransId="{1459CA70-6652-A141-ADE0-E3577F463AC5}"/>
    <dgm:cxn modelId="{97447E79-0537-4F5D-B0AC-DA7AB5E00D4B}" type="presOf" srcId="{D4C0AFD3-D6C7-944A-9CED-E9E485EBF1C8}" destId="{FE279622-5531-F84C-BFC7-FBD7FE8B9B82}" srcOrd="0" destOrd="0" presId="urn:microsoft.com/office/officeart/2005/8/layout/hierarchy3"/>
    <dgm:cxn modelId="{8C214E43-2F23-9F4D-82E2-6817B7CC87D5}" srcId="{1F5C8817-DB8F-2F4F-9F3E-CDD779392C19}" destId="{13FF0890-320A-4B47-A53E-B351974631A7}" srcOrd="1" destOrd="0" parTransId="{9627307C-9690-BB47-BD82-1ED6A752B118}" sibTransId="{ECBAD8E8-A9FB-B849-9821-2D5AF5449979}"/>
    <dgm:cxn modelId="{1BD92F84-EC57-144F-BEB5-6A6E80F68A77}" srcId="{1F5C8817-DB8F-2F4F-9F3E-CDD779392C19}" destId="{D4C0AFD3-D6C7-944A-9CED-E9E485EBF1C8}" srcOrd="0" destOrd="0" parTransId="{6267DED2-D0F5-DC48-8F2D-BEFB14687890}" sibTransId="{015F7D32-DD96-EC49-B1BB-4559024785AF}"/>
    <dgm:cxn modelId="{6BE833A3-DCD7-45AC-B467-6EC61ACACD2F}" type="presOf" srcId="{6267DED2-D0F5-DC48-8F2D-BEFB14687890}" destId="{35EA963D-C281-FF41-8262-A7EE56062F21}" srcOrd="0" destOrd="0" presId="urn:microsoft.com/office/officeart/2005/8/layout/hierarchy3"/>
    <dgm:cxn modelId="{AEC78A86-D5E8-44C2-B20B-89A074A86319}" type="presOf" srcId="{F49EA226-F576-414B-9B74-BAE6C0730F3A}" destId="{B70210BD-9D05-ED4F-9E14-B9C09F156718}" srcOrd="0" destOrd="0" presId="urn:microsoft.com/office/officeart/2005/8/layout/hierarchy3"/>
    <dgm:cxn modelId="{30CCAB72-18B5-C543-A27F-3AFA74DEC15C}" srcId="{6F11DA1A-B722-2344-BAA1-6A89F3D4CF3B}" destId="{1F5C8817-DB8F-2F4F-9F3E-CDD779392C19}" srcOrd="0" destOrd="0" parTransId="{1E56939D-715A-A54A-843A-48790FF3B0EE}" sibTransId="{29B1CBB3-D3B7-8743-8AC7-131AFF317F9E}"/>
    <dgm:cxn modelId="{E07E9D80-7A4E-4E8D-9B8A-109E1ABC3DE4}" type="presOf" srcId="{9627307C-9690-BB47-BD82-1ED6A752B118}" destId="{81DC1441-90E5-E049-8492-C6CE65EF3CDD}" srcOrd="0" destOrd="0" presId="urn:microsoft.com/office/officeart/2005/8/layout/hierarchy3"/>
    <dgm:cxn modelId="{88E6888F-257D-F14D-8089-0FD0DD08A500}" srcId="{2A917167-CA08-9845-BFBB-075A4D35C066}" destId="{9B3DFC13-F877-2C4A-857B-7551B181A099}" srcOrd="3" destOrd="0" parTransId="{3B7D6244-D0FB-EB45-B3EA-96FE0136A5FA}" sibTransId="{517542EF-F268-4447-8E00-DD94ED5FABF8}"/>
    <dgm:cxn modelId="{170FF20A-2667-4ABE-B707-81DDAECD9784}" type="presOf" srcId="{1F5C8817-DB8F-2F4F-9F3E-CDD779392C19}" destId="{885AAAEF-4BD4-0D45-BFDE-64B8C20C3057}" srcOrd="1" destOrd="0" presId="urn:microsoft.com/office/officeart/2005/8/layout/hierarchy3"/>
    <dgm:cxn modelId="{CCFFE8B7-BBA1-4C24-A109-22B4575B41B2}" type="presOf" srcId="{38893CC9-1131-5D4C-A035-B196533A6BAD}" destId="{66A7E51A-FD5F-954D-A28F-4B87801C4DA6}" srcOrd="0" destOrd="0" presId="urn:microsoft.com/office/officeart/2005/8/layout/hierarchy3"/>
    <dgm:cxn modelId="{F90ED833-3681-4F19-8119-F5A2EDF92D7E}" type="presOf" srcId="{3B7D6244-D0FB-EB45-B3EA-96FE0136A5FA}" destId="{15DDC369-24FC-CF43-B8C6-7347F3D93459}" srcOrd="0" destOrd="0" presId="urn:microsoft.com/office/officeart/2005/8/layout/hierarchy3"/>
    <dgm:cxn modelId="{24F45A9B-7956-445F-B01F-FB3A44A34C64}" type="presOf" srcId="{13FF0890-320A-4B47-A53E-B351974631A7}" destId="{EBF8F6B8-9564-1441-9B40-3B57EB82800F}" srcOrd="0" destOrd="0" presId="urn:microsoft.com/office/officeart/2005/8/layout/hierarchy3"/>
    <dgm:cxn modelId="{D91D49A1-2403-44B9-AAB0-80748CB1FD2A}" type="presOf" srcId="{E60D329A-932E-4F46-A992-7BEC4E650667}" destId="{3A1E93D5-C55B-F948-949A-32EBE246EB79}" srcOrd="0" destOrd="0" presId="urn:microsoft.com/office/officeart/2005/8/layout/hierarchy3"/>
    <dgm:cxn modelId="{E837D2F3-30B9-4FC6-B28D-2CB4AD970420}" type="presOf" srcId="{2A917167-CA08-9845-BFBB-075A4D35C066}" destId="{61DFCB1D-42FD-E944-8C7C-50260B51B897}" srcOrd="0" destOrd="0" presId="urn:microsoft.com/office/officeart/2005/8/layout/hierarchy3"/>
    <dgm:cxn modelId="{F5492BB1-1DE5-483D-B234-43CE2BFB8A99}" type="presOf" srcId="{68EF0485-1377-E945-AF25-075F3AAF9F27}" destId="{C9DE8436-9AB8-604F-ACE7-FD90ED9B6F6C}" srcOrd="0" destOrd="0" presId="urn:microsoft.com/office/officeart/2005/8/layout/hierarchy3"/>
    <dgm:cxn modelId="{495ECE20-9BD1-400A-BE74-C8AD77AED1A5}" type="presOf" srcId="{CD901186-1203-CA44-927A-82BE82D19CDB}" destId="{4428862E-12C3-BB49-BD53-24B1C2B3744C}" srcOrd="0" destOrd="0" presId="urn:microsoft.com/office/officeart/2005/8/layout/hierarchy3"/>
    <dgm:cxn modelId="{2F4EFA96-F490-4AA8-B6F4-C3280C5A0777}" type="presOf" srcId="{765B203D-8A25-B34F-9F36-6AACDABB14C9}" destId="{3E72D5A2-4BA6-0048-A855-4AD40E92F7DB}" srcOrd="0" destOrd="0" presId="urn:microsoft.com/office/officeart/2005/8/layout/hierarchy3"/>
    <dgm:cxn modelId="{94D2ECD8-D02F-4F3A-94C7-729B8CE36083}" type="presParOf" srcId="{3C2C9004-2D3C-8640-988D-D779A8A491AC}" destId="{C48895A9-16BD-C54D-B3B8-AC7A279265F1}" srcOrd="0" destOrd="0" presId="urn:microsoft.com/office/officeart/2005/8/layout/hierarchy3"/>
    <dgm:cxn modelId="{3DE24F3A-EE80-4975-A051-E54694E87AF2}" type="presParOf" srcId="{C48895A9-16BD-C54D-B3B8-AC7A279265F1}" destId="{978B3DBA-CFA8-6F45-9D8C-08348409E345}" srcOrd="0" destOrd="0" presId="urn:microsoft.com/office/officeart/2005/8/layout/hierarchy3"/>
    <dgm:cxn modelId="{3DBB1668-EA50-4B1E-9F15-87B74AE0E69A}" type="presParOf" srcId="{978B3DBA-CFA8-6F45-9D8C-08348409E345}" destId="{63C51976-F41B-F141-93C0-FF6875F20846}" srcOrd="0" destOrd="0" presId="urn:microsoft.com/office/officeart/2005/8/layout/hierarchy3"/>
    <dgm:cxn modelId="{B65A330B-E160-448E-A413-5CAC5EDA9549}" type="presParOf" srcId="{978B3DBA-CFA8-6F45-9D8C-08348409E345}" destId="{885AAAEF-4BD4-0D45-BFDE-64B8C20C3057}" srcOrd="1" destOrd="0" presId="urn:microsoft.com/office/officeart/2005/8/layout/hierarchy3"/>
    <dgm:cxn modelId="{5B08994E-0BA3-416F-B85D-1EE374F79F60}" type="presParOf" srcId="{C48895A9-16BD-C54D-B3B8-AC7A279265F1}" destId="{D8DC1C5C-0FC6-3E4B-994D-187FDDA67BF7}" srcOrd="1" destOrd="0" presId="urn:microsoft.com/office/officeart/2005/8/layout/hierarchy3"/>
    <dgm:cxn modelId="{8EE2ABD2-42D6-42B5-8BAE-991F9D16443F}" type="presParOf" srcId="{D8DC1C5C-0FC6-3E4B-994D-187FDDA67BF7}" destId="{35EA963D-C281-FF41-8262-A7EE56062F21}" srcOrd="0" destOrd="0" presId="urn:microsoft.com/office/officeart/2005/8/layout/hierarchy3"/>
    <dgm:cxn modelId="{3BF8B70C-A9A6-4D9D-83C9-CB8F083293B6}" type="presParOf" srcId="{D8DC1C5C-0FC6-3E4B-994D-187FDDA67BF7}" destId="{FE279622-5531-F84C-BFC7-FBD7FE8B9B82}" srcOrd="1" destOrd="0" presId="urn:microsoft.com/office/officeart/2005/8/layout/hierarchy3"/>
    <dgm:cxn modelId="{B31FF804-9D80-4374-815A-E51CAFDFEED6}" type="presParOf" srcId="{D8DC1C5C-0FC6-3E4B-994D-187FDDA67BF7}" destId="{81DC1441-90E5-E049-8492-C6CE65EF3CDD}" srcOrd="2" destOrd="0" presId="urn:microsoft.com/office/officeart/2005/8/layout/hierarchy3"/>
    <dgm:cxn modelId="{CD83E313-C069-4ADD-9796-8883B934E9FF}" type="presParOf" srcId="{D8DC1C5C-0FC6-3E4B-994D-187FDDA67BF7}" destId="{EBF8F6B8-9564-1441-9B40-3B57EB82800F}" srcOrd="3" destOrd="0" presId="urn:microsoft.com/office/officeart/2005/8/layout/hierarchy3"/>
    <dgm:cxn modelId="{855C879B-3DA1-459B-9E06-E5C58A709D7C}" type="presParOf" srcId="{D8DC1C5C-0FC6-3E4B-994D-187FDDA67BF7}" destId="{4428862E-12C3-BB49-BD53-24B1C2B3744C}" srcOrd="4" destOrd="0" presId="urn:microsoft.com/office/officeart/2005/8/layout/hierarchy3"/>
    <dgm:cxn modelId="{8BF46FF9-15A9-4712-9B3A-4C9EB3D25C28}" type="presParOf" srcId="{D8DC1C5C-0FC6-3E4B-994D-187FDDA67BF7}" destId="{7BE6AD96-1282-9541-BC1F-AC08487A8B16}" srcOrd="5" destOrd="0" presId="urn:microsoft.com/office/officeart/2005/8/layout/hierarchy3"/>
    <dgm:cxn modelId="{D4223D90-5FC7-45C7-BB14-01ED1198A53C}" type="presParOf" srcId="{D8DC1C5C-0FC6-3E4B-994D-187FDDA67BF7}" destId="{B180D373-6C22-4742-8F88-588A0AA7C133}" srcOrd="6" destOrd="0" presId="urn:microsoft.com/office/officeart/2005/8/layout/hierarchy3"/>
    <dgm:cxn modelId="{28FC9C1E-0511-415B-90D1-26CA97B278F5}" type="presParOf" srcId="{D8DC1C5C-0FC6-3E4B-994D-187FDDA67BF7}" destId="{C9DE8436-9AB8-604F-ACE7-FD90ED9B6F6C}" srcOrd="7" destOrd="0" presId="urn:microsoft.com/office/officeart/2005/8/layout/hierarchy3"/>
    <dgm:cxn modelId="{7AD9995A-1574-4F68-A62C-DC1359E007D2}" type="presParOf" srcId="{3C2C9004-2D3C-8640-988D-D779A8A491AC}" destId="{A003AB79-50B3-A644-B01A-BADC5187BE63}" srcOrd="1" destOrd="0" presId="urn:microsoft.com/office/officeart/2005/8/layout/hierarchy3"/>
    <dgm:cxn modelId="{7642C256-A4FA-434D-B8EC-26EBECD90D82}" type="presParOf" srcId="{A003AB79-50B3-A644-B01A-BADC5187BE63}" destId="{8837DCB5-6F23-6241-BEAD-F85C9067B5F4}" srcOrd="0" destOrd="0" presId="urn:microsoft.com/office/officeart/2005/8/layout/hierarchy3"/>
    <dgm:cxn modelId="{28A700F2-B19D-4145-A0ED-E1F122F3741F}" type="presParOf" srcId="{8837DCB5-6F23-6241-BEAD-F85C9067B5F4}" destId="{61DFCB1D-42FD-E944-8C7C-50260B51B897}" srcOrd="0" destOrd="0" presId="urn:microsoft.com/office/officeart/2005/8/layout/hierarchy3"/>
    <dgm:cxn modelId="{E00C2C7E-3E73-4302-AC19-84EE614326C4}" type="presParOf" srcId="{8837DCB5-6F23-6241-BEAD-F85C9067B5F4}" destId="{05CF767F-9416-6144-A521-2991891D2774}" srcOrd="1" destOrd="0" presId="urn:microsoft.com/office/officeart/2005/8/layout/hierarchy3"/>
    <dgm:cxn modelId="{1D48766E-6382-4FD5-BBAA-1C38A8C4EAB7}" type="presParOf" srcId="{A003AB79-50B3-A644-B01A-BADC5187BE63}" destId="{05201F56-2EB2-E348-8978-F716F8EC392D}" srcOrd="1" destOrd="0" presId="urn:microsoft.com/office/officeart/2005/8/layout/hierarchy3"/>
    <dgm:cxn modelId="{FEE00E67-7309-4E82-A88F-DC1857265707}" type="presParOf" srcId="{05201F56-2EB2-E348-8978-F716F8EC392D}" destId="{66A7E51A-FD5F-954D-A28F-4B87801C4DA6}" srcOrd="0" destOrd="0" presId="urn:microsoft.com/office/officeart/2005/8/layout/hierarchy3"/>
    <dgm:cxn modelId="{2390F501-1F72-4B4D-B600-2C5F3BC87D3D}" type="presParOf" srcId="{05201F56-2EB2-E348-8978-F716F8EC392D}" destId="{3A1E93D5-C55B-F948-949A-32EBE246EB79}" srcOrd="1" destOrd="0" presId="urn:microsoft.com/office/officeart/2005/8/layout/hierarchy3"/>
    <dgm:cxn modelId="{C541F1A4-1BD8-4B06-BC84-FA4CA908559C}" type="presParOf" srcId="{05201F56-2EB2-E348-8978-F716F8EC392D}" destId="{3E72D5A2-4BA6-0048-A855-4AD40E92F7DB}" srcOrd="2" destOrd="0" presId="urn:microsoft.com/office/officeart/2005/8/layout/hierarchy3"/>
    <dgm:cxn modelId="{7240500D-AFAC-4B73-A3F8-0AD1CB229850}" type="presParOf" srcId="{05201F56-2EB2-E348-8978-F716F8EC392D}" destId="{EC345899-C559-064C-9E75-D1103C0B82D1}" srcOrd="3" destOrd="0" presId="urn:microsoft.com/office/officeart/2005/8/layout/hierarchy3"/>
    <dgm:cxn modelId="{BC79B74F-6346-47B7-83D2-591DC971A272}" type="presParOf" srcId="{05201F56-2EB2-E348-8978-F716F8EC392D}" destId="{B70210BD-9D05-ED4F-9E14-B9C09F156718}" srcOrd="4" destOrd="0" presId="urn:microsoft.com/office/officeart/2005/8/layout/hierarchy3"/>
    <dgm:cxn modelId="{C5FED9BE-CF0A-4FCE-9E40-5306A662FC42}" type="presParOf" srcId="{05201F56-2EB2-E348-8978-F716F8EC392D}" destId="{673805C9-AEC1-1E4A-9420-07C7CCB2EA23}" srcOrd="5" destOrd="0" presId="urn:microsoft.com/office/officeart/2005/8/layout/hierarchy3"/>
    <dgm:cxn modelId="{15FF2F4F-3CC1-40D5-B27A-D96BD6B98B98}" type="presParOf" srcId="{05201F56-2EB2-E348-8978-F716F8EC392D}" destId="{15DDC369-24FC-CF43-B8C6-7347F3D93459}" srcOrd="6" destOrd="0" presId="urn:microsoft.com/office/officeart/2005/8/layout/hierarchy3"/>
    <dgm:cxn modelId="{A3DF8F2D-329A-4B77-A5CB-615244520450}" type="presParOf" srcId="{05201F56-2EB2-E348-8978-F716F8EC392D}" destId="{8356A8C5-4708-3A42-87A7-FE92E34EAA6B}" srcOrd="7"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82E9AB-8CC2-8D42-B53A-736099E44264}" type="doc">
      <dgm:prSet loTypeId="urn:microsoft.com/office/officeart/2005/8/layout/hierarchy3" loCatId="" qsTypeId="urn:microsoft.com/office/officeart/2005/8/quickstyle/simple3" qsCatId="simple" csTypeId="urn:microsoft.com/office/officeart/2005/8/colors/accent6_2" csCatId="accent6" phldr="1"/>
      <dgm:spPr/>
      <dgm:t>
        <a:bodyPr/>
        <a:lstStyle/>
        <a:p>
          <a:endParaRPr lang="en-US"/>
        </a:p>
      </dgm:t>
    </dgm:pt>
    <dgm:pt modelId="{E172CCD0-A302-D547-A67B-B7DF1A708A45}">
      <dgm:prSet phldrT="[Text]"/>
      <dgm:spPr/>
      <dgm:t>
        <a:bodyPr/>
        <a:lstStyle/>
        <a:p>
          <a:r>
            <a:rPr lang="en-US" b="1" dirty="0" smtClean="0"/>
            <a:t>Researcher (‘data creator’)</a:t>
          </a:r>
          <a:endParaRPr lang="en-US" dirty="0"/>
        </a:p>
      </dgm:t>
    </dgm:pt>
    <dgm:pt modelId="{89C003F1-58D6-7148-9EF1-E4613ADA0044}" type="parTrans" cxnId="{5F3A77D9-FC67-7E46-AC2E-BF337DE62450}">
      <dgm:prSet/>
      <dgm:spPr/>
      <dgm:t>
        <a:bodyPr/>
        <a:lstStyle/>
        <a:p>
          <a:endParaRPr lang="en-US"/>
        </a:p>
      </dgm:t>
    </dgm:pt>
    <dgm:pt modelId="{FB4EC413-F91A-C842-9938-FA3D7BC5821A}" type="sibTrans" cxnId="{5F3A77D9-FC67-7E46-AC2E-BF337DE62450}">
      <dgm:prSet/>
      <dgm:spPr/>
      <dgm:t>
        <a:bodyPr/>
        <a:lstStyle/>
        <a:p>
          <a:endParaRPr lang="en-US"/>
        </a:p>
      </dgm:t>
    </dgm:pt>
    <dgm:pt modelId="{C5FB6FEE-7006-CC40-B083-BA3B10E0355C}">
      <dgm:prSet phldrT="[Text]"/>
      <dgm:spPr/>
      <dgm:t>
        <a:bodyPr/>
        <a:lstStyle/>
        <a:p>
          <a:r>
            <a:rPr lang="en-US" dirty="0" smtClean="0"/>
            <a:t>Provide enough info. for assessment</a:t>
          </a:r>
          <a:endParaRPr lang="en-US" dirty="0"/>
        </a:p>
      </dgm:t>
    </dgm:pt>
    <dgm:pt modelId="{8D1AB63A-572C-304A-B221-3739A2D3C6C3}" type="parTrans" cxnId="{187D76B4-D7DF-7346-985B-958B208BFE15}">
      <dgm:prSet/>
      <dgm:spPr/>
      <dgm:t>
        <a:bodyPr/>
        <a:lstStyle/>
        <a:p>
          <a:endParaRPr lang="en-US"/>
        </a:p>
      </dgm:t>
    </dgm:pt>
    <dgm:pt modelId="{9B846F60-F0ED-5145-B6CA-8FB1D6E7410E}" type="sibTrans" cxnId="{187D76B4-D7DF-7346-985B-958B208BFE15}">
      <dgm:prSet/>
      <dgm:spPr/>
      <dgm:t>
        <a:bodyPr/>
        <a:lstStyle/>
        <a:p>
          <a:endParaRPr lang="en-US"/>
        </a:p>
      </dgm:t>
    </dgm:pt>
    <dgm:pt modelId="{B3FB1AE1-2C9A-0C4F-BE4F-2A66E0D45F7E}">
      <dgm:prSet phldrT="[Text]"/>
      <dgm:spPr/>
      <dgm:t>
        <a:bodyPr/>
        <a:lstStyle/>
        <a:p>
          <a:r>
            <a:rPr lang="en-US" dirty="0" smtClean="0"/>
            <a:t>Provide info. on audience and access restraints</a:t>
          </a:r>
          <a:endParaRPr lang="en-US" dirty="0"/>
        </a:p>
      </dgm:t>
    </dgm:pt>
    <dgm:pt modelId="{207BEFDE-427B-A240-A8DF-5E7A6199B00B}" type="parTrans" cxnId="{1A40E373-3DD4-274F-B781-A58508397263}">
      <dgm:prSet/>
      <dgm:spPr/>
      <dgm:t>
        <a:bodyPr/>
        <a:lstStyle/>
        <a:p>
          <a:endParaRPr lang="en-US"/>
        </a:p>
      </dgm:t>
    </dgm:pt>
    <dgm:pt modelId="{640A4AF3-7D21-4F4C-B0F0-D0536627AD64}" type="sibTrans" cxnId="{1A40E373-3DD4-274F-B781-A58508397263}">
      <dgm:prSet/>
      <dgm:spPr/>
      <dgm:t>
        <a:bodyPr/>
        <a:lstStyle/>
        <a:p>
          <a:endParaRPr lang="en-US"/>
        </a:p>
      </dgm:t>
    </dgm:pt>
    <dgm:pt modelId="{417CFB14-29CB-2A43-A568-88EC1636DEAE}">
      <dgm:prSet phldrT="[Text]"/>
      <dgm:spPr/>
      <dgm:t>
        <a:bodyPr/>
        <a:lstStyle/>
        <a:p>
          <a:r>
            <a:rPr lang="en-US" b="1" dirty="0" smtClean="0"/>
            <a:t>Data center or repository </a:t>
          </a:r>
          <a:endParaRPr lang="en-US" dirty="0"/>
        </a:p>
      </dgm:t>
    </dgm:pt>
    <dgm:pt modelId="{F5195B31-2F63-AE47-A09B-0D489CF725B4}" type="parTrans" cxnId="{52E6D018-3359-D94D-BAE4-4BB07C4F8D68}">
      <dgm:prSet/>
      <dgm:spPr/>
      <dgm:t>
        <a:bodyPr/>
        <a:lstStyle/>
        <a:p>
          <a:endParaRPr lang="en-US"/>
        </a:p>
      </dgm:t>
    </dgm:pt>
    <dgm:pt modelId="{DBE6293F-1048-7B4A-A53B-DD7D6AED29F0}" type="sibTrans" cxnId="{52E6D018-3359-D94D-BAE4-4BB07C4F8D68}">
      <dgm:prSet/>
      <dgm:spPr/>
      <dgm:t>
        <a:bodyPr/>
        <a:lstStyle/>
        <a:p>
          <a:endParaRPr lang="en-US"/>
        </a:p>
      </dgm:t>
    </dgm:pt>
    <dgm:pt modelId="{39E4A93F-45F2-E54F-AECC-A7B024A97469}">
      <dgm:prSet phldrT="[Text]"/>
      <dgm:spPr/>
      <dgm:t>
        <a:bodyPr/>
        <a:lstStyle/>
        <a:p>
          <a:r>
            <a:rPr lang="en-US" dirty="0" smtClean="0"/>
            <a:t>Have explicit mission &amp; data selection policy</a:t>
          </a:r>
          <a:endParaRPr lang="en-US" dirty="0"/>
        </a:p>
      </dgm:t>
    </dgm:pt>
    <dgm:pt modelId="{754AB484-6D66-6F4E-997D-66BE0A4004E6}" type="parTrans" cxnId="{684079B8-3148-A84C-BB75-945C051CDF6F}">
      <dgm:prSet/>
      <dgm:spPr/>
      <dgm:t>
        <a:bodyPr/>
        <a:lstStyle/>
        <a:p>
          <a:endParaRPr lang="en-US"/>
        </a:p>
      </dgm:t>
    </dgm:pt>
    <dgm:pt modelId="{8FB60764-E6FE-114C-8ABE-9CF0D65956D3}" type="sibTrans" cxnId="{684079B8-3148-A84C-BB75-945C051CDF6F}">
      <dgm:prSet/>
      <dgm:spPr/>
      <dgm:t>
        <a:bodyPr/>
        <a:lstStyle/>
        <a:p>
          <a:endParaRPr lang="en-US"/>
        </a:p>
      </dgm:t>
    </dgm:pt>
    <dgm:pt modelId="{3919F0DE-508E-DC4F-AC49-2B396CAD9DEB}">
      <dgm:prSet phldrT="[Text]"/>
      <dgm:spPr/>
      <dgm:t>
        <a:bodyPr/>
        <a:lstStyle/>
        <a:p>
          <a:r>
            <a:rPr lang="en-US" dirty="0" smtClean="0"/>
            <a:t>Ensure legal and contract compliance</a:t>
          </a:r>
          <a:endParaRPr lang="en-US" dirty="0"/>
        </a:p>
      </dgm:t>
    </dgm:pt>
    <dgm:pt modelId="{16AC499F-3199-3A45-AC27-93E7ED191A9C}" type="parTrans" cxnId="{1F50D3E8-B1EA-BD48-AC1B-F62888F27F6E}">
      <dgm:prSet/>
      <dgm:spPr/>
      <dgm:t>
        <a:bodyPr/>
        <a:lstStyle/>
        <a:p>
          <a:endParaRPr lang="en-US"/>
        </a:p>
      </dgm:t>
    </dgm:pt>
    <dgm:pt modelId="{610EBC49-736A-9042-98F4-6BB430ACD480}" type="sibTrans" cxnId="{1F50D3E8-B1EA-BD48-AC1B-F62888F27F6E}">
      <dgm:prSet/>
      <dgm:spPr/>
      <dgm:t>
        <a:bodyPr/>
        <a:lstStyle/>
        <a:p>
          <a:endParaRPr lang="en-US"/>
        </a:p>
      </dgm:t>
    </dgm:pt>
    <dgm:pt modelId="{2791C6C2-4B08-444D-959B-1C1D824C4313}">
      <dgm:prSet phldrT="[Text]"/>
      <dgm:spPr/>
      <dgm:t>
        <a:bodyPr/>
        <a:lstStyle/>
        <a:p>
          <a:r>
            <a:rPr lang="en-US" dirty="0" smtClean="0"/>
            <a:t>Provide data in recommended formats</a:t>
          </a:r>
          <a:endParaRPr lang="en-US" dirty="0"/>
        </a:p>
      </dgm:t>
    </dgm:pt>
    <dgm:pt modelId="{7B15CB30-6300-014F-A483-BA562B417DE8}" type="parTrans" cxnId="{58E8F9BE-0B5C-2142-B8CE-51D4774674D2}">
      <dgm:prSet/>
      <dgm:spPr/>
      <dgm:t>
        <a:bodyPr/>
        <a:lstStyle/>
        <a:p>
          <a:endParaRPr lang="en-US"/>
        </a:p>
      </dgm:t>
    </dgm:pt>
    <dgm:pt modelId="{18D919DC-40EB-7643-B805-333396DBD940}" type="sibTrans" cxnId="{58E8F9BE-0B5C-2142-B8CE-51D4774674D2}">
      <dgm:prSet/>
      <dgm:spPr/>
      <dgm:t>
        <a:bodyPr/>
        <a:lstStyle/>
        <a:p>
          <a:endParaRPr lang="en-US"/>
        </a:p>
      </dgm:t>
    </dgm:pt>
    <dgm:pt modelId="{86C837A3-9B58-AF44-9270-EA6A0CB4B511}">
      <dgm:prSet phldrT="[Text]"/>
      <dgm:spPr/>
      <dgm:t>
        <a:bodyPr/>
        <a:lstStyle/>
        <a:p>
          <a:r>
            <a:rPr lang="en-US" dirty="0" smtClean="0"/>
            <a:t>Provide sufficient metadata</a:t>
          </a:r>
          <a:endParaRPr lang="en-US" dirty="0"/>
        </a:p>
      </dgm:t>
    </dgm:pt>
    <dgm:pt modelId="{4C3332EC-ACF6-A048-A27A-8E990B3ECB5F}" type="parTrans" cxnId="{3CEC8A2D-6917-0A44-93B2-15464DB38369}">
      <dgm:prSet/>
      <dgm:spPr/>
      <dgm:t>
        <a:bodyPr/>
        <a:lstStyle/>
        <a:p>
          <a:endParaRPr lang="en-US"/>
        </a:p>
      </dgm:t>
    </dgm:pt>
    <dgm:pt modelId="{B58935B8-165E-D24C-97AA-F5841BF7F9B4}" type="sibTrans" cxnId="{3CEC8A2D-6917-0A44-93B2-15464DB38369}">
      <dgm:prSet/>
      <dgm:spPr/>
      <dgm:t>
        <a:bodyPr/>
        <a:lstStyle/>
        <a:p>
          <a:endParaRPr lang="en-US"/>
        </a:p>
      </dgm:t>
    </dgm:pt>
    <dgm:pt modelId="{F0382FFA-199F-F949-A2B4-580AC209826D}">
      <dgm:prSet phldrT="[Text]"/>
      <dgm:spPr/>
      <dgm:t>
        <a:bodyPr/>
        <a:lstStyle/>
        <a:p>
          <a:r>
            <a:rPr lang="en-US" dirty="0" smtClean="0"/>
            <a:t>Ensure authenticity &amp; integrity of digital objects &amp; metadata </a:t>
          </a:r>
          <a:endParaRPr lang="en-US" dirty="0"/>
        </a:p>
      </dgm:t>
    </dgm:pt>
    <dgm:pt modelId="{995C325E-B6AD-5D42-B480-489833D4ECF8}" type="parTrans" cxnId="{9605E359-3E7A-374A-82AA-723F9B8D4BE0}">
      <dgm:prSet/>
      <dgm:spPr/>
      <dgm:t>
        <a:bodyPr/>
        <a:lstStyle/>
        <a:p>
          <a:endParaRPr lang="en-US"/>
        </a:p>
      </dgm:t>
    </dgm:pt>
    <dgm:pt modelId="{6EFFB374-9A32-8B4A-B4A7-ADD5D61F194E}" type="sibTrans" cxnId="{9605E359-3E7A-374A-82AA-723F9B8D4BE0}">
      <dgm:prSet/>
      <dgm:spPr/>
      <dgm:t>
        <a:bodyPr/>
        <a:lstStyle/>
        <a:p>
          <a:endParaRPr lang="en-US"/>
        </a:p>
      </dgm:t>
    </dgm:pt>
    <dgm:pt modelId="{A4D16DE4-B54F-1C43-BE16-527B2F6A22FD}">
      <dgm:prSet phldrT="[Text]"/>
      <dgm:spPr/>
      <dgm:t>
        <a:bodyPr/>
        <a:lstStyle/>
        <a:p>
          <a:r>
            <a:rPr lang="en-US" dirty="0" smtClean="0"/>
            <a:t>Assume responsibility for data accessibility</a:t>
          </a:r>
          <a:endParaRPr lang="en-US" dirty="0"/>
        </a:p>
      </dgm:t>
    </dgm:pt>
    <dgm:pt modelId="{9BE44122-E5BB-B74A-9DC2-2F566A1636B4}" type="parTrans" cxnId="{6D682422-283F-E448-8B37-AC4B93FEFB18}">
      <dgm:prSet/>
      <dgm:spPr/>
      <dgm:t>
        <a:bodyPr/>
        <a:lstStyle/>
        <a:p>
          <a:endParaRPr lang="en-US"/>
        </a:p>
      </dgm:t>
    </dgm:pt>
    <dgm:pt modelId="{9A79DAD1-0778-1B45-A541-EA25FEAAD044}" type="sibTrans" cxnId="{6D682422-283F-E448-8B37-AC4B93FEFB18}">
      <dgm:prSet/>
      <dgm:spPr/>
      <dgm:t>
        <a:bodyPr/>
        <a:lstStyle/>
        <a:p>
          <a:endParaRPr lang="en-US"/>
        </a:p>
      </dgm:t>
    </dgm:pt>
    <dgm:pt modelId="{5130E954-33F2-D643-A9F5-1256772077D5}">
      <dgm:prSet phldrT="[Text]"/>
      <dgm:spPr/>
      <dgm:t>
        <a:bodyPr/>
        <a:lstStyle/>
        <a:p>
          <a:r>
            <a:rPr lang="en-US" dirty="0" smtClean="0"/>
            <a:t>Plan for long-term preservation</a:t>
          </a:r>
          <a:endParaRPr lang="en-US" dirty="0"/>
        </a:p>
      </dgm:t>
    </dgm:pt>
    <dgm:pt modelId="{BCDA92D1-095D-FE4A-B32C-B294FB3A947C}" type="parTrans" cxnId="{A5AED5FB-A2B7-124F-9BE7-BEFE2467BA5D}">
      <dgm:prSet/>
      <dgm:spPr/>
      <dgm:t>
        <a:bodyPr/>
        <a:lstStyle/>
        <a:p>
          <a:endParaRPr lang="en-US"/>
        </a:p>
      </dgm:t>
    </dgm:pt>
    <dgm:pt modelId="{2093E57A-1331-E44B-B3D6-40820FB835CC}" type="sibTrans" cxnId="{A5AED5FB-A2B7-124F-9BE7-BEFE2467BA5D}">
      <dgm:prSet/>
      <dgm:spPr/>
      <dgm:t>
        <a:bodyPr/>
        <a:lstStyle/>
        <a:p>
          <a:endParaRPr lang="en-US"/>
        </a:p>
      </dgm:t>
    </dgm:pt>
    <dgm:pt modelId="{5C2657AA-8211-8247-97F1-AC51BDC7377D}" type="pres">
      <dgm:prSet presAssocID="{6782E9AB-8CC2-8D42-B53A-736099E44264}" presName="diagram" presStyleCnt="0">
        <dgm:presLayoutVars>
          <dgm:chPref val="1"/>
          <dgm:dir/>
          <dgm:animOne val="branch"/>
          <dgm:animLvl val="lvl"/>
          <dgm:resizeHandles/>
        </dgm:presLayoutVars>
      </dgm:prSet>
      <dgm:spPr/>
      <dgm:t>
        <a:bodyPr/>
        <a:lstStyle/>
        <a:p>
          <a:endParaRPr lang="en-US"/>
        </a:p>
      </dgm:t>
    </dgm:pt>
    <dgm:pt modelId="{41C7C392-D593-5E4C-94D8-6860B7025B7B}" type="pres">
      <dgm:prSet presAssocID="{E172CCD0-A302-D547-A67B-B7DF1A708A45}" presName="root" presStyleCnt="0"/>
      <dgm:spPr/>
    </dgm:pt>
    <dgm:pt modelId="{4D407A5C-35FE-3F4A-9A56-A8BE287ACDC5}" type="pres">
      <dgm:prSet presAssocID="{E172CCD0-A302-D547-A67B-B7DF1A708A45}" presName="rootComposite" presStyleCnt="0"/>
      <dgm:spPr/>
    </dgm:pt>
    <dgm:pt modelId="{D2719142-93AB-884D-BAD1-7B3475C496C3}" type="pres">
      <dgm:prSet presAssocID="{E172CCD0-A302-D547-A67B-B7DF1A708A45}" presName="rootText" presStyleLbl="node1" presStyleIdx="0" presStyleCnt="2" custScaleX="144460" custLinFactNeighborX="-35892"/>
      <dgm:spPr/>
      <dgm:t>
        <a:bodyPr/>
        <a:lstStyle/>
        <a:p>
          <a:endParaRPr lang="en-US"/>
        </a:p>
      </dgm:t>
    </dgm:pt>
    <dgm:pt modelId="{1760A1A2-291A-AD4D-980F-BF2DF5CAF8F8}" type="pres">
      <dgm:prSet presAssocID="{E172CCD0-A302-D547-A67B-B7DF1A708A45}" presName="rootConnector" presStyleLbl="node1" presStyleIdx="0" presStyleCnt="2"/>
      <dgm:spPr/>
      <dgm:t>
        <a:bodyPr/>
        <a:lstStyle/>
        <a:p>
          <a:endParaRPr lang="en-US"/>
        </a:p>
      </dgm:t>
    </dgm:pt>
    <dgm:pt modelId="{20A8FBBA-D366-834F-8823-49B8306F6E58}" type="pres">
      <dgm:prSet presAssocID="{E172CCD0-A302-D547-A67B-B7DF1A708A45}" presName="childShape" presStyleCnt="0"/>
      <dgm:spPr/>
    </dgm:pt>
    <dgm:pt modelId="{F71B7755-BFF8-AA4D-B8A8-2CCA2110E62C}" type="pres">
      <dgm:prSet presAssocID="{8D1AB63A-572C-304A-B221-3739A2D3C6C3}" presName="Name13" presStyleLbl="parChTrans1D2" presStyleIdx="0" presStyleCnt="9"/>
      <dgm:spPr/>
      <dgm:t>
        <a:bodyPr/>
        <a:lstStyle/>
        <a:p>
          <a:endParaRPr lang="en-US"/>
        </a:p>
      </dgm:t>
    </dgm:pt>
    <dgm:pt modelId="{FA142D09-E238-BE4D-A75F-3AFBFE0B68B3}" type="pres">
      <dgm:prSet presAssocID="{C5FB6FEE-7006-CC40-B083-BA3B10E0355C}" presName="childText" presStyleLbl="bgAcc1" presStyleIdx="0" presStyleCnt="9" custScaleX="198374" custLinFactNeighborX="-44892">
        <dgm:presLayoutVars>
          <dgm:bulletEnabled val="1"/>
        </dgm:presLayoutVars>
      </dgm:prSet>
      <dgm:spPr/>
      <dgm:t>
        <a:bodyPr/>
        <a:lstStyle/>
        <a:p>
          <a:endParaRPr lang="en-US"/>
        </a:p>
      </dgm:t>
    </dgm:pt>
    <dgm:pt modelId="{1F500712-3606-F849-8AE1-3B0FB2447614}" type="pres">
      <dgm:prSet presAssocID="{207BEFDE-427B-A240-A8DF-5E7A6199B00B}" presName="Name13" presStyleLbl="parChTrans1D2" presStyleIdx="1" presStyleCnt="9"/>
      <dgm:spPr/>
      <dgm:t>
        <a:bodyPr/>
        <a:lstStyle/>
        <a:p>
          <a:endParaRPr lang="en-US"/>
        </a:p>
      </dgm:t>
    </dgm:pt>
    <dgm:pt modelId="{1CECD64F-4E14-7B47-9B47-8AF84EDD81FF}" type="pres">
      <dgm:prSet presAssocID="{B3FB1AE1-2C9A-0C4F-BE4F-2A66E0D45F7E}" presName="childText" presStyleLbl="bgAcc1" presStyleIdx="1" presStyleCnt="9" custScaleX="198374" custLinFactNeighborX="-44892">
        <dgm:presLayoutVars>
          <dgm:bulletEnabled val="1"/>
        </dgm:presLayoutVars>
      </dgm:prSet>
      <dgm:spPr/>
      <dgm:t>
        <a:bodyPr/>
        <a:lstStyle/>
        <a:p>
          <a:endParaRPr lang="en-US"/>
        </a:p>
      </dgm:t>
    </dgm:pt>
    <dgm:pt modelId="{4A5FB6A0-1431-0E42-9E52-A214A729A15B}" type="pres">
      <dgm:prSet presAssocID="{7B15CB30-6300-014F-A483-BA562B417DE8}" presName="Name13" presStyleLbl="parChTrans1D2" presStyleIdx="2" presStyleCnt="9"/>
      <dgm:spPr/>
      <dgm:t>
        <a:bodyPr/>
        <a:lstStyle/>
        <a:p>
          <a:endParaRPr lang="en-US"/>
        </a:p>
      </dgm:t>
    </dgm:pt>
    <dgm:pt modelId="{F9213BAA-378E-C740-996C-32960B344D63}" type="pres">
      <dgm:prSet presAssocID="{2791C6C2-4B08-444D-959B-1C1D824C4313}" presName="childText" presStyleLbl="bgAcc1" presStyleIdx="2" presStyleCnt="9" custScaleX="198374" custLinFactNeighborX="-44892">
        <dgm:presLayoutVars>
          <dgm:bulletEnabled val="1"/>
        </dgm:presLayoutVars>
      </dgm:prSet>
      <dgm:spPr/>
      <dgm:t>
        <a:bodyPr/>
        <a:lstStyle/>
        <a:p>
          <a:endParaRPr lang="en-US"/>
        </a:p>
      </dgm:t>
    </dgm:pt>
    <dgm:pt modelId="{595A6716-442E-4549-8127-48D49896B05C}" type="pres">
      <dgm:prSet presAssocID="{4C3332EC-ACF6-A048-A27A-8E990B3ECB5F}" presName="Name13" presStyleLbl="parChTrans1D2" presStyleIdx="3" presStyleCnt="9"/>
      <dgm:spPr/>
      <dgm:t>
        <a:bodyPr/>
        <a:lstStyle/>
        <a:p>
          <a:endParaRPr lang="en-US"/>
        </a:p>
      </dgm:t>
    </dgm:pt>
    <dgm:pt modelId="{BF6D7178-47C6-5944-9972-65F130D5597B}" type="pres">
      <dgm:prSet presAssocID="{86C837A3-9B58-AF44-9270-EA6A0CB4B511}" presName="childText" presStyleLbl="bgAcc1" presStyleIdx="3" presStyleCnt="9" custScaleX="198374" custLinFactNeighborX="-44892">
        <dgm:presLayoutVars>
          <dgm:bulletEnabled val="1"/>
        </dgm:presLayoutVars>
      </dgm:prSet>
      <dgm:spPr/>
      <dgm:t>
        <a:bodyPr/>
        <a:lstStyle/>
        <a:p>
          <a:endParaRPr lang="en-US"/>
        </a:p>
      </dgm:t>
    </dgm:pt>
    <dgm:pt modelId="{C9D5B71E-5C15-B341-963F-27B5ED1ECC6B}" type="pres">
      <dgm:prSet presAssocID="{417CFB14-29CB-2A43-A568-88EC1636DEAE}" presName="root" presStyleCnt="0"/>
      <dgm:spPr/>
    </dgm:pt>
    <dgm:pt modelId="{1F842284-C9E9-8948-843B-A28DF1260DBC}" type="pres">
      <dgm:prSet presAssocID="{417CFB14-29CB-2A43-A568-88EC1636DEAE}" presName="rootComposite" presStyleCnt="0"/>
      <dgm:spPr/>
    </dgm:pt>
    <dgm:pt modelId="{9875773A-BEAF-3D42-96EF-0D7F4240DFB3}" type="pres">
      <dgm:prSet presAssocID="{417CFB14-29CB-2A43-A568-88EC1636DEAE}" presName="rootText" presStyleLbl="node1" presStyleIdx="1" presStyleCnt="2" custScaleX="144460"/>
      <dgm:spPr/>
      <dgm:t>
        <a:bodyPr/>
        <a:lstStyle/>
        <a:p>
          <a:endParaRPr lang="en-US"/>
        </a:p>
      </dgm:t>
    </dgm:pt>
    <dgm:pt modelId="{2118EEE6-AC3B-694E-9704-05BE9277AA03}" type="pres">
      <dgm:prSet presAssocID="{417CFB14-29CB-2A43-A568-88EC1636DEAE}" presName="rootConnector" presStyleLbl="node1" presStyleIdx="1" presStyleCnt="2"/>
      <dgm:spPr/>
      <dgm:t>
        <a:bodyPr/>
        <a:lstStyle/>
        <a:p>
          <a:endParaRPr lang="en-US"/>
        </a:p>
      </dgm:t>
    </dgm:pt>
    <dgm:pt modelId="{B6A143F9-72F5-944E-8B1B-13E7C6D92B57}" type="pres">
      <dgm:prSet presAssocID="{417CFB14-29CB-2A43-A568-88EC1636DEAE}" presName="childShape" presStyleCnt="0"/>
      <dgm:spPr/>
    </dgm:pt>
    <dgm:pt modelId="{CD204E98-4B30-DD4F-8BB9-05C2D46950BE}" type="pres">
      <dgm:prSet presAssocID="{754AB484-6D66-6F4E-997D-66BE0A4004E6}" presName="Name13" presStyleLbl="parChTrans1D2" presStyleIdx="4" presStyleCnt="9"/>
      <dgm:spPr/>
      <dgm:t>
        <a:bodyPr/>
        <a:lstStyle/>
        <a:p>
          <a:endParaRPr lang="en-US"/>
        </a:p>
      </dgm:t>
    </dgm:pt>
    <dgm:pt modelId="{38B4A859-D8DB-FB4A-A2A3-4B99DB398769}" type="pres">
      <dgm:prSet presAssocID="{39E4A93F-45F2-E54F-AECC-A7B024A97469}" presName="childText" presStyleLbl="bgAcc1" presStyleIdx="4" presStyleCnt="9" custScaleX="198374">
        <dgm:presLayoutVars>
          <dgm:bulletEnabled val="1"/>
        </dgm:presLayoutVars>
      </dgm:prSet>
      <dgm:spPr/>
      <dgm:t>
        <a:bodyPr/>
        <a:lstStyle/>
        <a:p>
          <a:endParaRPr lang="en-US"/>
        </a:p>
      </dgm:t>
    </dgm:pt>
    <dgm:pt modelId="{D148868C-C96E-5A41-ABFC-951D2B34A6A7}" type="pres">
      <dgm:prSet presAssocID="{16AC499F-3199-3A45-AC27-93E7ED191A9C}" presName="Name13" presStyleLbl="parChTrans1D2" presStyleIdx="5" presStyleCnt="9"/>
      <dgm:spPr/>
      <dgm:t>
        <a:bodyPr/>
        <a:lstStyle/>
        <a:p>
          <a:endParaRPr lang="en-US"/>
        </a:p>
      </dgm:t>
    </dgm:pt>
    <dgm:pt modelId="{F63494B6-52D9-104C-ACBA-2846BDC8ABF4}" type="pres">
      <dgm:prSet presAssocID="{3919F0DE-508E-DC4F-AC49-2B396CAD9DEB}" presName="childText" presStyleLbl="bgAcc1" presStyleIdx="5" presStyleCnt="9" custScaleX="198374">
        <dgm:presLayoutVars>
          <dgm:bulletEnabled val="1"/>
        </dgm:presLayoutVars>
      </dgm:prSet>
      <dgm:spPr/>
      <dgm:t>
        <a:bodyPr/>
        <a:lstStyle/>
        <a:p>
          <a:endParaRPr lang="en-US"/>
        </a:p>
      </dgm:t>
    </dgm:pt>
    <dgm:pt modelId="{56CB0792-F0B7-6B49-9AF0-9D9B2F9CCE8B}" type="pres">
      <dgm:prSet presAssocID="{995C325E-B6AD-5D42-B480-489833D4ECF8}" presName="Name13" presStyleLbl="parChTrans1D2" presStyleIdx="6" presStyleCnt="9"/>
      <dgm:spPr/>
      <dgm:t>
        <a:bodyPr/>
        <a:lstStyle/>
        <a:p>
          <a:endParaRPr lang="en-US"/>
        </a:p>
      </dgm:t>
    </dgm:pt>
    <dgm:pt modelId="{6DB4118C-B8BA-014B-9E51-DA599F4D6A3F}" type="pres">
      <dgm:prSet presAssocID="{F0382FFA-199F-F949-A2B4-580AC209826D}" presName="childText" presStyleLbl="bgAcc1" presStyleIdx="6" presStyleCnt="9" custScaleX="198374">
        <dgm:presLayoutVars>
          <dgm:bulletEnabled val="1"/>
        </dgm:presLayoutVars>
      </dgm:prSet>
      <dgm:spPr/>
      <dgm:t>
        <a:bodyPr/>
        <a:lstStyle/>
        <a:p>
          <a:endParaRPr lang="en-US"/>
        </a:p>
      </dgm:t>
    </dgm:pt>
    <dgm:pt modelId="{A139CC07-6BB6-7D42-8214-0AC4D28DFE29}" type="pres">
      <dgm:prSet presAssocID="{9BE44122-E5BB-B74A-9DC2-2F566A1636B4}" presName="Name13" presStyleLbl="parChTrans1D2" presStyleIdx="7" presStyleCnt="9"/>
      <dgm:spPr/>
      <dgm:t>
        <a:bodyPr/>
        <a:lstStyle/>
        <a:p>
          <a:endParaRPr lang="en-US"/>
        </a:p>
      </dgm:t>
    </dgm:pt>
    <dgm:pt modelId="{2AC97CD3-DDF4-D047-AFF8-5BAA588CB49A}" type="pres">
      <dgm:prSet presAssocID="{A4D16DE4-B54F-1C43-BE16-527B2F6A22FD}" presName="childText" presStyleLbl="bgAcc1" presStyleIdx="7" presStyleCnt="9" custScaleX="198374">
        <dgm:presLayoutVars>
          <dgm:bulletEnabled val="1"/>
        </dgm:presLayoutVars>
      </dgm:prSet>
      <dgm:spPr/>
      <dgm:t>
        <a:bodyPr/>
        <a:lstStyle/>
        <a:p>
          <a:endParaRPr lang="en-US"/>
        </a:p>
      </dgm:t>
    </dgm:pt>
    <dgm:pt modelId="{CCFF7ECD-E788-F34E-B1DD-C9E2CA60EED2}" type="pres">
      <dgm:prSet presAssocID="{BCDA92D1-095D-FE4A-B32C-B294FB3A947C}" presName="Name13" presStyleLbl="parChTrans1D2" presStyleIdx="8" presStyleCnt="9"/>
      <dgm:spPr/>
      <dgm:t>
        <a:bodyPr/>
        <a:lstStyle/>
        <a:p>
          <a:endParaRPr lang="en-US"/>
        </a:p>
      </dgm:t>
    </dgm:pt>
    <dgm:pt modelId="{618FF701-2EFF-2E40-A256-8969E9DF822D}" type="pres">
      <dgm:prSet presAssocID="{5130E954-33F2-D643-A9F5-1256772077D5}" presName="childText" presStyleLbl="bgAcc1" presStyleIdx="8" presStyleCnt="9" custScaleX="198374">
        <dgm:presLayoutVars>
          <dgm:bulletEnabled val="1"/>
        </dgm:presLayoutVars>
      </dgm:prSet>
      <dgm:spPr/>
      <dgm:t>
        <a:bodyPr/>
        <a:lstStyle/>
        <a:p>
          <a:endParaRPr lang="en-US"/>
        </a:p>
      </dgm:t>
    </dgm:pt>
  </dgm:ptLst>
  <dgm:cxnLst>
    <dgm:cxn modelId="{7BF875BE-BF1D-458D-96AF-CDE60EDD3AC9}" type="presOf" srcId="{3919F0DE-508E-DC4F-AC49-2B396CAD9DEB}" destId="{F63494B6-52D9-104C-ACBA-2846BDC8ABF4}" srcOrd="0" destOrd="0" presId="urn:microsoft.com/office/officeart/2005/8/layout/hierarchy3"/>
    <dgm:cxn modelId="{6D682422-283F-E448-8B37-AC4B93FEFB18}" srcId="{417CFB14-29CB-2A43-A568-88EC1636DEAE}" destId="{A4D16DE4-B54F-1C43-BE16-527B2F6A22FD}" srcOrd="3" destOrd="0" parTransId="{9BE44122-E5BB-B74A-9DC2-2F566A1636B4}" sibTransId="{9A79DAD1-0778-1B45-A541-EA25FEAAD044}"/>
    <dgm:cxn modelId="{1832144E-D620-467F-B91D-315A083DAD7A}" type="presOf" srcId="{4C3332EC-ACF6-A048-A27A-8E990B3ECB5F}" destId="{595A6716-442E-4549-8127-48D49896B05C}" srcOrd="0" destOrd="0" presId="urn:microsoft.com/office/officeart/2005/8/layout/hierarchy3"/>
    <dgm:cxn modelId="{A1054420-569A-4B59-82B9-97BBC9009588}" type="presOf" srcId="{8D1AB63A-572C-304A-B221-3739A2D3C6C3}" destId="{F71B7755-BFF8-AA4D-B8A8-2CCA2110E62C}" srcOrd="0" destOrd="0" presId="urn:microsoft.com/office/officeart/2005/8/layout/hierarchy3"/>
    <dgm:cxn modelId="{A44DDE99-471E-427C-B9B5-54C13461717B}" type="presOf" srcId="{39E4A93F-45F2-E54F-AECC-A7B024A97469}" destId="{38B4A859-D8DB-FB4A-A2A3-4B99DB398769}" srcOrd="0" destOrd="0" presId="urn:microsoft.com/office/officeart/2005/8/layout/hierarchy3"/>
    <dgm:cxn modelId="{6567650A-E221-41E7-BD62-EDAFDBACF820}" type="presOf" srcId="{86C837A3-9B58-AF44-9270-EA6A0CB4B511}" destId="{BF6D7178-47C6-5944-9972-65F130D5597B}" srcOrd="0" destOrd="0" presId="urn:microsoft.com/office/officeart/2005/8/layout/hierarchy3"/>
    <dgm:cxn modelId="{9AC082E2-4872-4C38-BBBB-895D16850839}" type="presOf" srcId="{6782E9AB-8CC2-8D42-B53A-736099E44264}" destId="{5C2657AA-8211-8247-97F1-AC51BDC7377D}" srcOrd="0" destOrd="0" presId="urn:microsoft.com/office/officeart/2005/8/layout/hierarchy3"/>
    <dgm:cxn modelId="{B1F90F5B-9DD2-433C-A5CE-8D8DDDFDB281}" type="presOf" srcId="{417CFB14-29CB-2A43-A568-88EC1636DEAE}" destId="{2118EEE6-AC3B-694E-9704-05BE9277AA03}" srcOrd="1" destOrd="0" presId="urn:microsoft.com/office/officeart/2005/8/layout/hierarchy3"/>
    <dgm:cxn modelId="{A5AED5FB-A2B7-124F-9BE7-BEFE2467BA5D}" srcId="{417CFB14-29CB-2A43-A568-88EC1636DEAE}" destId="{5130E954-33F2-D643-A9F5-1256772077D5}" srcOrd="4" destOrd="0" parTransId="{BCDA92D1-095D-FE4A-B32C-B294FB3A947C}" sibTransId="{2093E57A-1331-E44B-B3D6-40820FB835CC}"/>
    <dgm:cxn modelId="{896BA7C1-0566-42CF-9BD8-615859B4ED67}" type="presOf" srcId="{16AC499F-3199-3A45-AC27-93E7ED191A9C}" destId="{D148868C-C96E-5A41-ABFC-951D2B34A6A7}" srcOrd="0" destOrd="0" presId="urn:microsoft.com/office/officeart/2005/8/layout/hierarchy3"/>
    <dgm:cxn modelId="{9A2AA99F-487C-4C54-8725-CDF844AE5D7B}" type="presOf" srcId="{2791C6C2-4B08-444D-959B-1C1D824C4313}" destId="{F9213BAA-378E-C740-996C-32960B344D63}" srcOrd="0" destOrd="0" presId="urn:microsoft.com/office/officeart/2005/8/layout/hierarchy3"/>
    <dgm:cxn modelId="{F088681B-8AFE-449C-B164-FEE52C544E51}" type="presOf" srcId="{A4D16DE4-B54F-1C43-BE16-527B2F6A22FD}" destId="{2AC97CD3-DDF4-D047-AFF8-5BAA588CB49A}" srcOrd="0" destOrd="0" presId="urn:microsoft.com/office/officeart/2005/8/layout/hierarchy3"/>
    <dgm:cxn modelId="{CE7A107A-B2B5-4859-8327-7C0AF6C5E7DF}" type="presOf" srcId="{F0382FFA-199F-F949-A2B4-580AC209826D}" destId="{6DB4118C-B8BA-014B-9E51-DA599F4D6A3F}" srcOrd="0" destOrd="0" presId="urn:microsoft.com/office/officeart/2005/8/layout/hierarchy3"/>
    <dgm:cxn modelId="{34B0988F-5576-4777-842A-A58D59F70D55}" type="presOf" srcId="{995C325E-B6AD-5D42-B480-489833D4ECF8}" destId="{56CB0792-F0B7-6B49-9AF0-9D9B2F9CCE8B}" srcOrd="0" destOrd="0" presId="urn:microsoft.com/office/officeart/2005/8/layout/hierarchy3"/>
    <dgm:cxn modelId="{F5BE4375-CA83-446B-B867-B4ABAEFCB1A2}" type="presOf" srcId="{B3FB1AE1-2C9A-0C4F-BE4F-2A66E0D45F7E}" destId="{1CECD64F-4E14-7B47-9B47-8AF84EDD81FF}" srcOrd="0" destOrd="0" presId="urn:microsoft.com/office/officeart/2005/8/layout/hierarchy3"/>
    <dgm:cxn modelId="{1E53E432-989B-4346-B8C1-24927139B3F5}" type="presOf" srcId="{207BEFDE-427B-A240-A8DF-5E7A6199B00B}" destId="{1F500712-3606-F849-8AE1-3B0FB2447614}" srcOrd="0" destOrd="0" presId="urn:microsoft.com/office/officeart/2005/8/layout/hierarchy3"/>
    <dgm:cxn modelId="{F1EE002E-218C-4B48-94F8-DE2DDB0DF613}" type="presOf" srcId="{C5FB6FEE-7006-CC40-B083-BA3B10E0355C}" destId="{FA142D09-E238-BE4D-A75F-3AFBFE0B68B3}" srcOrd="0" destOrd="0" presId="urn:microsoft.com/office/officeart/2005/8/layout/hierarchy3"/>
    <dgm:cxn modelId="{684079B8-3148-A84C-BB75-945C051CDF6F}" srcId="{417CFB14-29CB-2A43-A568-88EC1636DEAE}" destId="{39E4A93F-45F2-E54F-AECC-A7B024A97469}" srcOrd="0" destOrd="0" parTransId="{754AB484-6D66-6F4E-997D-66BE0A4004E6}" sibTransId="{8FB60764-E6FE-114C-8ABE-9CF0D65956D3}"/>
    <dgm:cxn modelId="{4ED48D33-E291-4A79-86B1-3BCAF05B7698}" type="presOf" srcId="{E172CCD0-A302-D547-A67B-B7DF1A708A45}" destId="{D2719142-93AB-884D-BAD1-7B3475C496C3}" srcOrd="0" destOrd="0" presId="urn:microsoft.com/office/officeart/2005/8/layout/hierarchy3"/>
    <dgm:cxn modelId="{FD9DB2A8-1BD5-47F2-9CF4-29AF295B7FFB}" type="presOf" srcId="{7B15CB30-6300-014F-A483-BA562B417DE8}" destId="{4A5FB6A0-1431-0E42-9E52-A214A729A15B}" srcOrd="0" destOrd="0" presId="urn:microsoft.com/office/officeart/2005/8/layout/hierarchy3"/>
    <dgm:cxn modelId="{3CEC8A2D-6917-0A44-93B2-15464DB38369}" srcId="{E172CCD0-A302-D547-A67B-B7DF1A708A45}" destId="{86C837A3-9B58-AF44-9270-EA6A0CB4B511}" srcOrd="3" destOrd="0" parTransId="{4C3332EC-ACF6-A048-A27A-8E990B3ECB5F}" sibTransId="{B58935B8-165E-D24C-97AA-F5841BF7F9B4}"/>
    <dgm:cxn modelId="{5F3A77D9-FC67-7E46-AC2E-BF337DE62450}" srcId="{6782E9AB-8CC2-8D42-B53A-736099E44264}" destId="{E172CCD0-A302-D547-A67B-B7DF1A708A45}" srcOrd="0" destOrd="0" parTransId="{89C003F1-58D6-7148-9EF1-E4613ADA0044}" sibTransId="{FB4EC413-F91A-C842-9938-FA3D7BC5821A}"/>
    <dgm:cxn modelId="{187D76B4-D7DF-7346-985B-958B208BFE15}" srcId="{E172CCD0-A302-D547-A67B-B7DF1A708A45}" destId="{C5FB6FEE-7006-CC40-B083-BA3B10E0355C}" srcOrd="0" destOrd="0" parTransId="{8D1AB63A-572C-304A-B221-3739A2D3C6C3}" sibTransId="{9B846F60-F0ED-5145-B6CA-8FB1D6E7410E}"/>
    <dgm:cxn modelId="{EDB27731-3E4C-4194-AFA0-571624DE2648}" type="presOf" srcId="{754AB484-6D66-6F4E-997D-66BE0A4004E6}" destId="{CD204E98-4B30-DD4F-8BB9-05C2D46950BE}" srcOrd="0" destOrd="0" presId="urn:microsoft.com/office/officeart/2005/8/layout/hierarchy3"/>
    <dgm:cxn modelId="{EF9F7D71-88CE-4858-9FD1-E3C4DBFA7DDE}" type="presOf" srcId="{417CFB14-29CB-2A43-A568-88EC1636DEAE}" destId="{9875773A-BEAF-3D42-96EF-0D7F4240DFB3}" srcOrd="0" destOrd="0" presId="urn:microsoft.com/office/officeart/2005/8/layout/hierarchy3"/>
    <dgm:cxn modelId="{4CD39B87-D3E7-4110-A934-0A19C669BAB1}" type="presOf" srcId="{5130E954-33F2-D643-A9F5-1256772077D5}" destId="{618FF701-2EFF-2E40-A256-8969E9DF822D}" srcOrd="0" destOrd="0" presId="urn:microsoft.com/office/officeart/2005/8/layout/hierarchy3"/>
    <dgm:cxn modelId="{1027DFD6-93AA-4D91-906F-028D84EB899A}" type="presOf" srcId="{E172CCD0-A302-D547-A67B-B7DF1A708A45}" destId="{1760A1A2-291A-AD4D-980F-BF2DF5CAF8F8}" srcOrd="1" destOrd="0" presId="urn:microsoft.com/office/officeart/2005/8/layout/hierarchy3"/>
    <dgm:cxn modelId="{A4F16C7A-FB55-4393-9569-88874EDC86DC}" type="presOf" srcId="{9BE44122-E5BB-B74A-9DC2-2F566A1636B4}" destId="{A139CC07-6BB6-7D42-8214-0AC4D28DFE29}" srcOrd="0" destOrd="0" presId="urn:microsoft.com/office/officeart/2005/8/layout/hierarchy3"/>
    <dgm:cxn modelId="{1B7584F9-53F0-4F2E-BBC8-3008C4447838}" type="presOf" srcId="{BCDA92D1-095D-FE4A-B32C-B294FB3A947C}" destId="{CCFF7ECD-E788-F34E-B1DD-C9E2CA60EED2}" srcOrd="0" destOrd="0" presId="urn:microsoft.com/office/officeart/2005/8/layout/hierarchy3"/>
    <dgm:cxn modelId="{1F50D3E8-B1EA-BD48-AC1B-F62888F27F6E}" srcId="{417CFB14-29CB-2A43-A568-88EC1636DEAE}" destId="{3919F0DE-508E-DC4F-AC49-2B396CAD9DEB}" srcOrd="1" destOrd="0" parTransId="{16AC499F-3199-3A45-AC27-93E7ED191A9C}" sibTransId="{610EBC49-736A-9042-98F4-6BB430ACD480}"/>
    <dgm:cxn modelId="{52E6D018-3359-D94D-BAE4-4BB07C4F8D68}" srcId="{6782E9AB-8CC2-8D42-B53A-736099E44264}" destId="{417CFB14-29CB-2A43-A568-88EC1636DEAE}" srcOrd="1" destOrd="0" parTransId="{F5195B31-2F63-AE47-A09B-0D489CF725B4}" sibTransId="{DBE6293F-1048-7B4A-A53B-DD7D6AED29F0}"/>
    <dgm:cxn modelId="{58E8F9BE-0B5C-2142-B8CE-51D4774674D2}" srcId="{E172CCD0-A302-D547-A67B-B7DF1A708A45}" destId="{2791C6C2-4B08-444D-959B-1C1D824C4313}" srcOrd="2" destOrd="0" parTransId="{7B15CB30-6300-014F-A483-BA562B417DE8}" sibTransId="{18D919DC-40EB-7643-B805-333396DBD940}"/>
    <dgm:cxn modelId="{1A40E373-3DD4-274F-B781-A58508397263}" srcId="{E172CCD0-A302-D547-A67B-B7DF1A708A45}" destId="{B3FB1AE1-2C9A-0C4F-BE4F-2A66E0D45F7E}" srcOrd="1" destOrd="0" parTransId="{207BEFDE-427B-A240-A8DF-5E7A6199B00B}" sibTransId="{640A4AF3-7D21-4F4C-B0F0-D0536627AD64}"/>
    <dgm:cxn modelId="{9605E359-3E7A-374A-82AA-723F9B8D4BE0}" srcId="{417CFB14-29CB-2A43-A568-88EC1636DEAE}" destId="{F0382FFA-199F-F949-A2B4-580AC209826D}" srcOrd="2" destOrd="0" parTransId="{995C325E-B6AD-5D42-B480-489833D4ECF8}" sibTransId="{6EFFB374-9A32-8B4A-B4A7-ADD5D61F194E}"/>
    <dgm:cxn modelId="{ED127BEC-50B1-47DA-86BC-2038C77ED471}" type="presParOf" srcId="{5C2657AA-8211-8247-97F1-AC51BDC7377D}" destId="{41C7C392-D593-5E4C-94D8-6860B7025B7B}" srcOrd="0" destOrd="0" presId="urn:microsoft.com/office/officeart/2005/8/layout/hierarchy3"/>
    <dgm:cxn modelId="{080B53EA-5DE9-4B75-8055-40E536BFB81F}" type="presParOf" srcId="{41C7C392-D593-5E4C-94D8-6860B7025B7B}" destId="{4D407A5C-35FE-3F4A-9A56-A8BE287ACDC5}" srcOrd="0" destOrd="0" presId="urn:microsoft.com/office/officeart/2005/8/layout/hierarchy3"/>
    <dgm:cxn modelId="{4A5F669C-F3EE-4E73-ACC3-6812BB797AE1}" type="presParOf" srcId="{4D407A5C-35FE-3F4A-9A56-A8BE287ACDC5}" destId="{D2719142-93AB-884D-BAD1-7B3475C496C3}" srcOrd="0" destOrd="0" presId="urn:microsoft.com/office/officeart/2005/8/layout/hierarchy3"/>
    <dgm:cxn modelId="{391CFDDC-B398-4C65-AF81-40BAA69D520F}" type="presParOf" srcId="{4D407A5C-35FE-3F4A-9A56-A8BE287ACDC5}" destId="{1760A1A2-291A-AD4D-980F-BF2DF5CAF8F8}" srcOrd="1" destOrd="0" presId="urn:microsoft.com/office/officeart/2005/8/layout/hierarchy3"/>
    <dgm:cxn modelId="{1E011C77-0E07-47CB-B566-7CD8FB0F33B5}" type="presParOf" srcId="{41C7C392-D593-5E4C-94D8-6860B7025B7B}" destId="{20A8FBBA-D366-834F-8823-49B8306F6E58}" srcOrd="1" destOrd="0" presId="urn:microsoft.com/office/officeart/2005/8/layout/hierarchy3"/>
    <dgm:cxn modelId="{A5978F38-7E01-4D34-A972-C960CA2104E7}" type="presParOf" srcId="{20A8FBBA-D366-834F-8823-49B8306F6E58}" destId="{F71B7755-BFF8-AA4D-B8A8-2CCA2110E62C}" srcOrd="0" destOrd="0" presId="urn:microsoft.com/office/officeart/2005/8/layout/hierarchy3"/>
    <dgm:cxn modelId="{6151045D-5173-41A7-B52A-6A6002E37599}" type="presParOf" srcId="{20A8FBBA-D366-834F-8823-49B8306F6E58}" destId="{FA142D09-E238-BE4D-A75F-3AFBFE0B68B3}" srcOrd="1" destOrd="0" presId="urn:microsoft.com/office/officeart/2005/8/layout/hierarchy3"/>
    <dgm:cxn modelId="{1589A6F4-2913-4F73-A67B-D4C2B0D7FE40}" type="presParOf" srcId="{20A8FBBA-D366-834F-8823-49B8306F6E58}" destId="{1F500712-3606-F849-8AE1-3B0FB2447614}" srcOrd="2" destOrd="0" presId="urn:microsoft.com/office/officeart/2005/8/layout/hierarchy3"/>
    <dgm:cxn modelId="{5076F37B-1C56-4436-911E-81B775B40892}" type="presParOf" srcId="{20A8FBBA-D366-834F-8823-49B8306F6E58}" destId="{1CECD64F-4E14-7B47-9B47-8AF84EDD81FF}" srcOrd="3" destOrd="0" presId="urn:microsoft.com/office/officeart/2005/8/layout/hierarchy3"/>
    <dgm:cxn modelId="{24C6D150-A077-48C1-A60A-AF94F81C0052}" type="presParOf" srcId="{20A8FBBA-D366-834F-8823-49B8306F6E58}" destId="{4A5FB6A0-1431-0E42-9E52-A214A729A15B}" srcOrd="4" destOrd="0" presId="urn:microsoft.com/office/officeart/2005/8/layout/hierarchy3"/>
    <dgm:cxn modelId="{BF024BE4-3E6B-4576-ACF5-05FC0B14B67A}" type="presParOf" srcId="{20A8FBBA-D366-834F-8823-49B8306F6E58}" destId="{F9213BAA-378E-C740-996C-32960B344D63}" srcOrd="5" destOrd="0" presId="urn:microsoft.com/office/officeart/2005/8/layout/hierarchy3"/>
    <dgm:cxn modelId="{E6F2AC09-DAF0-4684-BDFC-02B23FE173C1}" type="presParOf" srcId="{20A8FBBA-D366-834F-8823-49B8306F6E58}" destId="{595A6716-442E-4549-8127-48D49896B05C}" srcOrd="6" destOrd="0" presId="urn:microsoft.com/office/officeart/2005/8/layout/hierarchy3"/>
    <dgm:cxn modelId="{CB8AA34E-4B17-4B88-8B82-636B1E358B49}" type="presParOf" srcId="{20A8FBBA-D366-834F-8823-49B8306F6E58}" destId="{BF6D7178-47C6-5944-9972-65F130D5597B}" srcOrd="7" destOrd="0" presId="urn:microsoft.com/office/officeart/2005/8/layout/hierarchy3"/>
    <dgm:cxn modelId="{E950C99A-594C-4BB4-B57B-E12C907BA3DF}" type="presParOf" srcId="{5C2657AA-8211-8247-97F1-AC51BDC7377D}" destId="{C9D5B71E-5C15-B341-963F-27B5ED1ECC6B}" srcOrd="1" destOrd="0" presId="urn:microsoft.com/office/officeart/2005/8/layout/hierarchy3"/>
    <dgm:cxn modelId="{E6F063D7-817A-48A2-B32F-679E3A77B562}" type="presParOf" srcId="{C9D5B71E-5C15-B341-963F-27B5ED1ECC6B}" destId="{1F842284-C9E9-8948-843B-A28DF1260DBC}" srcOrd="0" destOrd="0" presId="urn:microsoft.com/office/officeart/2005/8/layout/hierarchy3"/>
    <dgm:cxn modelId="{FA5C14E9-B827-4C5B-9CF5-C19A4D4320B4}" type="presParOf" srcId="{1F842284-C9E9-8948-843B-A28DF1260DBC}" destId="{9875773A-BEAF-3D42-96EF-0D7F4240DFB3}" srcOrd="0" destOrd="0" presId="urn:microsoft.com/office/officeart/2005/8/layout/hierarchy3"/>
    <dgm:cxn modelId="{EB4E9F4F-2762-4700-AE13-715AED9F0A4A}" type="presParOf" srcId="{1F842284-C9E9-8948-843B-A28DF1260DBC}" destId="{2118EEE6-AC3B-694E-9704-05BE9277AA03}" srcOrd="1" destOrd="0" presId="urn:microsoft.com/office/officeart/2005/8/layout/hierarchy3"/>
    <dgm:cxn modelId="{55117E1A-4BD5-47E7-9EB3-6A98F4634338}" type="presParOf" srcId="{C9D5B71E-5C15-B341-963F-27B5ED1ECC6B}" destId="{B6A143F9-72F5-944E-8B1B-13E7C6D92B57}" srcOrd="1" destOrd="0" presId="urn:microsoft.com/office/officeart/2005/8/layout/hierarchy3"/>
    <dgm:cxn modelId="{DFC3E108-755F-456C-B157-6CAE5E223F80}" type="presParOf" srcId="{B6A143F9-72F5-944E-8B1B-13E7C6D92B57}" destId="{CD204E98-4B30-DD4F-8BB9-05C2D46950BE}" srcOrd="0" destOrd="0" presId="urn:microsoft.com/office/officeart/2005/8/layout/hierarchy3"/>
    <dgm:cxn modelId="{8153B86C-E402-492B-AD18-DADA5CD36B14}" type="presParOf" srcId="{B6A143F9-72F5-944E-8B1B-13E7C6D92B57}" destId="{38B4A859-D8DB-FB4A-A2A3-4B99DB398769}" srcOrd="1" destOrd="0" presId="urn:microsoft.com/office/officeart/2005/8/layout/hierarchy3"/>
    <dgm:cxn modelId="{0E13F9FE-91E4-408D-8468-C40F5B6221AB}" type="presParOf" srcId="{B6A143F9-72F5-944E-8B1B-13E7C6D92B57}" destId="{D148868C-C96E-5A41-ABFC-951D2B34A6A7}" srcOrd="2" destOrd="0" presId="urn:microsoft.com/office/officeart/2005/8/layout/hierarchy3"/>
    <dgm:cxn modelId="{B411D5CE-0EEE-4228-8624-5EFEDFDB4E3F}" type="presParOf" srcId="{B6A143F9-72F5-944E-8B1B-13E7C6D92B57}" destId="{F63494B6-52D9-104C-ACBA-2846BDC8ABF4}" srcOrd="3" destOrd="0" presId="urn:microsoft.com/office/officeart/2005/8/layout/hierarchy3"/>
    <dgm:cxn modelId="{0294B46D-6142-4FA1-A9FC-22189974262A}" type="presParOf" srcId="{B6A143F9-72F5-944E-8B1B-13E7C6D92B57}" destId="{56CB0792-F0B7-6B49-9AF0-9D9B2F9CCE8B}" srcOrd="4" destOrd="0" presId="urn:microsoft.com/office/officeart/2005/8/layout/hierarchy3"/>
    <dgm:cxn modelId="{D4AD55B2-1361-4C91-9567-A3AD0B0AACCA}" type="presParOf" srcId="{B6A143F9-72F5-944E-8B1B-13E7C6D92B57}" destId="{6DB4118C-B8BA-014B-9E51-DA599F4D6A3F}" srcOrd="5" destOrd="0" presId="urn:microsoft.com/office/officeart/2005/8/layout/hierarchy3"/>
    <dgm:cxn modelId="{60139C57-581E-4FC4-A322-4019EA20D66B}" type="presParOf" srcId="{B6A143F9-72F5-944E-8B1B-13E7C6D92B57}" destId="{A139CC07-6BB6-7D42-8214-0AC4D28DFE29}" srcOrd="6" destOrd="0" presId="urn:microsoft.com/office/officeart/2005/8/layout/hierarchy3"/>
    <dgm:cxn modelId="{34BEB799-2ADA-4A53-9F5A-9D571031A4ED}" type="presParOf" srcId="{B6A143F9-72F5-944E-8B1B-13E7C6D92B57}" destId="{2AC97CD3-DDF4-D047-AFF8-5BAA588CB49A}" srcOrd="7" destOrd="0" presId="urn:microsoft.com/office/officeart/2005/8/layout/hierarchy3"/>
    <dgm:cxn modelId="{B1A6E0FC-3DD4-4ACC-A9DC-02FE4CB9C592}" type="presParOf" srcId="{B6A143F9-72F5-944E-8B1B-13E7C6D92B57}" destId="{CCFF7ECD-E788-F34E-B1DD-C9E2CA60EED2}" srcOrd="8" destOrd="0" presId="urn:microsoft.com/office/officeart/2005/8/layout/hierarchy3"/>
    <dgm:cxn modelId="{598940FB-A880-4313-B691-8406C0EC8C8A}" type="presParOf" srcId="{B6A143F9-72F5-944E-8B1B-13E7C6D92B57}" destId="{618FF701-2EFF-2E40-A256-8969E9DF822D}" srcOrd="9"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3C51976-F41B-F141-93C0-FF6875F20846}">
      <dsp:nvSpPr>
        <dsp:cNvPr id="0" name=""/>
        <dsp:cNvSpPr/>
      </dsp:nvSpPr>
      <dsp:spPr>
        <a:xfrm>
          <a:off x="1756203" y="2370"/>
          <a:ext cx="2049748" cy="91186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Backup</a:t>
          </a:r>
          <a:endParaRPr lang="en-US" sz="3200" kern="1200" dirty="0"/>
        </a:p>
      </dsp:txBody>
      <dsp:txXfrm>
        <a:off x="1756203" y="2370"/>
        <a:ext cx="2049748" cy="911866"/>
      </dsp:txXfrm>
    </dsp:sp>
    <dsp:sp modelId="{35EA963D-C281-FF41-8262-A7EE56062F21}">
      <dsp:nvSpPr>
        <dsp:cNvPr id="0" name=""/>
        <dsp:cNvSpPr/>
      </dsp:nvSpPr>
      <dsp:spPr>
        <a:xfrm>
          <a:off x="1961178" y="914237"/>
          <a:ext cx="219911" cy="683899"/>
        </a:xfrm>
        <a:custGeom>
          <a:avLst/>
          <a:gdLst/>
          <a:ahLst/>
          <a:cxnLst/>
          <a:rect l="0" t="0" r="0" b="0"/>
          <a:pathLst>
            <a:path>
              <a:moveTo>
                <a:pt x="0" y="0"/>
              </a:moveTo>
              <a:lnTo>
                <a:pt x="0" y="683899"/>
              </a:lnTo>
              <a:lnTo>
                <a:pt x="219911" y="68389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279622-5531-F84C-BFC7-FBD7FE8B9B82}">
      <dsp:nvSpPr>
        <dsp:cNvPr id="0" name=""/>
        <dsp:cNvSpPr/>
      </dsp:nvSpPr>
      <dsp:spPr>
        <a:xfrm>
          <a:off x="2181089" y="1142203"/>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Data may change</a:t>
          </a:r>
        </a:p>
      </dsp:txBody>
      <dsp:txXfrm>
        <a:off x="2181089" y="1142203"/>
        <a:ext cx="3463604" cy="911866"/>
      </dsp:txXfrm>
    </dsp:sp>
    <dsp:sp modelId="{81DC1441-90E5-E049-8492-C6CE65EF3CDD}">
      <dsp:nvSpPr>
        <dsp:cNvPr id="0" name=""/>
        <dsp:cNvSpPr/>
      </dsp:nvSpPr>
      <dsp:spPr>
        <a:xfrm>
          <a:off x="1961178" y="914237"/>
          <a:ext cx="219911" cy="1823732"/>
        </a:xfrm>
        <a:custGeom>
          <a:avLst/>
          <a:gdLst/>
          <a:ahLst/>
          <a:cxnLst/>
          <a:rect l="0" t="0" r="0" b="0"/>
          <a:pathLst>
            <a:path>
              <a:moveTo>
                <a:pt x="0" y="0"/>
              </a:moveTo>
              <a:lnTo>
                <a:pt x="0" y="1823732"/>
              </a:lnTo>
              <a:lnTo>
                <a:pt x="219911" y="1823732"/>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F8F6B8-9564-1441-9B40-3B57EB82800F}">
      <dsp:nvSpPr>
        <dsp:cNvPr id="0" name=""/>
        <dsp:cNvSpPr/>
      </dsp:nvSpPr>
      <dsp:spPr>
        <a:xfrm>
          <a:off x="2181089" y="2282036"/>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Not permanent</a:t>
          </a:r>
        </a:p>
      </dsp:txBody>
      <dsp:txXfrm>
        <a:off x="2181089" y="2282036"/>
        <a:ext cx="3463604" cy="911866"/>
      </dsp:txXfrm>
    </dsp:sp>
    <dsp:sp modelId="{4428862E-12C3-BB49-BD53-24B1C2B3744C}">
      <dsp:nvSpPr>
        <dsp:cNvPr id="0" name=""/>
        <dsp:cNvSpPr/>
      </dsp:nvSpPr>
      <dsp:spPr>
        <a:xfrm>
          <a:off x="1961178" y="914237"/>
          <a:ext cx="219911" cy="2963566"/>
        </a:xfrm>
        <a:custGeom>
          <a:avLst/>
          <a:gdLst/>
          <a:ahLst/>
          <a:cxnLst/>
          <a:rect l="0" t="0" r="0" b="0"/>
          <a:pathLst>
            <a:path>
              <a:moveTo>
                <a:pt x="0" y="0"/>
              </a:moveTo>
              <a:lnTo>
                <a:pt x="0" y="2963566"/>
              </a:lnTo>
              <a:lnTo>
                <a:pt x="219911" y="2963566"/>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E6AD96-1282-9541-BC1F-AC08487A8B16}">
      <dsp:nvSpPr>
        <dsp:cNvPr id="0" name=""/>
        <dsp:cNvSpPr/>
      </dsp:nvSpPr>
      <dsp:spPr>
        <a:xfrm>
          <a:off x="2181089" y="3421869"/>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“Working” formats</a:t>
          </a:r>
        </a:p>
      </dsp:txBody>
      <dsp:txXfrm>
        <a:off x="2181089" y="3421869"/>
        <a:ext cx="3463604" cy="911866"/>
      </dsp:txXfrm>
    </dsp:sp>
    <dsp:sp modelId="{B180D373-6C22-4742-8F88-588A0AA7C133}">
      <dsp:nvSpPr>
        <dsp:cNvPr id="0" name=""/>
        <dsp:cNvSpPr/>
      </dsp:nvSpPr>
      <dsp:spPr>
        <a:xfrm>
          <a:off x="1961178" y="914237"/>
          <a:ext cx="219911" cy="4103399"/>
        </a:xfrm>
        <a:custGeom>
          <a:avLst/>
          <a:gdLst/>
          <a:ahLst/>
          <a:cxnLst/>
          <a:rect l="0" t="0" r="0" b="0"/>
          <a:pathLst>
            <a:path>
              <a:moveTo>
                <a:pt x="0" y="0"/>
              </a:moveTo>
              <a:lnTo>
                <a:pt x="0" y="4103399"/>
              </a:lnTo>
              <a:lnTo>
                <a:pt x="219911" y="410339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DE8436-9AB8-604F-ACE7-FD90ED9B6F6C}">
      <dsp:nvSpPr>
        <dsp:cNvPr id="0" name=""/>
        <dsp:cNvSpPr/>
      </dsp:nvSpPr>
      <dsp:spPr>
        <a:xfrm>
          <a:off x="2181089" y="4561702"/>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Usually stored locally </a:t>
          </a:r>
          <a:r>
            <a:rPr lang="en-US" sz="1800" kern="1200" dirty="0" smtClean="0"/>
            <a:t>(individual, department, college, IS/CN)</a:t>
          </a:r>
        </a:p>
      </dsp:txBody>
      <dsp:txXfrm>
        <a:off x="2181089" y="4561702"/>
        <a:ext cx="3463604" cy="911866"/>
      </dsp:txXfrm>
    </dsp:sp>
    <dsp:sp modelId="{61DFCB1D-42FD-E944-8C7C-50260B51B897}">
      <dsp:nvSpPr>
        <dsp:cNvPr id="0" name=""/>
        <dsp:cNvSpPr/>
      </dsp:nvSpPr>
      <dsp:spPr>
        <a:xfrm>
          <a:off x="5675741" y="2370"/>
          <a:ext cx="2049748" cy="91186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en-US" sz="3200" kern="1200" dirty="0" smtClean="0"/>
            <a:t>Archive</a:t>
          </a:r>
          <a:endParaRPr lang="en-US" sz="3200" kern="1200" dirty="0"/>
        </a:p>
      </dsp:txBody>
      <dsp:txXfrm>
        <a:off x="5675741" y="2370"/>
        <a:ext cx="2049748" cy="911866"/>
      </dsp:txXfrm>
    </dsp:sp>
    <dsp:sp modelId="{66A7E51A-FD5F-954D-A28F-4B87801C4DA6}">
      <dsp:nvSpPr>
        <dsp:cNvPr id="0" name=""/>
        <dsp:cNvSpPr/>
      </dsp:nvSpPr>
      <dsp:spPr>
        <a:xfrm>
          <a:off x="5880716" y="914237"/>
          <a:ext cx="219911" cy="683899"/>
        </a:xfrm>
        <a:custGeom>
          <a:avLst/>
          <a:gdLst/>
          <a:ahLst/>
          <a:cxnLst/>
          <a:rect l="0" t="0" r="0" b="0"/>
          <a:pathLst>
            <a:path>
              <a:moveTo>
                <a:pt x="0" y="0"/>
              </a:moveTo>
              <a:lnTo>
                <a:pt x="0" y="683899"/>
              </a:lnTo>
              <a:lnTo>
                <a:pt x="219911" y="68389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1E93D5-C55B-F948-949A-32EBE246EB79}">
      <dsp:nvSpPr>
        <dsp:cNvPr id="0" name=""/>
        <dsp:cNvSpPr/>
      </dsp:nvSpPr>
      <dsp:spPr>
        <a:xfrm>
          <a:off x="6100627" y="1142203"/>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Finalized data; static record</a:t>
          </a:r>
          <a:endParaRPr lang="en-US" sz="2000" kern="1200" dirty="0"/>
        </a:p>
      </dsp:txBody>
      <dsp:txXfrm>
        <a:off x="6100627" y="1142203"/>
        <a:ext cx="3463604" cy="911866"/>
      </dsp:txXfrm>
    </dsp:sp>
    <dsp:sp modelId="{3E72D5A2-4BA6-0048-A855-4AD40E92F7DB}">
      <dsp:nvSpPr>
        <dsp:cNvPr id="0" name=""/>
        <dsp:cNvSpPr/>
      </dsp:nvSpPr>
      <dsp:spPr>
        <a:xfrm>
          <a:off x="5880716" y="914237"/>
          <a:ext cx="219911" cy="1823732"/>
        </a:xfrm>
        <a:custGeom>
          <a:avLst/>
          <a:gdLst/>
          <a:ahLst/>
          <a:cxnLst/>
          <a:rect l="0" t="0" r="0" b="0"/>
          <a:pathLst>
            <a:path>
              <a:moveTo>
                <a:pt x="0" y="0"/>
              </a:moveTo>
              <a:lnTo>
                <a:pt x="0" y="1823732"/>
              </a:lnTo>
              <a:lnTo>
                <a:pt x="219911" y="1823732"/>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345899-C559-064C-9E75-D1103C0B82D1}">
      <dsp:nvSpPr>
        <dsp:cNvPr id="0" name=""/>
        <dsp:cNvSpPr/>
      </dsp:nvSpPr>
      <dsp:spPr>
        <a:xfrm>
          <a:off x="6100627" y="2282036"/>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Kept long-term (5+ years)</a:t>
          </a:r>
        </a:p>
      </dsp:txBody>
      <dsp:txXfrm>
        <a:off x="6100627" y="2282036"/>
        <a:ext cx="3463604" cy="911866"/>
      </dsp:txXfrm>
    </dsp:sp>
    <dsp:sp modelId="{B70210BD-9D05-ED4F-9E14-B9C09F156718}">
      <dsp:nvSpPr>
        <dsp:cNvPr id="0" name=""/>
        <dsp:cNvSpPr/>
      </dsp:nvSpPr>
      <dsp:spPr>
        <a:xfrm>
          <a:off x="5880716" y="914237"/>
          <a:ext cx="219911" cy="2963566"/>
        </a:xfrm>
        <a:custGeom>
          <a:avLst/>
          <a:gdLst/>
          <a:ahLst/>
          <a:cxnLst/>
          <a:rect l="0" t="0" r="0" b="0"/>
          <a:pathLst>
            <a:path>
              <a:moveTo>
                <a:pt x="0" y="0"/>
              </a:moveTo>
              <a:lnTo>
                <a:pt x="0" y="2963566"/>
              </a:lnTo>
              <a:lnTo>
                <a:pt x="219911" y="2963566"/>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3805C9-AEC1-1E4A-9420-07C7CCB2EA23}">
      <dsp:nvSpPr>
        <dsp:cNvPr id="0" name=""/>
        <dsp:cNvSpPr/>
      </dsp:nvSpPr>
      <dsp:spPr>
        <a:xfrm>
          <a:off x="6100627" y="3421869"/>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Preservation formats</a:t>
          </a:r>
        </a:p>
      </dsp:txBody>
      <dsp:txXfrm>
        <a:off x="6100627" y="3421869"/>
        <a:ext cx="3463604" cy="911866"/>
      </dsp:txXfrm>
    </dsp:sp>
    <dsp:sp modelId="{15DDC369-24FC-CF43-B8C6-7347F3D93459}">
      <dsp:nvSpPr>
        <dsp:cNvPr id="0" name=""/>
        <dsp:cNvSpPr/>
      </dsp:nvSpPr>
      <dsp:spPr>
        <a:xfrm>
          <a:off x="5880716" y="914237"/>
          <a:ext cx="219911" cy="4103399"/>
        </a:xfrm>
        <a:custGeom>
          <a:avLst/>
          <a:gdLst/>
          <a:ahLst/>
          <a:cxnLst/>
          <a:rect l="0" t="0" r="0" b="0"/>
          <a:pathLst>
            <a:path>
              <a:moveTo>
                <a:pt x="0" y="0"/>
              </a:moveTo>
              <a:lnTo>
                <a:pt x="0" y="4103399"/>
              </a:lnTo>
              <a:lnTo>
                <a:pt x="219911" y="410339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56A8C5-4708-3A42-87A7-FE92E34EAA6B}">
      <dsp:nvSpPr>
        <dsp:cNvPr id="0" name=""/>
        <dsp:cNvSpPr/>
      </dsp:nvSpPr>
      <dsp:spPr>
        <a:xfrm>
          <a:off x="6100627" y="4561702"/>
          <a:ext cx="3463604" cy="91186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137160" lvl="0" algn="l" defTabSz="889000">
            <a:lnSpc>
              <a:spcPct val="90000"/>
            </a:lnSpc>
            <a:spcBef>
              <a:spcPct val="0"/>
            </a:spcBef>
            <a:spcAft>
              <a:spcPct val="35000"/>
            </a:spcAft>
          </a:pPr>
          <a:r>
            <a:rPr lang="en-US" sz="2000" kern="1200" dirty="0" smtClean="0"/>
            <a:t>Often stored in official archive</a:t>
          </a:r>
          <a:endParaRPr lang="en-US" sz="2000" kern="1200" dirty="0"/>
        </a:p>
      </dsp:txBody>
      <dsp:txXfrm>
        <a:off x="6100627" y="4561702"/>
        <a:ext cx="3463604" cy="91186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2719142-93AB-884D-BAD1-7B3475C496C3}">
      <dsp:nvSpPr>
        <dsp:cNvPr id="0" name=""/>
        <dsp:cNvSpPr/>
      </dsp:nvSpPr>
      <dsp:spPr>
        <a:xfrm>
          <a:off x="1802424" y="1423"/>
          <a:ext cx="2163221" cy="74872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b="1" kern="1200" dirty="0" smtClean="0"/>
            <a:t>Researcher (‘data creator’)</a:t>
          </a:r>
          <a:endParaRPr lang="en-US" sz="2300" kern="1200" dirty="0"/>
        </a:p>
      </dsp:txBody>
      <dsp:txXfrm>
        <a:off x="1802424" y="1423"/>
        <a:ext cx="2163221" cy="748726"/>
      </dsp:txXfrm>
    </dsp:sp>
    <dsp:sp modelId="{F71B7755-BFF8-AA4D-B8A8-2CCA2110E62C}">
      <dsp:nvSpPr>
        <dsp:cNvPr id="0" name=""/>
        <dsp:cNvSpPr/>
      </dsp:nvSpPr>
      <dsp:spPr>
        <a:xfrm>
          <a:off x="2018747" y="750150"/>
          <a:ext cx="215998" cy="561545"/>
        </a:xfrm>
        <a:custGeom>
          <a:avLst/>
          <a:gdLst/>
          <a:ahLst/>
          <a:cxnLst/>
          <a:rect l="0" t="0" r="0" b="0"/>
          <a:pathLst>
            <a:path>
              <a:moveTo>
                <a:pt x="0" y="0"/>
              </a:moveTo>
              <a:lnTo>
                <a:pt x="0" y="561545"/>
              </a:lnTo>
              <a:lnTo>
                <a:pt x="215998" y="561545"/>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142D09-E238-BE4D-A75F-3AFBFE0B68B3}">
      <dsp:nvSpPr>
        <dsp:cNvPr id="0" name=""/>
        <dsp:cNvSpPr/>
      </dsp:nvSpPr>
      <dsp:spPr>
        <a:xfrm>
          <a:off x="2234745" y="937332"/>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Provide enough info. for assessment</a:t>
          </a:r>
          <a:endParaRPr lang="en-US" sz="1500" kern="1200" dirty="0"/>
        </a:p>
      </dsp:txBody>
      <dsp:txXfrm>
        <a:off x="2234745" y="937332"/>
        <a:ext cx="2376447" cy="748726"/>
      </dsp:txXfrm>
    </dsp:sp>
    <dsp:sp modelId="{1F500712-3606-F849-8AE1-3B0FB2447614}">
      <dsp:nvSpPr>
        <dsp:cNvPr id="0" name=""/>
        <dsp:cNvSpPr/>
      </dsp:nvSpPr>
      <dsp:spPr>
        <a:xfrm>
          <a:off x="2018747" y="750150"/>
          <a:ext cx="215998" cy="1497453"/>
        </a:xfrm>
        <a:custGeom>
          <a:avLst/>
          <a:gdLst/>
          <a:ahLst/>
          <a:cxnLst/>
          <a:rect l="0" t="0" r="0" b="0"/>
          <a:pathLst>
            <a:path>
              <a:moveTo>
                <a:pt x="0" y="0"/>
              </a:moveTo>
              <a:lnTo>
                <a:pt x="0" y="1497453"/>
              </a:lnTo>
              <a:lnTo>
                <a:pt x="215998" y="1497453"/>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ECD64F-4E14-7B47-9B47-8AF84EDD81FF}">
      <dsp:nvSpPr>
        <dsp:cNvPr id="0" name=""/>
        <dsp:cNvSpPr/>
      </dsp:nvSpPr>
      <dsp:spPr>
        <a:xfrm>
          <a:off x="2234745" y="1873241"/>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Provide info. on audience and access restraints</a:t>
          </a:r>
          <a:endParaRPr lang="en-US" sz="1500" kern="1200" dirty="0"/>
        </a:p>
      </dsp:txBody>
      <dsp:txXfrm>
        <a:off x="2234745" y="1873241"/>
        <a:ext cx="2376447" cy="748726"/>
      </dsp:txXfrm>
    </dsp:sp>
    <dsp:sp modelId="{4A5FB6A0-1431-0E42-9E52-A214A729A15B}">
      <dsp:nvSpPr>
        <dsp:cNvPr id="0" name=""/>
        <dsp:cNvSpPr/>
      </dsp:nvSpPr>
      <dsp:spPr>
        <a:xfrm>
          <a:off x="2018747" y="750150"/>
          <a:ext cx="215998" cy="2433362"/>
        </a:xfrm>
        <a:custGeom>
          <a:avLst/>
          <a:gdLst/>
          <a:ahLst/>
          <a:cxnLst/>
          <a:rect l="0" t="0" r="0" b="0"/>
          <a:pathLst>
            <a:path>
              <a:moveTo>
                <a:pt x="0" y="0"/>
              </a:moveTo>
              <a:lnTo>
                <a:pt x="0" y="2433362"/>
              </a:lnTo>
              <a:lnTo>
                <a:pt x="215998" y="2433362"/>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213BAA-378E-C740-996C-32960B344D63}">
      <dsp:nvSpPr>
        <dsp:cNvPr id="0" name=""/>
        <dsp:cNvSpPr/>
      </dsp:nvSpPr>
      <dsp:spPr>
        <a:xfrm>
          <a:off x="2234745" y="2809149"/>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Provide data in recommended formats</a:t>
          </a:r>
          <a:endParaRPr lang="en-US" sz="1500" kern="1200" dirty="0"/>
        </a:p>
      </dsp:txBody>
      <dsp:txXfrm>
        <a:off x="2234745" y="2809149"/>
        <a:ext cx="2376447" cy="748726"/>
      </dsp:txXfrm>
    </dsp:sp>
    <dsp:sp modelId="{595A6716-442E-4549-8127-48D49896B05C}">
      <dsp:nvSpPr>
        <dsp:cNvPr id="0" name=""/>
        <dsp:cNvSpPr/>
      </dsp:nvSpPr>
      <dsp:spPr>
        <a:xfrm>
          <a:off x="2018747" y="750150"/>
          <a:ext cx="215998" cy="3369271"/>
        </a:xfrm>
        <a:custGeom>
          <a:avLst/>
          <a:gdLst/>
          <a:ahLst/>
          <a:cxnLst/>
          <a:rect l="0" t="0" r="0" b="0"/>
          <a:pathLst>
            <a:path>
              <a:moveTo>
                <a:pt x="0" y="0"/>
              </a:moveTo>
              <a:lnTo>
                <a:pt x="0" y="3369271"/>
              </a:lnTo>
              <a:lnTo>
                <a:pt x="215998" y="336927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6D7178-47C6-5944-9972-65F130D5597B}">
      <dsp:nvSpPr>
        <dsp:cNvPr id="0" name=""/>
        <dsp:cNvSpPr/>
      </dsp:nvSpPr>
      <dsp:spPr>
        <a:xfrm>
          <a:off x="2234745" y="3745058"/>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Provide sufficient metadata</a:t>
          </a:r>
          <a:endParaRPr lang="en-US" sz="1500" kern="1200" dirty="0"/>
        </a:p>
      </dsp:txBody>
      <dsp:txXfrm>
        <a:off x="2234745" y="3745058"/>
        <a:ext cx="2376447" cy="748726"/>
      </dsp:txXfrm>
    </dsp:sp>
    <dsp:sp modelId="{9875773A-BEAF-3D42-96EF-0D7F4240DFB3}">
      <dsp:nvSpPr>
        <dsp:cNvPr id="0" name=""/>
        <dsp:cNvSpPr/>
      </dsp:nvSpPr>
      <dsp:spPr>
        <a:xfrm>
          <a:off x="5090702" y="1423"/>
          <a:ext cx="2163221" cy="74872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b="1" kern="1200" dirty="0" smtClean="0"/>
            <a:t>Data center or repository </a:t>
          </a:r>
          <a:endParaRPr lang="en-US" sz="2300" kern="1200" dirty="0"/>
        </a:p>
      </dsp:txBody>
      <dsp:txXfrm>
        <a:off x="5090702" y="1423"/>
        <a:ext cx="2163221" cy="748726"/>
      </dsp:txXfrm>
    </dsp:sp>
    <dsp:sp modelId="{CD204E98-4B30-DD4F-8BB9-05C2D46950BE}">
      <dsp:nvSpPr>
        <dsp:cNvPr id="0" name=""/>
        <dsp:cNvSpPr/>
      </dsp:nvSpPr>
      <dsp:spPr>
        <a:xfrm>
          <a:off x="5307024" y="750150"/>
          <a:ext cx="216322" cy="561545"/>
        </a:xfrm>
        <a:custGeom>
          <a:avLst/>
          <a:gdLst/>
          <a:ahLst/>
          <a:cxnLst/>
          <a:rect l="0" t="0" r="0" b="0"/>
          <a:pathLst>
            <a:path>
              <a:moveTo>
                <a:pt x="0" y="0"/>
              </a:moveTo>
              <a:lnTo>
                <a:pt x="0" y="561545"/>
              </a:lnTo>
              <a:lnTo>
                <a:pt x="216322" y="561545"/>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B4A859-D8DB-FB4A-A2A3-4B99DB398769}">
      <dsp:nvSpPr>
        <dsp:cNvPr id="0" name=""/>
        <dsp:cNvSpPr/>
      </dsp:nvSpPr>
      <dsp:spPr>
        <a:xfrm>
          <a:off x="5523346" y="937332"/>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Have explicit mission &amp; data selection policy</a:t>
          </a:r>
          <a:endParaRPr lang="en-US" sz="1500" kern="1200" dirty="0"/>
        </a:p>
      </dsp:txBody>
      <dsp:txXfrm>
        <a:off x="5523346" y="937332"/>
        <a:ext cx="2376447" cy="748726"/>
      </dsp:txXfrm>
    </dsp:sp>
    <dsp:sp modelId="{D148868C-C96E-5A41-ABFC-951D2B34A6A7}">
      <dsp:nvSpPr>
        <dsp:cNvPr id="0" name=""/>
        <dsp:cNvSpPr/>
      </dsp:nvSpPr>
      <dsp:spPr>
        <a:xfrm>
          <a:off x="5307024" y="750150"/>
          <a:ext cx="216322" cy="1497453"/>
        </a:xfrm>
        <a:custGeom>
          <a:avLst/>
          <a:gdLst/>
          <a:ahLst/>
          <a:cxnLst/>
          <a:rect l="0" t="0" r="0" b="0"/>
          <a:pathLst>
            <a:path>
              <a:moveTo>
                <a:pt x="0" y="0"/>
              </a:moveTo>
              <a:lnTo>
                <a:pt x="0" y="1497453"/>
              </a:lnTo>
              <a:lnTo>
                <a:pt x="216322" y="1497453"/>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3494B6-52D9-104C-ACBA-2846BDC8ABF4}">
      <dsp:nvSpPr>
        <dsp:cNvPr id="0" name=""/>
        <dsp:cNvSpPr/>
      </dsp:nvSpPr>
      <dsp:spPr>
        <a:xfrm>
          <a:off x="5523346" y="1873241"/>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Ensure legal and contract compliance</a:t>
          </a:r>
          <a:endParaRPr lang="en-US" sz="1500" kern="1200" dirty="0"/>
        </a:p>
      </dsp:txBody>
      <dsp:txXfrm>
        <a:off x="5523346" y="1873241"/>
        <a:ext cx="2376447" cy="748726"/>
      </dsp:txXfrm>
    </dsp:sp>
    <dsp:sp modelId="{56CB0792-F0B7-6B49-9AF0-9D9B2F9CCE8B}">
      <dsp:nvSpPr>
        <dsp:cNvPr id="0" name=""/>
        <dsp:cNvSpPr/>
      </dsp:nvSpPr>
      <dsp:spPr>
        <a:xfrm>
          <a:off x="5307024" y="750150"/>
          <a:ext cx="216322" cy="2433362"/>
        </a:xfrm>
        <a:custGeom>
          <a:avLst/>
          <a:gdLst/>
          <a:ahLst/>
          <a:cxnLst/>
          <a:rect l="0" t="0" r="0" b="0"/>
          <a:pathLst>
            <a:path>
              <a:moveTo>
                <a:pt x="0" y="0"/>
              </a:moveTo>
              <a:lnTo>
                <a:pt x="0" y="2433362"/>
              </a:lnTo>
              <a:lnTo>
                <a:pt x="216322" y="2433362"/>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B4118C-B8BA-014B-9E51-DA599F4D6A3F}">
      <dsp:nvSpPr>
        <dsp:cNvPr id="0" name=""/>
        <dsp:cNvSpPr/>
      </dsp:nvSpPr>
      <dsp:spPr>
        <a:xfrm>
          <a:off x="5523346" y="2809149"/>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Ensure authenticity &amp; integrity of digital objects &amp; metadata </a:t>
          </a:r>
          <a:endParaRPr lang="en-US" sz="1500" kern="1200" dirty="0"/>
        </a:p>
      </dsp:txBody>
      <dsp:txXfrm>
        <a:off x="5523346" y="2809149"/>
        <a:ext cx="2376447" cy="748726"/>
      </dsp:txXfrm>
    </dsp:sp>
    <dsp:sp modelId="{A139CC07-6BB6-7D42-8214-0AC4D28DFE29}">
      <dsp:nvSpPr>
        <dsp:cNvPr id="0" name=""/>
        <dsp:cNvSpPr/>
      </dsp:nvSpPr>
      <dsp:spPr>
        <a:xfrm>
          <a:off x="5307024" y="750150"/>
          <a:ext cx="216322" cy="3369271"/>
        </a:xfrm>
        <a:custGeom>
          <a:avLst/>
          <a:gdLst/>
          <a:ahLst/>
          <a:cxnLst/>
          <a:rect l="0" t="0" r="0" b="0"/>
          <a:pathLst>
            <a:path>
              <a:moveTo>
                <a:pt x="0" y="0"/>
              </a:moveTo>
              <a:lnTo>
                <a:pt x="0" y="3369271"/>
              </a:lnTo>
              <a:lnTo>
                <a:pt x="216322" y="336927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C97CD3-DDF4-D047-AFF8-5BAA588CB49A}">
      <dsp:nvSpPr>
        <dsp:cNvPr id="0" name=""/>
        <dsp:cNvSpPr/>
      </dsp:nvSpPr>
      <dsp:spPr>
        <a:xfrm>
          <a:off x="5523346" y="3745058"/>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Assume responsibility for data accessibility</a:t>
          </a:r>
          <a:endParaRPr lang="en-US" sz="1500" kern="1200" dirty="0"/>
        </a:p>
      </dsp:txBody>
      <dsp:txXfrm>
        <a:off x="5523346" y="3745058"/>
        <a:ext cx="2376447" cy="748726"/>
      </dsp:txXfrm>
    </dsp:sp>
    <dsp:sp modelId="{CCFF7ECD-E788-F34E-B1DD-C9E2CA60EED2}">
      <dsp:nvSpPr>
        <dsp:cNvPr id="0" name=""/>
        <dsp:cNvSpPr/>
      </dsp:nvSpPr>
      <dsp:spPr>
        <a:xfrm>
          <a:off x="5307024" y="750150"/>
          <a:ext cx="216322" cy="4305180"/>
        </a:xfrm>
        <a:custGeom>
          <a:avLst/>
          <a:gdLst/>
          <a:ahLst/>
          <a:cxnLst/>
          <a:rect l="0" t="0" r="0" b="0"/>
          <a:pathLst>
            <a:path>
              <a:moveTo>
                <a:pt x="0" y="0"/>
              </a:moveTo>
              <a:lnTo>
                <a:pt x="0" y="4305180"/>
              </a:lnTo>
              <a:lnTo>
                <a:pt x="216322" y="430518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8FF701-2EFF-2E40-A256-8969E9DF822D}">
      <dsp:nvSpPr>
        <dsp:cNvPr id="0" name=""/>
        <dsp:cNvSpPr/>
      </dsp:nvSpPr>
      <dsp:spPr>
        <a:xfrm>
          <a:off x="5523346" y="4680967"/>
          <a:ext cx="2376447" cy="748726"/>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Plan for long-term preservation</a:t>
          </a:r>
          <a:endParaRPr lang="en-US" sz="1500" kern="1200" dirty="0"/>
        </a:p>
      </dsp:txBody>
      <dsp:txXfrm>
        <a:off x="5523346" y="4680967"/>
        <a:ext cx="2376447" cy="7487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B10C68B-4B56-4C57-A100-1112E8D05063}" type="datetimeFigureOut">
              <a:rPr lang="en-US" smtClean="0"/>
              <a:pPr/>
              <a:t>4/11/2016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D1BE559-B438-492B-8B25-996CFA6FE800}" type="slidenum">
              <a:rPr lang="en-US" smtClean="0"/>
              <a:pPr/>
              <a:t>‹#›</a:t>
            </a:fld>
            <a:endParaRPr lang="en-US"/>
          </a:p>
        </p:txBody>
      </p:sp>
    </p:spTree>
    <p:extLst>
      <p:ext uri="{BB962C8B-B14F-4D97-AF65-F5344CB8AC3E}">
        <p14:creationId xmlns:p14="http://schemas.microsoft.com/office/powerpoint/2010/main" xmlns="" val="261692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1</a:t>
            </a:fld>
            <a:endParaRPr lang="en-US"/>
          </a:p>
        </p:txBody>
      </p:sp>
    </p:spTree>
    <p:extLst>
      <p:ext uri="{BB962C8B-B14F-4D97-AF65-F5344CB8AC3E}">
        <p14:creationId xmlns:p14="http://schemas.microsoft.com/office/powerpoint/2010/main" xmlns="" val="111020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19</a:t>
            </a:fld>
            <a:endParaRPr lang="en-US"/>
          </a:p>
        </p:txBody>
      </p:sp>
    </p:spTree>
    <p:extLst>
      <p:ext uri="{BB962C8B-B14F-4D97-AF65-F5344CB8AC3E}">
        <p14:creationId xmlns:p14="http://schemas.microsoft.com/office/powerpoint/2010/main" xmlns="" val="4281163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20</a:t>
            </a:fld>
            <a:endParaRPr lang="en-US"/>
          </a:p>
        </p:txBody>
      </p:sp>
    </p:spTree>
    <p:extLst>
      <p:ext uri="{BB962C8B-B14F-4D97-AF65-F5344CB8AC3E}">
        <p14:creationId xmlns:p14="http://schemas.microsoft.com/office/powerpoint/2010/main" xmlns="" val="165875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21</a:t>
            </a:fld>
            <a:endParaRPr lang="en-US"/>
          </a:p>
        </p:txBody>
      </p:sp>
    </p:spTree>
    <p:extLst>
      <p:ext uri="{BB962C8B-B14F-4D97-AF65-F5344CB8AC3E}">
        <p14:creationId xmlns:p14="http://schemas.microsoft.com/office/powerpoint/2010/main" xmlns="" val="2173540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Are these data archives</a:t>
            </a:r>
            <a:r>
              <a:rPr lang="en-US" baseline="0" dirty="0" smtClean="0"/>
              <a:t> or data sharing platforms?</a:t>
            </a:r>
          </a:p>
          <a:p>
            <a:endParaRPr lang="en-US" baseline="0" dirty="0" smtClean="0"/>
          </a:p>
          <a:p>
            <a:r>
              <a:rPr lang="en-US" baseline="0" dirty="0" smtClean="0"/>
              <a:t>Dryad: $80/10GB + $15/1GB + ($15/GB * 89GB) = $1430 for pay once- save forever (POSF)</a:t>
            </a:r>
          </a:p>
          <a:p>
            <a:r>
              <a:rPr lang="en-US" baseline="0" dirty="0" err="1" smtClean="0"/>
              <a:t>figshare</a:t>
            </a:r>
            <a:r>
              <a:rPr lang="en-US" baseline="0" dirty="0" smtClean="0"/>
              <a:t>: Free, unlimited storage, “forever”</a:t>
            </a:r>
          </a:p>
        </p:txBody>
      </p:sp>
      <p:sp>
        <p:nvSpPr>
          <p:cNvPr id="4" name="Slide Number Placeholder 3"/>
          <p:cNvSpPr>
            <a:spLocks noGrp="1"/>
          </p:cNvSpPr>
          <p:nvPr>
            <p:ph type="sldNum" sz="quarter" idx="10"/>
          </p:nvPr>
        </p:nvSpPr>
        <p:spPr/>
        <p:txBody>
          <a:bodyPr/>
          <a:lstStyle/>
          <a:p>
            <a:fld id="{D2222311-5920-0D46-9D12-B49F8DC13FAD}" type="slidenum">
              <a:rPr lang="en-US" smtClean="0"/>
              <a:pPr/>
              <a:t>22</a:t>
            </a:fld>
            <a:endParaRPr lang="en-US"/>
          </a:p>
        </p:txBody>
      </p:sp>
    </p:spTree>
    <p:extLst>
      <p:ext uri="{BB962C8B-B14F-4D97-AF65-F5344CB8AC3E}">
        <p14:creationId xmlns:p14="http://schemas.microsoft.com/office/powerpoint/2010/main" xmlns="" val="2121103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1BE559-B438-492B-8B25-996CFA6FE800}" type="slidenum">
              <a:rPr lang="en-US" smtClean="0"/>
              <a:pPr/>
              <a:t>29</a:t>
            </a:fld>
            <a:endParaRPr lang="en-US"/>
          </a:p>
        </p:txBody>
      </p:sp>
    </p:spTree>
    <p:extLst>
      <p:ext uri="{BB962C8B-B14F-4D97-AF65-F5344CB8AC3E}">
        <p14:creationId xmlns:p14="http://schemas.microsoft.com/office/powerpoint/2010/main" xmlns="" val="297193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terms "backup" and "archiving" are often used interchangeably, as they both relate to saving a specific version of a file, but they are actually very different processes. The term “backup” is used specifically when making copies of various files with the knowledge that the files may change. Backups are kept for a certain amount of time, but can be discarded after a specified time has passed. </a:t>
            </a:r>
            <a:r>
              <a:rPr lang="en-US" b="1" dirty="0" smtClean="0"/>
              <a:t>Archiving is used when a file is to be preserved as-is, often at the end of a project and acts as a static (and usually final) record.</a:t>
            </a:r>
            <a:r>
              <a:rPr lang="en-US" dirty="0" smtClean="0"/>
              <a:t> [source - </a:t>
            </a:r>
            <a:r>
              <a:rPr lang="en-US" dirty="0" err="1" smtClean="0"/>
              <a:t>DataONE</a:t>
            </a:r>
            <a:r>
              <a:rPr lang="en-US" dirty="0" smtClean="0"/>
              <a:t> education module]</a:t>
            </a:r>
            <a:br>
              <a:rPr lang="en-US" dirty="0" smtClean="0"/>
            </a:br>
            <a:endParaRPr lang="en-US" dirty="0" smtClean="0"/>
          </a:p>
          <a:p>
            <a:r>
              <a:rPr lang="en-US" dirty="0" smtClean="0"/>
              <a:t>from:</a:t>
            </a:r>
            <a:r>
              <a:rPr lang="en-US" baseline="0" dirty="0" smtClean="0"/>
              <a:t> http://</a:t>
            </a:r>
            <a:r>
              <a:rPr lang="en-US" baseline="0" dirty="0" err="1" smtClean="0"/>
              <a:t>guides.library.oregonstate.edu</a:t>
            </a:r>
            <a:r>
              <a:rPr lang="en-US" baseline="0" dirty="0" smtClean="0"/>
              <a:t>/data-management-archive-preserve</a:t>
            </a:r>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4</a:t>
            </a:fld>
            <a:endParaRPr lang="en-US"/>
          </a:p>
        </p:txBody>
      </p:sp>
    </p:spTree>
    <p:extLst>
      <p:ext uri="{BB962C8B-B14F-4D97-AF65-F5344CB8AC3E}">
        <p14:creationId xmlns:p14="http://schemas.microsoft.com/office/powerpoint/2010/main" xmlns="" val="1586871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5</a:t>
            </a:fld>
            <a:endParaRPr lang="en-US"/>
          </a:p>
        </p:txBody>
      </p:sp>
    </p:spTree>
    <p:extLst>
      <p:ext uri="{BB962C8B-B14F-4D97-AF65-F5344CB8AC3E}">
        <p14:creationId xmlns:p14="http://schemas.microsoft.com/office/powerpoint/2010/main" xmlns="" val="945867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a:defRPr/>
            </a:pPr>
            <a:r>
              <a:rPr lang="en-US" dirty="0" smtClean="0"/>
              <a:t>“</a:t>
            </a:r>
            <a:r>
              <a:rPr lang="en-US" dirty="0" smtClean="0">
                <a:effectLst/>
              </a:rPr>
              <a:t>The UK National Archives (TNA) defines appraisal as: “the process of distinguishing records of continuing value from those of no further value so that the latter may be eliminated”. The similarities are obvious, and the intent is clear: appraisal is the process whereby some records are selected for retention, others (the great majority) are deemed of insufficient value to justify permanent retention. Although these references refer to records the principle of appraisal holds good for any other type of information that needs to be managed over time.” - DCC</a:t>
            </a:r>
          </a:p>
        </p:txBody>
      </p:sp>
      <p:sp>
        <p:nvSpPr>
          <p:cNvPr id="4" name="Slide Number Placeholder 3"/>
          <p:cNvSpPr>
            <a:spLocks noGrp="1"/>
          </p:cNvSpPr>
          <p:nvPr>
            <p:ph type="sldNum" sz="quarter" idx="10"/>
          </p:nvPr>
        </p:nvSpPr>
        <p:spPr/>
        <p:txBody>
          <a:bodyPr/>
          <a:lstStyle/>
          <a:p>
            <a:fld id="{D2222311-5920-0D46-9D12-B49F8DC13FAD}" type="slidenum">
              <a:rPr lang="en-US" smtClean="0"/>
              <a:pPr/>
              <a:t>6</a:t>
            </a:fld>
            <a:endParaRPr lang="en-US"/>
          </a:p>
        </p:txBody>
      </p:sp>
    </p:spTree>
    <p:extLst>
      <p:ext uri="{BB962C8B-B14F-4D97-AF65-F5344CB8AC3E}">
        <p14:creationId xmlns:p14="http://schemas.microsoft.com/office/powerpoint/2010/main" xmlns="" val="3028685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data librarian or archivist will be mainly responsible for setting a selection and appraisal policy, developing criteria with input from other stakeholders. The communities producing and re-using the data need to be consulted, especially local data managers, as they are best placed to judge what makes the data valuable. Researchers will also benefit from knowing in advance how their own data will be assessed, and what they should plan to do in order to increase the chance of their research having an enduring impact.</a:t>
            </a:r>
          </a:p>
          <a:p>
            <a:endParaRPr lang="en-US" dirty="0" smtClean="0">
              <a:effectLst/>
            </a:endParaRPr>
          </a:p>
          <a:p>
            <a:r>
              <a:rPr lang="en-US" b="1" dirty="0" smtClean="0"/>
              <a:t>Researcher (‘data creator’) </a:t>
            </a:r>
            <a:endParaRPr lang="en-US" dirty="0" smtClean="0">
              <a:effectLst/>
            </a:endParaRPr>
          </a:p>
          <a:p>
            <a:r>
              <a:rPr lang="en-US" dirty="0" smtClean="0"/>
              <a:t>Provide enough information for others to assess the research data’s scientific and scholarly quality and compliance with disciplinary or ethical norms. </a:t>
            </a:r>
          </a:p>
          <a:p>
            <a:r>
              <a:rPr lang="en-US" dirty="0" smtClean="0"/>
              <a:t>Provide relevant information for the repository to identify who will use the data and how i.e. the ‘designated community’, and any specific access requirements or constraints. </a:t>
            </a:r>
          </a:p>
          <a:p>
            <a:r>
              <a:rPr lang="en-US" dirty="0" smtClean="0"/>
              <a:t>Provide the research data in formats recommended by the data repository. </a:t>
            </a:r>
          </a:p>
          <a:p>
            <a:r>
              <a:rPr lang="en-US" dirty="0" smtClean="0"/>
              <a:t>Provide the metadata requested by the repository. </a:t>
            </a:r>
          </a:p>
          <a:p>
            <a:endParaRPr lang="en-US" dirty="0" smtClean="0"/>
          </a:p>
          <a:p>
            <a:r>
              <a:rPr lang="en-US" b="1" dirty="0" smtClean="0"/>
              <a:t>Data center or repository </a:t>
            </a:r>
            <a:endParaRPr lang="en-US" dirty="0" smtClean="0">
              <a:effectLst/>
            </a:endParaRPr>
          </a:p>
          <a:p>
            <a:r>
              <a:rPr lang="en-US" dirty="0" smtClean="0"/>
              <a:t>Make explicit its mission in the area of digital archiving, and its selection policy for digital objects. </a:t>
            </a:r>
          </a:p>
          <a:p>
            <a:r>
              <a:rPr lang="en-US" dirty="0" smtClean="0"/>
              <a:t>Ensure compliance with legal regulations and contracts. </a:t>
            </a:r>
          </a:p>
          <a:p>
            <a:r>
              <a:rPr lang="en-US" dirty="0" smtClean="0"/>
              <a:t>Ensure the authenticity and integrity of the digital objects and the metadata. </a:t>
            </a:r>
          </a:p>
          <a:p>
            <a:r>
              <a:rPr lang="en-US" dirty="0" smtClean="0"/>
              <a:t>Assume responsibility from the data producer for ensuring the digital objects are accessible and available to a defined ‘designated community’. </a:t>
            </a:r>
          </a:p>
          <a:p>
            <a:r>
              <a:rPr lang="en-US" dirty="0" smtClean="0"/>
              <a:t>Plan for long-term preservation of the digital assets. “</a:t>
            </a:r>
          </a:p>
          <a:p>
            <a:r>
              <a:rPr lang="en-US" dirty="0" smtClean="0"/>
              <a:t>- from the DCC</a:t>
            </a:r>
          </a:p>
        </p:txBody>
      </p:sp>
      <p:sp>
        <p:nvSpPr>
          <p:cNvPr id="4" name="Slide Number Placeholder 3"/>
          <p:cNvSpPr>
            <a:spLocks noGrp="1"/>
          </p:cNvSpPr>
          <p:nvPr>
            <p:ph type="sldNum" sz="quarter" idx="10"/>
          </p:nvPr>
        </p:nvSpPr>
        <p:spPr/>
        <p:txBody>
          <a:bodyPr/>
          <a:lstStyle/>
          <a:p>
            <a:fld id="{D2222311-5920-0D46-9D12-B49F8DC13FAD}" type="slidenum">
              <a:rPr lang="en-US" smtClean="0"/>
              <a:pPr/>
              <a:t>7</a:t>
            </a:fld>
            <a:endParaRPr lang="en-US"/>
          </a:p>
        </p:txBody>
      </p:sp>
    </p:spTree>
    <p:extLst>
      <p:ext uri="{BB962C8B-B14F-4D97-AF65-F5344CB8AC3E}">
        <p14:creationId xmlns:p14="http://schemas.microsoft.com/office/powerpoint/2010/main" xmlns="" val="1237087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a:t>
            </a:r>
            <a:r>
              <a:rPr lang="en-US" baseline="0" dirty="0" smtClean="0"/>
              <a:t> these appraisal criteria were developed from the perspective of data curators and archivists, these same criteria can be used by researchers in considering which datasets and data files to save, and which can be destroyed (or at least relegated to less secure storage). For example, if you are not able to provide adequate metadata and documentation to render your dataset reusable by you or others, there is no reason to archive it regardless of how novel, important or non-replicable it is. </a:t>
            </a:r>
            <a:endParaRPr lang="en-US" dirty="0" smtClean="0"/>
          </a:p>
          <a:p>
            <a:endParaRPr lang="en-US" dirty="0" smtClean="0"/>
          </a:p>
          <a:p>
            <a:r>
              <a:rPr lang="en-US" dirty="0" smtClean="0"/>
              <a:t>“</a:t>
            </a:r>
            <a:r>
              <a:rPr lang="en-US" b="1" dirty="0" smtClean="0"/>
              <a:t>Appraisal and Selection Policy </a:t>
            </a:r>
            <a:endParaRPr lang="en-US" dirty="0" smtClean="0"/>
          </a:p>
          <a:p>
            <a:r>
              <a:rPr lang="en-US" dirty="0" smtClean="0"/>
              <a:t>A policy needs to ensure consistent, transparent and accountable decision-making, so that commitments can be tracked and accounted for. The policy must fit legal requirements, e.g. relating to privacy and Intellectual Property Rights. It may also need to comply with relevant legislation for the jurisdiction, e.g. Public Records Acts, as well as national data policies and codes of conduct adopted by the host institution or funder, and any information governance policies relating to the discipline.</a:t>
            </a:r>
          </a:p>
          <a:p>
            <a:endParaRPr lang="en-US" dirty="0" smtClean="0"/>
          </a:p>
          <a:p>
            <a:pPr marL="232943" indent="-232943">
              <a:buFont typeface="+mj-lt"/>
              <a:buAutoNum type="arabicPeriod"/>
            </a:pPr>
            <a:r>
              <a:rPr lang="en-US" i="1" dirty="0" smtClean="0"/>
              <a:t>Relevance to Mission: </a:t>
            </a:r>
            <a:r>
              <a:rPr lang="en-US" dirty="0" smtClean="0"/>
              <a:t>The resource content fits the </a:t>
            </a:r>
            <a:r>
              <a:rPr lang="en-US" dirty="0" err="1" smtClean="0"/>
              <a:t>centre’s</a:t>
            </a:r>
            <a:r>
              <a:rPr lang="en-US" dirty="0" smtClean="0"/>
              <a:t> remit and any priorities stated in the research institution or funding body’s current strategy, including any legal requirement to retain the data beyond its immediate use. </a:t>
            </a:r>
          </a:p>
          <a:p>
            <a:pPr marL="232943" indent="-232943">
              <a:buFont typeface="+mj-lt"/>
              <a:buAutoNum type="arabicPeriod"/>
            </a:pPr>
            <a:r>
              <a:rPr lang="en-US" i="1" dirty="0" smtClean="0"/>
              <a:t>Scientific or Historical Value: </a:t>
            </a:r>
            <a:r>
              <a:rPr lang="en-US" dirty="0" smtClean="0"/>
              <a:t>Is the data scientifically, socially, or culturally significant? Assessing this involves inferring anticipated future use, from evidence of current research and educational value. </a:t>
            </a:r>
          </a:p>
          <a:p>
            <a:pPr marL="232943" indent="-232943">
              <a:buFont typeface="+mj-lt"/>
              <a:buAutoNum type="arabicPeriod"/>
            </a:pPr>
            <a:r>
              <a:rPr lang="en-US" i="1" dirty="0" smtClean="0"/>
              <a:t>Uniqueness: The extent to which the resource is the only or most complete source of the information that can be derived from it, and whether it is at risk of loss if not accepted, or may be preserved elsewhere. </a:t>
            </a:r>
          </a:p>
          <a:p>
            <a:pPr marL="232943" indent="-232943">
              <a:buFont typeface="+mj-lt"/>
              <a:buAutoNum type="arabicPeriod"/>
            </a:pPr>
            <a:r>
              <a:rPr lang="en-US" i="1" dirty="0" smtClean="0"/>
              <a:t>Potential for Redistribution: The reliability, integrity, and usability of the data files may be determined; these are received in formats that meet designated technical criteria; and Intellectual Property13 or human subjects issues are addressed. </a:t>
            </a:r>
          </a:p>
          <a:p>
            <a:pPr marL="232943" indent="-232943">
              <a:buFont typeface="+mj-lt"/>
              <a:buAutoNum type="arabicPeriod"/>
            </a:pPr>
            <a:r>
              <a:rPr lang="en-US" i="1" dirty="0" smtClean="0"/>
              <a:t>Non-</a:t>
            </a:r>
            <a:r>
              <a:rPr lang="en-US" i="1" dirty="0" err="1" smtClean="0"/>
              <a:t>Replicability</a:t>
            </a:r>
            <a:r>
              <a:rPr lang="en-US" i="1" dirty="0" smtClean="0"/>
              <a:t>: It would not be feasible to replicate the data/resource or doing so would not be financially viable. </a:t>
            </a:r>
          </a:p>
          <a:p>
            <a:pPr marL="232943" indent="-232943">
              <a:buFont typeface="+mj-lt"/>
              <a:buAutoNum type="arabicPeriod"/>
            </a:pPr>
            <a:r>
              <a:rPr lang="en-US" i="1" dirty="0" smtClean="0"/>
              <a:t>Economic Case: Costs may be estimated for managing and preserving the resource, and are justifiable when assessed against evidence of potential future benefits; funding has been secured where appropriate. </a:t>
            </a:r>
          </a:p>
          <a:p>
            <a:pPr marL="232943" indent="-232943">
              <a:buFont typeface="+mj-lt"/>
              <a:buAutoNum type="arabicPeriod"/>
            </a:pPr>
            <a:r>
              <a:rPr lang="en-US" i="1" dirty="0" smtClean="0"/>
              <a:t>Full Documentation: the information necessary to facilitate future discovery, access, and reuse is comprehensive and correct; including metadata on the resource’s provenance and the context of its creation and use. </a:t>
            </a:r>
            <a:r>
              <a:rPr lang="en-US" dirty="0" smtClean="0"/>
              <a:t>” From the DCC</a:t>
            </a:r>
          </a:p>
          <a:p>
            <a:pPr marL="232943" indent="-232943">
              <a:buFont typeface="+mj-lt"/>
              <a:buAutoNum type="arabicPeriod"/>
            </a:pPr>
            <a:endParaRPr lang="en-US" i="1" dirty="0" smtClean="0"/>
          </a:p>
          <a:p>
            <a:pPr marL="232943" indent="-232943">
              <a:buFont typeface="+mj-lt"/>
              <a:buAutoNum type="arabicPeriod"/>
            </a:pPr>
            <a:endParaRPr lang="en-US" i="1" dirty="0" smtClean="0"/>
          </a:p>
          <a:p>
            <a:pPr marL="232943" indent="-232943">
              <a:buFont typeface="+mj-lt"/>
              <a:buAutoNum type="arabicPeriod"/>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2222311-5920-0D46-9D12-B49F8DC13FAD}" type="slidenum">
              <a:rPr lang="en-US" smtClean="0"/>
              <a:pPr/>
              <a:t>8</a:t>
            </a:fld>
            <a:endParaRPr lang="en-US"/>
          </a:p>
        </p:txBody>
      </p:sp>
    </p:spTree>
    <p:extLst>
      <p:ext uri="{BB962C8B-B14F-4D97-AF65-F5344CB8AC3E}">
        <p14:creationId xmlns:p14="http://schemas.microsoft.com/office/powerpoint/2010/main" xmlns="" val="4266326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9</a:t>
            </a:fld>
            <a:endParaRPr lang="en-US"/>
          </a:p>
        </p:txBody>
      </p:sp>
    </p:spTree>
    <p:extLst>
      <p:ext uri="{BB962C8B-B14F-4D97-AF65-F5344CB8AC3E}">
        <p14:creationId xmlns:p14="http://schemas.microsoft.com/office/powerpoint/2010/main" xmlns="" val="945867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6355" indent="-465887">
              <a:buFont typeface="Arial"/>
              <a:buChar char="•"/>
            </a:pPr>
            <a:r>
              <a:rPr lang="en-US" dirty="0" smtClean="0"/>
              <a:t>Costs (more on this in a bit)</a:t>
            </a:r>
          </a:p>
          <a:p>
            <a:pPr marL="652242" lvl="1" indent="-465887">
              <a:buFont typeface="Arial"/>
              <a:buChar char="•"/>
            </a:pPr>
            <a:r>
              <a:rPr lang="en-US" dirty="0" smtClean="0"/>
              <a:t>one-time vs. ongoing</a:t>
            </a:r>
          </a:p>
          <a:p>
            <a:pPr marL="652242" lvl="1" indent="-465887">
              <a:buFont typeface="Arial"/>
              <a:buChar char="•"/>
            </a:pPr>
            <a:r>
              <a:rPr lang="en-US" dirty="0" smtClean="0"/>
              <a:t>balancing</a:t>
            </a:r>
            <a:r>
              <a:rPr lang="en-US" baseline="0" dirty="0" smtClean="0"/>
              <a:t> dataset size, storage quality</a:t>
            </a:r>
            <a:endParaRPr lang="en-US" dirty="0" smtClean="0"/>
          </a:p>
          <a:p>
            <a:pPr marL="186355" indent="-465887">
              <a:buFont typeface="Arial"/>
              <a:buChar char="•"/>
            </a:pPr>
            <a:r>
              <a:rPr lang="en-US" dirty="0" smtClean="0"/>
              <a:t>Size of dataset</a:t>
            </a:r>
          </a:p>
          <a:p>
            <a:pPr marL="652242" lvl="1" indent="-465887">
              <a:buFont typeface="Arial"/>
              <a:buChar char="•"/>
            </a:pPr>
            <a:r>
              <a:rPr lang="en-US" dirty="0" smtClean="0"/>
              <a:t>fee-based archive services</a:t>
            </a:r>
            <a:r>
              <a:rPr lang="en-US" baseline="0" dirty="0" smtClean="0"/>
              <a:t> may not take huge files</a:t>
            </a:r>
          </a:p>
          <a:p>
            <a:pPr marL="652242" lvl="1" indent="-465887">
              <a:buFont typeface="Arial"/>
              <a:buChar char="•"/>
            </a:pPr>
            <a:r>
              <a:rPr lang="en-US" baseline="0" dirty="0" smtClean="0"/>
              <a:t>how much do you want to manage by yourself?</a:t>
            </a:r>
            <a:endParaRPr lang="en-US" dirty="0" smtClean="0"/>
          </a:p>
          <a:p>
            <a:pPr marL="186355" indent="-465887">
              <a:buFont typeface="Arial"/>
              <a:buChar char="•"/>
            </a:pPr>
            <a:r>
              <a:rPr lang="en-US" dirty="0" smtClean="0"/>
              <a:t>Public vs. private access</a:t>
            </a:r>
          </a:p>
          <a:p>
            <a:pPr marL="652242" lvl="1" indent="-465887">
              <a:buFont typeface="Arial"/>
              <a:buChar char="•"/>
            </a:pPr>
            <a:r>
              <a:rPr lang="en-US" dirty="0" smtClean="0"/>
              <a:t>A</a:t>
            </a:r>
            <a:r>
              <a:rPr lang="en-US" baseline="0" dirty="0" smtClean="0"/>
              <a:t> data sharing platform is not the same as a data archive, although some services cover both bases</a:t>
            </a:r>
            <a:endParaRPr lang="en-US" dirty="0" smtClean="0"/>
          </a:p>
          <a:p>
            <a:pPr marL="186355" indent="-465887">
              <a:buFont typeface="Arial"/>
              <a:buChar char="•"/>
            </a:pPr>
            <a:r>
              <a:rPr lang="en-US" dirty="0" smtClean="0"/>
              <a:t>Length of preservation</a:t>
            </a:r>
          </a:p>
          <a:p>
            <a:pPr marL="652242" lvl="1" indent="-465887">
              <a:buFont typeface="Arial"/>
              <a:buChar char="•"/>
            </a:pPr>
            <a:r>
              <a:rPr lang="en-US" dirty="0" smtClean="0"/>
              <a:t>Data kept for a shorter</a:t>
            </a:r>
            <a:r>
              <a:rPr lang="en-US" baseline="0" dirty="0" smtClean="0"/>
              <a:t> time period may be easier to keep locally</a:t>
            </a:r>
            <a:endParaRPr lang="en-US" dirty="0" smtClean="0"/>
          </a:p>
          <a:p>
            <a:pPr marL="186355" indent="-465887">
              <a:buFont typeface="Arial"/>
              <a:buChar char="•"/>
            </a:pPr>
            <a:r>
              <a:rPr lang="en-US" dirty="0" smtClean="0"/>
              <a:t>Hands-on vs. hands-off</a:t>
            </a:r>
          </a:p>
          <a:p>
            <a:pPr marL="652242" lvl="1" indent="-465887">
              <a:buFont typeface="Arial"/>
              <a:buChar char="•"/>
            </a:pPr>
            <a:r>
              <a:rPr lang="en-US" dirty="0" smtClean="0"/>
              <a:t>If time is scarce, paying to archive your data will be worth</a:t>
            </a:r>
            <a:r>
              <a:rPr lang="en-US" baseline="0" dirty="0" smtClean="0"/>
              <a:t> it in the end b/c poorly managed or neglected archives are more likely to fail. </a:t>
            </a:r>
          </a:p>
          <a:p>
            <a:pPr marL="186355" indent="-465887">
              <a:buFont typeface="Arial"/>
              <a:buChar char="•"/>
            </a:pPr>
            <a:r>
              <a:rPr lang="en-US" baseline="0" dirty="0" smtClean="0"/>
              <a:t>Most repositories and archives take security very seriously, but if you are preserving sensitive data (public or private), choose an archive that has experience in curating such content (e.g. the ICPSR)</a:t>
            </a:r>
            <a:endParaRPr lang="en-US" dirty="0" smtClean="0"/>
          </a:p>
          <a:p>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17</a:t>
            </a:fld>
            <a:endParaRPr lang="en-US"/>
          </a:p>
        </p:txBody>
      </p:sp>
    </p:spTree>
    <p:extLst>
      <p:ext uri="{BB962C8B-B14F-4D97-AF65-F5344CB8AC3E}">
        <p14:creationId xmlns:p14="http://schemas.microsoft.com/office/powerpoint/2010/main" xmlns="" val="1838295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backup functions will have to be established and maintained by you (or your lab group). </a:t>
            </a:r>
            <a:endParaRPr lang="en-US" dirty="0"/>
          </a:p>
        </p:txBody>
      </p:sp>
      <p:sp>
        <p:nvSpPr>
          <p:cNvPr id="4" name="Slide Number Placeholder 3"/>
          <p:cNvSpPr>
            <a:spLocks noGrp="1"/>
          </p:cNvSpPr>
          <p:nvPr>
            <p:ph type="sldNum" sz="quarter" idx="10"/>
          </p:nvPr>
        </p:nvSpPr>
        <p:spPr/>
        <p:txBody>
          <a:bodyPr/>
          <a:lstStyle/>
          <a:p>
            <a:fld id="{D2222311-5920-0D46-9D12-B49F8DC13FAD}" type="slidenum">
              <a:rPr lang="en-US" smtClean="0"/>
              <a:pPr/>
              <a:t>18</a:t>
            </a:fld>
            <a:endParaRPr lang="en-US"/>
          </a:p>
        </p:txBody>
      </p:sp>
    </p:spTree>
    <p:extLst>
      <p:ext uri="{BB962C8B-B14F-4D97-AF65-F5344CB8AC3E}">
        <p14:creationId xmlns:p14="http://schemas.microsoft.com/office/powerpoint/2010/main" xmlns="" val="165875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1B94FBE5-7D0E-42C3-9C65-95F5FA7AE582}"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DBE4357-3281-4B33-9E48-914842B7EE3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58884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2AD6C40-3771-478F-96C9-01B51D01C9C0}"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319D7D9-3D9C-447F-A864-45C5083082B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37417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72028797-CE5A-411A-B237-F1F860CA802D}"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AF970DD7-3350-475B-8FFC-A71045E89FA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99158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2CC79F1-62E4-4B1A-9DB3-50BC6FC762A0}"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22E3DFE-2F78-43A2-A8E5-A0C6419B47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7961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ED37D759-F13E-47BF-ADBA-0802609FC8C3}"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F9AF939-FE08-46CE-804F-AA4DF604880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74953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pPr>
              <a:defRPr/>
            </a:pPr>
            <a:fld id="{DECF232C-E11E-4BBB-AF69-E98E3DBA414B}"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B4894116-419B-4A4A-852B-04D6C81C742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4117643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normAutofit/>
          </a:bodyPr>
          <a:lstStyle>
            <a:lvl1pPr algn="ctr">
              <a:defRPr sz="3200" b="1">
                <a:latin typeface="+mn-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079039A0-BB52-4E2C-927F-78EA4817EBBA}"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B75D22F4-2BC0-448F-A19A-1A87057BD78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30539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200" b="1">
                <a:latin typeface="+mn-l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0A249D41-4B1D-414F-B121-EF2C0C0C7210}"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F11CAB6B-FA3E-43CC-B886-36A66C6032A0}"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56428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C3CEB79-3784-41B5-AA36-F1F8899EDC37}"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7CF47330-A89D-44D1-9B80-EA49DD0E434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633152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8D83249-403D-43AA-ACE6-105B20583796}"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04B0466-85E9-4EEF-8B3F-033B5773E62F}"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4283600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83A5D9F-E95F-4AB9-A100-5367135594E0}"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3697844F-A881-4BB8-9D3A-0FD7CFBD97E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40624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CA67DE5-F58F-4B75-A6B2-5C7907516D5A}" type="datetimeFigureOut">
              <a:rPr lang="en-US" smtClean="0">
                <a:solidFill>
                  <a:prstClr val="black">
                    <a:tint val="75000"/>
                  </a:prstClr>
                </a:solidFill>
              </a:rPr>
              <a:pPr>
                <a:defRPr/>
              </a:pPr>
              <a:t>4/11/2016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9FBF5C3-B644-4291-A084-8535F7202E5B}"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65292077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fastsum.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www.opendoar.org/" TargetMode="External"/><Relationship Id="rId2" Type="http://schemas.openxmlformats.org/officeDocument/2006/relationships/hyperlink" Target="http://www.re3data.org/" TargetMode="External"/><Relationship Id="rId1" Type="http://schemas.openxmlformats.org/officeDocument/2006/relationships/slideLayout" Target="../slideLayouts/slideLayout2.xml"/><Relationship Id="rId4" Type="http://schemas.openxmlformats.org/officeDocument/2006/relationships/hyperlink" Target="http://oad.simmons.edu/oadwiki/Disciplinary_repositories"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figshare.com/" TargetMode="External"/><Relationship Id="rId3" Type="http://schemas.openxmlformats.org/officeDocument/2006/relationships/hyperlink" Target="https://knb.ecoinformatics.org/" TargetMode="External"/><Relationship Id="rId7" Type="http://schemas.openxmlformats.org/officeDocument/2006/relationships/hyperlink" Target="http://www.icpsr.umich.edu/" TargetMode="External"/><Relationship Id="rId2" Type="http://schemas.openxmlformats.org/officeDocument/2006/relationships/hyperlink" Target="http://www.datadryad.org/repo/" TargetMode="External"/><Relationship Id="rId1" Type="http://schemas.openxmlformats.org/officeDocument/2006/relationships/slideLayout" Target="../slideLayouts/slideLayout2.xml"/><Relationship Id="rId6" Type="http://schemas.openxmlformats.org/officeDocument/2006/relationships/hyperlink" Target="http://www.bco-dmo.org/" TargetMode="External"/><Relationship Id="rId5" Type="http://schemas.openxmlformats.org/officeDocument/2006/relationships/hyperlink" Target="https://nsidc.org/" TargetMode="External"/><Relationship Id="rId4" Type="http://schemas.openxmlformats.org/officeDocument/2006/relationships/hyperlink" Target="https://www.dataone.or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re3data.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53" y="0"/>
            <a:ext cx="12190095" cy="6858000"/>
          </a:xfrm>
          <a:prstGeom prst="rect">
            <a:avLst/>
          </a:prstGeom>
        </p:spPr>
      </p:pic>
      <p:sp>
        <p:nvSpPr>
          <p:cNvPr id="2" name="Title 1"/>
          <p:cNvSpPr>
            <a:spLocks noGrp="1"/>
          </p:cNvSpPr>
          <p:nvPr>
            <p:ph type="ctrTitle"/>
          </p:nvPr>
        </p:nvSpPr>
        <p:spPr>
          <a:xfrm>
            <a:off x="758536" y="2098964"/>
            <a:ext cx="10363200" cy="1618818"/>
          </a:xfrm>
          <a:effectLst>
            <a:outerShdw blurRad="50800" dist="38100" dir="2700000" algn="tl" rotWithShape="0">
              <a:prstClr val="black">
                <a:alpha val="40000"/>
              </a:prstClr>
            </a:outerShdw>
          </a:effectLst>
        </p:spPr>
        <p:txBody>
          <a:bodyPr>
            <a:normAutofit/>
          </a:bodyPr>
          <a:lstStyle/>
          <a:p>
            <a:r>
              <a:rPr lang="en-US" sz="4400" b="1" dirty="0" smtClean="0"/>
              <a:t>Data Management in the </a:t>
            </a:r>
            <a:br>
              <a:rPr lang="en-US" sz="4400" b="1" dirty="0" smtClean="0"/>
            </a:br>
            <a:r>
              <a:rPr lang="en-US" sz="4400" b="1" dirty="0" smtClean="0"/>
              <a:t>Research Environment</a:t>
            </a:r>
            <a:endParaRPr lang="en-US" sz="4400" b="1" dirty="0"/>
          </a:p>
        </p:txBody>
      </p:sp>
      <p:sp>
        <p:nvSpPr>
          <p:cNvPr id="3" name="Subtitle 2"/>
          <p:cNvSpPr>
            <a:spLocks noGrp="1"/>
          </p:cNvSpPr>
          <p:nvPr>
            <p:ph type="subTitle" idx="1"/>
          </p:nvPr>
        </p:nvSpPr>
        <p:spPr>
          <a:xfrm>
            <a:off x="758536" y="3602038"/>
            <a:ext cx="10519063" cy="554326"/>
          </a:xfrm>
          <a:effectLst>
            <a:outerShdw blurRad="50800" dist="38100" dir="2700000" algn="tl" rotWithShape="0">
              <a:prstClr val="black">
                <a:alpha val="40000"/>
              </a:prstClr>
            </a:outerShdw>
          </a:effectLst>
        </p:spPr>
        <p:txBody>
          <a:bodyPr>
            <a:normAutofit/>
          </a:bodyPr>
          <a:lstStyle/>
          <a:p>
            <a:r>
              <a:rPr lang="en-US" dirty="0" smtClean="0"/>
              <a:t>RSM 574/674 Spring 2016</a:t>
            </a:r>
          </a:p>
          <a:p>
            <a:endParaRPr lang="en-US" dirty="0"/>
          </a:p>
        </p:txBody>
      </p:sp>
      <p:sp>
        <p:nvSpPr>
          <p:cNvPr id="5" name="Rectangle 4"/>
          <p:cNvSpPr/>
          <p:nvPr/>
        </p:nvSpPr>
        <p:spPr>
          <a:xfrm>
            <a:off x="3315789" y="5721164"/>
            <a:ext cx="4017848" cy="646331"/>
          </a:xfrm>
          <a:prstGeom prst="rect">
            <a:avLst/>
          </a:prstGeom>
        </p:spPr>
        <p:txBody>
          <a:bodyPr wrap="square">
            <a:spAutoFit/>
          </a:bodyPr>
          <a:lstStyle/>
          <a:p>
            <a:r>
              <a:rPr lang="en-US" dirty="0" smtClean="0"/>
              <a:t>Timothy </a:t>
            </a:r>
            <a:r>
              <a:rPr lang="en-US" dirty="0"/>
              <a:t>Norris </a:t>
            </a:r>
            <a:r>
              <a:rPr lang="en-US" dirty="0" smtClean="0"/>
              <a:t>– </a:t>
            </a:r>
            <a:r>
              <a:rPr lang="en-US" dirty="0"/>
              <a:t>tnorris@miami.edu</a:t>
            </a:r>
          </a:p>
          <a:p>
            <a:r>
              <a:rPr lang="en-US" dirty="0"/>
              <a:t>Angela Clark </a:t>
            </a:r>
            <a:r>
              <a:rPr lang="en-US" dirty="0" smtClean="0"/>
              <a:t>–  </a:t>
            </a:r>
            <a:r>
              <a:rPr lang="en-US" dirty="0" err="1" smtClean="0"/>
              <a:t>aclark</a:t>
            </a:r>
            <a:r>
              <a:rPr lang="en-US" dirty="0" err="1"/>
              <a:t>@rsmas.miami.edu</a:t>
            </a:r>
            <a:endParaRPr lang="en-US" dirty="0"/>
          </a:p>
        </p:txBody>
      </p:sp>
    </p:spTree>
    <p:extLst>
      <p:ext uri="{BB962C8B-B14F-4D97-AF65-F5344CB8AC3E}">
        <p14:creationId xmlns:p14="http://schemas.microsoft.com/office/powerpoint/2010/main" xmlns="" val="1875680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Checksum Review</a:t>
            </a:r>
            <a:endParaRPr lang="en-US" dirty="0"/>
          </a:p>
        </p:txBody>
      </p:sp>
      <p:sp>
        <p:nvSpPr>
          <p:cNvPr id="3" name="Content Placeholder 2"/>
          <p:cNvSpPr>
            <a:spLocks noGrp="1"/>
          </p:cNvSpPr>
          <p:nvPr>
            <p:ph idx="1"/>
          </p:nvPr>
        </p:nvSpPr>
        <p:spPr>
          <a:xfrm>
            <a:off x="4842164" y="1825625"/>
            <a:ext cx="6511635" cy="4351338"/>
          </a:xfrm>
        </p:spPr>
        <p:txBody>
          <a:bodyPr/>
          <a:lstStyle/>
          <a:p>
            <a:r>
              <a:rPr lang="en-US" dirty="0" err="1" smtClean="0"/>
              <a:t>bitrot</a:t>
            </a:r>
            <a:endParaRPr lang="en-US" dirty="0" smtClean="0"/>
          </a:p>
          <a:p>
            <a:r>
              <a:rPr lang="en-US" dirty="0" smtClean="0"/>
              <a:t>there is no cloud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Checksum Review</a:t>
            </a:r>
            <a:endParaRPr lang="en-US" dirty="0"/>
          </a:p>
        </p:txBody>
      </p:sp>
      <p:sp>
        <p:nvSpPr>
          <p:cNvPr id="3" name="Content Placeholder 2"/>
          <p:cNvSpPr>
            <a:spLocks noGrp="1"/>
          </p:cNvSpPr>
          <p:nvPr>
            <p:ph idx="1"/>
          </p:nvPr>
        </p:nvSpPr>
        <p:spPr>
          <a:xfrm>
            <a:off x="4010890" y="1825625"/>
            <a:ext cx="7342909" cy="4351338"/>
          </a:xfrm>
        </p:spPr>
        <p:txBody>
          <a:bodyPr/>
          <a:lstStyle/>
          <a:p>
            <a:pPr>
              <a:buNone/>
            </a:pPr>
            <a:r>
              <a:rPr lang="en-US" dirty="0" err="1" smtClean="0"/>
              <a:t>Fastsum</a:t>
            </a:r>
            <a:endParaRPr lang="en-US" dirty="0" smtClean="0"/>
          </a:p>
          <a:p>
            <a:pPr lvl="1"/>
            <a:r>
              <a:rPr lang="en-GB" dirty="0" smtClean="0">
                <a:hlinkClick r:id="rId2"/>
              </a:rPr>
              <a:t>http://www.fastsum.com/</a:t>
            </a:r>
            <a:endParaRPr lang="en-GB" dirty="0" smtClean="0"/>
          </a:p>
          <a:p>
            <a:pPr lvl="1"/>
            <a:r>
              <a:rPr lang="en-GB" dirty="0" smtClean="0"/>
              <a:t>Command line is free, basic GUI interface $15</a:t>
            </a:r>
          </a:p>
          <a:p>
            <a:pPr lvl="1"/>
            <a:endParaRPr lang="en-GB" dirty="0" smtClean="0"/>
          </a:p>
          <a:p>
            <a:pPr>
              <a:buNone/>
            </a:pPr>
            <a:r>
              <a:rPr lang="en-GB" dirty="0" smtClean="0"/>
              <a:t>Md5sum</a:t>
            </a:r>
          </a:p>
          <a:p>
            <a:pPr lvl="1"/>
            <a:r>
              <a:rPr lang="en-GB" dirty="0" smtClean="0"/>
              <a:t>Built into the bash shell</a:t>
            </a:r>
          </a:p>
          <a:p>
            <a:pPr lvl="1">
              <a:buNone/>
            </a:pPr>
            <a:r>
              <a:rPr lang="en-GB" dirty="0" smtClean="0"/>
              <a:t>% md5sum &lt;someFIle.ext&gt;</a:t>
            </a:r>
          </a:p>
          <a:p>
            <a:pPr lvl="1">
              <a:buNone/>
            </a:pPr>
            <a:r>
              <a:rPr lang="en-GB" dirty="0" smtClean="0"/>
              <a:t>% man md5sum</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999"/>
            <a:ext cx="10515600" cy="1325563"/>
          </a:xfrm>
        </p:spPr>
        <p:txBody>
          <a:bodyPr/>
          <a:lstStyle/>
          <a:p>
            <a:r>
              <a:rPr lang="en-US" dirty="0" smtClean="0"/>
              <a:t>File Format Review</a:t>
            </a:r>
            <a:endParaRPr lang="en-US" dirty="0"/>
          </a:p>
        </p:txBody>
      </p:sp>
      <p:sp>
        <p:nvSpPr>
          <p:cNvPr id="5" name="Content Placeholder 4"/>
          <p:cNvSpPr>
            <a:spLocks noGrp="1"/>
          </p:cNvSpPr>
          <p:nvPr>
            <p:ph idx="1"/>
          </p:nvPr>
        </p:nvSpPr>
        <p:spPr>
          <a:xfrm>
            <a:off x="838200" y="2447284"/>
            <a:ext cx="10515600" cy="3454756"/>
          </a:xfrm>
        </p:spPr>
        <p:txBody>
          <a:bodyPr>
            <a:normAutofit/>
          </a:bodyPr>
          <a:lstStyle/>
          <a:p>
            <a:pPr marL="0" indent="0">
              <a:lnSpc>
                <a:spcPct val="200000"/>
              </a:lnSpc>
              <a:buNone/>
            </a:pPr>
            <a:r>
              <a:rPr lang="en-US" dirty="0" smtClean="0"/>
              <a:t>Non-proprietary – </a:t>
            </a:r>
            <a:r>
              <a:rPr lang="en-US" i="1" dirty="0" smtClean="0"/>
              <a:t>no software purchase to open the file</a:t>
            </a:r>
          </a:p>
          <a:p>
            <a:pPr marL="0" indent="0">
              <a:lnSpc>
                <a:spcPct val="200000"/>
              </a:lnSpc>
              <a:buNone/>
            </a:pPr>
            <a:r>
              <a:rPr lang="en-US" dirty="0" smtClean="0"/>
              <a:t>Lossless – </a:t>
            </a:r>
            <a:r>
              <a:rPr lang="en-US" i="1" dirty="0" smtClean="0"/>
              <a:t>uncompressed with all of the original data</a:t>
            </a:r>
          </a:p>
          <a:p>
            <a:pPr marL="0" indent="0">
              <a:lnSpc>
                <a:spcPct val="200000"/>
              </a:lnSpc>
              <a:buNone/>
            </a:pPr>
            <a:r>
              <a:rPr lang="en-US" dirty="0" err="1" smtClean="0"/>
              <a:t>Indexable</a:t>
            </a:r>
            <a:r>
              <a:rPr lang="en-US" dirty="0" smtClean="0"/>
              <a:t> </a:t>
            </a:r>
            <a:r>
              <a:rPr lang="en-US" i="1" dirty="0" smtClean="0"/>
              <a:t>– if possible a plain text format that is both human and machine readable</a:t>
            </a:r>
          </a:p>
        </p:txBody>
      </p:sp>
      <p:sp>
        <p:nvSpPr>
          <p:cNvPr id="4" name="Title 1"/>
          <p:cNvSpPr txBox="1">
            <a:spLocks/>
          </p:cNvSpPr>
          <p:nvPr/>
        </p:nvSpPr>
        <p:spPr>
          <a:xfrm>
            <a:off x="1728078" y="4839180"/>
            <a:ext cx="64492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dirty="0" smtClean="0"/>
              <a:t>Best file format???</a:t>
            </a:r>
            <a:endParaRPr lang="en-US" dirty="0"/>
          </a:p>
        </p:txBody>
      </p:sp>
      <p:sp>
        <p:nvSpPr>
          <p:cNvPr id="6" name="Title 1"/>
          <p:cNvSpPr txBox="1">
            <a:spLocks/>
          </p:cNvSpPr>
          <p:nvPr/>
        </p:nvSpPr>
        <p:spPr>
          <a:xfrm>
            <a:off x="4418909" y="5404425"/>
            <a:ext cx="64492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tx1"/>
                </a:solidFill>
                <a:latin typeface="+mn-lt"/>
                <a:ea typeface="+mj-ea"/>
                <a:cs typeface="+mj-cs"/>
              </a:defRPr>
            </a:lvl1pPr>
          </a:lstStyle>
          <a:p>
            <a:r>
              <a:rPr lang="en-US" sz="4000" dirty="0" smtClean="0"/>
              <a:t>PAPER!</a:t>
            </a:r>
            <a:endParaRPr lang="en-US" sz="4000" dirty="0"/>
          </a:p>
        </p:txBody>
      </p:sp>
      <p:sp>
        <p:nvSpPr>
          <p:cNvPr id="7" name="Title 1"/>
          <p:cNvSpPr txBox="1">
            <a:spLocks/>
          </p:cNvSpPr>
          <p:nvPr/>
        </p:nvSpPr>
        <p:spPr>
          <a:xfrm>
            <a:off x="845126" y="143193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mn-lt"/>
                <a:ea typeface="+mj-ea"/>
                <a:cs typeface="+mj-cs"/>
              </a:rPr>
              <a:t>Recommended Formats for Long-term Access and Sharing</a:t>
            </a:r>
            <a:endParaRPr kumimoji="0" lang="en-US" sz="3200" b="1" i="0" u="none" strike="noStrike" kern="1200" cap="none" spc="0" normalizeH="0" baseline="0" noProof="0" dirty="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xmlns="" val="242770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7355"/>
            <a:ext cx="10515600" cy="1325563"/>
          </a:xfrm>
        </p:spPr>
        <p:txBody>
          <a:bodyPr>
            <a:normAutofit/>
          </a:bodyPr>
          <a:lstStyle/>
          <a:p>
            <a:pPr marL="457200" lvl="1" indent="0" algn="ctr">
              <a:buNone/>
            </a:pPr>
            <a:r>
              <a:rPr lang="en-US" sz="3200" b="1" dirty="0" smtClean="0">
                <a:latin typeface="+mn-lt"/>
              </a:rPr>
              <a:t>character encoding??? UTF-8</a:t>
            </a:r>
          </a:p>
        </p:txBody>
      </p:sp>
      <p:sp>
        <p:nvSpPr>
          <p:cNvPr id="3" name="Content Placeholder 2"/>
          <p:cNvSpPr>
            <a:spLocks noGrp="1"/>
          </p:cNvSpPr>
          <p:nvPr>
            <p:ph idx="1"/>
          </p:nvPr>
        </p:nvSpPr>
        <p:spPr>
          <a:xfrm>
            <a:off x="838200" y="2573777"/>
            <a:ext cx="10488168" cy="3432171"/>
          </a:xfrm>
        </p:spPr>
        <p:txBody>
          <a:bodyPr>
            <a:normAutofit/>
          </a:bodyPr>
          <a:lstStyle/>
          <a:p>
            <a:pPr marL="457200" lvl="1" indent="0">
              <a:buNone/>
            </a:pPr>
            <a:endParaRPr lang="en-US" dirty="0"/>
          </a:p>
          <a:p>
            <a:pPr marL="457200" lvl="1" indent="0">
              <a:buNone/>
            </a:pPr>
            <a:r>
              <a:rPr lang="en-US" dirty="0" smtClean="0"/>
              <a:t>ASCII – </a:t>
            </a:r>
            <a:r>
              <a:rPr lang="en-US" b="1" dirty="0" smtClean="0"/>
              <a:t>American Standard </a:t>
            </a:r>
            <a:r>
              <a:rPr lang="en-US" b="1" dirty="0"/>
              <a:t>Code for Information </a:t>
            </a:r>
            <a:r>
              <a:rPr lang="en-US" b="1" dirty="0" smtClean="0"/>
              <a:t>Interchange</a:t>
            </a:r>
          </a:p>
          <a:p>
            <a:pPr marL="457200" lvl="1" indent="0">
              <a:buNone/>
            </a:pPr>
            <a:r>
              <a:rPr lang="en-US" dirty="0" smtClean="0"/>
              <a:t>[ old school, 128 characters in 7 bits ]</a:t>
            </a:r>
            <a:endParaRPr lang="en-US" dirty="0"/>
          </a:p>
          <a:p>
            <a:pPr marL="457200" lvl="1" indent="0">
              <a:buNone/>
            </a:pPr>
            <a:endParaRPr lang="en-US" dirty="0" smtClean="0"/>
          </a:p>
          <a:p>
            <a:pPr marL="457200" lvl="1" indent="0">
              <a:buNone/>
            </a:pPr>
            <a:endParaRPr lang="en-US" dirty="0" smtClean="0"/>
          </a:p>
          <a:p>
            <a:pPr marL="457200" lvl="1" indent="0">
              <a:buNone/>
            </a:pPr>
            <a:endParaRPr lang="en-US" dirty="0"/>
          </a:p>
          <a:p>
            <a:pPr marL="457200" lvl="1" indent="0">
              <a:buNone/>
            </a:pPr>
            <a:r>
              <a:rPr lang="en-US" dirty="0" smtClean="0"/>
              <a:t>UTF-8 – </a:t>
            </a:r>
            <a:r>
              <a:rPr lang="en-US" b="1" dirty="0" smtClean="0"/>
              <a:t>Universal </a:t>
            </a:r>
            <a:r>
              <a:rPr lang="en-US" b="1" dirty="0"/>
              <a:t>Coded Character Set + Transformation Format – 8-</a:t>
            </a:r>
            <a:r>
              <a:rPr lang="en-US" b="1" dirty="0" smtClean="0"/>
              <a:t>bit</a:t>
            </a:r>
          </a:p>
          <a:p>
            <a:pPr marL="457200" lvl="1" indent="0">
              <a:buNone/>
            </a:pPr>
            <a:r>
              <a:rPr lang="en-US" dirty="0" smtClean="0"/>
              <a:t>[ now the new standard, only since about 2007, first 128 characters are ASCII ]</a:t>
            </a:r>
          </a:p>
          <a:p>
            <a:pPr marL="457200" lvl="1" indent="0">
              <a:buNone/>
            </a:pPr>
            <a:r>
              <a:rPr lang="en-US" dirty="0" smtClean="0"/>
              <a:t>[ encodes </a:t>
            </a:r>
            <a:r>
              <a:rPr lang="is-IS" dirty="0" smtClean="0"/>
              <a:t>1,112,064 “code points” or characters ]</a:t>
            </a:r>
            <a:endParaRPr lang="en-US" dirty="0" smtClean="0"/>
          </a:p>
        </p:txBody>
      </p:sp>
      <p:sp>
        <p:nvSpPr>
          <p:cNvPr id="17" name="Rectangle 16"/>
          <p:cNvSpPr/>
          <p:nvPr/>
        </p:nvSpPr>
        <p:spPr>
          <a:xfrm>
            <a:off x="3474579" y="4043286"/>
            <a:ext cx="5980611" cy="369332"/>
          </a:xfrm>
          <a:prstGeom prst="rect">
            <a:avLst/>
          </a:prstGeom>
        </p:spPr>
        <p:txBody>
          <a:bodyPr wrap="none">
            <a:spAutoFit/>
          </a:bodyPr>
          <a:lstStyle/>
          <a:p>
            <a:r>
              <a:rPr lang="en-US" dirty="0"/>
              <a:t>lowercase </a:t>
            </a:r>
            <a:r>
              <a:rPr lang="en-US" dirty="0" smtClean="0"/>
              <a:t>“j” </a:t>
            </a:r>
            <a:r>
              <a:rPr lang="en-US" dirty="0"/>
              <a:t>would become binary 1101010 and decimal 106</a:t>
            </a:r>
          </a:p>
        </p:txBody>
      </p:sp>
      <p:sp>
        <p:nvSpPr>
          <p:cNvPr id="5" name="Title 1"/>
          <p:cNvSpPr txBox="1">
            <a:spLocks/>
          </p:cNvSpPr>
          <p:nvPr/>
        </p:nvSpPr>
        <p:spPr>
          <a:xfrm>
            <a:off x="838200" y="281999"/>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smtClean="0">
                <a:ln>
                  <a:noFill/>
                </a:ln>
                <a:solidFill>
                  <a:schemeClr val="tx1"/>
                </a:solidFill>
                <a:effectLst/>
                <a:uLnTx/>
                <a:uFillTx/>
                <a:latin typeface="+mn-lt"/>
                <a:ea typeface="+mj-ea"/>
                <a:cs typeface="+mj-cs"/>
              </a:rPr>
              <a:t>File Format Review</a:t>
            </a:r>
            <a:endParaRPr kumimoji="0" lang="en-US" sz="3200" b="1" i="0" u="none" strike="noStrike" kern="1200" cap="none" spc="0" normalizeH="0" baseline="0" noProof="0" dirty="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xmlns="" val="3654368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49" y="190047"/>
            <a:ext cx="7886700" cy="1325563"/>
          </a:xfrm>
        </p:spPr>
        <p:txBody>
          <a:bodyPr/>
          <a:lstStyle/>
          <a:p>
            <a:r>
              <a:rPr lang="en-US" dirty="0" smtClean="0"/>
              <a:t>Data Repositories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320413" y="1492851"/>
            <a:ext cx="5551171" cy="4260524"/>
          </a:xfrm>
        </p:spPr>
      </p:pic>
      <p:sp>
        <p:nvSpPr>
          <p:cNvPr id="3" name="Rectangle 2"/>
          <p:cNvSpPr/>
          <p:nvPr/>
        </p:nvSpPr>
        <p:spPr>
          <a:xfrm>
            <a:off x="6364166" y="6128523"/>
            <a:ext cx="2507418" cy="307777"/>
          </a:xfrm>
          <a:prstGeom prst="rect">
            <a:avLst/>
          </a:prstGeom>
        </p:spPr>
        <p:txBody>
          <a:bodyPr wrap="none">
            <a:spAutoFit/>
          </a:bodyPr>
          <a:lstStyle/>
          <a:p>
            <a:pPr algn="r"/>
            <a:r>
              <a:rPr lang="en-US" sz="1400" i="1" dirty="0">
                <a:solidFill>
                  <a:schemeClr val="tx1">
                    <a:lumMod val="65000"/>
                    <a:lumOff val="35000"/>
                  </a:schemeClr>
                </a:solidFill>
                <a:latin typeface="Arial" panose="020B0604020202020204" pitchFamily="34" charset="0"/>
              </a:rPr>
              <a:t>Ainsley </a:t>
            </a:r>
            <a:r>
              <a:rPr lang="en-US" sz="1400" i="1" dirty="0" err="1">
                <a:solidFill>
                  <a:schemeClr val="tx1">
                    <a:lumMod val="65000"/>
                    <a:lumOff val="35000"/>
                  </a:schemeClr>
                </a:solidFill>
                <a:latin typeface="Arial" panose="020B0604020202020204" pitchFamily="34" charset="0"/>
              </a:rPr>
              <a:t>Seago</a:t>
            </a:r>
            <a:r>
              <a:rPr lang="en-US" sz="1400" i="1" dirty="0">
                <a:solidFill>
                  <a:schemeClr val="tx1">
                    <a:lumMod val="65000"/>
                    <a:lumOff val="35000"/>
                  </a:schemeClr>
                </a:solidFill>
                <a:latin typeface="Arial" panose="020B0604020202020204" pitchFamily="34" charset="0"/>
              </a:rPr>
              <a:t>, </a:t>
            </a:r>
            <a:r>
              <a:rPr lang="en-US" sz="1400" i="1" dirty="0" err="1">
                <a:solidFill>
                  <a:schemeClr val="tx1">
                    <a:lumMod val="65000"/>
                    <a:lumOff val="35000"/>
                  </a:schemeClr>
                </a:solidFill>
                <a:latin typeface="Arial" panose="020B0604020202020204" pitchFamily="34" charset="0"/>
              </a:rPr>
              <a:t>PLoS</a:t>
            </a:r>
            <a:r>
              <a:rPr lang="en-US" sz="1400" i="1" dirty="0">
                <a:solidFill>
                  <a:schemeClr val="tx1">
                    <a:lumMod val="65000"/>
                    <a:lumOff val="35000"/>
                  </a:schemeClr>
                </a:solidFill>
                <a:latin typeface="Arial" panose="020B0604020202020204" pitchFamily="34" charset="0"/>
              </a:rPr>
              <a:t> Biology</a:t>
            </a:r>
            <a:endParaRPr lang="en-US" sz="1400" dirty="0">
              <a:solidFill>
                <a:schemeClr val="tx1">
                  <a:lumMod val="65000"/>
                  <a:lumOff val="35000"/>
                </a:schemeClr>
              </a:solidFill>
            </a:endParaRPr>
          </a:p>
        </p:txBody>
      </p:sp>
      <p:sp>
        <p:nvSpPr>
          <p:cNvPr id="5" name="Rectangle 4"/>
          <p:cNvSpPr/>
          <p:nvPr/>
        </p:nvSpPr>
        <p:spPr>
          <a:xfrm>
            <a:off x="267841" y="5766895"/>
            <a:ext cx="8603743" cy="307777"/>
          </a:xfrm>
          <a:prstGeom prst="rect">
            <a:avLst/>
          </a:prstGeom>
        </p:spPr>
        <p:txBody>
          <a:bodyPr wrap="square">
            <a:spAutoFit/>
          </a:bodyPr>
          <a:lstStyle/>
          <a:p>
            <a:pPr algn="r"/>
            <a:r>
              <a:rPr lang="en-US" sz="1400" dirty="0">
                <a:solidFill>
                  <a:schemeClr val="tx1">
                    <a:lumMod val="65000"/>
                    <a:lumOff val="35000"/>
                  </a:schemeClr>
                </a:solidFill>
              </a:rPr>
              <a:t>http://www.kavlifoundation.org/sites/default/files/image/resources/2014_SL_Neuro_Cartoon.jpg</a:t>
            </a:r>
          </a:p>
        </p:txBody>
      </p:sp>
      <p:sp>
        <p:nvSpPr>
          <p:cNvPr id="6" name="Rectangle 5"/>
          <p:cNvSpPr/>
          <p:nvPr/>
        </p:nvSpPr>
        <p:spPr>
          <a:xfrm>
            <a:off x="1186433" y="1759614"/>
            <a:ext cx="4909565" cy="1077218"/>
          </a:xfrm>
          <a:prstGeom prst="rect">
            <a:avLst/>
          </a:prstGeom>
          <a:solidFill>
            <a:schemeClr val="bg1"/>
          </a:solidFill>
        </p:spPr>
        <p:txBody>
          <a:bodyPr wrap="square">
            <a:spAutoFit/>
          </a:bodyPr>
          <a:lstStyle/>
          <a:p>
            <a:pPr algn="r"/>
            <a:r>
              <a:rPr lang="en-US" sz="1600" i="1" dirty="0">
                <a:solidFill>
                  <a:srgbClr val="565656"/>
                </a:solidFill>
                <a:latin typeface="Arial" panose="020B0604020202020204" pitchFamily="34" charset="0"/>
              </a:rPr>
              <a:t>“Sharing data from one laboratory to another—or even within a laboratory—takes time and effort, but there are also psychological, cultural and technological barriers to doing so.”</a:t>
            </a:r>
            <a:endParaRPr lang="en-US" sz="1600" dirty="0"/>
          </a:p>
        </p:txBody>
      </p:sp>
      <p:sp>
        <p:nvSpPr>
          <p:cNvPr id="7" name="Rectangle 6"/>
          <p:cNvSpPr/>
          <p:nvPr/>
        </p:nvSpPr>
        <p:spPr>
          <a:xfrm>
            <a:off x="1258360" y="6330767"/>
            <a:ext cx="7613224" cy="307777"/>
          </a:xfrm>
          <a:prstGeom prst="rect">
            <a:avLst/>
          </a:prstGeom>
        </p:spPr>
        <p:txBody>
          <a:bodyPr wrap="square">
            <a:spAutoFit/>
          </a:bodyPr>
          <a:lstStyle/>
          <a:p>
            <a:pPr algn="r"/>
            <a:r>
              <a:rPr lang="en-US" sz="1400" dirty="0">
                <a:solidFill>
                  <a:schemeClr val="tx1">
                    <a:lumMod val="65000"/>
                    <a:lumOff val="35000"/>
                  </a:schemeClr>
                </a:solidFill>
              </a:rPr>
              <a:t>http://www.kavlifoundation.org/science-spotlights/breaking-down-data-barriers-neuroscience</a:t>
            </a:r>
          </a:p>
        </p:txBody>
      </p:sp>
    </p:spTree>
    <p:extLst>
      <p:ext uri="{BB962C8B-B14F-4D97-AF65-F5344CB8AC3E}">
        <p14:creationId xmlns:p14="http://schemas.microsoft.com/office/powerpoint/2010/main" xmlns="" val="148680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Researcher perspectives on sharing</a:t>
            </a:r>
            <a:endParaRPr lang="en-US" dirty="0"/>
          </a:p>
        </p:txBody>
      </p:sp>
      <p:pic>
        <p:nvPicPr>
          <p:cNvPr id="1026" name="Picture 2" descr="C:\Users\Tim\AppData\Local\Temp\journal.pone.0118053.t005.PNG"/>
          <p:cNvPicPr>
            <a:picLocks noChangeAspect="1" noChangeArrowheads="1"/>
          </p:cNvPicPr>
          <p:nvPr/>
        </p:nvPicPr>
        <p:blipFill>
          <a:blip r:embed="rId2" cstate="print"/>
          <a:srcRect/>
          <a:stretch>
            <a:fillRect/>
          </a:stretch>
        </p:blipFill>
        <p:spPr bwMode="auto">
          <a:xfrm>
            <a:off x="1503212" y="1701890"/>
            <a:ext cx="9359055" cy="2870110"/>
          </a:xfrm>
          <a:prstGeom prst="rect">
            <a:avLst/>
          </a:prstGeom>
          <a:noFill/>
        </p:spPr>
      </p:pic>
      <p:sp>
        <p:nvSpPr>
          <p:cNvPr id="5" name="Content Placeholder 2"/>
          <p:cNvSpPr>
            <a:spLocks noGrp="1"/>
          </p:cNvSpPr>
          <p:nvPr>
            <p:ph idx="1"/>
          </p:nvPr>
        </p:nvSpPr>
        <p:spPr>
          <a:xfrm>
            <a:off x="6851605" y="4970585"/>
            <a:ext cx="2538579" cy="1511177"/>
          </a:xfrm>
        </p:spPr>
        <p:txBody>
          <a:bodyPr>
            <a:normAutofit fontScale="92500" lnSpcReduction="20000"/>
          </a:bodyPr>
          <a:lstStyle/>
          <a:p>
            <a:pPr>
              <a:buNone/>
            </a:pPr>
            <a:r>
              <a:rPr lang="en-US" dirty="0" smtClean="0"/>
              <a:t>Age</a:t>
            </a:r>
          </a:p>
          <a:p>
            <a:pPr>
              <a:buNone/>
            </a:pPr>
            <a:r>
              <a:rPr lang="en-US" dirty="0" smtClean="0"/>
              <a:t>Control</a:t>
            </a:r>
          </a:p>
          <a:p>
            <a:pPr>
              <a:buNone/>
            </a:pPr>
            <a:r>
              <a:rPr lang="en-US" dirty="0" smtClean="0"/>
              <a:t>Resources</a:t>
            </a:r>
          </a:p>
          <a:p>
            <a:pPr>
              <a:buNone/>
            </a:pPr>
            <a:r>
              <a:rPr lang="en-US" dirty="0" smtClean="0"/>
              <a:t>Returns</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journals.plos.org/plosone/article/figure/image?size=large&amp;id=info:doi/10.1371/journal.pone.0118053.g00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486122" y="485950"/>
            <a:ext cx="9219755" cy="594739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3724102" y="5918662"/>
            <a:ext cx="5320145" cy="668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988659" y="6176963"/>
            <a:ext cx="4214680" cy="307777"/>
          </a:xfrm>
          <a:prstGeom prst="rect">
            <a:avLst/>
          </a:prstGeom>
        </p:spPr>
        <p:txBody>
          <a:bodyPr wrap="none">
            <a:spAutoFit/>
          </a:bodyPr>
          <a:lstStyle/>
          <a:p>
            <a:r>
              <a:rPr lang="en-US" sz="1400" dirty="0">
                <a:solidFill>
                  <a:schemeClr val="tx1">
                    <a:lumMod val="65000"/>
                    <a:lumOff val="35000"/>
                  </a:schemeClr>
                </a:solidFill>
              </a:rPr>
              <a:t>http://</a:t>
            </a:r>
            <a:r>
              <a:rPr lang="en-US" sz="1400" dirty="0" smtClean="0">
                <a:solidFill>
                  <a:schemeClr val="tx1">
                    <a:lumMod val="65000"/>
                    <a:lumOff val="35000"/>
                  </a:schemeClr>
                </a:solidFill>
              </a:rPr>
              <a:t>dx.doi.org/10.1371/journal.pone.0118053.g004</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xmlns="" val="33652194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Select archive location</a:t>
            </a:r>
            <a:endParaRPr lang="en-US" dirty="0"/>
          </a:p>
        </p:txBody>
      </p:sp>
      <p:sp>
        <p:nvSpPr>
          <p:cNvPr id="3" name="Content Placeholder 2"/>
          <p:cNvSpPr>
            <a:spLocks noGrp="1"/>
          </p:cNvSpPr>
          <p:nvPr>
            <p:ph idx="1"/>
          </p:nvPr>
        </p:nvSpPr>
        <p:spPr>
          <a:xfrm>
            <a:off x="1185234" y="1717886"/>
            <a:ext cx="6072829" cy="4008566"/>
          </a:xfrm>
        </p:spPr>
        <p:txBody>
          <a:bodyPr>
            <a:normAutofit/>
          </a:bodyPr>
          <a:lstStyle/>
          <a:p>
            <a:pPr>
              <a:buNone/>
            </a:pPr>
            <a:r>
              <a:rPr lang="en-US" sz="3200" b="1" dirty="0" smtClean="0"/>
              <a:t>Considerations</a:t>
            </a:r>
          </a:p>
          <a:p>
            <a:pPr marL="457200" indent="-457200">
              <a:buFont typeface="Arial"/>
              <a:buChar char="•"/>
            </a:pPr>
            <a:r>
              <a:rPr lang="en-US" sz="2800" dirty="0" smtClean="0"/>
              <a:t>Costs</a:t>
            </a:r>
          </a:p>
          <a:p>
            <a:pPr marL="457200" indent="-457200">
              <a:buFont typeface="Arial"/>
              <a:buChar char="•"/>
            </a:pPr>
            <a:r>
              <a:rPr lang="en-US" sz="2800" dirty="0" smtClean="0"/>
              <a:t>Size of dataset</a:t>
            </a:r>
          </a:p>
          <a:p>
            <a:pPr marL="457200" indent="-457200">
              <a:buFont typeface="Arial"/>
              <a:buChar char="•"/>
            </a:pPr>
            <a:r>
              <a:rPr lang="en-US" sz="2800" dirty="0" smtClean="0"/>
              <a:t>Public vs. private access</a:t>
            </a:r>
          </a:p>
          <a:p>
            <a:pPr marL="457200" indent="-457200">
              <a:buFont typeface="Arial"/>
              <a:buChar char="•"/>
            </a:pPr>
            <a:r>
              <a:rPr lang="en-US" sz="2800" dirty="0" smtClean="0"/>
              <a:t>Length of preservation</a:t>
            </a:r>
          </a:p>
          <a:p>
            <a:pPr marL="457200" indent="-457200">
              <a:buFont typeface="Arial"/>
              <a:buChar char="•"/>
            </a:pPr>
            <a:r>
              <a:rPr lang="en-US" sz="2800" dirty="0" smtClean="0"/>
              <a:t>Hands-on vs. hands-off</a:t>
            </a:r>
          </a:p>
          <a:p>
            <a:pPr marL="457200" indent="-457200">
              <a:buFont typeface="Arial"/>
              <a:buChar char="•"/>
            </a:pPr>
            <a:r>
              <a:rPr lang="en-US" sz="2800" dirty="0" smtClean="0"/>
              <a:t>Security of platform</a:t>
            </a:r>
            <a:endParaRPr lang="en-US" sz="2800" dirty="0"/>
          </a:p>
        </p:txBody>
      </p:sp>
      <p:sp>
        <p:nvSpPr>
          <p:cNvPr id="5" name="Content Placeholder 2"/>
          <p:cNvSpPr txBox="1">
            <a:spLocks/>
          </p:cNvSpPr>
          <p:nvPr/>
        </p:nvSpPr>
        <p:spPr>
          <a:xfrm>
            <a:off x="6576279" y="1717886"/>
            <a:ext cx="5440910" cy="3477569"/>
          </a:xfrm>
          <a:prstGeom prst="rect">
            <a:avLst/>
          </a:prstGeom>
        </p:spPr>
        <p:txBody>
          <a:bodyPr vert="horz" lIns="91440" tIns="45720" rIns="91440" bIns="45720" rtlCol="0">
            <a:normAutofit lnSpcReduction="10000"/>
          </a:bodyPr>
          <a:lst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smtClean="0"/>
              <a:t>Locations</a:t>
            </a:r>
          </a:p>
          <a:p>
            <a:pPr lvl="1"/>
            <a:r>
              <a:rPr lang="en-US" dirty="0"/>
              <a:t>I</a:t>
            </a:r>
            <a:r>
              <a:rPr lang="en-US" dirty="0" smtClean="0"/>
              <a:t>ndividual</a:t>
            </a:r>
          </a:p>
          <a:p>
            <a:pPr lvl="1"/>
            <a:r>
              <a:rPr lang="en-US" dirty="0" smtClean="0"/>
              <a:t>Department/College</a:t>
            </a:r>
          </a:p>
          <a:p>
            <a:pPr lvl="1"/>
            <a:r>
              <a:rPr lang="en-US" dirty="0" smtClean="0"/>
              <a:t>University-wide</a:t>
            </a:r>
          </a:p>
          <a:p>
            <a:pPr lvl="1"/>
            <a:r>
              <a:rPr lang="en-US" dirty="0" smtClean="0"/>
              <a:t>Discipline-specific</a:t>
            </a:r>
          </a:p>
          <a:p>
            <a:pPr lvl="1"/>
            <a:r>
              <a:rPr lang="en-US" dirty="0" smtClean="0"/>
              <a:t>3</a:t>
            </a:r>
            <a:r>
              <a:rPr lang="en-US" baseline="30000" dirty="0" smtClean="0"/>
              <a:t>rd</a:t>
            </a:r>
            <a:r>
              <a:rPr lang="en-US" dirty="0" smtClean="0"/>
              <a:t>-party </a:t>
            </a:r>
          </a:p>
          <a:p>
            <a:pPr lvl="2"/>
            <a:r>
              <a:rPr lang="en-US" dirty="0" smtClean="0"/>
              <a:t>Archive vs. sharing</a:t>
            </a:r>
            <a:r>
              <a:rPr lang="en-US" dirty="0"/>
              <a:t> </a:t>
            </a:r>
            <a:r>
              <a:rPr lang="en-US" dirty="0" smtClean="0"/>
              <a:t>mechanism</a:t>
            </a:r>
            <a:r>
              <a:rPr lang="en-US" sz="2000" dirty="0" smtClean="0"/>
              <a:t>	</a:t>
            </a:r>
          </a:p>
        </p:txBody>
      </p:sp>
      <p:cxnSp>
        <p:nvCxnSpPr>
          <p:cNvPr id="10" name="Straight Arrow Connector 9"/>
          <p:cNvCxnSpPr/>
          <p:nvPr/>
        </p:nvCxnSpPr>
        <p:spPr>
          <a:xfrm>
            <a:off x="6655693" y="2468523"/>
            <a:ext cx="0" cy="2145136"/>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653142" y="6211669"/>
            <a:ext cx="10842171" cy="523220"/>
          </a:xfrm>
          <a:prstGeom prst="rect">
            <a:avLst/>
          </a:prstGeom>
        </p:spPr>
        <p:txBody>
          <a:bodyPr wrap="square">
            <a:spAutoFit/>
          </a:bodyPr>
          <a:lstStyle/>
          <a:p>
            <a:r>
              <a:rPr lang="en-US" sz="1400" dirty="0" smtClean="0">
                <a:solidFill>
                  <a:schemeClr val="tx1">
                    <a:lumMod val="65000"/>
                    <a:lumOff val="35000"/>
                  </a:schemeClr>
                </a:solidFill>
              </a:rPr>
              <a:t>Next seven slides adapted from: Whitmire, Amanda L. (2014). Research Data Management Curriculum, Lecture 15: Data Preservation. Oregon State University Libraries. Retrieved 11/04/2015 from: http://figshare.com/articles/GRAD521_Research_Data_Management_Lectures/1003835</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xmlns="" val="247232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Archive on your own</a:t>
            </a:r>
            <a:endParaRPr lang="en-US" dirty="0"/>
          </a:p>
        </p:txBody>
      </p:sp>
      <p:sp>
        <p:nvSpPr>
          <p:cNvPr id="5" name="TextBox 4"/>
          <p:cNvSpPr txBox="1"/>
          <p:nvPr/>
        </p:nvSpPr>
        <p:spPr>
          <a:xfrm>
            <a:off x="855579" y="1660375"/>
            <a:ext cx="10391720" cy="1200328"/>
          </a:xfrm>
          <a:prstGeom prst="rect">
            <a:avLst/>
          </a:prstGeom>
          <a:solidFill>
            <a:schemeClr val="bg1">
              <a:lumMod val="75000"/>
            </a:schemeClr>
          </a:solidFill>
          <a:ln>
            <a:solidFill>
              <a:schemeClr val="tx1"/>
            </a:solidFill>
          </a:ln>
        </p:spPr>
        <p:txBody>
          <a:bodyPr wrap="square" rtlCol="0">
            <a:spAutoFit/>
          </a:bodyPr>
          <a:lstStyle/>
          <a:p>
            <a:pPr marL="285750" indent="-285750">
              <a:buFont typeface="Arial"/>
              <a:buChar char="•"/>
            </a:pPr>
            <a:r>
              <a:rPr lang="en-US" sz="2400" dirty="0" smtClean="0"/>
              <a:t>You buy &amp; manage hardware, replication, backups and networking (if applicable, for offsite access)</a:t>
            </a:r>
          </a:p>
          <a:p>
            <a:pPr marL="285750" indent="-285750">
              <a:buFont typeface="Arial"/>
              <a:buChar char="•"/>
            </a:pPr>
            <a:r>
              <a:rPr lang="en-US" sz="2400" dirty="0" smtClean="0"/>
              <a:t>OK for unrestricted, sensitive (FERPA), and protected data</a:t>
            </a:r>
          </a:p>
        </p:txBody>
      </p:sp>
      <p:sp>
        <p:nvSpPr>
          <p:cNvPr id="7" name="TextBox 6"/>
          <p:cNvSpPr txBox="1"/>
          <p:nvPr/>
        </p:nvSpPr>
        <p:spPr>
          <a:xfrm>
            <a:off x="855579" y="3534602"/>
            <a:ext cx="9340071" cy="584776"/>
          </a:xfrm>
          <a:prstGeom prst="rect">
            <a:avLst/>
          </a:prstGeom>
          <a:noFill/>
        </p:spPr>
        <p:txBody>
          <a:bodyPr wrap="square" rtlCol="0">
            <a:spAutoFit/>
          </a:bodyPr>
          <a:lstStyle/>
          <a:p>
            <a:r>
              <a:rPr lang="en-US" sz="3200" dirty="0" smtClean="0"/>
              <a:t>Costs (100 GB dataset)</a:t>
            </a:r>
            <a:endParaRPr lang="en-US" sz="3200" dirty="0"/>
          </a:p>
        </p:txBody>
      </p:sp>
      <p:grpSp>
        <p:nvGrpSpPr>
          <p:cNvPr id="3" name="Group 2"/>
          <p:cNvGrpSpPr/>
          <p:nvPr/>
        </p:nvGrpSpPr>
        <p:grpSpPr>
          <a:xfrm>
            <a:off x="1078387" y="4223835"/>
            <a:ext cx="10035228" cy="1200329"/>
            <a:chOff x="808790" y="3725067"/>
            <a:chExt cx="7526421" cy="1200329"/>
          </a:xfrm>
        </p:grpSpPr>
        <p:sp>
          <p:nvSpPr>
            <p:cNvPr id="9" name="TextBox 8"/>
            <p:cNvSpPr txBox="1"/>
            <p:nvPr/>
          </p:nvSpPr>
          <p:spPr>
            <a:xfrm>
              <a:off x="808790" y="3725067"/>
              <a:ext cx="7526421" cy="1200329"/>
            </a:xfrm>
            <a:prstGeom prst="rect">
              <a:avLst/>
            </a:prstGeom>
            <a:noFill/>
          </p:spPr>
          <p:txBody>
            <a:bodyPr wrap="square" rtlCol="0">
              <a:spAutoFit/>
            </a:bodyPr>
            <a:lstStyle/>
            <a:p>
              <a:pPr algn="ctr"/>
              <a:r>
                <a:rPr lang="en-US" sz="4800" dirty="0" smtClean="0"/>
                <a:t>Ranges</a:t>
              </a:r>
            </a:p>
            <a:p>
              <a:pPr algn="ctr"/>
              <a:r>
                <a:rPr lang="en-US" sz="2400" dirty="0" smtClean="0"/>
                <a:t>(but generally cheap)</a:t>
              </a:r>
              <a:endParaRPr lang="en-US" sz="2400" dirty="0">
                <a:solidFill>
                  <a:schemeClr val="accent2">
                    <a:lumMod val="75000"/>
                  </a:schemeClr>
                </a:solidFill>
              </a:endParaRPr>
            </a:p>
          </p:txBody>
        </p:sp>
        <p:sp>
          <p:nvSpPr>
            <p:cNvPr id="8" name="TextBox 7"/>
            <p:cNvSpPr txBox="1"/>
            <p:nvPr/>
          </p:nvSpPr>
          <p:spPr>
            <a:xfrm>
              <a:off x="2331882" y="3817399"/>
              <a:ext cx="588210" cy="1015663"/>
            </a:xfrm>
            <a:prstGeom prst="rect">
              <a:avLst/>
            </a:prstGeom>
            <a:noFill/>
          </p:spPr>
          <p:txBody>
            <a:bodyPr wrap="square" rtlCol="0">
              <a:spAutoFit/>
            </a:bodyPr>
            <a:lstStyle/>
            <a:p>
              <a:pPr algn="ctr"/>
              <a:r>
                <a:rPr lang="en-US" sz="6000" b="1" dirty="0" smtClean="0">
                  <a:solidFill>
                    <a:schemeClr val="accent3">
                      <a:lumMod val="50000"/>
                    </a:schemeClr>
                  </a:solidFill>
                </a:rPr>
                <a:t>$</a:t>
              </a:r>
              <a:endParaRPr lang="en-US" sz="6000" b="1" dirty="0">
                <a:solidFill>
                  <a:schemeClr val="accent3">
                    <a:lumMod val="50000"/>
                  </a:schemeClr>
                </a:solidFill>
              </a:endParaRPr>
            </a:p>
          </p:txBody>
        </p:sp>
      </p:grpSp>
      <p:cxnSp>
        <p:nvCxnSpPr>
          <p:cNvPr id="12" name="Straight Connector 11"/>
          <p:cNvCxnSpPr/>
          <p:nvPr/>
        </p:nvCxnSpPr>
        <p:spPr>
          <a:xfrm>
            <a:off x="855579" y="4132746"/>
            <a:ext cx="1025803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93795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Archive w/ department IT</a:t>
            </a:r>
            <a:endParaRPr lang="en-US" dirty="0"/>
          </a:p>
        </p:txBody>
      </p:sp>
      <p:sp>
        <p:nvSpPr>
          <p:cNvPr id="3" name="TextBox 2"/>
          <p:cNvSpPr txBox="1"/>
          <p:nvPr/>
        </p:nvSpPr>
        <p:spPr>
          <a:xfrm>
            <a:off x="855579" y="1664208"/>
            <a:ext cx="10391720" cy="461665"/>
          </a:xfrm>
          <a:prstGeom prst="rect">
            <a:avLst/>
          </a:prstGeom>
          <a:solidFill>
            <a:schemeClr val="bg1">
              <a:lumMod val="75000"/>
            </a:schemeClr>
          </a:solidFill>
          <a:ln>
            <a:solidFill>
              <a:schemeClr val="tx1"/>
            </a:solidFill>
          </a:ln>
        </p:spPr>
        <p:txBody>
          <a:bodyPr wrap="square" rtlCol="0">
            <a:spAutoFit/>
          </a:bodyPr>
          <a:lstStyle/>
          <a:p>
            <a:pPr marL="285750" indent="-285750">
              <a:buFont typeface="Arial"/>
              <a:buChar char="•"/>
            </a:pPr>
            <a:r>
              <a:rPr lang="en-US" sz="2400" dirty="0" smtClean="0"/>
              <a:t>Depends on department IT</a:t>
            </a:r>
          </a:p>
        </p:txBody>
      </p:sp>
      <p:sp>
        <p:nvSpPr>
          <p:cNvPr id="6" name="TextBox 5"/>
          <p:cNvSpPr txBox="1"/>
          <p:nvPr/>
        </p:nvSpPr>
        <p:spPr>
          <a:xfrm>
            <a:off x="1078387" y="4327222"/>
            <a:ext cx="10035228" cy="1384995"/>
          </a:xfrm>
          <a:prstGeom prst="rect">
            <a:avLst/>
          </a:prstGeom>
          <a:noFill/>
        </p:spPr>
        <p:txBody>
          <a:bodyPr wrap="square" rtlCol="0">
            <a:spAutoFit/>
          </a:bodyPr>
          <a:lstStyle/>
          <a:p>
            <a:pPr algn="ctr"/>
            <a:r>
              <a:rPr lang="en-US" sz="2800" dirty="0" smtClean="0"/>
              <a:t>Under development??? </a:t>
            </a:r>
          </a:p>
          <a:p>
            <a:pPr algn="ctr"/>
            <a:r>
              <a:rPr lang="en-US" sz="2800" dirty="0" smtClean="0"/>
              <a:t>(check your department)</a:t>
            </a:r>
          </a:p>
          <a:p>
            <a:pPr algn="ctr"/>
            <a:r>
              <a:rPr lang="en-US" sz="2800" dirty="0" smtClean="0"/>
              <a:t> </a:t>
            </a:r>
            <a:endParaRPr lang="en-US" sz="2800" dirty="0" smtClean="0">
              <a:solidFill>
                <a:schemeClr val="accent2">
                  <a:lumMod val="75000"/>
                </a:schemeClr>
              </a:solidFill>
            </a:endParaRPr>
          </a:p>
        </p:txBody>
      </p:sp>
      <p:sp>
        <p:nvSpPr>
          <p:cNvPr id="10" name="TextBox 9"/>
          <p:cNvSpPr txBox="1"/>
          <p:nvPr/>
        </p:nvSpPr>
        <p:spPr>
          <a:xfrm>
            <a:off x="855579" y="3534602"/>
            <a:ext cx="9340071" cy="584776"/>
          </a:xfrm>
          <a:prstGeom prst="rect">
            <a:avLst/>
          </a:prstGeom>
          <a:noFill/>
        </p:spPr>
        <p:txBody>
          <a:bodyPr wrap="square" rtlCol="0">
            <a:spAutoFit/>
          </a:bodyPr>
          <a:lstStyle/>
          <a:p>
            <a:r>
              <a:rPr lang="en-US" sz="3200" dirty="0" smtClean="0"/>
              <a:t>Costs (100 GB dataset)</a:t>
            </a:r>
            <a:endParaRPr lang="en-US" sz="3200" dirty="0"/>
          </a:p>
        </p:txBody>
      </p:sp>
      <p:cxnSp>
        <p:nvCxnSpPr>
          <p:cNvPr id="14" name="Straight Connector 13"/>
          <p:cNvCxnSpPr/>
          <p:nvPr/>
        </p:nvCxnSpPr>
        <p:spPr>
          <a:xfrm>
            <a:off x="855579" y="4132746"/>
            <a:ext cx="1025803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109176" y="4316167"/>
            <a:ext cx="784280" cy="1015663"/>
          </a:xfrm>
          <a:prstGeom prst="rect">
            <a:avLst/>
          </a:prstGeom>
          <a:noFill/>
        </p:spPr>
        <p:txBody>
          <a:bodyPr wrap="square" rtlCol="0">
            <a:spAutoFit/>
          </a:bodyPr>
          <a:lstStyle/>
          <a:p>
            <a:pPr algn="ctr"/>
            <a:r>
              <a:rPr lang="en-US" sz="6000" b="1" dirty="0" smtClean="0">
                <a:solidFill>
                  <a:schemeClr val="accent3">
                    <a:lumMod val="50000"/>
                  </a:schemeClr>
                </a:solidFill>
              </a:rPr>
              <a:t>$</a:t>
            </a:r>
            <a:endParaRPr lang="en-US" sz="6000" b="1" dirty="0">
              <a:solidFill>
                <a:schemeClr val="accent3">
                  <a:lumMod val="50000"/>
                </a:schemeClr>
              </a:solidFill>
            </a:endParaRPr>
          </a:p>
        </p:txBody>
      </p:sp>
    </p:spTree>
    <p:extLst>
      <p:ext uri="{BB962C8B-B14F-4D97-AF65-F5344CB8AC3E}">
        <p14:creationId xmlns:p14="http://schemas.microsoft.com/office/powerpoint/2010/main" xmlns="" val="2834901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Todays </a:t>
            </a:r>
            <a:r>
              <a:rPr lang="en-US" sz="2400" dirty="0"/>
              <a:t>Topics</a:t>
            </a:r>
            <a:r>
              <a:rPr lang="en-US" dirty="0"/>
              <a:t/>
            </a:r>
            <a:br>
              <a:rPr lang="en-US" dirty="0"/>
            </a:br>
            <a:r>
              <a:rPr lang="en-US" dirty="0" smtClean="0"/>
              <a:t>Repositories and Archiving</a:t>
            </a:r>
            <a:endParaRPr lang="en-US" dirty="0"/>
          </a:p>
        </p:txBody>
      </p:sp>
      <p:sp>
        <p:nvSpPr>
          <p:cNvPr id="3" name="Content Placeholder 2"/>
          <p:cNvSpPr>
            <a:spLocks noGrp="1"/>
          </p:cNvSpPr>
          <p:nvPr>
            <p:ph idx="1"/>
          </p:nvPr>
        </p:nvSpPr>
        <p:spPr>
          <a:xfrm>
            <a:off x="4294414" y="2565399"/>
            <a:ext cx="6003682" cy="3709099"/>
          </a:xfrm>
        </p:spPr>
        <p:txBody>
          <a:bodyPr>
            <a:normAutofit/>
          </a:bodyPr>
          <a:lstStyle/>
          <a:p>
            <a:r>
              <a:rPr lang="en-US" dirty="0" smtClean="0"/>
              <a:t>Archiving vs. Backup</a:t>
            </a:r>
          </a:p>
          <a:p>
            <a:r>
              <a:rPr lang="en-US" dirty="0" smtClean="0"/>
              <a:t>Repository Options</a:t>
            </a:r>
          </a:p>
          <a:p>
            <a:r>
              <a:rPr lang="en-US" dirty="0" smtClean="0"/>
              <a:t>Data Citation</a:t>
            </a:r>
          </a:p>
          <a:p>
            <a:endParaRPr lang="en-US" dirty="0" smtClean="0"/>
          </a:p>
          <a:p>
            <a:pPr marL="0" indent="0">
              <a:buNone/>
            </a:pPr>
            <a:endParaRPr lang="en-US" dirty="0" smtClean="0"/>
          </a:p>
        </p:txBody>
      </p:sp>
    </p:spTree>
    <p:extLst>
      <p:ext uri="{BB962C8B-B14F-4D97-AF65-F5344CB8AC3E}">
        <p14:creationId xmlns:p14="http://schemas.microsoft.com/office/powerpoint/2010/main" xmlns="" val="4075626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Archive @ University of Miami Institutional Repository</a:t>
            </a:r>
            <a:endParaRPr lang="en-US" dirty="0"/>
          </a:p>
        </p:txBody>
      </p:sp>
      <p:sp>
        <p:nvSpPr>
          <p:cNvPr id="5" name="TextBox 4"/>
          <p:cNvSpPr txBox="1"/>
          <p:nvPr/>
        </p:nvSpPr>
        <p:spPr>
          <a:xfrm>
            <a:off x="855579" y="1664208"/>
            <a:ext cx="10391720" cy="1200329"/>
          </a:xfrm>
          <a:prstGeom prst="rect">
            <a:avLst/>
          </a:prstGeom>
          <a:solidFill>
            <a:schemeClr val="bg1">
              <a:lumMod val="75000"/>
            </a:schemeClr>
          </a:solidFill>
          <a:ln>
            <a:solidFill>
              <a:schemeClr val="tx1"/>
            </a:solidFill>
          </a:ln>
        </p:spPr>
        <p:txBody>
          <a:bodyPr wrap="square" rtlCol="0">
            <a:spAutoFit/>
          </a:bodyPr>
          <a:lstStyle/>
          <a:p>
            <a:pPr marL="285750" indent="-285750">
              <a:buFont typeface="Arial"/>
              <a:buChar char="•"/>
            </a:pPr>
            <a:r>
              <a:rPr lang="en-US" sz="2400" dirty="0" smtClean="0"/>
              <a:t>Storage in </a:t>
            </a:r>
            <a:r>
              <a:rPr lang="en-US" sz="2400" dirty="0" err="1" smtClean="0"/>
              <a:t>Bepress</a:t>
            </a:r>
            <a:r>
              <a:rPr lang="en-US" sz="2400" dirty="0" smtClean="0"/>
              <a:t> Digital Commons (commercial site that UM subscribes to)</a:t>
            </a:r>
          </a:p>
          <a:p>
            <a:pPr marL="285750" indent="-285750">
              <a:buFont typeface="Arial"/>
              <a:buChar char="•"/>
            </a:pPr>
            <a:r>
              <a:rPr lang="en-US" sz="2400" dirty="0" smtClean="0"/>
              <a:t>Remotely accessible (restrictions/embargoes possible) </a:t>
            </a:r>
          </a:p>
          <a:p>
            <a:pPr marL="285750" indent="-285750">
              <a:buFont typeface="Arial"/>
              <a:buChar char="•"/>
            </a:pPr>
            <a:r>
              <a:rPr lang="en-US" sz="2400" dirty="0" smtClean="0"/>
              <a:t>OK for unrestricted data. Not compliant for sensitive (FERPA) and protected data</a:t>
            </a:r>
            <a:endParaRPr lang="en-US" sz="2400" dirty="0"/>
          </a:p>
        </p:txBody>
      </p:sp>
      <p:sp>
        <p:nvSpPr>
          <p:cNvPr id="9" name="TextBox 8"/>
          <p:cNvSpPr txBox="1"/>
          <p:nvPr/>
        </p:nvSpPr>
        <p:spPr>
          <a:xfrm>
            <a:off x="1078387" y="4562388"/>
            <a:ext cx="10035228" cy="523220"/>
          </a:xfrm>
          <a:prstGeom prst="rect">
            <a:avLst/>
          </a:prstGeom>
          <a:noFill/>
        </p:spPr>
        <p:txBody>
          <a:bodyPr wrap="square" rtlCol="0">
            <a:spAutoFit/>
          </a:bodyPr>
          <a:lstStyle/>
          <a:p>
            <a:pPr algn="ctr"/>
            <a:r>
              <a:rPr lang="en-US" sz="2800" dirty="0" smtClean="0"/>
              <a:t>($0/year * 100 GB) = $0 </a:t>
            </a:r>
          </a:p>
        </p:txBody>
      </p:sp>
      <p:sp>
        <p:nvSpPr>
          <p:cNvPr id="10" name="TextBox 9"/>
          <p:cNvSpPr txBox="1"/>
          <p:nvPr/>
        </p:nvSpPr>
        <p:spPr>
          <a:xfrm>
            <a:off x="855579" y="3534602"/>
            <a:ext cx="9340071" cy="584776"/>
          </a:xfrm>
          <a:prstGeom prst="rect">
            <a:avLst/>
          </a:prstGeom>
          <a:noFill/>
        </p:spPr>
        <p:txBody>
          <a:bodyPr wrap="square" rtlCol="0">
            <a:spAutoFit/>
          </a:bodyPr>
          <a:lstStyle/>
          <a:p>
            <a:r>
              <a:rPr lang="en-US" sz="3200" dirty="0" smtClean="0"/>
              <a:t>Costs (100 GB dataset)</a:t>
            </a:r>
            <a:endParaRPr lang="en-US" sz="3200" dirty="0"/>
          </a:p>
        </p:txBody>
      </p:sp>
      <p:cxnSp>
        <p:nvCxnSpPr>
          <p:cNvPr id="11" name="Straight Connector 10"/>
          <p:cNvCxnSpPr/>
          <p:nvPr/>
        </p:nvCxnSpPr>
        <p:spPr>
          <a:xfrm>
            <a:off x="855579" y="4132746"/>
            <a:ext cx="1025803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904680" y="5717892"/>
            <a:ext cx="10159833" cy="584775"/>
          </a:xfrm>
          <a:prstGeom prst="rect">
            <a:avLst/>
          </a:prstGeom>
        </p:spPr>
        <p:txBody>
          <a:bodyPr wrap="none">
            <a:spAutoFit/>
          </a:bodyPr>
          <a:lstStyle/>
          <a:p>
            <a:pPr algn="ctr"/>
            <a:r>
              <a:rPr lang="en-US" sz="3200" b="1" dirty="0" smtClean="0">
                <a:solidFill>
                  <a:srgbClr val="FF0000"/>
                </a:solidFill>
              </a:rPr>
              <a:t>NOTE: THE COST IS A PLACEHOLDER. THIS IS NOT BINDING</a:t>
            </a:r>
            <a:endParaRPr lang="en-US" sz="3200" b="1" dirty="0">
              <a:solidFill>
                <a:srgbClr val="FF0000"/>
              </a:solidFill>
            </a:endParaRPr>
          </a:p>
        </p:txBody>
      </p:sp>
      <p:sp>
        <p:nvSpPr>
          <p:cNvPr id="12" name="TextBox 11"/>
          <p:cNvSpPr txBox="1"/>
          <p:nvPr/>
        </p:nvSpPr>
        <p:spPr>
          <a:xfrm>
            <a:off x="3109176" y="4316167"/>
            <a:ext cx="784280" cy="1015663"/>
          </a:xfrm>
          <a:prstGeom prst="rect">
            <a:avLst/>
          </a:prstGeom>
          <a:noFill/>
        </p:spPr>
        <p:txBody>
          <a:bodyPr wrap="square" rtlCol="0">
            <a:spAutoFit/>
          </a:bodyPr>
          <a:lstStyle/>
          <a:p>
            <a:pPr algn="ctr"/>
            <a:r>
              <a:rPr lang="en-US" sz="6000" b="1" dirty="0" smtClean="0">
                <a:solidFill>
                  <a:schemeClr val="accent3">
                    <a:lumMod val="50000"/>
                  </a:schemeClr>
                </a:solidFill>
              </a:rPr>
              <a:t>$</a:t>
            </a:r>
            <a:endParaRPr lang="en-US" sz="6000" b="1" dirty="0">
              <a:solidFill>
                <a:schemeClr val="accent3">
                  <a:lumMod val="50000"/>
                </a:schemeClr>
              </a:solidFill>
            </a:endParaRPr>
          </a:p>
        </p:txBody>
      </p:sp>
    </p:spTree>
    <p:extLst>
      <p:ext uri="{BB962C8B-B14F-4D97-AF65-F5344CB8AC3E}">
        <p14:creationId xmlns:p14="http://schemas.microsoft.com/office/powerpoint/2010/main" xmlns="" val="34682550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Archive in discipline-specific repository</a:t>
            </a:r>
            <a:endParaRPr lang="en-US" dirty="0"/>
          </a:p>
        </p:txBody>
      </p:sp>
      <p:sp>
        <p:nvSpPr>
          <p:cNvPr id="3" name="TextBox 2"/>
          <p:cNvSpPr txBox="1"/>
          <p:nvPr/>
        </p:nvSpPr>
        <p:spPr>
          <a:xfrm>
            <a:off x="855579" y="1664208"/>
            <a:ext cx="10391720" cy="1200328"/>
          </a:xfrm>
          <a:prstGeom prst="rect">
            <a:avLst/>
          </a:prstGeom>
          <a:solidFill>
            <a:schemeClr val="bg1">
              <a:lumMod val="75000"/>
            </a:schemeClr>
          </a:solidFill>
          <a:ln>
            <a:solidFill>
              <a:schemeClr val="tx1"/>
            </a:solidFill>
          </a:ln>
        </p:spPr>
        <p:txBody>
          <a:bodyPr wrap="square" rtlCol="0">
            <a:spAutoFit/>
          </a:bodyPr>
          <a:lstStyle/>
          <a:p>
            <a:pPr marL="285750" indent="-285750">
              <a:buFont typeface="Arial"/>
              <a:buChar char="•"/>
            </a:pPr>
            <a:r>
              <a:rPr lang="en-US" sz="2400" dirty="0" smtClean="0"/>
              <a:t>Replicated, archive-quality storage</a:t>
            </a:r>
          </a:p>
          <a:p>
            <a:pPr marL="285750" indent="-285750">
              <a:buFont typeface="Arial"/>
              <a:buChar char="•"/>
            </a:pPr>
            <a:r>
              <a:rPr lang="en-US" sz="2400" dirty="0" smtClean="0"/>
              <a:t>Data curation throughout ingest &amp; archive period</a:t>
            </a:r>
          </a:p>
          <a:p>
            <a:pPr marL="285750" indent="-285750">
              <a:buFont typeface="Arial"/>
              <a:buChar char="•"/>
            </a:pPr>
            <a:r>
              <a:rPr lang="en-US" sz="2400" dirty="0" smtClean="0"/>
              <a:t>Data in context with other datasets</a:t>
            </a:r>
          </a:p>
        </p:txBody>
      </p:sp>
      <p:pic>
        <p:nvPicPr>
          <p:cNvPr id="9" name="Picture 8" descr="logo_icpsr.gif"/>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55579" y="5869863"/>
            <a:ext cx="3086100" cy="748379"/>
          </a:xfrm>
          <a:prstGeom prst="rect">
            <a:avLst/>
          </a:prstGeom>
        </p:spPr>
      </p:pic>
      <p:pic>
        <p:nvPicPr>
          <p:cNvPr id="11" name="Picture 10" descr="logo_bcodmo.png"/>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xmlns="" val="0"/>
              </a:ext>
            </a:extLst>
          </a:blip>
          <a:stretch>
            <a:fillRect/>
          </a:stretch>
        </p:blipFill>
        <p:spPr>
          <a:xfrm>
            <a:off x="8464475" y="6015689"/>
            <a:ext cx="2782824" cy="620268"/>
          </a:xfrm>
          <a:prstGeom prst="rect">
            <a:avLst/>
          </a:prstGeom>
        </p:spPr>
      </p:pic>
      <p:sp>
        <p:nvSpPr>
          <p:cNvPr id="12" name="TextBox 11"/>
          <p:cNvSpPr txBox="1"/>
          <p:nvPr/>
        </p:nvSpPr>
        <p:spPr>
          <a:xfrm>
            <a:off x="1078387" y="4561393"/>
            <a:ext cx="10035228" cy="954107"/>
          </a:xfrm>
          <a:prstGeom prst="rect">
            <a:avLst/>
          </a:prstGeom>
          <a:noFill/>
        </p:spPr>
        <p:txBody>
          <a:bodyPr wrap="square" rtlCol="0">
            <a:spAutoFit/>
          </a:bodyPr>
          <a:lstStyle/>
          <a:p>
            <a:pPr algn="ctr"/>
            <a:r>
              <a:rPr lang="en-US" sz="2800" dirty="0" smtClean="0"/>
              <a:t>Depends</a:t>
            </a:r>
          </a:p>
          <a:p>
            <a:pPr algn="ctr"/>
            <a:r>
              <a:rPr lang="en-US" sz="2800" dirty="0" smtClean="0"/>
              <a:t> </a:t>
            </a:r>
            <a:endParaRPr lang="en-US" sz="2800" dirty="0" smtClean="0">
              <a:solidFill>
                <a:schemeClr val="accent2">
                  <a:lumMod val="75000"/>
                </a:schemeClr>
              </a:solidFill>
            </a:endParaRPr>
          </a:p>
        </p:txBody>
      </p:sp>
      <p:sp>
        <p:nvSpPr>
          <p:cNvPr id="13" name="TextBox 12"/>
          <p:cNvSpPr txBox="1"/>
          <p:nvPr/>
        </p:nvSpPr>
        <p:spPr>
          <a:xfrm>
            <a:off x="855579" y="3534602"/>
            <a:ext cx="9340071" cy="584776"/>
          </a:xfrm>
          <a:prstGeom prst="rect">
            <a:avLst/>
          </a:prstGeom>
          <a:noFill/>
        </p:spPr>
        <p:txBody>
          <a:bodyPr wrap="square" rtlCol="0">
            <a:spAutoFit/>
          </a:bodyPr>
          <a:lstStyle/>
          <a:p>
            <a:r>
              <a:rPr lang="en-US" sz="3200" dirty="0" smtClean="0"/>
              <a:t>Costs (100 GB dataset)</a:t>
            </a:r>
            <a:endParaRPr lang="en-US" sz="3200" dirty="0"/>
          </a:p>
        </p:txBody>
      </p:sp>
      <p:cxnSp>
        <p:nvCxnSpPr>
          <p:cNvPr id="14" name="Straight Connector 13"/>
          <p:cNvCxnSpPr/>
          <p:nvPr/>
        </p:nvCxnSpPr>
        <p:spPr>
          <a:xfrm>
            <a:off x="855579" y="4132746"/>
            <a:ext cx="1025803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109176" y="4316167"/>
            <a:ext cx="784280" cy="1015663"/>
          </a:xfrm>
          <a:prstGeom prst="rect">
            <a:avLst/>
          </a:prstGeom>
          <a:noFill/>
        </p:spPr>
        <p:txBody>
          <a:bodyPr wrap="square" rtlCol="0">
            <a:spAutoFit/>
          </a:bodyPr>
          <a:lstStyle/>
          <a:p>
            <a:pPr algn="ctr"/>
            <a:r>
              <a:rPr lang="en-US" sz="6000" b="1" dirty="0" smtClean="0">
                <a:solidFill>
                  <a:schemeClr val="accent3">
                    <a:lumMod val="50000"/>
                  </a:schemeClr>
                </a:solidFill>
              </a:rPr>
              <a:t>$</a:t>
            </a:r>
            <a:endParaRPr lang="en-US" sz="6000" b="1" dirty="0">
              <a:solidFill>
                <a:schemeClr val="accent3">
                  <a:lumMod val="50000"/>
                </a:schemeClr>
              </a:solidFill>
            </a:endParaRPr>
          </a:p>
        </p:txBody>
      </p:sp>
    </p:spTree>
    <p:extLst>
      <p:ext uri="{BB962C8B-B14F-4D97-AF65-F5344CB8AC3E}">
        <p14:creationId xmlns:p14="http://schemas.microsoft.com/office/powerpoint/2010/main" xmlns="" val="36536443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baseline="30000" dirty="0" smtClean="0"/>
              <a:t>rd</a:t>
            </a:r>
            <a:r>
              <a:rPr lang="en-US" dirty="0" smtClean="0"/>
              <a:t> party storage platforms</a:t>
            </a:r>
            <a:endParaRPr lang="en-US" dirty="0"/>
          </a:p>
        </p:txBody>
      </p:sp>
      <p:pic>
        <p:nvPicPr>
          <p:cNvPr id="3" name="Picture 2" descr="logo_Dryad.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21514" y="1698160"/>
            <a:ext cx="3374136" cy="1885950"/>
          </a:xfrm>
          <a:prstGeom prst="rect">
            <a:avLst/>
          </a:prstGeom>
        </p:spPr>
      </p:pic>
      <p:pic>
        <p:nvPicPr>
          <p:cNvPr id="4" name="Picture 3" descr="LOGO_figshare_FullColour.jpg"/>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383253" y="1950257"/>
            <a:ext cx="2823210" cy="1022509"/>
          </a:xfrm>
          <a:prstGeom prst="rect">
            <a:avLst/>
          </a:prstGeom>
        </p:spPr>
      </p:pic>
      <p:sp>
        <p:nvSpPr>
          <p:cNvPr id="10" name="TextBox 9"/>
          <p:cNvSpPr txBox="1"/>
          <p:nvPr/>
        </p:nvSpPr>
        <p:spPr>
          <a:xfrm>
            <a:off x="1078387" y="4583695"/>
            <a:ext cx="10035228" cy="954107"/>
          </a:xfrm>
          <a:prstGeom prst="rect">
            <a:avLst/>
          </a:prstGeom>
          <a:noFill/>
        </p:spPr>
        <p:txBody>
          <a:bodyPr wrap="square" rtlCol="0">
            <a:spAutoFit/>
          </a:bodyPr>
          <a:lstStyle/>
          <a:p>
            <a:pPr algn="ctr"/>
            <a:r>
              <a:rPr lang="en-US" sz="2800" dirty="0" smtClean="0"/>
              <a:t>depends</a:t>
            </a:r>
          </a:p>
          <a:p>
            <a:pPr algn="ctr"/>
            <a:r>
              <a:rPr lang="en-US" sz="2800" dirty="0" smtClean="0"/>
              <a:t> </a:t>
            </a:r>
            <a:endParaRPr lang="en-US" sz="2800" dirty="0" smtClean="0">
              <a:solidFill>
                <a:schemeClr val="accent2">
                  <a:lumMod val="75000"/>
                </a:schemeClr>
              </a:solidFill>
            </a:endParaRPr>
          </a:p>
        </p:txBody>
      </p:sp>
      <p:sp>
        <p:nvSpPr>
          <p:cNvPr id="11" name="TextBox 10"/>
          <p:cNvSpPr txBox="1"/>
          <p:nvPr/>
        </p:nvSpPr>
        <p:spPr>
          <a:xfrm>
            <a:off x="855579" y="3534602"/>
            <a:ext cx="9340071" cy="584776"/>
          </a:xfrm>
          <a:prstGeom prst="rect">
            <a:avLst/>
          </a:prstGeom>
          <a:noFill/>
        </p:spPr>
        <p:txBody>
          <a:bodyPr wrap="square" rtlCol="0">
            <a:spAutoFit/>
          </a:bodyPr>
          <a:lstStyle/>
          <a:p>
            <a:r>
              <a:rPr lang="en-US" sz="3200" dirty="0" smtClean="0"/>
              <a:t>Costs (100 GB dataset)</a:t>
            </a:r>
            <a:endParaRPr lang="en-US" sz="3200" dirty="0"/>
          </a:p>
        </p:txBody>
      </p:sp>
      <p:cxnSp>
        <p:nvCxnSpPr>
          <p:cNvPr id="12" name="Straight Connector 11"/>
          <p:cNvCxnSpPr/>
          <p:nvPr/>
        </p:nvCxnSpPr>
        <p:spPr>
          <a:xfrm>
            <a:off x="855579" y="4132746"/>
            <a:ext cx="1025803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109176" y="4316167"/>
            <a:ext cx="784280" cy="1015663"/>
          </a:xfrm>
          <a:prstGeom prst="rect">
            <a:avLst/>
          </a:prstGeom>
          <a:noFill/>
        </p:spPr>
        <p:txBody>
          <a:bodyPr wrap="square" rtlCol="0">
            <a:spAutoFit/>
          </a:bodyPr>
          <a:lstStyle/>
          <a:p>
            <a:pPr algn="ctr"/>
            <a:r>
              <a:rPr lang="en-US" sz="6000" b="1" dirty="0" smtClean="0">
                <a:solidFill>
                  <a:schemeClr val="accent3">
                    <a:lumMod val="50000"/>
                  </a:schemeClr>
                </a:solidFill>
              </a:rPr>
              <a:t>$</a:t>
            </a:r>
            <a:endParaRPr lang="en-US" sz="6000" b="1" dirty="0">
              <a:solidFill>
                <a:schemeClr val="accent3">
                  <a:lumMod val="50000"/>
                </a:schemeClr>
              </a:solidFill>
            </a:endParaRPr>
          </a:p>
        </p:txBody>
      </p:sp>
    </p:spTree>
    <p:extLst>
      <p:ext uri="{BB962C8B-B14F-4D97-AF65-F5344CB8AC3E}">
        <p14:creationId xmlns:p14="http://schemas.microsoft.com/office/powerpoint/2010/main" xmlns="" val="39716422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line</a:t>
            </a:r>
            <a:endParaRPr lang="en-US" dirty="0"/>
          </a:p>
        </p:txBody>
      </p:sp>
      <p:sp>
        <p:nvSpPr>
          <p:cNvPr id="3" name="TextBox 2"/>
          <p:cNvSpPr txBox="1"/>
          <p:nvPr/>
        </p:nvSpPr>
        <p:spPr>
          <a:xfrm>
            <a:off x="3522518" y="1590842"/>
            <a:ext cx="6920346" cy="2677656"/>
          </a:xfrm>
          <a:prstGeom prst="rect">
            <a:avLst/>
          </a:prstGeom>
          <a:noFill/>
        </p:spPr>
        <p:txBody>
          <a:bodyPr wrap="square" rtlCol="0">
            <a:spAutoFit/>
          </a:bodyPr>
          <a:lstStyle/>
          <a:p>
            <a:r>
              <a:rPr lang="en-US" sz="2400" dirty="0" smtClean="0"/>
              <a:t>No “one-size-fits all” approach</a:t>
            </a:r>
          </a:p>
          <a:p>
            <a:endParaRPr lang="en-US" sz="2400" dirty="0"/>
          </a:p>
          <a:p>
            <a:r>
              <a:rPr lang="en-US" sz="2400" dirty="0" smtClean="0"/>
              <a:t>Balance costs, storage quality, access, degree of involvement, security, longevity etc.</a:t>
            </a:r>
          </a:p>
          <a:p>
            <a:endParaRPr lang="en-US" sz="2400" dirty="0"/>
          </a:p>
          <a:p>
            <a:r>
              <a:rPr lang="en-US" sz="2400" dirty="0" smtClean="0"/>
              <a:t>Plan ahead so you can budget appropriately</a:t>
            </a:r>
          </a:p>
          <a:p>
            <a:r>
              <a:rPr lang="en-US" sz="2400" dirty="0" smtClean="0"/>
              <a:t>(write into grants) </a:t>
            </a:r>
            <a:endParaRPr lang="en-US" sz="2400" dirty="0"/>
          </a:p>
        </p:txBody>
      </p:sp>
    </p:spTree>
    <p:extLst>
      <p:ext uri="{BB962C8B-B14F-4D97-AF65-F5344CB8AC3E}">
        <p14:creationId xmlns:p14="http://schemas.microsoft.com/office/powerpoint/2010/main" xmlns="" val="18905754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 Directories</a:t>
            </a:r>
            <a:endParaRPr lang="en-US" dirty="0"/>
          </a:p>
        </p:txBody>
      </p:sp>
      <p:sp>
        <p:nvSpPr>
          <p:cNvPr id="3" name="Content Placeholder 2"/>
          <p:cNvSpPr>
            <a:spLocks noGrp="1"/>
          </p:cNvSpPr>
          <p:nvPr>
            <p:ph idx="1"/>
          </p:nvPr>
        </p:nvSpPr>
        <p:spPr>
          <a:xfrm>
            <a:off x="2950464" y="1825625"/>
            <a:ext cx="8403336" cy="4351338"/>
          </a:xfrm>
        </p:spPr>
        <p:txBody>
          <a:bodyPr>
            <a:normAutofit/>
          </a:bodyPr>
          <a:lstStyle/>
          <a:p>
            <a:r>
              <a:rPr lang="en-US" dirty="0"/>
              <a:t>Registry of Research Data </a:t>
            </a:r>
            <a:r>
              <a:rPr lang="en-US" dirty="0" smtClean="0"/>
              <a:t>Repositories</a:t>
            </a:r>
            <a:endParaRPr lang="en-US" dirty="0"/>
          </a:p>
          <a:p>
            <a:pPr marL="457200" lvl="1" indent="0">
              <a:buNone/>
            </a:pPr>
            <a:r>
              <a:rPr lang="en-US" dirty="0">
                <a:hlinkClick r:id="rId2"/>
              </a:rPr>
              <a:t>http://www.re3data.org</a:t>
            </a:r>
            <a:r>
              <a:rPr lang="en-US" dirty="0" smtClean="0">
                <a:hlinkClick r:id="rId2"/>
              </a:rPr>
              <a:t>/</a:t>
            </a:r>
            <a:endParaRPr lang="en-US" dirty="0" smtClean="0"/>
          </a:p>
          <a:p>
            <a:pPr lvl="1"/>
            <a:endParaRPr lang="en-US" dirty="0" smtClean="0"/>
          </a:p>
          <a:p>
            <a:r>
              <a:rPr lang="en-US" dirty="0" smtClean="0"/>
              <a:t>The </a:t>
            </a:r>
            <a:r>
              <a:rPr lang="en-US" dirty="0"/>
              <a:t>Directory of Open Access Repositories</a:t>
            </a:r>
          </a:p>
          <a:p>
            <a:pPr marL="457200" lvl="1" indent="0">
              <a:spcAft>
                <a:spcPts val="1800"/>
              </a:spcAft>
              <a:buNone/>
            </a:pPr>
            <a:r>
              <a:rPr lang="en-US" dirty="0">
                <a:hlinkClick r:id="rId3"/>
              </a:rPr>
              <a:t>http://www.opendoar.org/</a:t>
            </a:r>
            <a:r>
              <a:rPr lang="en-US" dirty="0"/>
              <a:t>  </a:t>
            </a:r>
          </a:p>
          <a:p>
            <a:r>
              <a:rPr lang="en-US" dirty="0"/>
              <a:t>The Open Access Directory – Disciplinary Repositories</a:t>
            </a:r>
          </a:p>
          <a:p>
            <a:pPr marL="457200" lvl="1" indent="0">
              <a:buNone/>
            </a:pPr>
            <a:r>
              <a:rPr lang="en-US" dirty="0">
                <a:hlinkClick r:id="rId4"/>
              </a:rPr>
              <a:t>http://oad.simmons.edu/oadwiki/Disciplinary_repositories</a:t>
            </a:r>
            <a:r>
              <a:rPr lang="en-US" dirty="0"/>
              <a:t> </a:t>
            </a:r>
          </a:p>
          <a:p>
            <a:endParaRPr lang="en-US" dirty="0"/>
          </a:p>
          <a:p>
            <a:endParaRPr lang="en-US" sz="2000" dirty="0"/>
          </a:p>
          <a:p>
            <a:endParaRPr lang="en-US" dirty="0"/>
          </a:p>
        </p:txBody>
      </p:sp>
    </p:spTree>
    <p:extLst>
      <p:ext uri="{BB962C8B-B14F-4D97-AF65-F5344CB8AC3E}">
        <p14:creationId xmlns:p14="http://schemas.microsoft.com/office/powerpoint/2010/main" xmlns="" val="4162834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Disciplinary Repositories</a:t>
            </a:r>
            <a:endParaRPr lang="en-US" dirty="0"/>
          </a:p>
        </p:txBody>
      </p:sp>
      <p:sp>
        <p:nvSpPr>
          <p:cNvPr id="6" name="Content Placeholder 2"/>
          <p:cNvSpPr txBox="1">
            <a:spLocks/>
          </p:cNvSpPr>
          <p:nvPr/>
        </p:nvSpPr>
        <p:spPr>
          <a:xfrm>
            <a:off x="3169920" y="1536801"/>
            <a:ext cx="7958997" cy="49643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2000" dirty="0" smtClean="0"/>
              <a:t>Biology and Life Sciences - Dryad</a:t>
            </a:r>
          </a:p>
          <a:p>
            <a:pPr marL="457200" lvl="1" indent="0">
              <a:lnSpc>
                <a:spcPct val="100000"/>
              </a:lnSpc>
              <a:spcBef>
                <a:spcPts val="600"/>
              </a:spcBef>
              <a:buNone/>
            </a:pPr>
            <a:r>
              <a:rPr lang="en-US" sz="1800" dirty="0" smtClean="0">
                <a:hlinkClick r:id="rId2"/>
              </a:rPr>
              <a:t>http://www.datadryad.org/repo/</a:t>
            </a:r>
            <a:endParaRPr lang="en-US" sz="1800" dirty="0" smtClean="0"/>
          </a:p>
          <a:p>
            <a:pPr>
              <a:lnSpc>
                <a:spcPct val="100000"/>
              </a:lnSpc>
              <a:spcBef>
                <a:spcPts val="600"/>
              </a:spcBef>
            </a:pPr>
            <a:r>
              <a:rPr lang="en-US" sz="2000" dirty="0" smtClean="0"/>
              <a:t>Knowledge Network for Biodiversity</a:t>
            </a:r>
          </a:p>
          <a:p>
            <a:pPr marL="457200" lvl="1" indent="0">
              <a:lnSpc>
                <a:spcPct val="100000"/>
              </a:lnSpc>
              <a:spcBef>
                <a:spcPts val="600"/>
              </a:spcBef>
              <a:buNone/>
            </a:pPr>
            <a:r>
              <a:rPr lang="en-US" sz="1800" dirty="0" smtClean="0">
                <a:hlinkClick r:id="rId3"/>
              </a:rPr>
              <a:t>https://knb.ecoinformatics.org/</a:t>
            </a:r>
            <a:r>
              <a:rPr lang="en-US" sz="1800" dirty="0" smtClean="0"/>
              <a:t> </a:t>
            </a:r>
          </a:p>
          <a:p>
            <a:pPr>
              <a:lnSpc>
                <a:spcPct val="100000"/>
              </a:lnSpc>
              <a:spcBef>
                <a:spcPts val="600"/>
              </a:spcBef>
            </a:pPr>
            <a:r>
              <a:rPr lang="en-US" sz="2000" dirty="0" smtClean="0"/>
              <a:t>Data Observation Network for Earth</a:t>
            </a:r>
          </a:p>
          <a:p>
            <a:pPr marL="457200" lvl="1" indent="0">
              <a:lnSpc>
                <a:spcPct val="100000"/>
              </a:lnSpc>
              <a:spcBef>
                <a:spcPts val="600"/>
              </a:spcBef>
              <a:buNone/>
            </a:pPr>
            <a:r>
              <a:rPr lang="en-US" sz="1800" dirty="0" smtClean="0">
                <a:hlinkClick r:id="rId4"/>
              </a:rPr>
              <a:t>https://www.dataone.org/</a:t>
            </a:r>
            <a:endParaRPr lang="en-US" sz="1800" dirty="0" smtClean="0"/>
          </a:p>
          <a:p>
            <a:pPr>
              <a:lnSpc>
                <a:spcPct val="100000"/>
              </a:lnSpc>
              <a:spcBef>
                <a:spcPts val="600"/>
              </a:spcBef>
            </a:pPr>
            <a:r>
              <a:rPr lang="en-US" sz="2000" dirty="0" smtClean="0"/>
              <a:t>Snow and Ice Data Center</a:t>
            </a:r>
          </a:p>
          <a:p>
            <a:pPr marL="457200" lvl="1" indent="0">
              <a:lnSpc>
                <a:spcPct val="100000"/>
              </a:lnSpc>
              <a:spcBef>
                <a:spcPts val="600"/>
              </a:spcBef>
              <a:buNone/>
            </a:pPr>
            <a:r>
              <a:rPr lang="en-US" sz="1800" dirty="0">
                <a:hlinkClick r:id="rId5"/>
              </a:rPr>
              <a:t>https://nsidc.org/</a:t>
            </a:r>
            <a:r>
              <a:rPr lang="en-US" sz="1800" dirty="0"/>
              <a:t> </a:t>
            </a:r>
            <a:endParaRPr lang="en-US" sz="1800" dirty="0" smtClean="0"/>
          </a:p>
          <a:p>
            <a:pPr>
              <a:lnSpc>
                <a:spcPct val="100000"/>
              </a:lnSpc>
              <a:spcBef>
                <a:spcPts val="600"/>
              </a:spcBef>
            </a:pPr>
            <a:r>
              <a:rPr lang="en-US" sz="2000" dirty="0" smtClean="0"/>
              <a:t>Biological and Chemical Oceanography Data Management Office (BCO-DMO)</a:t>
            </a:r>
          </a:p>
          <a:p>
            <a:pPr marL="457200" lvl="1" indent="0">
              <a:lnSpc>
                <a:spcPct val="100000"/>
              </a:lnSpc>
              <a:spcBef>
                <a:spcPts val="600"/>
              </a:spcBef>
              <a:buNone/>
            </a:pPr>
            <a:r>
              <a:rPr lang="en-US" sz="1800" dirty="0">
                <a:hlinkClick r:id="rId6"/>
              </a:rPr>
              <a:t>http://www.bco-dmo.org</a:t>
            </a:r>
            <a:r>
              <a:rPr lang="en-US" sz="1800" dirty="0" smtClean="0">
                <a:hlinkClick r:id="rId6"/>
              </a:rPr>
              <a:t>/</a:t>
            </a:r>
            <a:r>
              <a:rPr lang="en-US" sz="1800" dirty="0" smtClean="0"/>
              <a:t> </a:t>
            </a:r>
          </a:p>
          <a:p>
            <a:pPr lvl="1">
              <a:lnSpc>
                <a:spcPct val="100000"/>
              </a:lnSpc>
              <a:spcBef>
                <a:spcPts val="600"/>
              </a:spcBef>
            </a:pPr>
            <a:endParaRPr lang="en-US" sz="1800" dirty="0" smtClean="0"/>
          </a:p>
          <a:p>
            <a:pPr>
              <a:lnSpc>
                <a:spcPct val="100000"/>
              </a:lnSpc>
              <a:spcBef>
                <a:spcPts val="600"/>
              </a:spcBef>
            </a:pPr>
            <a:r>
              <a:rPr lang="en-US" sz="2000" dirty="0" smtClean="0"/>
              <a:t>Inter-University Consortium for Political and Social Research</a:t>
            </a:r>
          </a:p>
          <a:p>
            <a:pPr marL="457200" lvl="1" indent="0">
              <a:lnSpc>
                <a:spcPct val="100000"/>
              </a:lnSpc>
              <a:spcBef>
                <a:spcPts val="600"/>
              </a:spcBef>
              <a:buNone/>
            </a:pPr>
            <a:r>
              <a:rPr lang="en-US" sz="1800" dirty="0" smtClean="0">
                <a:hlinkClick r:id="rId7"/>
              </a:rPr>
              <a:t>http://www.icpsr.umich.edu/</a:t>
            </a:r>
            <a:endParaRPr lang="en-US" sz="1800" dirty="0" smtClean="0"/>
          </a:p>
          <a:p>
            <a:pPr>
              <a:lnSpc>
                <a:spcPct val="100000"/>
              </a:lnSpc>
              <a:spcBef>
                <a:spcPts val="600"/>
              </a:spcBef>
            </a:pPr>
            <a:r>
              <a:rPr lang="en-US" sz="2000" dirty="0" err="1" smtClean="0"/>
              <a:t>FigShare</a:t>
            </a:r>
            <a:endParaRPr lang="en-US" sz="2000" dirty="0" smtClean="0"/>
          </a:p>
          <a:p>
            <a:pPr marL="457200" lvl="1" indent="0">
              <a:lnSpc>
                <a:spcPct val="100000"/>
              </a:lnSpc>
              <a:spcBef>
                <a:spcPts val="600"/>
              </a:spcBef>
              <a:buNone/>
            </a:pPr>
            <a:r>
              <a:rPr lang="en-US" sz="1800" dirty="0" smtClean="0">
                <a:hlinkClick r:id="rId8"/>
              </a:rPr>
              <a:t>http://figshare.com/</a:t>
            </a:r>
            <a:endParaRPr lang="en-US" sz="1800" dirty="0" smtClean="0"/>
          </a:p>
          <a:p>
            <a:endParaRPr lang="en-US" dirty="0" smtClean="0"/>
          </a:p>
          <a:p>
            <a:endParaRPr lang="en-US" dirty="0" smtClean="0"/>
          </a:p>
          <a:p>
            <a:endParaRPr lang="en-US" sz="2000" dirty="0" smtClean="0"/>
          </a:p>
          <a:p>
            <a:endParaRPr lang="en-US" dirty="0"/>
          </a:p>
        </p:txBody>
      </p:sp>
    </p:spTree>
    <p:extLst>
      <p:ext uri="{BB962C8B-B14F-4D97-AF65-F5344CB8AC3E}">
        <p14:creationId xmlns:p14="http://schemas.microsoft.com/office/powerpoint/2010/main" xmlns="" val="961576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Citation</a:t>
            </a:r>
            <a:endParaRPr lang="en-US" dirty="0"/>
          </a:p>
        </p:txBody>
      </p:sp>
      <p:sp>
        <p:nvSpPr>
          <p:cNvPr id="3" name="Content Placeholder 2"/>
          <p:cNvSpPr>
            <a:spLocks noGrp="1"/>
          </p:cNvSpPr>
          <p:nvPr>
            <p:ph idx="1"/>
          </p:nvPr>
        </p:nvSpPr>
        <p:spPr>
          <a:xfrm>
            <a:off x="1849583" y="2109355"/>
            <a:ext cx="9504218" cy="4067608"/>
          </a:xfrm>
        </p:spPr>
        <p:txBody>
          <a:bodyPr/>
          <a:lstStyle/>
          <a:p>
            <a:r>
              <a:rPr lang="en-US" dirty="0"/>
              <a:t>enabling easy reuse and verification of data</a:t>
            </a:r>
          </a:p>
          <a:p>
            <a:r>
              <a:rPr lang="en-US" dirty="0"/>
              <a:t>allowing the impact of data to be tracked</a:t>
            </a:r>
          </a:p>
          <a:p>
            <a:r>
              <a:rPr lang="en-US" dirty="0"/>
              <a:t>creating a scholarly structure that </a:t>
            </a:r>
            <a:r>
              <a:rPr lang="en-US" dirty="0" smtClean="0"/>
              <a:t>recognizes </a:t>
            </a:r>
            <a:r>
              <a:rPr lang="en-US" dirty="0"/>
              <a:t>and rewards data producers</a:t>
            </a:r>
          </a:p>
          <a:p>
            <a:pPr marL="0" indent="0">
              <a:buNone/>
            </a:pPr>
            <a:endParaRPr lang="en-US" i="1" dirty="0"/>
          </a:p>
        </p:txBody>
      </p:sp>
      <p:sp>
        <p:nvSpPr>
          <p:cNvPr id="4" name="Rectangle 3"/>
          <p:cNvSpPr/>
          <p:nvPr/>
        </p:nvSpPr>
        <p:spPr>
          <a:xfrm>
            <a:off x="5479626" y="5592680"/>
            <a:ext cx="3484865" cy="461665"/>
          </a:xfrm>
          <a:prstGeom prst="rect">
            <a:avLst/>
          </a:prstGeom>
        </p:spPr>
        <p:txBody>
          <a:bodyPr wrap="none">
            <a:spAutoFit/>
          </a:bodyPr>
          <a:lstStyle/>
          <a:p>
            <a:r>
              <a:rPr lang="en-US" sz="2400" dirty="0"/>
              <a:t>https://www.datacite.org/</a:t>
            </a:r>
          </a:p>
        </p:txBody>
      </p:sp>
      <p:sp>
        <p:nvSpPr>
          <p:cNvPr id="5" name="Oval 4"/>
          <p:cNvSpPr/>
          <p:nvPr/>
        </p:nvSpPr>
        <p:spPr>
          <a:xfrm>
            <a:off x="4868844" y="2524990"/>
            <a:ext cx="795976" cy="47105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254837" y="2996046"/>
            <a:ext cx="2092036" cy="49876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Citation</a:t>
            </a:r>
            <a:endParaRPr lang="en-US" dirty="0"/>
          </a:p>
        </p:txBody>
      </p:sp>
      <p:sp>
        <p:nvSpPr>
          <p:cNvPr id="3" name="Content Placeholder 2"/>
          <p:cNvSpPr>
            <a:spLocks noGrp="1"/>
          </p:cNvSpPr>
          <p:nvPr>
            <p:ph idx="1"/>
          </p:nvPr>
        </p:nvSpPr>
        <p:spPr>
          <a:xfrm>
            <a:off x="3906982" y="1825625"/>
            <a:ext cx="7446818" cy="4351338"/>
          </a:xfrm>
        </p:spPr>
        <p:txBody>
          <a:bodyPr/>
          <a:lstStyle/>
          <a:p>
            <a:r>
              <a:rPr lang="en-US" dirty="0" smtClean="0"/>
              <a:t>DOI – Digital Object Identifier</a:t>
            </a:r>
          </a:p>
          <a:p>
            <a:r>
              <a:rPr lang="en-US" dirty="0" smtClean="0"/>
              <a:t>ARK – Archival Resource Key</a:t>
            </a:r>
          </a:p>
          <a:p>
            <a:r>
              <a:rPr lang="en-US" i="1" dirty="0" smtClean="0"/>
              <a:t>PURL – Permanent Uniform Resource Locator</a:t>
            </a:r>
          </a:p>
          <a:p>
            <a:endParaRPr lang="en-US" i="1" dirty="0"/>
          </a:p>
        </p:txBody>
      </p:sp>
    </p:spTree>
    <p:extLst>
      <p:ext uri="{BB962C8B-B14F-4D97-AF65-F5344CB8AC3E}">
        <p14:creationId xmlns:p14="http://schemas.microsoft.com/office/powerpoint/2010/main" xmlns="" val="27363096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Citation</a:t>
            </a:r>
            <a:endParaRPr lang="en-US" dirty="0"/>
          </a:p>
        </p:txBody>
      </p:sp>
      <p:sp>
        <p:nvSpPr>
          <p:cNvPr id="4" name="Rectangle 3"/>
          <p:cNvSpPr/>
          <p:nvPr/>
        </p:nvSpPr>
        <p:spPr>
          <a:xfrm>
            <a:off x="6320535" y="5213866"/>
            <a:ext cx="3846566" cy="461665"/>
          </a:xfrm>
          <a:prstGeom prst="rect">
            <a:avLst/>
          </a:prstGeom>
        </p:spPr>
        <p:txBody>
          <a:bodyPr wrap="none">
            <a:spAutoFit/>
          </a:bodyPr>
          <a:lstStyle/>
          <a:p>
            <a:r>
              <a:rPr lang="en-US" sz="2400" dirty="0"/>
              <a:t>http://crosscite.org/citeproc/</a:t>
            </a:r>
          </a:p>
        </p:txBody>
      </p:sp>
      <p:sp>
        <p:nvSpPr>
          <p:cNvPr id="5" name="Rectangle 4"/>
          <p:cNvSpPr/>
          <p:nvPr/>
        </p:nvSpPr>
        <p:spPr>
          <a:xfrm>
            <a:off x="1219201" y="3737586"/>
            <a:ext cx="9161317" cy="646331"/>
          </a:xfrm>
          <a:prstGeom prst="rect">
            <a:avLst/>
          </a:prstGeom>
        </p:spPr>
        <p:txBody>
          <a:bodyPr wrap="square">
            <a:spAutoFit/>
          </a:bodyPr>
          <a:lstStyle/>
          <a:p>
            <a:pPr marL="2743200" indent="-2743200"/>
            <a:r>
              <a:rPr lang="en-US" dirty="0" smtClean="0"/>
              <a:t>Chicago Author-date	Norris</a:t>
            </a:r>
            <a:r>
              <a:rPr lang="en-US" dirty="0"/>
              <a:t>, Timothy. 2015. “Cordillera Huayhuash Water Quality 2010-2011.” UC Santa Cruz. doi:10.7291/D11592.</a:t>
            </a:r>
          </a:p>
        </p:txBody>
      </p:sp>
      <p:sp>
        <p:nvSpPr>
          <p:cNvPr id="6" name="Rectangle 5"/>
          <p:cNvSpPr/>
          <p:nvPr/>
        </p:nvSpPr>
        <p:spPr>
          <a:xfrm>
            <a:off x="1219201" y="2690199"/>
            <a:ext cx="9473044" cy="646331"/>
          </a:xfrm>
          <a:prstGeom prst="rect">
            <a:avLst/>
          </a:prstGeom>
        </p:spPr>
        <p:txBody>
          <a:bodyPr wrap="square">
            <a:spAutoFit/>
          </a:bodyPr>
          <a:lstStyle/>
          <a:p>
            <a:pPr marL="2743200" indent="-2743200"/>
            <a:r>
              <a:rPr lang="en-US" dirty="0" smtClean="0"/>
              <a:t>APA	Norris</a:t>
            </a:r>
            <a:r>
              <a:rPr lang="en-US" dirty="0"/>
              <a:t>, Timothy. (2015). Cordillera Huayhuash Water Quality </a:t>
            </a:r>
            <a:r>
              <a:rPr lang="en-US" dirty="0" smtClean="0"/>
              <a:t>2010-2011 [dataset]. </a:t>
            </a:r>
            <a:r>
              <a:rPr lang="en-US" dirty="0"/>
              <a:t>UC Santa Cruz. http://doi.org/10.7291/D11592 </a:t>
            </a:r>
          </a:p>
        </p:txBody>
      </p:sp>
      <p:sp>
        <p:nvSpPr>
          <p:cNvPr id="8" name="Rectangle 7"/>
          <p:cNvSpPr/>
          <p:nvPr/>
        </p:nvSpPr>
        <p:spPr>
          <a:xfrm>
            <a:off x="1219201" y="1897018"/>
            <a:ext cx="9473044" cy="646331"/>
          </a:xfrm>
          <a:prstGeom prst="rect">
            <a:avLst/>
          </a:prstGeom>
        </p:spPr>
        <p:txBody>
          <a:bodyPr wrap="square">
            <a:spAutoFit/>
          </a:bodyPr>
          <a:lstStyle/>
          <a:p>
            <a:pPr marL="2743200" indent="-2743200"/>
            <a:r>
              <a:rPr lang="en-US" dirty="0" smtClean="0"/>
              <a:t>APA	Norris</a:t>
            </a:r>
            <a:r>
              <a:rPr lang="en-US" dirty="0"/>
              <a:t>, Timothy. (2015). Cordillera Huayhuash Water Quality 2010-2011. UC Santa Cruz. http://doi.org/10.7291/D11592 </a:t>
            </a:r>
          </a:p>
        </p:txBody>
      </p:sp>
    </p:spTree>
    <p:extLst>
      <p:ext uri="{BB962C8B-B14F-4D97-AF65-F5344CB8AC3E}">
        <p14:creationId xmlns:p14="http://schemas.microsoft.com/office/powerpoint/2010/main" xmlns="" val="290166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ORCID</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4579989" y="2911825"/>
            <a:ext cx="3304879" cy="646331"/>
          </a:xfrm>
          <a:prstGeom prst="rect">
            <a:avLst/>
          </a:prstGeom>
        </p:spPr>
        <p:txBody>
          <a:bodyPr wrap="none">
            <a:spAutoFit/>
          </a:bodyPr>
          <a:lstStyle/>
          <a:p>
            <a:r>
              <a:rPr lang="en-US" sz="3600" dirty="0"/>
              <a:t>http://orcid.org/</a:t>
            </a:r>
          </a:p>
        </p:txBody>
      </p:sp>
      <p:pic>
        <p:nvPicPr>
          <p:cNvPr id="5" name="Picture 2" descr="ORCID logo"/>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44548" y="790141"/>
            <a:ext cx="1333500" cy="40957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4467297" y="5117201"/>
            <a:ext cx="3601692" cy="369332"/>
          </a:xfrm>
          <a:prstGeom prst="rect">
            <a:avLst/>
          </a:prstGeom>
        </p:spPr>
        <p:txBody>
          <a:bodyPr wrap="none">
            <a:spAutoFit/>
          </a:bodyPr>
          <a:lstStyle/>
          <a:p>
            <a:r>
              <a:rPr lang="en-US" dirty="0"/>
              <a:t>Open </a:t>
            </a:r>
            <a:r>
              <a:rPr lang="en-US" dirty="0" smtClean="0"/>
              <a:t>Researcher </a:t>
            </a:r>
            <a:r>
              <a:rPr lang="en-US" dirty="0"/>
              <a:t>and </a:t>
            </a:r>
            <a:r>
              <a:rPr lang="en-US" dirty="0" smtClean="0"/>
              <a:t>Contributor </a:t>
            </a:r>
            <a:r>
              <a:rPr lang="en-US" dirty="0"/>
              <a:t>ID</a:t>
            </a:r>
          </a:p>
        </p:txBody>
      </p:sp>
    </p:spTree>
    <p:extLst>
      <p:ext uri="{BB962C8B-B14F-4D97-AF65-F5344CB8AC3E}">
        <p14:creationId xmlns:p14="http://schemas.microsoft.com/office/powerpoint/2010/main" xmlns="" val="403796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206240" y="2309445"/>
            <a:ext cx="7147559" cy="3867517"/>
          </a:xfrm>
        </p:spPr>
        <p:txBody>
          <a:bodyPr>
            <a:normAutofit/>
          </a:bodyPr>
          <a:lstStyle/>
          <a:p>
            <a:pPr marL="0" indent="0">
              <a:spcBef>
                <a:spcPts val="1800"/>
              </a:spcBef>
              <a:buNone/>
            </a:pPr>
            <a:r>
              <a:rPr lang="en-US" sz="3200" dirty="0" smtClean="0"/>
              <a:t>Storage</a:t>
            </a:r>
          </a:p>
          <a:p>
            <a:pPr marL="457200" lvl="1" indent="0">
              <a:spcBef>
                <a:spcPts val="1800"/>
              </a:spcBef>
              <a:buNone/>
            </a:pPr>
            <a:r>
              <a:rPr lang="en-US" sz="3200" dirty="0" smtClean="0"/>
              <a:t>Archives</a:t>
            </a:r>
          </a:p>
          <a:p>
            <a:pPr marL="914400" lvl="2" indent="0">
              <a:spcBef>
                <a:spcPts val="1800"/>
              </a:spcBef>
              <a:buNone/>
            </a:pPr>
            <a:r>
              <a:rPr lang="en-US" sz="3200" dirty="0" smtClean="0"/>
              <a:t>Preservation</a:t>
            </a:r>
          </a:p>
          <a:p>
            <a:pPr marL="1371600" lvl="3" indent="0">
              <a:spcBef>
                <a:spcPts val="1800"/>
              </a:spcBef>
              <a:buNone/>
            </a:pPr>
            <a:r>
              <a:rPr lang="en-US" sz="3200" dirty="0" smtClean="0"/>
              <a:t>Curation</a:t>
            </a:r>
            <a:endParaRPr lang="en-US" sz="3200" dirty="0"/>
          </a:p>
        </p:txBody>
      </p:sp>
    </p:spTree>
    <p:extLst>
      <p:ext uri="{BB962C8B-B14F-4D97-AF65-F5344CB8AC3E}">
        <p14:creationId xmlns:p14="http://schemas.microsoft.com/office/powerpoint/2010/main" xmlns="" val="13388659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#5</a:t>
            </a:r>
            <a:br>
              <a:rPr lang="en-US" dirty="0" smtClean="0"/>
            </a:br>
            <a:r>
              <a:rPr lang="en-US" sz="2800" dirty="0" smtClean="0"/>
              <a:t>Identify a Repository Solution</a:t>
            </a:r>
            <a:endParaRPr lang="en-US" sz="2800" dirty="0"/>
          </a:p>
        </p:txBody>
      </p:sp>
      <p:sp>
        <p:nvSpPr>
          <p:cNvPr id="3" name="Content Placeholder 2"/>
          <p:cNvSpPr>
            <a:spLocks noGrp="1"/>
          </p:cNvSpPr>
          <p:nvPr>
            <p:ph idx="1"/>
          </p:nvPr>
        </p:nvSpPr>
        <p:spPr>
          <a:xfrm>
            <a:off x="838200" y="1825624"/>
            <a:ext cx="10515600" cy="4630260"/>
          </a:xfrm>
        </p:spPr>
        <p:txBody>
          <a:bodyPr>
            <a:normAutofit fontScale="92500" lnSpcReduction="20000"/>
          </a:bodyPr>
          <a:lstStyle/>
          <a:p>
            <a:pPr marL="0" indent="0">
              <a:buNone/>
            </a:pPr>
            <a:r>
              <a:rPr lang="en-US" dirty="0" smtClean="0"/>
              <a:t>Think of the data that you work with (either in another class or for your own work)</a:t>
            </a:r>
          </a:p>
          <a:p>
            <a:pPr marL="228600" lvl="1">
              <a:spcBef>
                <a:spcPts val="1000"/>
              </a:spcBef>
            </a:pPr>
            <a:r>
              <a:rPr lang="en-US" dirty="0" smtClean="0"/>
              <a:t>Spend some time looking at repositories (from  </a:t>
            </a:r>
            <a:r>
              <a:rPr lang="en-US" dirty="0">
                <a:hlinkClick r:id="rId2"/>
              </a:rPr>
              <a:t>http://www.re3data.org</a:t>
            </a:r>
            <a:r>
              <a:rPr lang="en-US" dirty="0" smtClean="0">
                <a:hlinkClick r:id="rId2"/>
              </a:rPr>
              <a:t>/</a:t>
            </a:r>
            <a:r>
              <a:rPr lang="en-US" dirty="0" smtClean="0"/>
              <a:t> or some other source)</a:t>
            </a:r>
          </a:p>
          <a:p>
            <a:pPr marL="228600" lvl="1">
              <a:spcBef>
                <a:spcPts val="1000"/>
              </a:spcBef>
            </a:pPr>
            <a:r>
              <a:rPr lang="en-US" dirty="0" smtClean="0"/>
              <a:t>Choose a repository solution and then identify </a:t>
            </a:r>
          </a:p>
          <a:p>
            <a:pPr marL="685800" lvl="2">
              <a:spcBef>
                <a:spcPts val="1000"/>
              </a:spcBef>
            </a:pPr>
            <a:r>
              <a:rPr lang="en-US" dirty="0" smtClean="0"/>
              <a:t>Whether your data fits the stated mission of the repository</a:t>
            </a:r>
          </a:p>
          <a:p>
            <a:pPr marL="685800" lvl="2">
              <a:spcBef>
                <a:spcPts val="1000"/>
              </a:spcBef>
            </a:pPr>
            <a:r>
              <a:rPr lang="en-US" dirty="0" smtClean="0"/>
              <a:t>Format requirements</a:t>
            </a:r>
          </a:p>
          <a:p>
            <a:pPr marL="685800" lvl="2">
              <a:spcBef>
                <a:spcPts val="1000"/>
              </a:spcBef>
            </a:pPr>
            <a:r>
              <a:rPr lang="en-US" dirty="0" smtClean="0"/>
              <a:t>Metadata requirements</a:t>
            </a:r>
          </a:p>
          <a:p>
            <a:pPr marL="685800" lvl="2">
              <a:spcBef>
                <a:spcPts val="1000"/>
              </a:spcBef>
            </a:pPr>
            <a:r>
              <a:rPr lang="en-US" dirty="0" smtClean="0"/>
              <a:t>Ability to control access (accept sensitive data and/or place embargoes on data)</a:t>
            </a:r>
          </a:p>
          <a:p>
            <a:pPr marL="685800" lvl="2">
              <a:spcBef>
                <a:spcPts val="1000"/>
              </a:spcBef>
            </a:pPr>
            <a:r>
              <a:rPr lang="en-US" dirty="0" smtClean="0"/>
              <a:t>Size limits</a:t>
            </a:r>
          </a:p>
          <a:p>
            <a:pPr marL="685800" lvl="2">
              <a:spcBef>
                <a:spcPts val="1000"/>
              </a:spcBef>
            </a:pPr>
            <a:r>
              <a:rPr lang="en-US" dirty="0" smtClean="0"/>
              <a:t>Costs (if any</a:t>
            </a:r>
            <a:r>
              <a:rPr lang="en-US" dirty="0" smtClean="0"/>
              <a:t>) and who funds it</a:t>
            </a:r>
            <a:endParaRPr lang="en-US" dirty="0" smtClean="0"/>
          </a:p>
          <a:p>
            <a:pPr marL="685800" lvl="2">
              <a:spcBef>
                <a:spcPts val="1000"/>
              </a:spcBef>
            </a:pPr>
            <a:r>
              <a:rPr lang="en-US" dirty="0" smtClean="0"/>
              <a:t>Ability to mint ARK or DOI</a:t>
            </a:r>
          </a:p>
          <a:p>
            <a:pPr marL="228600" lvl="1">
              <a:spcBef>
                <a:spcPts val="1000"/>
              </a:spcBef>
            </a:pPr>
            <a:r>
              <a:rPr lang="en-US" dirty="0" smtClean="0"/>
              <a:t>Write a brief summary that includes the repository name, an outline of what you found based on the instructions above,  a small critique of the repository (its strengths and weaknesses ), and why you choose this particular solution.</a:t>
            </a:r>
          </a:p>
          <a:p>
            <a:pPr marL="228600" lvl="1">
              <a:spcBef>
                <a:spcPts val="1000"/>
              </a:spcBef>
            </a:pPr>
            <a:r>
              <a:rPr lang="en-US" dirty="0" smtClean="0"/>
              <a:t>The entire assignment cannot exceed 500 words</a:t>
            </a:r>
          </a:p>
          <a:p>
            <a:pPr marL="228600" lvl="1">
              <a:spcBef>
                <a:spcPts val="1000"/>
              </a:spcBef>
            </a:pPr>
            <a:r>
              <a:rPr lang="en-US" dirty="0" smtClean="0"/>
              <a:t>Email the word document to both Tim and Angela by the end of </a:t>
            </a:r>
            <a:r>
              <a:rPr lang="en-US" sz="2600" b="1" dirty="0" smtClean="0"/>
              <a:t>Monday April 18th</a:t>
            </a:r>
          </a:p>
        </p:txBody>
      </p:sp>
    </p:spTree>
    <p:extLst>
      <p:ext uri="{BB962C8B-B14F-4D97-AF65-F5344CB8AC3E}">
        <p14:creationId xmlns:p14="http://schemas.microsoft.com/office/powerpoint/2010/main" xmlns="" val="488060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xmlns="" val="2074170780"/>
              </p:ext>
            </p:extLst>
          </p:nvPr>
        </p:nvGraphicFramePr>
        <p:xfrm>
          <a:off x="478121" y="575237"/>
          <a:ext cx="11335372" cy="5475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p:cNvSpPr txBox="1"/>
          <p:nvPr/>
        </p:nvSpPr>
        <p:spPr>
          <a:xfrm>
            <a:off x="4482354" y="702237"/>
            <a:ext cx="876548" cy="584776"/>
          </a:xfrm>
          <a:prstGeom prst="rect">
            <a:avLst/>
          </a:prstGeom>
          <a:noFill/>
        </p:spPr>
        <p:txBody>
          <a:bodyPr wrap="square" rtlCol="0">
            <a:spAutoFit/>
          </a:bodyPr>
          <a:lstStyle/>
          <a:p>
            <a:pPr algn="ctr"/>
            <a:r>
              <a:rPr lang="en-US" sz="3200" dirty="0" smtClean="0">
                <a:solidFill>
                  <a:schemeClr val="bg1"/>
                </a:solidFill>
              </a:rPr>
              <a:t>vs.</a:t>
            </a:r>
            <a:endParaRPr lang="en-US" sz="3200" dirty="0">
              <a:solidFill>
                <a:schemeClr val="bg1"/>
              </a:solidFill>
            </a:endParaRPr>
          </a:p>
        </p:txBody>
      </p:sp>
      <p:sp>
        <p:nvSpPr>
          <p:cNvPr id="4" name="Rectangle 3"/>
          <p:cNvSpPr/>
          <p:nvPr/>
        </p:nvSpPr>
        <p:spPr>
          <a:xfrm>
            <a:off x="653142" y="6211669"/>
            <a:ext cx="10842171" cy="523220"/>
          </a:xfrm>
          <a:prstGeom prst="rect">
            <a:avLst/>
          </a:prstGeom>
        </p:spPr>
        <p:txBody>
          <a:bodyPr wrap="square">
            <a:spAutoFit/>
          </a:bodyPr>
          <a:lstStyle/>
          <a:p>
            <a:r>
              <a:rPr lang="en-US" sz="1400" dirty="0" smtClean="0">
                <a:solidFill>
                  <a:schemeClr val="tx1">
                    <a:lumMod val="65000"/>
                    <a:lumOff val="35000"/>
                  </a:schemeClr>
                </a:solidFill>
              </a:rPr>
              <a:t>Next five slides adapted from: Whitmire, Amanda L. (2014). Research Data Management Curriculum, Lecture 15: Data Preservation and </a:t>
            </a:r>
            <a:r>
              <a:rPr lang="en-US" sz="1400" dirty="0" err="1" smtClean="0">
                <a:solidFill>
                  <a:schemeClr val="tx1">
                    <a:lumMod val="65000"/>
                    <a:lumOff val="35000"/>
                  </a:schemeClr>
                </a:solidFill>
              </a:rPr>
              <a:t>DataONE</a:t>
            </a:r>
            <a:r>
              <a:rPr lang="en-US" sz="1400" dirty="0" smtClean="0">
                <a:solidFill>
                  <a:schemeClr val="tx1">
                    <a:lumMod val="65000"/>
                    <a:lumOff val="35000"/>
                  </a:schemeClr>
                </a:solidFill>
              </a:rPr>
              <a:t> </a:t>
            </a:r>
            <a:r>
              <a:rPr lang="en-US" sz="1400" dirty="0">
                <a:solidFill>
                  <a:schemeClr val="tx1">
                    <a:lumMod val="65000"/>
                    <a:lumOff val="35000"/>
                  </a:schemeClr>
                </a:solidFill>
              </a:rPr>
              <a:t>education modules https://</a:t>
            </a:r>
            <a:r>
              <a:rPr lang="en-US" sz="1400" dirty="0" smtClean="0">
                <a:solidFill>
                  <a:schemeClr val="tx1">
                    <a:lumMod val="65000"/>
                    <a:lumOff val="35000"/>
                  </a:schemeClr>
                </a:solidFill>
              </a:rPr>
              <a:t>www.dataone.org/education-modules.</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xmlns="" val="3299391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To Archive Data</a:t>
            </a:r>
            <a:endParaRPr lang="en-US" dirty="0"/>
          </a:p>
        </p:txBody>
      </p:sp>
      <p:sp>
        <p:nvSpPr>
          <p:cNvPr id="10" name="Content Placeholder 9"/>
          <p:cNvSpPr>
            <a:spLocks noGrp="1"/>
          </p:cNvSpPr>
          <p:nvPr>
            <p:ph idx="1"/>
          </p:nvPr>
        </p:nvSpPr>
        <p:spPr>
          <a:xfrm>
            <a:off x="4016830" y="1725717"/>
            <a:ext cx="5143500" cy="3351210"/>
          </a:xfrm>
        </p:spPr>
        <p:txBody>
          <a:bodyPr/>
          <a:lstStyle/>
          <a:p>
            <a:pPr marL="514350" indent="-514350">
              <a:buFont typeface="+mj-lt"/>
              <a:buAutoNum type="arabicPeriod"/>
            </a:pPr>
            <a:r>
              <a:rPr lang="en-US" dirty="0" smtClean="0"/>
              <a:t>Data selection or appraisal</a:t>
            </a:r>
          </a:p>
          <a:p>
            <a:pPr marL="514350" indent="-514350">
              <a:buFont typeface="+mj-lt"/>
              <a:buAutoNum type="arabicPeriod"/>
            </a:pPr>
            <a:r>
              <a:rPr lang="en-US" dirty="0" smtClean="0"/>
              <a:t>Format selection</a:t>
            </a:r>
          </a:p>
          <a:p>
            <a:pPr marL="514350" indent="-514350">
              <a:buFont typeface="+mj-lt"/>
              <a:buAutoNum type="arabicPeriod"/>
            </a:pPr>
            <a:r>
              <a:rPr lang="en-US" dirty="0" smtClean="0"/>
              <a:t>Perform checksums</a:t>
            </a:r>
          </a:p>
          <a:p>
            <a:pPr marL="514350" indent="-514350">
              <a:buFont typeface="+mj-lt"/>
              <a:buAutoNum type="arabicPeriod"/>
            </a:pPr>
            <a:r>
              <a:rPr lang="en-US" dirty="0" smtClean="0"/>
              <a:t>Select archive location</a:t>
            </a:r>
          </a:p>
          <a:p>
            <a:pPr marL="514350" indent="-514350">
              <a:buFont typeface="+mj-lt"/>
              <a:buAutoNum type="arabicPeriod"/>
            </a:pPr>
            <a:r>
              <a:rPr lang="en-US" dirty="0" smtClean="0"/>
              <a:t>Periodic file- and bit-level audits</a:t>
            </a:r>
            <a:endParaRPr lang="en-US" dirty="0"/>
          </a:p>
        </p:txBody>
      </p:sp>
    </p:spTree>
    <p:extLst>
      <p:ext uri="{BB962C8B-B14F-4D97-AF65-F5344CB8AC3E}">
        <p14:creationId xmlns:p14="http://schemas.microsoft.com/office/powerpoint/2010/main" xmlns="" val="900820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Data appraisal</a:t>
            </a:r>
            <a:endParaRPr lang="en-US" dirty="0"/>
          </a:p>
        </p:txBody>
      </p:sp>
      <p:sp>
        <p:nvSpPr>
          <p:cNvPr id="3" name="Content Placeholder 2"/>
          <p:cNvSpPr>
            <a:spLocks noGrp="1"/>
          </p:cNvSpPr>
          <p:nvPr>
            <p:ph idx="1"/>
          </p:nvPr>
        </p:nvSpPr>
        <p:spPr>
          <a:xfrm>
            <a:off x="842683" y="2658300"/>
            <a:ext cx="10506635" cy="2272292"/>
          </a:xfrm>
        </p:spPr>
        <p:txBody>
          <a:bodyPr/>
          <a:lstStyle/>
          <a:p>
            <a:pPr algn="ctr">
              <a:buNone/>
            </a:pPr>
            <a:r>
              <a:rPr lang="en-US" dirty="0" smtClean="0">
                <a:effectLst/>
              </a:rPr>
              <a:t>“… the process of </a:t>
            </a:r>
            <a:r>
              <a:rPr lang="en-US" sz="3600" b="1" dirty="0" smtClean="0">
                <a:solidFill>
                  <a:schemeClr val="accent2">
                    <a:lumMod val="50000"/>
                  </a:schemeClr>
                </a:solidFill>
                <a:effectLst>
                  <a:outerShdw blurRad="50800" dist="38100" dir="2700000" algn="tl" rotWithShape="0">
                    <a:prstClr val="black">
                      <a:alpha val="40000"/>
                    </a:prstClr>
                  </a:outerShdw>
                </a:effectLst>
              </a:rPr>
              <a:t>distinguishing records</a:t>
            </a:r>
            <a:r>
              <a:rPr lang="en-US" b="1" dirty="0" smtClean="0">
                <a:solidFill>
                  <a:schemeClr val="accent2">
                    <a:lumMod val="50000"/>
                  </a:schemeClr>
                </a:solidFill>
                <a:effectLst>
                  <a:outerShdw blurRad="50800" dist="38100" dir="2700000" algn="tl" rotWithShape="0">
                    <a:prstClr val="black">
                      <a:alpha val="40000"/>
                    </a:prstClr>
                  </a:outerShdw>
                </a:effectLst>
              </a:rPr>
              <a:t> </a:t>
            </a:r>
            <a:r>
              <a:rPr lang="en-US" dirty="0" smtClean="0">
                <a:effectLst/>
              </a:rPr>
              <a:t>of continuing value from those of no further value so that the latter may be eliminated.”</a:t>
            </a:r>
          </a:p>
          <a:p>
            <a:pPr algn="r">
              <a:buNone/>
            </a:pPr>
            <a:r>
              <a:rPr lang="en-US" dirty="0"/>
              <a:t>	</a:t>
            </a:r>
            <a:r>
              <a:rPr lang="en-US" sz="2400" i="1" dirty="0" smtClean="0">
                <a:effectLst/>
              </a:rPr>
              <a:t>The National Archives</a:t>
            </a:r>
            <a:r>
              <a:rPr lang="en-US" sz="2400" i="1" dirty="0" smtClean="0"/>
              <a:t> (UK)</a:t>
            </a:r>
            <a:endParaRPr lang="en-US" sz="2400" i="1" dirty="0" smtClean="0">
              <a:effectLst/>
            </a:endParaRPr>
          </a:p>
        </p:txBody>
      </p:sp>
    </p:spTree>
    <p:extLst>
      <p:ext uri="{BB962C8B-B14F-4D97-AF65-F5344CB8AC3E}">
        <p14:creationId xmlns:p14="http://schemas.microsoft.com/office/powerpoint/2010/main" xmlns="" val="3448903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154"/>
            <a:ext cx="10515600" cy="794202"/>
          </a:xfrm>
        </p:spPr>
        <p:txBody>
          <a:bodyPr/>
          <a:lstStyle/>
          <a:p>
            <a:r>
              <a:rPr lang="en-US" dirty="0" smtClean="0"/>
              <a:t>Appraisal roles &amp; responsibilities</a:t>
            </a:r>
            <a:endParaRPr lang="en-US" dirty="0"/>
          </a:p>
        </p:txBody>
      </p:sp>
      <p:graphicFrame>
        <p:nvGraphicFramePr>
          <p:cNvPr id="8" name="Diagram 7"/>
          <p:cNvGraphicFramePr/>
          <p:nvPr>
            <p:extLst>
              <p:ext uri="{D42A27DB-BD31-4B8C-83A1-F6EECF244321}">
                <p14:modId xmlns:p14="http://schemas.microsoft.com/office/powerpoint/2010/main" xmlns="" val="4073663572"/>
              </p:ext>
            </p:extLst>
          </p:nvPr>
        </p:nvGraphicFramePr>
        <p:xfrm>
          <a:off x="1155451" y="1232647"/>
          <a:ext cx="10239685" cy="5431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72364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Appraisal criteria</a:t>
            </a:r>
            <a:endParaRPr lang="en-US" dirty="0"/>
          </a:p>
        </p:txBody>
      </p:sp>
      <p:sp>
        <p:nvSpPr>
          <p:cNvPr id="3" name="TextBox 2"/>
          <p:cNvSpPr txBox="1"/>
          <p:nvPr/>
        </p:nvSpPr>
        <p:spPr>
          <a:xfrm>
            <a:off x="4426528" y="1477411"/>
            <a:ext cx="5332461" cy="360098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spcAft>
                <a:spcPts val="1200"/>
              </a:spcAft>
              <a:buFont typeface="+mj-lt"/>
              <a:buAutoNum type="arabicPeriod"/>
            </a:pPr>
            <a:r>
              <a:rPr lang="en-US" sz="2400" dirty="0" smtClean="0">
                <a:solidFill>
                  <a:schemeClr val="tx1"/>
                </a:solidFill>
              </a:rPr>
              <a:t>Relevance to mission</a:t>
            </a:r>
          </a:p>
          <a:p>
            <a:pPr marL="342900" indent="-342900">
              <a:spcAft>
                <a:spcPts val="1200"/>
              </a:spcAft>
              <a:buFont typeface="+mj-lt"/>
              <a:buAutoNum type="arabicPeriod"/>
            </a:pPr>
            <a:r>
              <a:rPr lang="en-US" sz="2400" dirty="0" smtClean="0">
                <a:solidFill>
                  <a:schemeClr val="tx1"/>
                </a:solidFill>
              </a:rPr>
              <a:t>Historical value</a:t>
            </a:r>
          </a:p>
          <a:p>
            <a:pPr marL="342900" indent="-342900">
              <a:spcAft>
                <a:spcPts val="1200"/>
              </a:spcAft>
              <a:buFont typeface="+mj-lt"/>
              <a:buAutoNum type="arabicPeriod"/>
            </a:pPr>
            <a:r>
              <a:rPr lang="en-US" sz="2400" dirty="0" smtClean="0">
                <a:solidFill>
                  <a:schemeClr val="tx1"/>
                </a:solidFill>
              </a:rPr>
              <a:t>Uniqueness</a:t>
            </a:r>
          </a:p>
          <a:p>
            <a:pPr marL="342900" indent="-342900">
              <a:spcAft>
                <a:spcPts val="1200"/>
              </a:spcAft>
              <a:buFont typeface="+mj-lt"/>
              <a:buAutoNum type="arabicPeriod"/>
            </a:pPr>
            <a:r>
              <a:rPr lang="en-US" sz="2400" dirty="0" smtClean="0">
                <a:solidFill>
                  <a:schemeClr val="tx1"/>
                </a:solidFill>
              </a:rPr>
              <a:t>Potential or redistribution</a:t>
            </a:r>
          </a:p>
          <a:p>
            <a:pPr marL="342900" indent="-342900">
              <a:spcAft>
                <a:spcPts val="1200"/>
              </a:spcAft>
              <a:buFont typeface="+mj-lt"/>
              <a:buAutoNum type="arabicPeriod"/>
            </a:pPr>
            <a:r>
              <a:rPr lang="en-US" sz="2400" dirty="0" smtClean="0">
                <a:solidFill>
                  <a:schemeClr val="tx1"/>
                </a:solidFill>
              </a:rPr>
              <a:t>Non-</a:t>
            </a:r>
            <a:r>
              <a:rPr lang="en-US" sz="2400" dirty="0" err="1" smtClean="0">
                <a:solidFill>
                  <a:schemeClr val="tx1"/>
                </a:solidFill>
              </a:rPr>
              <a:t>replicability</a:t>
            </a:r>
            <a:endParaRPr lang="en-US" sz="2400" dirty="0" smtClean="0">
              <a:solidFill>
                <a:schemeClr val="tx1"/>
              </a:solidFill>
            </a:endParaRPr>
          </a:p>
          <a:p>
            <a:pPr marL="342900" indent="-342900">
              <a:spcAft>
                <a:spcPts val="1200"/>
              </a:spcAft>
              <a:buFont typeface="+mj-lt"/>
              <a:buAutoNum type="arabicPeriod"/>
            </a:pPr>
            <a:r>
              <a:rPr lang="en-US" sz="2400" dirty="0" smtClean="0">
                <a:solidFill>
                  <a:schemeClr val="tx1"/>
                </a:solidFill>
              </a:rPr>
              <a:t>Economic case</a:t>
            </a:r>
          </a:p>
          <a:p>
            <a:pPr marL="342900" indent="-342900">
              <a:spcAft>
                <a:spcPts val="1200"/>
              </a:spcAft>
              <a:buFont typeface="+mj-lt"/>
              <a:buAutoNum type="arabicPeriod"/>
            </a:pPr>
            <a:r>
              <a:rPr lang="en-US" sz="2400" dirty="0" smtClean="0">
                <a:solidFill>
                  <a:schemeClr val="tx1"/>
                </a:solidFill>
              </a:rPr>
              <a:t>Full documentation</a:t>
            </a:r>
            <a:endParaRPr lang="en-US" sz="2400" dirty="0">
              <a:solidFill>
                <a:schemeClr val="tx1"/>
              </a:solidFill>
            </a:endParaRPr>
          </a:p>
        </p:txBody>
      </p:sp>
      <p:sp>
        <p:nvSpPr>
          <p:cNvPr id="4" name="TextBox 3"/>
          <p:cNvSpPr txBox="1"/>
          <p:nvPr/>
        </p:nvSpPr>
        <p:spPr>
          <a:xfrm>
            <a:off x="600364" y="5668512"/>
            <a:ext cx="10991272" cy="523220"/>
          </a:xfrm>
          <a:prstGeom prst="rect">
            <a:avLst/>
          </a:prstGeom>
          <a:noFill/>
        </p:spPr>
        <p:txBody>
          <a:bodyPr wrap="square" rtlCol="0">
            <a:spAutoFit/>
          </a:bodyPr>
          <a:lstStyle/>
          <a:p>
            <a:r>
              <a:rPr lang="en-US" sz="1400" dirty="0" smtClean="0">
                <a:solidFill>
                  <a:schemeClr val="tx1">
                    <a:lumMod val="65000"/>
                    <a:lumOff val="35000"/>
                  </a:schemeClr>
                </a:solidFill>
              </a:rPr>
              <a:t>For more: </a:t>
            </a:r>
            <a:r>
              <a:rPr lang="en-US" sz="1400" dirty="0">
                <a:solidFill>
                  <a:schemeClr val="tx1">
                    <a:lumMod val="65000"/>
                    <a:lumOff val="35000"/>
                  </a:schemeClr>
                </a:solidFill>
              </a:rPr>
              <a:t>Whyte, A. &amp; Wilson, A. (2010). "How to Appraise and Select Research Data for Curation". DCC How-to Guides. Edinburgh: Digital Curation Centre. http://www.dcc.ac.uk/resources/how-</a:t>
            </a:r>
            <a:r>
              <a:rPr lang="en-US" sz="1400" dirty="0" smtClean="0">
                <a:solidFill>
                  <a:schemeClr val="tx1">
                    <a:lumMod val="65000"/>
                    <a:lumOff val="35000"/>
                  </a:schemeClr>
                </a:solidFill>
              </a:rPr>
              <a:t>guides</a:t>
            </a:r>
            <a:r>
              <a:rPr lang="en-US" sz="1400" dirty="0">
                <a:solidFill>
                  <a:schemeClr val="tx1">
                    <a:lumMod val="65000"/>
                    <a:lumOff val="35000"/>
                  </a:schemeClr>
                </a:solidFill>
              </a:rPr>
              <a:t>, also http://</a:t>
            </a:r>
            <a:r>
              <a:rPr lang="en-US" sz="1400" dirty="0" smtClean="0">
                <a:solidFill>
                  <a:schemeClr val="tx1">
                    <a:lumMod val="65000"/>
                    <a:lumOff val="35000"/>
                  </a:schemeClr>
                </a:solidFill>
              </a:rPr>
              <a:t>www.dcc.ac.uk/resources/how-guides/five-steps-decide-what-data-keep</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xmlns="" val="2342921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To Archive Data</a:t>
            </a:r>
            <a:endParaRPr lang="en-US" dirty="0"/>
          </a:p>
        </p:txBody>
      </p:sp>
      <p:sp>
        <p:nvSpPr>
          <p:cNvPr id="10" name="Content Placeholder 9"/>
          <p:cNvSpPr>
            <a:spLocks noGrp="1"/>
          </p:cNvSpPr>
          <p:nvPr>
            <p:ph idx="1"/>
          </p:nvPr>
        </p:nvSpPr>
        <p:spPr>
          <a:xfrm>
            <a:off x="4016830" y="1725717"/>
            <a:ext cx="5143500" cy="3351210"/>
          </a:xfrm>
        </p:spPr>
        <p:txBody>
          <a:bodyPr/>
          <a:lstStyle/>
          <a:p>
            <a:pPr marL="514350" indent="-514350">
              <a:buFont typeface="+mj-lt"/>
              <a:buAutoNum type="arabicPeriod"/>
            </a:pPr>
            <a:r>
              <a:rPr lang="en-US" dirty="0" smtClean="0"/>
              <a:t>Data selection or appraisal</a:t>
            </a:r>
          </a:p>
          <a:p>
            <a:pPr marL="514350" indent="-514350">
              <a:buFont typeface="+mj-lt"/>
              <a:buAutoNum type="arabicPeriod"/>
            </a:pPr>
            <a:r>
              <a:rPr lang="en-US" dirty="0" smtClean="0"/>
              <a:t>Format selection</a:t>
            </a:r>
          </a:p>
          <a:p>
            <a:pPr marL="514350" indent="-514350">
              <a:buFont typeface="+mj-lt"/>
              <a:buAutoNum type="arabicPeriod"/>
            </a:pPr>
            <a:r>
              <a:rPr lang="en-US" dirty="0" smtClean="0"/>
              <a:t>Perform checksums</a:t>
            </a:r>
          </a:p>
          <a:p>
            <a:pPr marL="514350" indent="-514350">
              <a:buFont typeface="+mj-lt"/>
              <a:buAutoNum type="arabicPeriod"/>
            </a:pPr>
            <a:r>
              <a:rPr lang="en-US" dirty="0" smtClean="0"/>
              <a:t>Select archive location</a:t>
            </a:r>
          </a:p>
          <a:p>
            <a:pPr marL="514350" indent="-514350">
              <a:buFont typeface="+mj-lt"/>
              <a:buAutoNum type="arabicPeriod"/>
            </a:pPr>
            <a:r>
              <a:rPr lang="en-US" dirty="0" smtClean="0"/>
              <a:t>Periodic file- and bit-level audits</a:t>
            </a:r>
            <a:endParaRPr lang="en-US" dirty="0"/>
          </a:p>
        </p:txBody>
      </p:sp>
    </p:spTree>
    <p:extLst>
      <p:ext uri="{BB962C8B-B14F-4D97-AF65-F5344CB8AC3E}">
        <p14:creationId xmlns:p14="http://schemas.microsoft.com/office/powerpoint/2010/main" xmlns="" val="900820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2219</Words>
  <Application>Microsoft Office PowerPoint</Application>
  <PresentationFormat>Custom</PresentationFormat>
  <Paragraphs>282</Paragraphs>
  <Slides>30</Slides>
  <Notes>14</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Data Management in the  Research Environment</vt:lpstr>
      <vt:lpstr>Todays Topics Repositories and Archiving</vt:lpstr>
      <vt:lpstr>Slide 3</vt:lpstr>
      <vt:lpstr>Slide 4</vt:lpstr>
      <vt:lpstr>To Archive Data</vt:lpstr>
      <vt:lpstr>1. Data appraisal</vt:lpstr>
      <vt:lpstr>Appraisal roles &amp; responsibilities</vt:lpstr>
      <vt:lpstr>Appraisal criteria</vt:lpstr>
      <vt:lpstr>To Archive Data</vt:lpstr>
      <vt:lpstr>Checksum Review</vt:lpstr>
      <vt:lpstr>Checksum Review</vt:lpstr>
      <vt:lpstr>File Format Review</vt:lpstr>
      <vt:lpstr>character encoding??? UTF-8</vt:lpstr>
      <vt:lpstr>Data Repositories</vt:lpstr>
      <vt:lpstr>Researcher perspectives on sharing</vt:lpstr>
      <vt:lpstr>Slide 16</vt:lpstr>
      <vt:lpstr>Select archive location</vt:lpstr>
      <vt:lpstr>Archive on your own</vt:lpstr>
      <vt:lpstr>Archive w/ department IT</vt:lpstr>
      <vt:lpstr>Archive @ University of Miami Institutional Repository</vt:lpstr>
      <vt:lpstr>Archive in discipline-specific repository</vt:lpstr>
      <vt:lpstr>3rd party storage platforms</vt:lpstr>
      <vt:lpstr>Bottom line</vt:lpstr>
      <vt:lpstr>Repository Directories</vt:lpstr>
      <vt:lpstr>Disciplinary Repositories</vt:lpstr>
      <vt:lpstr>Data Citation</vt:lpstr>
      <vt:lpstr>Data Citation</vt:lpstr>
      <vt:lpstr>Data Citation</vt:lpstr>
      <vt:lpstr>ORCID</vt:lpstr>
      <vt:lpstr>Homework #5 Identify a Repository Solution</vt:lpstr>
    </vt:vector>
  </TitlesOfParts>
  <Company>University of Miami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Norris</dc:creator>
  <cp:lastModifiedBy>NorrisMarch2012</cp:lastModifiedBy>
  <cp:revision>465</cp:revision>
  <cp:lastPrinted>2015-02-20T18:57:29Z</cp:lastPrinted>
  <dcterms:created xsi:type="dcterms:W3CDTF">2015-01-21T19:33:25Z</dcterms:created>
  <dcterms:modified xsi:type="dcterms:W3CDTF">2016-04-11T17:24:14Z</dcterms:modified>
</cp:coreProperties>
</file>