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62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 varScale="1">
        <p:scale>
          <a:sx n="79" d="100"/>
          <a:sy n="79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experts group</a:t>
            </a:r>
          </a:p>
          <a:p>
            <a:r>
              <a:rPr lang="en-US" baseline="0" dirty="0" smtClean="0"/>
              <a:t>Note </a:t>
            </a:r>
            <a:r>
              <a:rPr lang="en-US" baseline="0" dirty="0" err="1" smtClean="0"/>
              <a:t>odt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experts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</a:t>
            </a:r>
            <a:r>
              <a:rPr lang="en-US" baseline="0" smtClean="0"/>
              <a:t>experts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</a:t>
            </a:r>
            <a:r>
              <a:rPr lang="en-US" baseline="0" smtClean="0"/>
              <a:t>experts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Cartographic (maps)</a:t>
            </a:r>
          </a:p>
          <a:p>
            <a:pPr lvl="1"/>
            <a:r>
              <a:rPr lang="en-US" dirty="0" err="1" smtClean="0"/>
              <a:t>GeoTIFF</a:t>
            </a:r>
            <a:r>
              <a:rPr lang="en-US" dirty="0" smtClean="0"/>
              <a:t>, </a:t>
            </a:r>
            <a:r>
              <a:rPr lang="en-US" dirty="0" err="1" smtClean="0"/>
              <a:t>shapefile</a:t>
            </a:r>
            <a:r>
              <a:rPr lang="en-US" dirty="0" smtClean="0"/>
              <a:t> (??!!), watch for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err="1" smtClean="0"/>
              <a:t>Shapefile</a:t>
            </a:r>
            <a:r>
              <a:rPr lang="en-US" dirty="0" smtClean="0"/>
              <a:t> has .</a:t>
            </a:r>
            <a:r>
              <a:rPr lang="en-US" dirty="0" err="1" smtClean="0"/>
              <a:t>shp</a:t>
            </a:r>
            <a:r>
              <a:rPr lang="en-US" dirty="0" smtClean="0"/>
              <a:t>, .</a:t>
            </a:r>
            <a:r>
              <a:rPr lang="en-US" dirty="0" err="1" smtClean="0"/>
              <a:t>shx</a:t>
            </a:r>
            <a:r>
              <a:rPr lang="en-US" dirty="0" smtClean="0"/>
              <a:t>, .dbf optional (?!) .</a:t>
            </a:r>
            <a:r>
              <a:rPr lang="en-US" dirty="0" err="1" smtClean="0"/>
              <a:t>prj</a:t>
            </a:r>
            <a:r>
              <a:rPr lang="en-US" dirty="0" smtClean="0"/>
              <a:t>, .</a:t>
            </a:r>
            <a:r>
              <a:rPr lang="en-US" dirty="0" err="1" smtClean="0"/>
              <a:t>sbx</a:t>
            </a:r>
            <a:r>
              <a:rPr lang="en-US" dirty="0" smtClean="0"/>
              <a:t>, .</a:t>
            </a:r>
            <a:r>
              <a:rPr lang="en-US" dirty="0" err="1" smtClean="0"/>
              <a:t>sbn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AIFF, WAVE 44.1 kHz / 16 bit or higher </a:t>
            </a:r>
          </a:p>
          <a:p>
            <a:pPr lvl="1"/>
            <a:r>
              <a:rPr lang="en-US" i="1" dirty="0" smtClean="0"/>
              <a:t>BUT MP3 with FLAC encoding OK (Free Lossless Audio Codec)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MPEG-4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Rich Text Format</a:t>
            </a:r>
          </a:p>
          <a:p>
            <a:pPr lvl="1"/>
            <a:r>
              <a:rPr lang="en-US" dirty="0" smtClean="0"/>
              <a:t>Open Document Text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Plain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http://dublincore.org/documents/usageguide/elements.shtml</a:t>
            </a:r>
          </a:p>
        </p:txBody>
      </p:sp>
    </p:spTree>
    <p:extLst>
      <p:ext uri="{BB962C8B-B14F-4D97-AF65-F5344CB8AC3E}">
        <p14:creationId xmlns:p14="http://schemas.microsoft.com/office/powerpoint/2010/main" val="41257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384" y="2130425"/>
            <a:ext cx="4011168" cy="4351338"/>
          </a:xfrm>
        </p:spPr>
        <p:txBody>
          <a:bodyPr/>
          <a:lstStyle/>
          <a:p>
            <a:r>
              <a:rPr lang="en-US" dirty="0" smtClean="0"/>
              <a:t>File Formats</a:t>
            </a:r>
          </a:p>
          <a:p>
            <a:r>
              <a:rPr lang="en-US" dirty="0" smtClean="0"/>
              <a:t>Text based “open” formats</a:t>
            </a:r>
          </a:p>
          <a:p>
            <a:r>
              <a:rPr lang="en-US" dirty="0" smtClean="0"/>
              <a:t>Image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320238" y="1851969"/>
            <a:ext cx="4827630" cy="33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Text: 		doc, </a:t>
            </a:r>
            <a:r>
              <a:rPr lang="en-US" sz="2000" dirty="0" err="1"/>
              <a:t>docx</a:t>
            </a:r>
            <a:r>
              <a:rPr lang="en-US" sz="2000" dirty="0"/>
              <a:t>, rtf, </a:t>
            </a:r>
            <a:r>
              <a:rPr lang="en-US" sz="2000" dirty="0" err="1"/>
              <a:t>odt</a:t>
            </a:r>
            <a:r>
              <a:rPr lang="en-US" sz="2000" dirty="0"/>
              <a:t>, pages</a:t>
            </a:r>
          </a:p>
          <a:p>
            <a:r>
              <a:rPr lang="en-US" sz="2000" dirty="0"/>
              <a:t>Tabular: 	</a:t>
            </a:r>
            <a:r>
              <a:rPr lang="en-US" sz="2000" dirty="0" err="1"/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numbers, dbf</a:t>
            </a:r>
          </a:p>
          <a:p>
            <a:r>
              <a:rPr lang="en-US" sz="2000" dirty="0"/>
              <a:t>Stat:		</a:t>
            </a:r>
            <a:r>
              <a:rPr lang="en-US" sz="2000" dirty="0" err="1"/>
              <a:t>sas</a:t>
            </a:r>
            <a:r>
              <a:rPr lang="en-US" sz="2000" dirty="0"/>
              <a:t>, </a:t>
            </a:r>
            <a:r>
              <a:rPr lang="en-US" sz="2000" dirty="0" err="1"/>
              <a:t>jmp</a:t>
            </a:r>
            <a:r>
              <a:rPr lang="en-US" sz="2000" dirty="0"/>
              <a:t>, </a:t>
            </a:r>
            <a:r>
              <a:rPr lang="en-US" sz="2000" dirty="0" err="1"/>
              <a:t>rdata</a:t>
            </a:r>
            <a:endParaRPr lang="en-US" sz="2000" dirty="0"/>
          </a:p>
          <a:p>
            <a:r>
              <a:rPr lang="en-US" sz="2000" dirty="0"/>
              <a:t>Images: 	jpg, tiff, </a:t>
            </a:r>
            <a:r>
              <a:rPr lang="en-US" sz="2000" dirty="0" err="1"/>
              <a:t>svg</a:t>
            </a:r>
            <a:r>
              <a:rPr lang="en-US" sz="2000" dirty="0"/>
              <a:t>, </a:t>
            </a:r>
            <a:r>
              <a:rPr lang="en-US" sz="2000" dirty="0" err="1"/>
              <a:t>png</a:t>
            </a:r>
            <a:r>
              <a:rPr lang="en-US" sz="2000" dirty="0"/>
              <a:t>, gif, bmp</a:t>
            </a:r>
          </a:p>
          <a:p>
            <a:r>
              <a:rPr lang="en-US" sz="2000" dirty="0"/>
              <a:t>Geographic:	</a:t>
            </a:r>
            <a:r>
              <a:rPr lang="en-US" sz="2000" dirty="0" err="1"/>
              <a:t>shp</a:t>
            </a:r>
            <a:r>
              <a:rPr lang="en-US" sz="2000" dirty="0"/>
              <a:t>, </a:t>
            </a:r>
            <a:r>
              <a:rPr lang="en-US" sz="2000" dirty="0" err="1"/>
              <a:t>geotiff</a:t>
            </a:r>
            <a:r>
              <a:rPr lang="en-US" sz="2000" dirty="0"/>
              <a:t>, </a:t>
            </a:r>
            <a:r>
              <a:rPr lang="en-US" sz="2000" dirty="0" err="1"/>
              <a:t>kml</a:t>
            </a:r>
            <a:r>
              <a:rPr lang="en-US" sz="2000" dirty="0"/>
              <a:t>, </a:t>
            </a:r>
            <a:r>
              <a:rPr lang="en-US" sz="2000" dirty="0" err="1"/>
              <a:t>kmz</a:t>
            </a:r>
            <a:r>
              <a:rPr lang="en-US" sz="2000" dirty="0"/>
              <a:t>, </a:t>
            </a:r>
            <a:r>
              <a:rPr lang="en-US" sz="2000" dirty="0" err="1"/>
              <a:t>gdb</a:t>
            </a:r>
            <a:endParaRPr lang="en-US" sz="2000" dirty="0"/>
          </a:p>
          <a:p>
            <a:r>
              <a:rPr lang="en-US" sz="2000" dirty="0"/>
              <a:t>Video:		mp4, </a:t>
            </a:r>
            <a:r>
              <a:rPr lang="en-US" sz="2000" dirty="0" err="1"/>
              <a:t>mov</a:t>
            </a:r>
            <a:r>
              <a:rPr lang="en-US" sz="2000" dirty="0"/>
              <a:t>, </a:t>
            </a:r>
            <a:r>
              <a:rPr lang="en-US" sz="2000" dirty="0" err="1"/>
              <a:t>avi</a:t>
            </a:r>
            <a:r>
              <a:rPr lang="en-US" sz="2000" dirty="0"/>
              <a:t>, </a:t>
            </a:r>
            <a:r>
              <a:rPr lang="en-US" sz="2000" dirty="0" err="1"/>
              <a:t>ogg</a:t>
            </a:r>
            <a:endParaRPr lang="en-US" sz="2000" dirty="0"/>
          </a:p>
          <a:p>
            <a:r>
              <a:rPr lang="en-US" sz="2000" dirty="0"/>
              <a:t>Music:	mp3, wav, m4a, </a:t>
            </a:r>
            <a:r>
              <a:rPr lang="en-US" sz="2000" dirty="0" err="1"/>
              <a:t>aiff</a:t>
            </a:r>
            <a:endParaRPr lang="en-US" sz="2000" dirty="0"/>
          </a:p>
          <a:p>
            <a:r>
              <a:rPr lang="en-US" sz="2000" dirty="0"/>
              <a:t>Plain text:	txt, csv, </a:t>
            </a:r>
            <a:r>
              <a:rPr lang="en-US" sz="2000" dirty="0" err="1"/>
              <a:t>json</a:t>
            </a:r>
            <a:r>
              <a:rPr lang="en-US" sz="2000" dirty="0"/>
              <a:t>, html, xml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5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3276" y="1851970"/>
            <a:ext cx="2935502" cy="148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General formats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roprietary</a:t>
            </a:r>
          </a:p>
          <a:p>
            <a:pPr lvl="1"/>
            <a:r>
              <a:rPr lang="en-US" dirty="0"/>
              <a:t>mixed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320238" y="1851969"/>
            <a:ext cx="4827630" cy="33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Text: 		</a:t>
            </a:r>
            <a:r>
              <a:rPr lang="en-US" sz="2000" dirty="0">
                <a:solidFill>
                  <a:srgbClr val="FF0000"/>
                </a:solidFill>
              </a:rPr>
              <a:t>doc</a:t>
            </a:r>
            <a:r>
              <a:rPr lang="en-US" sz="2000" dirty="0"/>
              <a:t>, </a:t>
            </a:r>
            <a:r>
              <a:rPr lang="en-US" sz="2000" dirty="0" err="1"/>
              <a:t>docx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rtf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odt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pages</a:t>
            </a:r>
          </a:p>
          <a:p>
            <a:r>
              <a:rPr lang="en-US" sz="2000" dirty="0"/>
              <a:t>Tabular: 	</a:t>
            </a:r>
            <a:r>
              <a:rPr lang="en-US" sz="2000" dirty="0" err="1">
                <a:solidFill>
                  <a:srgbClr val="FF0000"/>
                </a:solidFill>
              </a:rPr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numbers</a:t>
            </a:r>
            <a:r>
              <a:rPr lang="en-US" sz="2000" dirty="0"/>
              <a:t>, dbf</a:t>
            </a:r>
          </a:p>
          <a:p>
            <a:r>
              <a:rPr lang="en-US" sz="2000" dirty="0"/>
              <a:t>Stat:		</a:t>
            </a:r>
            <a:r>
              <a:rPr lang="en-US" sz="2000" dirty="0" err="1">
                <a:solidFill>
                  <a:srgbClr val="FF0000"/>
                </a:solidFill>
              </a:rPr>
              <a:t>sas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jmp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rdata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Images: 	jpg,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svg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png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gif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bmp</a:t>
            </a:r>
          </a:p>
          <a:p>
            <a:r>
              <a:rPr lang="en-US" sz="2000" dirty="0"/>
              <a:t>Geographic:	</a:t>
            </a:r>
            <a:r>
              <a:rPr lang="en-US" sz="2000" dirty="0" err="1">
                <a:solidFill>
                  <a:srgbClr val="FF0000"/>
                </a:solidFill>
              </a:rPr>
              <a:t>shp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geotiff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kmz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gdb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Video:	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mp4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mov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avi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ogg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Music: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mp3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wav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m4a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aiff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Plain text: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txt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xml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3276" y="1851970"/>
            <a:ext cx="2935502" cy="148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General formats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roprietary</a:t>
            </a:r>
          </a:p>
          <a:p>
            <a:pPr lvl="1"/>
            <a:r>
              <a:rPr lang="en-US" dirty="0"/>
              <a:t>mixed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320238" y="1851969"/>
            <a:ext cx="4827630" cy="3397400"/>
          </a:xfrm>
        </p:spPr>
        <p:txBody>
          <a:bodyPr>
            <a:normAutofit/>
          </a:bodyPr>
          <a:lstStyle/>
          <a:p>
            <a:r>
              <a:rPr lang="en-US" sz="2000" dirty="0"/>
              <a:t>Text: 		</a:t>
            </a:r>
            <a:r>
              <a:rPr lang="en-US" sz="2000" dirty="0">
                <a:solidFill>
                  <a:srgbClr val="FF0000"/>
                </a:solidFill>
              </a:rPr>
              <a:t>doc</a:t>
            </a:r>
            <a:r>
              <a:rPr lang="en-US" sz="2000" dirty="0"/>
              <a:t>, </a:t>
            </a:r>
            <a:r>
              <a:rPr lang="en-US" sz="2000" dirty="0" err="1"/>
              <a:t>docx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rtf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odt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pages</a:t>
            </a:r>
          </a:p>
          <a:p>
            <a:r>
              <a:rPr lang="en-US" sz="2000" dirty="0"/>
              <a:t>Tabular: 	</a:t>
            </a:r>
            <a:r>
              <a:rPr lang="en-US" sz="2000" dirty="0" err="1">
                <a:solidFill>
                  <a:srgbClr val="FF0000"/>
                </a:solidFill>
              </a:rPr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numbers</a:t>
            </a:r>
            <a:r>
              <a:rPr lang="en-US" sz="2000" dirty="0"/>
              <a:t>, dbf</a:t>
            </a:r>
          </a:p>
          <a:p>
            <a:r>
              <a:rPr lang="en-US" sz="2000" dirty="0"/>
              <a:t>Stat:		</a:t>
            </a:r>
            <a:r>
              <a:rPr lang="en-US" sz="2000" dirty="0" err="1">
                <a:solidFill>
                  <a:srgbClr val="FF0000"/>
                </a:solidFill>
              </a:rPr>
              <a:t>sas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jmp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rdata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Images: 	</a:t>
            </a:r>
            <a:r>
              <a:rPr lang="en-US" sz="2000" u="sng" dirty="0"/>
              <a:t>jpg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svg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png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rgbClr val="FF0000"/>
                </a:solidFill>
              </a:rPr>
              <a:t>gif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bmp</a:t>
            </a:r>
          </a:p>
          <a:p>
            <a:r>
              <a:rPr lang="en-US" sz="2000" dirty="0"/>
              <a:t>Geographic:	</a:t>
            </a:r>
            <a:r>
              <a:rPr lang="en-US" sz="2000" dirty="0" err="1">
                <a:solidFill>
                  <a:srgbClr val="FF0000"/>
                </a:solidFill>
              </a:rPr>
              <a:t>shp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geotiff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kmz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gdb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Video:		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mp4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mov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avi</a:t>
            </a:r>
            <a:r>
              <a:rPr lang="en-US" sz="2000" dirty="0"/>
              <a:t>, </a:t>
            </a:r>
            <a:r>
              <a:rPr lang="en-US" sz="2000" i="1" u="sng" dirty="0" err="1">
                <a:solidFill>
                  <a:schemeClr val="accent6">
                    <a:lumMod val="75000"/>
                  </a:schemeClr>
                </a:solidFill>
              </a:rPr>
              <a:t>ogg</a:t>
            </a:r>
            <a:endParaRPr lang="en-US" sz="2000" i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Music:	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mp3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FF0000"/>
                </a:solidFill>
              </a:rPr>
              <a:t>wav</a:t>
            </a:r>
            <a:r>
              <a:rPr lang="en-US" sz="2000" i="1" dirty="0"/>
              <a:t>,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m4a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aiff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dirty="0"/>
              <a:t>Plain text: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txt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xml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3276" y="3641822"/>
            <a:ext cx="2402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Compression</a:t>
            </a:r>
          </a:p>
          <a:p>
            <a:pPr lvl="1"/>
            <a:r>
              <a:rPr lang="en-US" sz="2000" u="sng" dirty="0" err="1"/>
              <a:t>lossy</a:t>
            </a:r>
            <a:endParaRPr lang="en-US" sz="2000" u="sng" dirty="0"/>
          </a:p>
          <a:p>
            <a:pPr lvl="1"/>
            <a:r>
              <a:rPr lang="en-US" sz="2000" i="1" dirty="0"/>
              <a:t>depends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lossless</a:t>
            </a:r>
          </a:p>
        </p:txBody>
      </p:sp>
    </p:spTree>
    <p:extLst>
      <p:ext uri="{BB962C8B-B14F-4D97-AF65-F5344CB8AC3E}">
        <p14:creationId xmlns:p14="http://schemas.microsoft.com/office/powerpoint/2010/main" val="279213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</a:t>
            </a:r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3276" y="1851970"/>
            <a:ext cx="2935502" cy="148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General formats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roprietary</a:t>
            </a:r>
          </a:p>
          <a:p>
            <a:pPr lvl="1"/>
            <a:r>
              <a:rPr lang="en-US" dirty="0"/>
              <a:t>mixed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320238" y="1851969"/>
            <a:ext cx="4827630" cy="3397400"/>
          </a:xfrm>
        </p:spPr>
        <p:txBody>
          <a:bodyPr>
            <a:normAutofit/>
          </a:bodyPr>
          <a:lstStyle/>
          <a:p>
            <a:r>
              <a:rPr lang="en-US" sz="2000" dirty="0"/>
              <a:t>Text: 		</a:t>
            </a:r>
            <a:r>
              <a:rPr lang="en-US" sz="2000" dirty="0">
                <a:solidFill>
                  <a:srgbClr val="FF0000"/>
                </a:solidFill>
              </a:rPr>
              <a:t>doc</a:t>
            </a:r>
            <a:r>
              <a:rPr lang="en-US" sz="2000" dirty="0"/>
              <a:t>, </a:t>
            </a:r>
            <a:r>
              <a:rPr lang="en-US" sz="2000" dirty="0" err="1"/>
              <a:t>docx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rtf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odt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pages</a:t>
            </a:r>
          </a:p>
          <a:p>
            <a:r>
              <a:rPr lang="en-US" sz="2000" dirty="0"/>
              <a:t>Tabular: 	</a:t>
            </a:r>
            <a:r>
              <a:rPr lang="en-US" sz="2000" dirty="0" err="1">
                <a:solidFill>
                  <a:srgbClr val="FF0000"/>
                </a:solidFill>
              </a:rPr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numbers</a:t>
            </a:r>
            <a:r>
              <a:rPr lang="en-US" sz="2000" dirty="0"/>
              <a:t>, dbf</a:t>
            </a:r>
          </a:p>
          <a:p>
            <a:r>
              <a:rPr lang="en-US" sz="2000" dirty="0"/>
              <a:t>Stat:		</a:t>
            </a:r>
            <a:r>
              <a:rPr lang="en-US" sz="2000" dirty="0" err="1">
                <a:solidFill>
                  <a:srgbClr val="FF0000"/>
                </a:solidFill>
              </a:rPr>
              <a:t>sas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jmp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rdata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Images: 	</a:t>
            </a:r>
            <a:r>
              <a:rPr lang="en-US" sz="2000" u="sng" dirty="0"/>
              <a:t>jpg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svg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png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rgbClr val="FF0000"/>
                </a:solidFill>
              </a:rPr>
              <a:t>gif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bmp</a:t>
            </a:r>
          </a:p>
          <a:p>
            <a:r>
              <a:rPr lang="en-US" sz="2000" dirty="0"/>
              <a:t>Geographic:	</a:t>
            </a:r>
            <a:r>
              <a:rPr lang="en-US" sz="2000" dirty="0" err="1">
                <a:solidFill>
                  <a:srgbClr val="FF0000"/>
                </a:solidFill>
              </a:rPr>
              <a:t>shp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geotiff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kmz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gdb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Video:		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mp4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mov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avi</a:t>
            </a:r>
            <a:r>
              <a:rPr lang="en-US" sz="2000" dirty="0"/>
              <a:t>, </a:t>
            </a:r>
            <a:r>
              <a:rPr lang="en-US" sz="2000" i="1" u="sng" dirty="0" err="1">
                <a:solidFill>
                  <a:schemeClr val="accent6">
                    <a:lumMod val="75000"/>
                  </a:schemeClr>
                </a:solidFill>
              </a:rPr>
              <a:t>ogg</a:t>
            </a:r>
            <a:endParaRPr lang="en-US" sz="2000" i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Music:	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mp3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FF0000"/>
                </a:solidFill>
              </a:rPr>
              <a:t>wav</a:t>
            </a:r>
            <a:r>
              <a:rPr lang="en-US" sz="2000" i="1" dirty="0"/>
              <a:t>,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m4a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aiff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dirty="0"/>
              <a:t>Plain text: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txt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xml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3276" y="3641822"/>
            <a:ext cx="2402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Compression</a:t>
            </a:r>
          </a:p>
          <a:p>
            <a:pPr lvl="1"/>
            <a:r>
              <a:rPr lang="en-US" sz="2000" u="sng" dirty="0" err="1"/>
              <a:t>lossy</a:t>
            </a:r>
            <a:endParaRPr lang="en-US" sz="2000" u="sng" dirty="0"/>
          </a:p>
          <a:p>
            <a:pPr lvl="1"/>
            <a:r>
              <a:rPr lang="en-US" sz="2000" i="1" dirty="0"/>
              <a:t>depends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lossless</a:t>
            </a:r>
          </a:p>
        </p:txBody>
      </p:sp>
    </p:spTree>
    <p:extLst>
      <p:ext uri="{BB962C8B-B14F-4D97-AF65-F5344CB8AC3E}">
        <p14:creationId xmlns:p14="http://schemas.microsoft.com/office/powerpoint/2010/main" val="49695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Formats for Long-term Access and Sharing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3433"/>
            <a:ext cx="1051560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Non-proprietary – </a:t>
            </a:r>
            <a:r>
              <a:rPr lang="en-US" i="1" dirty="0" smtClean="0"/>
              <a:t>no software purchase to open the file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Lossless – </a:t>
            </a:r>
            <a:r>
              <a:rPr lang="en-US" i="1" dirty="0" smtClean="0"/>
              <a:t>uncompressed with all of the original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 smtClean="0"/>
              <a:t>Indexable</a:t>
            </a:r>
            <a:r>
              <a:rPr lang="en-US" dirty="0" smtClean="0"/>
              <a:t> </a:t>
            </a:r>
            <a:r>
              <a:rPr lang="en-US" i="1" dirty="0" smtClean="0"/>
              <a:t>– if possible a plain text format that is both human and machine readable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i="1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– so what?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First, make sure your operating system lets you see the file formats!!!!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5464" y="2682240"/>
            <a:ext cx="9838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Mac file </a:t>
            </a:r>
            <a:r>
              <a:rPr lang="en-US" sz="3200" dirty="0" smtClean="0"/>
              <a:t>extensions</a:t>
            </a:r>
          </a:p>
          <a:p>
            <a:r>
              <a:rPr lang="en-US" sz="3200" dirty="0" smtClean="0"/>
              <a:t>finder-</a:t>
            </a:r>
            <a:r>
              <a:rPr lang="en-US" sz="3200" dirty="0"/>
              <a:t>&gt;preferences: show all filename </a:t>
            </a:r>
            <a:r>
              <a:rPr lang="en-US" sz="3200" dirty="0" smtClean="0"/>
              <a:t>extensions (check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/>
              <a:t>PC file extensions: </a:t>
            </a:r>
            <a:endParaRPr lang="en-US" sz="3200" dirty="0" smtClean="0"/>
          </a:p>
          <a:p>
            <a:r>
              <a:rPr lang="en-US" sz="3200" dirty="0" smtClean="0"/>
              <a:t>explorer-</a:t>
            </a:r>
            <a:r>
              <a:rPr lang="en-US" sz="3200" dirty="0" smtClean="0"/>
              <a:t>&gt;organize-&gt;folder and search options: </a:t>
            </a:r>
          </a:p>
          <a:p>
            <a:r>
              <a:rPr lang="en-US" sz="3200" dirty="0" smtClean="0"/>
              <a:t>   </a:t>
            </a:r>
            <a:r>
              <a:rPr lang="en-US" sz="3200" dirty="0" smtClean="0"/>
              <a:t>View </a:t>
            </a:r>
            <a:r>
              <a:rPr lang="en-US" sz="3200" dirty="0" smtClean="0"/>
              <a:t>tab: Hide Extensions for known file types (uncheck)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928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Text and numbers</a:t>
            </a:r>
          </a:p>
          <a:p>
            <a:pPr lvl="1"/>
            <a:r>
              <a:rPr lang="en-US" dirty="0" smtClean="0"/>
              <a:t>Plain text – </a:t>
            </a:r>
            <a:r>
              <a:rPr lang="en-US" i="1" dirty="0" smtClean="0"/>
              <a:t>BUT STRUCTURED</a:t>
            </a:r>
            <a:endParaRPr lang="en-US" dirty="0" smtClean="0"/>
          </a:p>
          <a:p>
            <a:pPr lvl="1"/>
            <a:r>
              <a:rPr lang="en-US" dirty="0" smtClean="0"/>
              <a:t>character </a:t>
            </a:r>
            <a:r>
              <a:rPr lang="en-US" dirty="0"/>
              <a:t>encoding??? UTF-8</a:t>
            </a:r>
          </a:p>
          <a:p>
            <a:pPr lvl="1"/>
            <a:r>
              <a:rPr lang="en-US" dirty="0" smtClean="0"/>
              <a:t>PDF – preferably not!! (hard to index </a:t>
            </a:r>
            <a:r>
              <a:rPr lang="en-US" i="1" dirty="0" smtClean="0"/>
              <a:t>UNLESS </a:t>
            </a:r>
            <a:r>
              <a:rPr lang="en-US" dirty="0" smtClean="0"/>
              <a:t>created with specific care)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TIFF, JPEG2000 (??), PNG, JPEG . . . .</a:t>
            </a:r>
          </a:p>
        </p:txBody>
      </p:sp>
    </p:spTree>
    <p:extLst>
      <p:ext uri="{BB962C8B-B14F-4D97-AF65-F5344CB8AC3E}">
        <p14:creationId xmlns:p14="http://schemas.microsoft.com/office/powerpoint/2010/main" val="8130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311</Words>
  <Application>Microsoft Office PowerPoint</Application>
  <PresentationFormat>Widescreen</PresentationFormat>
  <Paragraphs>114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Management in the  Research Environment</vt:lpstr>
      <vt:lpstr>Todays Topics</vt:lpstr>
      <vt:lpstr>Data Formats</vt:lpstr>
      <vt:lpstr>Data Formats</vt:lpstr>
      <vt:lpstr>Data Formats</vt:lpstr>
      <vt:lpstr>Preferred Formats</vt:lpstr>
      <vt:lpstr>Recommended Formats for Long-term Access and Sharing</vt:lpstr>
      <vt:lpstr>Ok – so what?</vt:lpstr>
      <vt:lpstr>Some things to remember</vt:lpstr>
      <vt:lpstr>Some things to remember</vt:lpstr>
      <vt:lpstr>Some things to remember</vt:lpstr>
      <vt:lpstr>PowerPoint Presentation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210</cp:revision>
  <cp:lastPrinted>2015-02-20T18:57:29Z</cp:lastPrinted>
  <dcterms:created xsi:type="dcterms:W3CDTF">2015-01-21T19:33:25Z</dcterms:created>
  <dcterms:modified xsi:type="dcterms:W3CDTF">2016-01-26T22:19:07Z</dcterms:modified>
</cp:coreProperties>
</file>