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77" r:id="rId3"/>
    <p:sldId id="274" r:id="rId4"/>
    <p:sldId id="278" r:id="rId5"/>
    <p:sldId id="275" r:id="rId6"/>
    <p:sldId id="258" r:id="rId7"/>
    <p:sldId id="259" r:id="rId8"/>
    <p:sldId id="276" r:id="rId9"/>
    <p:sldId id="273" r:id="rId10"/>
    <p:sldId id="272" r:id="rId11"/>
    <p:sldId id="257" r:id="rId12"/>
    <p:sldId id="261" r:id="rId13"/>
    <p:sldId id="262" r:id="rId14"/>
    <p:sldId id="263" r:id="rId15"/>
    <p:sldId id="264" r:id="rId16"/>
    <p:sldId id="260" r:id="rId17"/>
    <p:sldId id="265" r:id="rId18"/>
    <p:sldId id="266" r:id="rId19"/>
    <p:sldId id="268" r:id="rId20"/>
    <p:sldId id="267" r:id="rId21"/>
    <p:sldId id="270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100"/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87019" autoAdjust="0"/>
  </p:normalViewPr>
  <p:slideViewPr>
    <p:cSldViewPr snapToGrid="0">
      <p:cViewPr varScale="1">
        <p:scale>
          <a:sx n="98" d="100"/>
          <a:sy n="98" d="100"/>
        </p:scale>
        <p:origin x="-90" y="-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igshare.com/articles/GRAD521_Research_Data_Management_Lectures/100383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2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bibliography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</a:t>
            </a:r>
            <a:r>
              <a:rPr lang="en-US" baseline="0" dirty="0" smtClean="0"/>
              <a:t> in a conservation research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lIns="91714" tIns="45857" rIns="91714" bIns="45857"/>
          <a:lstStyle/>
          <a:p>
            <a:fld id="{9524ECC1-EDDB-4719-A571-28906372C5A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Another viewpoint: Raw, Analyzed, Processed, Published</a:t>
            </a:r>
          </a:p>
          <a:p>
            <a:endParaRPr lang="en-US" dirty="0" smtClean="0"/>
          </a:p>
          <a:p>
            <a:r>
              <a:rPr lang="en-US" dirty="0" smtClean="0"/>
              <a:t>Think about how this also fits</a:t>
            </a:r>
            <a:r>
              <a:rPr lang="en-US" baseline="0" dirty="0" smtClean="0"/>
              <a:t> well with the data lifecycle</a:t>
            </a:r>
          </a:p>
          <a:p>
            <a:r>
              <a:rPr lang="en-US" baseline="0" dirty="0" smtClean="0"/>
              <a:t>Think about iterations, drafts</a:t>
            </a:r>
          </a:p>
          <a:p>
            <a:r>
              <a:rPr lang="en-US" baseline="0" dirty="0" smtClean="0"/>
              <a:t>Think about primary, secondary, tertiary</a:t>
            </a:r>
          </a:p>
          <a:p>
            <a:r>
              <a:rPr lang="en-US" baseline="0" dirty="0" smtClean="0"/>
              <a:t>Think about qualitative and </a:t>
            </a:r>
            <a:r>
              <a:rPr lang="en-US" baseline="0" dirty="0" err="1" smtClean="0"/>
              <a:t>quatitative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lIns="91714" tIns="45857" rIns="91714" bIns="45857"/>
          <a:lstStyle/>
          <a:p>
            <a:fld id="{9524ECC1-EDDB-4719-A571-28906372C5A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Whitmire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Amanda L. (2014). Research Data Management Curriculum, Lecture 3: Introduction to Research Data Management. Oregon State University Libraries. Retrieved 11/04/2015 from: </a:t>
            </a:r>
            <a:r>
              <a:rPr lang="en-US" sz="1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http://figshare.com/articles/GRAD521_Research_Data_Management_Lectures/1003835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736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an </a:t>
            </a:r>
            <a:r>
              <a:rPr lang="en-US" dirty="0" err="1" smtClean="0"/>
              <a:t>excercise</a:t>
            </a:r>
            <a:r>
              <a:rPr lang="en-US" dirty="0" smtClean="0"/>
              <a:t> – the referenced link in the </a:t>
            </a:r>
            <a:r>
              <a:rPr lang="en-US" dirty="0" err="1" smtClean="0"/>
              <a:t>kitchin</a:t>
            </a:r>
            <a:r>
              <a:rPr lang="en-US" dirty="0" smtClean="0"/>
              <a:t> book</a:t>
            </a:r>
            <a:r>
              <a:rPr lang="en-US" baseline="0" dirty="0" smtClean="0"/>
              <a:t> is outdated and broken – have them spend one minute trying to find the updated link (search skills)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4EABF-36FB-4EEC-B677-48583AEE8B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82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 sensor readings (list is long)</a:t>
            </a:r>
            <a:r>
              <a:rPr lang="en-US" baseline="0" dirty="0" smtClean="0"/>
              <a:t>, surveys (both human and non-human)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 of content from </a:t>
            </a:r>
            <a:r>
              <a:rPr lang="en-US" baseline="0" dirty="0" err="1" smtClean="0"/>
              <a:t>Whitmire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 biological/chemical assays, spectroscopy, again, list is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models, and so on .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reservation/resources/rfs/RFS%202015-2016.pdf" TargetMode="External"/><Relationship Id="rId2" Type="http://schemas.openxmlformats.org/officeDocument/2006/relationships/hyperlink" Target="http://www.data-archive.ac.uk/create-manage/format/forma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uk.sagepub.com/sites/default/files/upm-binaries/63923_Kitchin_CH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Seeing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What data will you collect / </a:t>
            </a:r>
            <a:r>
              <a:rPr lang="en-US" sz="3200" b="1" dirty="0" smtClean="0">
                <a:latin typeface="+mn-lt"/>
              </a:rPr>
              <a:t>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use sensors</a:t>
            </a:r>
            <a:r>
              <a:rPr lang="en-US" dirty="0" smtClean="0"/>
              <a:t>? – OBSERVATIONAL</a:t>
            </a:r>
          </a:p>
          <a:p>
            <a:pPr lvl="1"/>
            <a:r>
              <a:rPr lang="en-US" dirty="0" smtClean="0"/>
              <a:t>Captured </a:t>
            </a:r>
            <a:r>
              <a:rPr lang="en-US" i="1" dirty="0" smtClean="0"/>
              <a:t>in situ</a:t>
            </a:r>
          </a:p>
          <a:p>
            <a:pPr lvl="1"/>
            <a:r>
              <a:rPr lang="en-US" dirty="0" smtClean="0"/>
              <a:t>Can’t be recreated, recaptured or replaced - </a:t>
            </a:r>
            <a:r>
              <a:rPr lang="en-US" i="1" dirty="0" smtClean="0"/>
              <a:t>VALUE</a:t>
            </a:r>
            <a:endParaRPr lang="en-US" dirty="0" smtClean="0"/>
          </a:p>
          <a:p>
            <a:pPr lvl="1"/>
            <a:r>
              <a:rPr lang="en-US" dirty="0" smtClean="0"/>
              <a:t>Includes survey instruments and hired research assistants</a:t>
            </a:r>
          </a:p>
          <a:p>
            <a:pPr lvl="1"/>
            <a:r>
              <a:rPr lang="en-US" i="1" dirty="0" smtClean="0"/>
              <a:t>But</a:t>
            </a:r>
            <a:r>
              <a:rPr lang="en-US" dirty="0" smtClean="0"/>
              <a:t>, w</a:t>
            </a:r>
            <a:r>
              <a:rPr lang="en-US" dirty="0" smtClean="0"/>
              <a:t>ill </a:t>
            </a:r>
            <a:r>
              <a:rPr lang="en-US" dirty="0" smtClean="0"/>
              <a:t>you collect data, buy data from a provider, or receive data as a contracted service?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conduct an experiment? - EXPERIMENTAL</a:t>
            </a:r>
          </a:p>
          <a:p>
            <a:pPr lvl="1"/>
            <a:r>
              <a:rPr lang="en-US" i="1" dirty="0" smtClean="0"/>
              <a:t>In situ </a:t>
            </a:r>
            <a:r>
              <a:rPr lang="en-US" dirty="0" smtClean="0"/>
              <a:t>or </a:t>
            </a:r>
            <a:r>
              <a:rPr lang="en-US" dirty="0" smtClean="0"/>
              <a:t>laboratory based </a:t>
            </a:r>
            <a:r>
              <a:rPr lang="en-US" dirty="0" smtClean="0"/>
              <a:t>(also </a:t>
            </a:r>
            <a:r>
              <a:rPr lang="en-US" dirty="0" smtClean="0"/>
              <a:t>considered are natural </a:t>
            </a:r>
            <a:r>
              <a:rPr lang="en-US" dirty="0" smtClean="0"/>
              <a:t>experiments)</a:t>
            </a:r>
          </a:p>
          <a:p>
            <a:pPr lvl="1"/>
            <a:r>
              <a:rPr lang="en-US" dirty="0" smtClean="0"/>
              <a:t>Should be reproducible, but can be expensive</a:t>
            </a:r>
          </a:p>
          <a:p>
            <a:pPr lvl="1"/>
            <a:r>
              <a:rPr lang="en-US" dirty="0" smtClean="0"/>
              <a:t>May include sensors and observations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</a:t>
            </a:r>
            <a:r>
              <a:rPr lang="en-US" dirty="0" smtClean="0"/>
              <a:t>you build models</a:t>
            </a:r>
            <a:r>
              <a:rPr lang="en-US" dirty="0" smtClean="0"/>
              <a:t>? – SIMULATED</a:t>
            </a:r>
            <a:endParaRPr lang="en-US" dirty="0" smtClean="0"/>
          </a:p>
          <a:p>
            <a:pPr lvl="1"/>
            <a:r>
              <a:rPr lang="en-US" dirty="0" smtClean="0"/>
              <a:t>Will you  write code?</a:t>
            </a:r>
          </a:p>
          <a:p>
            <a:pPr lvl="1"/>
            <a:r>
              <a:rPr lang="en-US" dirty="0" smtClean="0"/>
              <a:t>How will you parametrize the model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Inputs may be more valuable than outputs</a:t>
            </a:r>
            <a:endParaRPr lang="en-US" dirty="0" smtClean="0"/>
          </a:p>
          <a:p>
            <a:pPr lvl="1"/>
            <a:r>
              <a:rPr lang="en-US" dirty="0" smtClean="0"/>
              <a:t>What software (or other tools) will you 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combine and analyze previously shared </a:t>
            </a:r>
            <a:r>
              <a:rPr lang="en-US" dirty="0" smtClean="0"/>
              <a:t>data to create new data</a:t>
            </a:r>
            <a:r>
              <a:rPr lang="en-US" dirty="0" smtClean="0"/>
              <a:t>? – DERIVED or COMPILED</a:t>
            </a:r>
            <a:endParaRPr lang="en-US" dirty="0" smtClean="0"/>
          </a:p>
          <a:p>
            <a:pPr lvl="1"/>
            <a:r>
              <a:rPr lang="en-US" dirty="0" smtClean="0"/>
              <a:t>Integration from several sources</a:t>
            </a:r>
            <a:endParaRPr lang="en-US" dirty="0" smtClean="0"/>
          </a:p>
          <a:p>
            <a:pPr lvl="1"/>
            <a:r>
              <a:rPr lang="en-US" dirty="0" smtClean="0"/>
              <a:t>Recreation can be very expensive</a:t>
            </a:r>
            <a:endParaRPr lang="en-US" dirty="0" smtClean="0"/>
          </a:p>
          <a:p>
            <a:pPr lvl="1"/>
            <a:r>
              <a:rPr lang="en-US" dirty="0" smtClean="0"/>
              <a:t>Again, software and tools?</a:t>
            </a:r>
            <a:endParaRPr lang="en-US" dirty="0" smtClean="0"/>
          </a:p>
          <a:p>
            <a:pPr lvl="1"/>
            <a:r>
              <a:rPr lang="en-US" dirty="0" smtClean="0"/>
              <a:t>Are there copyright concerns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</a:t>
            </a:r>
            <a:r>
              <a:rPr lang="en-US" dirty="0" smtClean="0"/>
              <a:t>you draw from previously published materials</a:t>
            </a:r>
            <a:r>
              <a:rPr lang="en-US" dirty="0" smtClean="0"/>
              <a:t>? – REFERENCE or CANONICAL</a:t>
            </a:r>
            <a:endParaRPr lang="en-US" dirty="0" smtClean="0"/>
          </a:p>
          <a:p>
            <a:pPr lvl="1"/>
            <a:r>
              <a:rPr lang="en-US" dirty="0" smtClean="0"/>
              <a:t>Peer reviewed</a:t>
            </a:r>
          </a:p>
          <a:p>
            <a:pPr lvl="1"/>
            <a:r>
              <a:rPr lang="en-US" dirty="0" smtClean="0"/>
              <a:t>Can be data or textual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his is the most creative, important and valuable aspect of research data</a:t>
            </a:r>
          </a:p>
          <a:p>
            <a:pPr lvl="1"/>
            <a:r>
              <a:rPr lang="en-US" dirty="0" smtClean="0"/>
              <a:t>Do you agree? (write a paragraph on why or why not you agree with this statement)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910087" y="409905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Topographic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090" y="3670751"/>
            <a:ext cx="3407104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Energy and Mines</a:t>
            </a:r>
            <a:endParaRPr lang="en-US" dirty="0"/>
          </a:p>
        </p:txBody>
      </p:sp>
      <p:pic>
        <p:nvPicPr>
          <p:cNvPr id="5" name="Picture 3" descr="D:\2011_water-pasture\zonificacion\2011_Nov_HuayhuashZonificacion_PPT_ZONIFICACION_TODO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352874" y="2447239"/>
            <a:ext cx="2754412" cy="207038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8953" y="2935027"/>
            <a:ext cx="33528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Environment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19701" y="2705108"/>
            <a:ext cx="2963915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data </a:t>
            </a:r>
            <a:r>
              <a:rPr lang="en-US" dirty="0" smtClean="0"/>
              <a:t>collected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5633" y="1998285"/>
            <a:ext cx="2547004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 Analysis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09791" y="4288220"/>
            <a:ext cx="2680139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communities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43159" y="4871545"/>
            <a:ext cx="3352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state governments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45821" y="3623442"/>
            <a:ext cx="3132084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county  governments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76800" y="4850536"/>
            <a:ext cx="2958662" cy="838200"/>
          </a:xfrm>
          <a:prstGeom prst="ellipse">
            <a:avLst/>
          </a:prstGeom>
          <a:solidFill>
            <a:srgbClr val="8071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USGS /NASA satellite imagery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27147" y="5623047"/>
            <a:ext cx="3657600" cy="604333"/>
          </a:xfrm>
          <a:prstGeom prst="ellipse">
            <a:avLst/>
          </a:prstGeom>
          <a:solidFill>
            <a:srgbClr val="8071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SRTM topographic data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91629" y="2243971"/>
            <a:ext cx="30480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Geographic Institute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02557" y="1441237"/>
            <a:ext cx="2930631" cy="655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Pasture Transects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609961" y="4267200"/>
            <a:ext cx="2024992" cy="6989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SURVEYS</a:t>
            </a:r>
          </a:p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7909" y="4713887"/>
            <a:ext cx="3657600" cy="7173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Area Studies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095055" y="5265683"/>
            <a:ext cx="2918372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Systemic Theories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337" y="5286703"/>
            <a:ext cx="2298261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72943" y="616169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Disturbance Model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48792" y="137946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Productivity Model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0618" y="357352"/>
            <a:ext cx="3909849" cy="655583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Conservation Zoning Maps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4549" y="935421"/>
            <a:ext cx="3184635" cy="655583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Use Maps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856" y="6085491"/>
            <a:ext cx="3444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Reference / Canonical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8208" y="1524001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Compiled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33036" y="5806966"/>
            <a:ext cx="227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Observational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42635" y="132430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Simulated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910087" y="409905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Topographic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090" y="3670751"/>
            <a:ext cx="3407104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Energy and Mines</a:t>
            </a:r>
            <a:endParaRPr lang="en-US" dirty="0"/>
          </a:p>
        </p:txBody>
      </p:sp>
      <p:pic>
        <p:nvPicPr>
          <p:cNvPr id="5" name="Picture 3" descr="D:\2011_water-pasture\zonificacion\2011_Nov_HuayhuashZonificacion_PPT_ZONIFICACION_TODO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352874" y="2447239"/>
            <a:ext cx="2754412" cy="207038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8953" y="2935027"/>
            <a:ext cx="33528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Environment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19701" y="2705108"/>
            <a:ext cx="2963915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data </a:t>
            </a:r>
            <a:r>
              <a:rPr lang="en-US" dirty="0" smtClean="0"/>
              <a:t>collected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5633" y="1998285"/>
            <a:ext cx="2547004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 Analysis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09791" y="4288220"/>
            <a:ext cx="2680139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communities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43159" y="4871545"/>
            <a:ext cx="3352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state governments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45821" y="3623442"/>
            <a:ext cx="3132084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county  governments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76800" y="4850536"/>
            <a:ext cx="2958662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USGS /NASA satellite imagery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27147" y="5623047"/>
            <a:ext cx="3657600" cy="6043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SRTM topographic data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91629" y="2243971"/>
            <a:ext cx="30480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Geographic Institute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02557" y="1441237"/>
            <a:ext cx="2930631" cy="655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Pasture Transects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609961" y="4267200"/>
            <a:ext cx="2024992" cy="6989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SURVEYS</a:t>
            </a:r>
          </a:p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7909" y="4713887"/>
            <a:ext cx="3657600" cy="7173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Area Studies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095055" y="5265683"/>
            <a:ext cx="2918372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Systemic Theories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337" y="5286703"/>
            <a:ext cx="2298261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72943" y="616169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Disturbance Model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48792" y="137946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Productivity Model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0618" y="357352"/>
            <a:ext cx="3909849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Conservation Zoning Maps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4549" y="935421"/>
            <a:ext cx="3184635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Use Maps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856" y="6085491"/>
            <a:ext cx="327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Finalized / Published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89627" y="5787088"/>
            <a:ext cx="82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Raw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2127" y="1487954"/>
            <a:ext cx="1764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Processed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043081" y="1336021"/>
            <a:ext cx="1538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Analyzed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/>
      <p:bldP spid="28" grpId="0"/>
      <p:bldP spid="29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your research project – if you don’t have one, partner with someone who does OR imagine your future internship</a:t>
            </a:r>
          </a:p>
          <a:p>
            <a:pPr lvl="1"/>
            <a:r>
              <a:rPr lang="en-US" dirty="0" smtClean="0"/>
              <a:t>DRAW your RESEARCH LIFE CYCLE</a:t>
            </a:r>
          </a:p>
          <a:p>
            <a:pPr lvl="2"/>
            <a:r>
              <a:rPr lang="en-US" dirty="0" smtClean="0"/>
              <a:t>Remember: before, during, after</a:t>
            </a:r>
          </a:p>
          <a:p>
            <a:pPr lvl="1"/>
            <a:r>
              <a:rPr lang="en-US" dirty="0" smtClean="0"/>
              <a:t>CONSIDER DATA as</a:t>
            </a:r>
          </a:p>
          <a:p>
            <a:pPr lvl="2"/>
            <a:r>
              <a:rPr lang="en-US" dirty="0" smtClean="0"/>
              <a:t>qualitative and </a:t>
            </a:r>
            <a:r>
              <a:rPr lang="en-US" dirty="0" smtClean="0"/>
              <a:t>quantitative</a:t>
            </a:r>
          </a:p>
          <a:p>
            <a:pPr lvl="2"/>
            <a:r>
              <a:rPr lang="en-US" dirty="0" smtClean="0"/>
              <a:t>observational, experimental, derived, simulated, reference</a:t>
            </a:r>
          </a:p>
          <a:p>
            <a:pPr lvl="2"/>
            <a:r>
              <a:rPr lang="en-US" dirty="0" smtClean="0"/>
              <a:t>raw, processed, analyzed, published</a:t>
            </a:r>
          </a:p>
          <a:p>
            <a:pPr lvl="2"/>
            <a:r>
              <a:rPr lang="en-US" dirty="0" smtClean="0"/>
              <a:t>primary</a:t>
            </a:r>
            <a:r>
              <a:rPr lang="en-US" dirty="0" smtClean="0"/>
              <a:t>, secondary, </a:t>
            </a:r>
            <a:r>
              <a:rPr lang="en-US" dirty="0" smtClean="0"/>
              <a:t>tertiary</a:t>
            </a:r>
          </a:p>
          <a:p>
            <a:pPr lvl="1"/>
            <a:r>
              <a:rPr lang="en-US" dirty="0" smtClean="0"/>
              <a:t>MATCH the STAGES of the research lifecycle with DATA TYPES</a:t>
            </a:r>
          </a:p>
          <a:p>
            <a:pPr lvl="2"/>
            <a:r>
              <a:rPr lang="en-US" dirty="0" smtClean="0"/>
              <a:t>Think about management/wrangling at each research stage </a:t>
            </a:r>
            <a:r>
              <a:rPr lang="en-US" dirty="0" smtClean="0"/>
              <a:t>with each </a:t>
            </a:r>
            <a:r>
              <a:rPr lang="en-US" dirty="0" smtClean="0"/>
              <a:t>data type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43431"/>
            <a:ext cx="108169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file format </a:t>
            </a:r>
            <a:r>
              <a:rPr lang="en-US" dirty="0"/>
              <a:t>is a standard way that information is encoded for storage in a computer file. It specifies how bits are used to encode information in a digital storage medium</a:t>
            </a:r>
            <a:r>
              <a:rPr lang="en-US" dirty="0" smtClean="0"/>
              <a:t>.”    - Wikipedia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1247" y="3001679"/>
            <a:ext cx="5833001" cy="1362103"/>
            <a:chOff x="526003" y="3001678"/>
            <a:chExt cx="4374751" cy="1362103"/>
          </a:xfrm>
        </p:grpSpPr>
        <p:sp>
          <p:nvSpPr>
            <p:cNvPr id="4" name="TextBox 3"/>
            <p:cNvSpPr txBox="1"/>
            <p:nvPr/>
          </p:nvSpPr>
          <p:spPr>
            <a:xfrm>
              <a:off x="526003" y="3655895"/>
              <a:ext cx="43747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Qualitative, tabular</a:t>
              </a:r>
            </a:p>
            <a:p>
              <a:pPr algn="ctr"/>
              <a:r>
                <a:rPr lang="en-US" sz="2000" dirty="0" smtClean="0"/>
                <a:t>experimental data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9535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Data type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75435" y="3001679"/>
            <a:ext cx="5180931" cy="2593209"/>
            <a:chOff x="5106015" y="3001678"/>
            <a:chExt cx="3885698" cy="2593209"/>
          </a:xfrm>
        </p:grpSpPr>
        <p:sp>
          <p:nvSpPr>
            <p:cNvPr id="6" name="TextBox 5"/>
            <p:cNvSpPr txBox="1"/>
            <p:nvPr/>
          </p:nvSpPr>
          <p:spPr>
            <a:xfrm>
              <a:off x="5106015" y="3655895"/>
              <a:ext cx="3885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Excel spreadsheet (.</a:t>
              </a:r>
              <a:r>
                <a:rPr lang="en-US" sz="2000" dirty="0" err="1" smtClean="0"/>
                <a:t>xlsx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Comma-delimited text (.</a:t>
              </a:r>
              <a:r>
                <a:rPr lang="en-US" sz="2000" dirty="0" err="1" smtClean="0"/>
                <a:t>csv</a:t>
              </a:r>
              <a:r>
                <a:rPr lang="en-US" sz="2000" dirty="0" smtClean="0"/>
                <a:t>)</a:t>
              </a:r>
              <a:endParaRPr lang="en-US" sz="2000" dirty="0"/>
            </a:p>
            <a:p>
              <a:pPr algn="ctr"/>
              <a:r>
                <a:rPr lang="en-US" sz="2000" dirty="0" smtClean="0"/>
                <a:t>Access database (.</a:t>
              </a:r>
              <a:r>
                <a:rPr lang="en-US" sz="2000" dirty="0" err="1" smtClean="0"/>
                <a:t>mdb</a:t>
              </a:r>
              <a:r>
                <a:rPr lang="en-US" sz="2000" dirty="0" smtClean="0"/>
                <a:t>/,</a:t>
              </a:r>
              <a:r>
                <a:rPr lang="en-US" sz="2000" dirty="0" err="1" smtClean="0"/>
                <a:t>accdb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Google Spreadsheet</a:t>
              </a:r>
            </a:p>
            <a:p>
              <a:pPr algn="ctr"/>
              <a:r>
                <a:rPr lang="en-US" sz="2000" dirty="0" smtClean="0"/>
                <a:t>SPSS portable file (.</a:t>
              </a:r>
              <a:r>
                <a:rPr lang="en-US" sz="2000" dirty="0" err="1" smtClean="0"/>
                <a:t>por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XML file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5021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Possible formats</a:t>
              </a:r>
            </a:p>
          </p:txBody>
        </p:sp>
      </p:grpSp>
      <p:sp>
        <p:nvSpPr>
          <p:cNvPr id="8" name="Left Brace 7"/>
          <p:cNvSpPr/>
          <p:nvPr/>
        </p:nvSpPr>
        <p:spPr>
          <a:xfrm>
            <a:off x="5749400" y="3732864"/>
            <a:ext cx="378389" cy="188237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9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55480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147052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0485"/>
          </a:xfrm>
        </p:spPr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02877" y="6469791"/>
            <a:ext cx="65078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en.wikipedia.org/wiki/List_of_file_formats - accessed Jan 30 2015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format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1306512"/>
            <a:ext cx="11545455" cy="46517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08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 for </a:t>
            </a:r>
            <a:r>
              <a:rPr lang="en-US" dirty="0" smtClean="0"/>
              <a:t>Wednesday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UK Data Archive (2015). Create and Manage Data: formatting Your Data: File Formats and Software. </a:t>
            </a:r>
            <a:r>
              <a:rPr lang="en-US" i="1" dirty="0">
                <a:hlinkClick r:id="rId2"/>
              </a:rPr>
              <a:t>http://www.data-archive.ac.uk/create-manage/format/formats</a:t>
            </a:r>
            <a:r>
              <a:rPr lang="en-US" dirty="0"/>
              <a:t>. (follow “Recommended File Formats” link as well).</a:t>
            </a:r>
          </a:p>
          <a:p>
            <a:r>
              <a:rPr lang="en-US" dirty="0"/>
              <a:t>Library of Congress (2015). Recommended Formats Statement 2015-2016. </a:t>
            </a:r>
            <a:r>
              <a:rPr lang="en-US" i="1" dirty="0">
                <a:hlinkClick r:id="rId3"/>
              </a:rPr>
              <a:t>https://www.loc.gov/preservation/resources/rfs/RFS%202015-2016.pdf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20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8793629"/>
              </p:ext>
            </p:extLst>
          </p:nvPr>
        </p:nvGraphicFramePr>
        <p:xfrm>
          <a:off x="839348" y="1479032"/>
          <a:ext cx="105791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39"/>
                <a:gridCol w="6899028"/>
                <a:gridCol w="2105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Measurement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in nature, with observations recorded into discrete units.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Unmarried, married, divorced, widowed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 that are placed in a rank order, where certain observations are greater than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Low, medium,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Measurements along a scale which possesses a fixed but arbitrary interval and an arbitrary origin. Addition or multiplication by a constant will not alter the interval nature of the observations. Data can either be continuous or discrete in nature.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 along the Celsius scale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to interval data except the scale possesses a true zero origin, and multiplication by a constant will not alter the ratio nature of the observations.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 marks on a scale of 0–10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03617" y="62051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Kitchin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, R. (2014). </a:t>
            </a:r>
            <a:r>
              <a:rPr lang="en-U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The Data Revolution</a:t>
            </a:r>
            <a:r>
              <a:rPr lang="en-US" sz="14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Washington DC: SAGE.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534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55480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147052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4164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3055" y="340781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06437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0995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18909" y="5174271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Levels (as described by NASA)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9639561"/>
              </p:ext>
            </p:extLst>
          </p:nvPr>
        </p:nvGraphicFramePr>
        <p:xfrm>
          <a:off x="675029" y="1541943"/>
          <a:ext cx="10937762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65"/>
                <a:gridCol w="97249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and payload data at full resolution, with any and all communications artefacts (e.g.,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synchronisation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frames, communications headers, duplicate data) Removed.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data at full resolution, time-referenced, and annotated with ancillary information, including radiometric and geometric calibration coefficients 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georeferencing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parameters computed and appended but not applied to Level 0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1A data that have been processed to sensor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Derived geophysical variables at the same resolution and location as Level 1 source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mapped on uniform space-time grid scales, usually with some completeness and consistency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output or results from analyses of lower-level data (e.g., variables derived from multiple measurements).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03617" y="62051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Kitchin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, R. (2014). </a:t>
            </a:r>
            <a:r>
              <a:rPr lang="en-U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The Data Revolution</a:t>
            </a:r>
            <a:r>
              <a:rPr lang="en-US" sz="14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Washington DC: SAGE.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62390" y="6364600"/>
            <a:ext cx="8362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http://science.nasa.gov/earth-science/earth-science-data/data-processing-levels-for-eosdis-data-products/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153" y="5926855"/>
            <a:ext cx="5444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https://earthdata.nasa.gov/user-resources/standards-and-references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164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14567" y="735732"/>
            <a:ext cx="8229600" cy="5193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Sensors and Data Levels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2731641027"/>
              </p:ext>
            </p:extLst>
          </p:nvPr>
        </p:nvGraphicFramePr>
        <p:xfrm>
          <a:off x="1411705" y="1853764"/>
          <a:ext cx="9355756" cy="3824915"/>
        </p:xfrm>
        <a:graphic>
          <a:graphicData uri="http://schemas.openxmlformats.org/drawingml/2006/table">
            <a:tbl>
              <a:tblPr firstRow="1" firstCol="1" bandRow="1"/>
              <a:tblGrid>
                <a:gridCol w="1402631"/>
                <a:gridCol w="2254651"/>
                <a:gridCol w="3303463"/>
                <a:gridCol w="2395011"/>
              </a:tblGrid>
              <a:tr h="850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Active vs. Static: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 Stage: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Example or Focus: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Typical File Formats: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575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1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ACTIVE</a:t>
                      </a:r>
                      <a:endParaRPr lang="en-US" sz="41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Raw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Temperature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readings over time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Paper?  Device-specific?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5058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Processed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“Cleaned,” normalized temperature data compiled in spreadsheet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sas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5058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Analyzed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Temperature data with averages computed, graphs charted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sas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77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STATIC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Finalized, Published Data: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Do the data support hypothesis?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.csv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89927" y="618092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http://classguides.lib.uconn.edu/content.php?pid=355458&amp;sid=3391384</a:t>
            </a:r>
          </a:p>
        </p:txBody>
      </p:sp>
    </p:spTree>
    <p:extLst>
      <p:ext uri="{BB962C8B-B14F-4D97-AF65-F5344CB8AC3E}">
        <p14:creationId xmlns="" xmlns:p14="http://schemas.microsoft.com/office/powerpoint/2010/main" val="38480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9555480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9909" y="1990488"/>
            <a:ext cx="5992091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Structured, Semi-structured, Unstructured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147052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69529" y="2424136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model, Schema,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66366" y="1121809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Irregular, Flexible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Nested, Trees, Tagged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94164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3055" y="340781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06437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0995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818909" y="5174271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571509" y="3712607"/>
            <a:ext cx="4211782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Primary, Secondary, Tertiary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948054" y="4183671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Created, Collected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804563" y="2964470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Re-used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349344" y="4218307"/>
            <a:ext cx="1558637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Truncated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Primary, Secondary and Tertiary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Primary: research generated (from instruments or observations)</a:t>
            </a:r>
          </a:p>
          <a:p>
            <a:r>
              <a:rPr lang="en-US" dirty="0" smtClean="0"/>
              <a:t>Secondary: acquired for research project from another source</a:t>
            </a:r>
          </a:p>
          <a:p>
            <a:r>
              <a:rPr lang="en-US" dirty="0" smtClean="0"/>
              <a:t>Tertiary: derivative of primary or secondary data (anonymized, annotated, bundled, and so 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280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756" y="1820129"/>
            <a:ext cx="4282440" cy="4351338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“Information is not knowledge.</a:t>
            </a:r>
          </a:p>
          <a:p>
            <a:pPr algn="r">
              <a:buNone/>
            </a:pPr>
            <a:r>
              <a:rPr lang="en-US" dirty="0" smtClean="0"/>
              <a:t>Knowledge is not wisdom.</a:t>
            </a:r>
          </a:p>
          <a:p>
            <a:pPr algn="r">
              <a:buNone/>
            </a:pPr>
            <a:r>
              <a:rPr lang="en-US" dirty="0" smtClean="0"/>
              <a:t>Wisdom is not truth.</a:t>
            </a:r>
          </a:p>
          <a:p>
            <a:pPr algn="r">
              <a:buNone/>
            </a:pPr>
            <a:r>
              <a:rPr lang="en-US" dirty="0" smtClean="0"/>
              <a:t>Truth is not beauty.</a:t>
            </a:r>
          </a:p>
          <a:p>
            <a:pPr algn="r">
              <a:buNone/>
            </a:pPr>
            <a:r>
              <a:rPr lang="en-US" dirty="0" smtClean="0"/>
              <a:t>Beauty is not love.</a:t>
            </a:r>
          </a:p>
          <a:p>
            <a:pPr algn="r">
              <a:buNone/>
            </a:pPr>
            <a:r>
              <a:rPr lang="en-US" dirty="0" smtClean="0"/>
              <a:t>Love is not music.</a:t>
            </a:r>
          </a:p>
          <a:p>
            <a:pPr algn="r">
              <a:buNone/>
            </a:pPr>
            <a:r>
              <a:rPr lang="en-US" dirty="0" smtClean="0"/>
              <a:t>Music is THE BEST.”</a:t>
            </a:r>
          </a:p>
          <a:p>
            <a:pPr algn="r">
              <a:buNone/>
            </a:pPr>
            <a:r>
              <a:rPr lang="en-US" dirty="0" smtClean="0"/>
              <a:t>― Frank Zappa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731520" y="868680"/>
            <a:ext cx="6614160" cy="50974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225319" y="874394"/>
            <a:ext cx="5625481" cy="433208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758168" y="868680"/>
            <a:ext cx="4550983" cy="3507377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334099" y="864869"/>
            <a:ext cx="3405773" cy="262478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67353" y="863917"/>
            <a:ext cx="2341602" cy="18046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9688" y="5366038"/>
            <a:ext cx="139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WORLD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5959" y="4417420"/>
            <a:ext cx="3237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</a:p>
          <a:p>
            <a:pPr algn="ctr"/>
            <a:r>
              <a:rPr lang="en-US" dirty="0" smtClean="0"/>
              <a:t>a</a:t>
            </a:r>
            <a:r>
              <a:rPr lang="en-US" dirty="0" smtClean="0"/>
              <a:t>bstracted elements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5166" y="3559004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INFORMATION</a:t>
            </a:r>
          </a:p>
          <a:p>
            <a:pPr algn="ctr"/>
            <a:r>
              <a:rPr lang="en-US" dirty="0" smtClean="0"/>
              <a:t>l</a:t>
            </a:r>
            <a:r>
              <a:rPr lang="en-US" dirty="0" smtClean="0"/>
              <a:t>inked elements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5166" y="269436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KNOWLEDGE</a:t>
            </a:r>
          </a:p>
          <a:p>
            <a:pPr algn="ctr"/>
            <a:r>
              <a:rPr lang="en-US" dirty="0" smtClean="0"/>
              <a:t>Organized information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5166" y="187328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WISDOM</a:t>
            </a:r>
          </a:p>
          <a:p>
            <a:pPr algn="ctr"/>
            <a:r>
              <a:rPr lang="en-US" dirty="0" smtClean="0"/>
              <a:t>a</a:t>
            </a:r>
            <a:r>
              <a:rPr lang="en-US" dirty="0" smtClean="0"/>
              <a:t>pplied knowledge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06630" y="365127"/>
            <a:ext cx="5987050" cy="1325563"/>
          </a:xfrm>
        </p:spPr>
        <p:txBody>
          <a:bodyPr/>
          <a:lstStyle/>
          <a:p>
            <a:r>
              <a:rPr lang="en-US" dirty="0" smtClean="0"/>
              <a:t>Useful generalizations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1544</Words>
  <Application>Microsoft Office PowerPoint</Application>
  <PresentationFormat>Custom</PresentationFormat>
  <Paragraphs>274</Paragraphs>
  <Slides>21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Management in the  Research Environment</vt:lpstr>
      <vt:lpstr>On Data</vt:lpstr>
      <vt:lpstr>What is data?</vt:lpstr>
      <vt:lpstr>On Data</vt:lpstr>
      <vt:lpstr>Data Levels (as described by NASA)</vt:lpstr>
      <vt:lpstr>Sensors and Data Levels</vt:lpstr>
      <vt:lpstr>On Data</vt:lpstr>
      <vt:lpstr>Data: Primary, Secondary and Tertiary</vt:lpstr>
      <vt:lpstr>Useful generalizations</vt:lpstr>
      <vt:lpstr>Another Way of Seeing</vt:lpstr>
      <vt:lpstr>What data will you collect / create / wrangle?</vt:lpstr>
      <vt:lpstr>What data will you collect / create / wrangle?</vt:lpstr>
      <vt:lpstr>What data will you collect / create / wrangle?</vt:lpstr>
      <vt:lpstr>What data will you collect / create / wrangle?</vt:lpstr>
      <vt:lpstr>What data will you collect / create / wrangle?</vt:lpstr>
      <vt:lpstr>Slide 16</vt:lpstr>
      <vt:lpstr>Slide 17</vt:lpstr>
      <vt:lpstr>Your Turn</vt:lpstr>
      <vt:lpstr>File Formats</vt:lpstr>
      <vt:lpstr>File Formats</vt:lpstr>
      <vt:lpstr>Readings for Wednesday </vt:lpstr>
    </vt:vector>
  </TitlesOfParts>
  <Company>University of Miami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NorrisMarch2012</cp:lastModifiedBy>
  <cp:revision>236</cp:revision>
  <cp:lastPrinted>2015-02-20T18:57:29Z</cp:lastPrinted>
  <dcterms:created xsi:type="dcterms:W3CDTF">2015-01-21T19:33:25Z</dcterms:created>
  <dcterms:modified xsi:type="dcterms:W3CDTF">2016-01-24T03:51:17Z</dcterms:modified>
</cp:coreProperties>
</file>